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Default Extension="bin" ContentType="application/vnd.openxmlformats-officedocument.oleObject"/>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57" r:id="rId2"/>
    <p:sldId id="281" r:id="rId3"/>
    <p:sldId id="291" r:id="rId4"/>
    <p:sldId id="278" r:id="rId5"/>
    <p:sldId id="280" r:id="rId6"/>
    <p:sldId id="294" r:id="rId7"/>
    <p:sldId id="258" r:id="rId8"/>
    <p:sldId id="279" r:id="rId9"/>
    <p:sldId id="259" r:id="rId10"/>
    <p:sldId id="260" r:id="rId11"/>
    <p:sldId id="261" r:id="rId12"/>
    <p:sldId id="288" r:id="rId13"/>
    <p:sldId id="262" r:id="rId14"/>
    <p:sldId id="263" r:id="rId15"/>
    <p:sldId id="264" r:id="rId16"/>
    <p:sldId id="265" r:id="rId17"/>
    <p:sldId id="266" r:id="rId18"/>
    <p:sldId id="283" r:id="rId19"/>
    <p:sldId id="284" r:id="rId20"/>
    <p:sldId id="274" r:id="rId21"/>
    <p:sldId id="286" r:id="rId22"/>
    <p:sldId id="287" r:id="rId23"/>
    <p:sldId id="285" r:id="rId24"/>
    <p:sldId id="276" r:id="rId25"/>
    <p:sldId id="289" r:id="rId26"/>
    <p:sldId id="267" r:id="rId27"/>
    <p:sldId id="268" r:id="rId28"/>
    <p:sldId id="269" r:id="rId29"/>
    <p:sldId id="270" r:id="rId30"/>
    <p:sldId id="271" r:id="rId31"/>
    <p:sldId id="272" r:id="rId32"/>
    <p:sldId id="273" r:id="rId33"/>
    <p:sldId id="293" r:id="rId34"/>
    <p:sldId id="290" r:id="rId35"/>
    <p:sldId id="292" r:id="rId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04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image" Target="../media/image8.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10.wmf"/><Relationship Id="rId1" Type="http://schemas.openxmlformats.org/officeDocument/2006/relationships/image" Target="../media/image3.wmf"/><Relationship Id="rId5" Type="http://schemas.openxmlformats.org/officeDocument/2006/relationships/image" Target="../media/image13.wmf"/><Relationship Id="rId4" Type="http://schemas.openxmlformats.org/officeDocument/2006/relationships/image" Target="../media/image12.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image" Target="../media/image15.wmf"/><Relationship Id="rId1" Type="http://schemas.openxmlformats.org/officeDocument/2006/relationships/image" Target="../media/image14.wmf"/><Relationship Id="rId6" Type="http://schemas.openxmlformats.org/officeDocument/2006/relationships/image" Target="../media/image19.wmf"/><Relationship Id="rId5" Type="http://schemas.openxmlformats.org/officeDocument/2006/relationships/image" Target="../media/image18.wmf"/><Relationship Id="rId4" Type="http://schemas.openxmlformats.org/officeDocument/2006/relationships/image" Target="../media/image17.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21.wmf"/><Relationship Id="rId1" Type="http://schemas.openxmlformats.org/officeDocument/2006/relationships/image" Target="../media/image20.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image" Target="../media/image23.wmf"/><Relationship Id="rId1" Type="http://schemas.openxmlformats.org/officeDocument/2006/relationships/image" Target="../media/image22.wmf"/><Relationship Id="rId6" Type="http://schemas.openxmlformats.org/officeDocument/2006/relationships/image" Target="../media/image27.wmf"/><Relationship Id="rId5" Type="http://schemas.openxmlformats.org/officeDocument/2006/relationships/image" Target="../media/image26.wmf"/><Relationship Id="rId4" Type="http://schemas.openxmlformats.org/officeDocument/2006/relationships/image" Target="../media/image25.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30.wmf"/><Relationship Id="rId2" Type="http://schemas.openxmlformats.org/officeDocument/2006/relationships/image" Target="../media/image29.wmf"/><Relationship Id="rId1" Type="http://schemas.openxmlformats.org/officeDocument/2006/relationships/image" Target="../media/image28.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33.wmf"/><Relationship Id="rId7" Type="http://schemas.openxmlformats.org/officeDocument/2006/relationships/image" Target="../media/image37.wmf"/><Relationship Id="rId2" Type="http://schemas.openxmlformats.org/officeDocument/2006/relationships/image" Target="../media/image32.wmf"/><Relationship Id="rId1" Type="http://schemas.openxmlformats.org/officeDocument/2006/relationships/image" Target="../media/image31.wmf"/><Relationship Id="rId6" Type="http://schemas.openxmlformats.org/officeDocument/2006/relationships/image" Target="../media/image36.wmf"/><Relationship Id="rId5" Type="http://schemas.openxmlformats.org/officeDocument/2006/relationships/image" Target="../media/image35.wmf"/><Relationship Id="rId4" Type="http://schemas.openxmlformats.org/officeDocument/2006/relationships/image" Target="../media/image34.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40.wmf"/><Relationship Id="rId2" Type="http://schemas.openxmlformats.org/officeDocument/2006/relationships/image" Target="../media/image39.wmf"/><Relationship Id="rId1" Type="http://schemas.openxmlformats.org/officeDocument/2006/relationships/image" Target="../media/image38.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Z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8D24A6E-C8D8-4269-B911-207AD7297811}" type="datetimeFigureOut">
              <a:rPr lang="en-ZA" smtClean="0"/>
              <a:pPr/>
              <a:t>2010/12/07</a:t>
            </a:fld>
            <a:endParaRPr lang="en-Z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Z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Z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D063FC1-B5A9-41A4-9159-AE37A07E49EB}" type="slidenum">
              <a:rPr lang="en-ZA" smtClean="0"/>
              <a:pPr/>
              <a:t>‹#›</a:t>
            </a:fld>
            <a:endParaRPr lang="en-ZA"/>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p:spPr>
      </p:sp>
      <p:sp>
        <p:nvSpPr>
          <p:cNvPr id="28675"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ZA" smtClean="0"/>
              <a:t>$ [solid move]</a:t>
            </a:r>
          </a:p>
          <a:p>
            <a:pPr>
              <a:spcBef>
                <a:spcPct val="0"/>
              </a:spcBef>
            </a:pPr>
            <a:r>
              <a:rPr lang="en-ZA" smtClean="0"/>
              <a:t>$ Guess generalized Darcy</a:t>
            </a:r>
          </a:p>
          <a:p>
            <a:pPr>
              <a:spcBef>
                <a:spcPct val="0"/>
              </a:spcBef>
            </a:pPr>
            <a:r>
              <a:rPr lang="en-ZA" smtClean="0"/>
              <a:t>$ Involves relative velocity: superficial fluid velocity and “solids velocity “ V</a:t>
            </a:r>
          </a:p>
        </p:txBody>
      </p:sp>
      <p:sp>
        <p:nvSpPr>
          <p:cNvPr id="286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9F78756-1C13-4CE7-8E58-C000A686190C}" type="slidenum">
              <a:rPr lang="en-ZA"/>
              <a:pPr fontAlgn="base">
                <a:spcBef>
                  <a:spcPct val="0"/>
                </a:spcBef>
                <a:spcAft>
                  <a:spcPct val="0"/>
                </a:spcAft>
              </a:pPr>
              <a:t>4</a:t>
            </a:fld>
            <a:endParaRPr lang="en-Z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C23ECC3-D2F9-4B77-8550-06CFCE8A6BDA}" type="slidenum">
              <a:rPr lang="en-AU"/>
              <a:pPr fontAlgn="base">
                <a:spcBef>
                  <a:spcPct val="0"/>
                </a:spcBef>
                <a:spcAft>
                  <a:spcPct val="0"/>
                </a:spcAft>
              </a:pPr>
              <a:t>5</a:t>
            </a:fld>
            <a:endParaRPr lang="en-AU"/>
          </a:p>
        </p:txBody>
      </p:sp>
      <p:sp>
        <p:nvSpPr>
          <p:cNvPr id="1638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6387"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r>
              <a:rPr lang="en-GB" smtClean="0"/>
              <a:t>Want to develop models based on the mechanical environment of a tumbling mill.</a:t>
            </a:r>
          </a:p>
          <a:p>
            <a:pPr>
              <a:spcBef>
                <a:spcPct val="0"/>
              </a:spcBef>
            </a:pPr>
            <a:r>
              <a:rPr lang="en-GB" smtClean="0"/>
              <a:t>DEM is only tool capable of doing this.</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p:spPr>
      </p:sp>
      <p:sp>
        <p:nvSpPr>
          <p:cNvPr id="2765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ZA" b="1" smtClean="0"/>
              <a:t>$ Experimentally verified!</a:t>
            </a:r>
          </a:p>
          <a:p>
            <a:pPr>
              <a:spcBef>
                <a:spcPct val="0"/>
              </a:spcBef>
            </a:pPr>
            <a:r>
              <a:rPr lang="en-ZA" smtClean="0"/>
              <a:t>Applies to creeping flow (no inertial effects); relates pressure drop, viscosity, and superficial fluid velocity; “K” is “hydraulic conductivity.</a:t>
            </a:r>
          </a:p>
        </p:txBody>
      </p:sp>
      <p:sp>
        <p:nvSpPr>
          <p:cNvPr id="2765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37B57BE-8EA3-4708-A3CC-0E0DDFF35914}" type="slidenum">
              <a:rPr lang="en-ZA"/>
              <a:pPr fontAlgn="base">
                <a:spcBef>
                  <a:spcPct val="0"/>
                </a:spcBef>
                <a:spcAft>
                  <a:spcPct val="0"/>
                </a:spcAft>
              </a:pPr>
              <a:t>7</a:t>
            </a:fld>
            <a:endParaRPr lang="en-ZA"/>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p:spPr>
      </p:sp>
      <p:sp>
        <p:nvSpPr>
          <p:cNvPr id="28675"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ZA" smtClean="0"/>
              <a:t>$ [solid move]</a:t>
            </a:r>
          </a:p>
          <a:p>
            <a:pPr>
              <a:spcBef>
                <a:spcPct val="0"/>
              </a:spcBef>
            </a:pPr>
            <a:r>
              <a:rPr lang="en-ZA" smtClean="0"/>
              <a:t>$ Guess generalized Darcy</a:t>
            </a:r>
          </a:p>
          <a:p>
            <a:pPr>
              <a:spcBef>
                <a:spcPct val="0"/>
              </a:spcBef>
            </a:pPr>
            <a:r>
              <a:rPr lang="en-ZA" smtClean="0"/>
              <a:t>$ Involves relative velocity: superficial fluid velocity and “solids velocity “ V</a:t>
            </a:r>
          </a:p>
        </p:txBody>
      </p:sp>
      <p:sp>
        <p:nvSpPr>
          <p:cNvPr id="286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9F78756-1C13-4CE7-8E58-C000A686190C}" type="slidenum">
              <a:rPr lang="en-ZA"/>
              <a:pPr fontAlgn="base">
                <a:spcBef>
                  <a:spcPct val="0"/>
                </a:spcBef>
                <a:spcAft>
                  <a:spcPct val="0"/>
                </a:spcAft>
              </a:pPr>
              <a:t>9</a:t>
            </a:fld>
            <a:endParaRPr lang="en-ZA"/>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noFill/>
          <a:ln>
            <a:solidFill>
              <a:srgbClr val="000000"/>
            </a:solidFill>
            <a:miter lim="800000"/>
            <a:headEnd/>
            <a:tailEnd/>
          </a:ln>
        </p:spPr>
      </p:sp>
      <p:sp>
        <p:nvSpPr>
          <p:cNvPr id="29699"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ZA" smtClean="0"/>
              <a:t>Or ‘Straw man’ model</a:t>
            </a:r>
          </a:p>
          <a:p>
            <a:pPr>
              <a:spcBef>
                <a:spcPct val="0"/>
              </a:spcBef>
            </a:pPr>
            <a:r>
              <a:rPr lang="en-ZA" smtClean="0"/>
              <a:t>$This </a:t>
            </a:r>
            <a:r>
              <a:rPr lang="en-ZA" b="1" smtClean="0"/>
              <a:t>is </a:t>
            </a:r>
            <a:r>
              <a:rPr lang="en-ZA" b="1" i="1" smtClean="0"/>
              <a:t>just</a:t>
            </a:r>
            <a:r>
              <a:rPr lang="en-ZA" smtClean="0"/>
              <a:t> what is done in studies of fluidized beds but there the porosity is often near unity   and then a different correlation (Wen-Yu) is used</a:t>
            </a:r>
          </a:p>
          <a:p>
            <a:pPr>
              <a:spcBef>
                <a:spcPct val="0"/>
              </a:spcBef>
            </a:pPr>
            <a:r>
              <a:rPr lang="en-ZA" smtClean="0"/>
              <a:t>$ie creeping flow truncation, drop inertial (Burke-Plummer) part</a:t>
            </a:r>
          </a:p>
          <a:p>
            <a:pPr>
              <a:spcBef>
                <a:spcPct val="0"/>
              </a:spcBef>
            </a:pPr>
            <a:r>
              <a:rPr lang="en-ZA" smtClean="0"/>
              <a:t>$ This is just Carmen-Kozeny</a:t>
            </a:r>
          </a:p>
          <a:p>
            <a:pPr>
              <a:spcBef>
                <a:spcPct val="0"/>
              </a:spcBef>
            </a:pPr>
            <a:r>
              <a:rPr lang="en-ZA" smtClean="0"/>
              <a:t>$Carmen-Kozeny is based on capillary picture </a:t>
            </a:r>
            <a:r>
              <a:rPr lang="en-ZA" b="1" smtClean="0"/>
              <a:t>but in the dynamic bed there are no “capillaries” so one is (</a:t>
            </a:r>
            <a:r>
              <a:rPr lang="en-ZA" b="1" i="1" smtClean="0"/>
              <a:t>literally</a:t>
            </a:r>
            <a:r>
              <a:rPr lang="en-ZA" b="1" smtClean="0"/>
              <a:t>) on shaky grounnd And, the 0.24 is a </a:t>
            </a:r>
            <a:r>
              <a:rPr lang="en-ZA" b="1" i="1" smtClean="0"/>
              <a:t>fit</a:t>
            </a:r>
            <a:r>
              <a:rPr lang="en-ZA" b="1" smtClean="0"/>
              <a:t> involving the “</a:t>
            </a:r>
            <a:r>
              <a:rPr lang="en-ZA" b="1" u="sng" smtClean="0"/>
              <a:t>tortuosity”</a:t>
            </a:r>
            <a:r>
              <a:rPr lang="en-ZA" b="1" smtClean="0"/>
              <a:t> parameter!! </a:t>
            </a:r>
            <a:endParaRPr lang="en-ZA" smtClean="0"/>
          </a:p>
          <a:p>
            <a:pPr>
              <a:spcBef>
                <a:spcPct val="0"/>
              </a:spcBef>
            </a:pPr>
            <a:endParaRPr lang="en-ZA" smtClean="0"/>
          </a:p>
        </p:txBody>
      </p:sp>
      <p:sp>
        <p:nvSpPr>
          <p:cNvPr id="2970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D59A3FB-44EE-4A31-9495-D2AF4BCFC3D1}" type="slidenum">
              <a:rPr lang="en-ZA"/>
              <a:pPr fontAlgn="base">
                <a:spcBef>
                  <a:spcPct val="0"/>
                </a:spcBef>
                <a:spcAft>
                  <a:spcPct val="0"/>
                </a:spcAft>
              </a:pPr>
              <a:t>10</a:t>
            </a:fld>
            <a:endParaRPr lang="en-ZA"/>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0723"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ZA" b="1" smtClean="0"/>
              <a:t>What one want a </a:t>
            </a:r>
            <a:r>
              <a:rPr lang="en-ZA" b="1" i="1" smtClean="0"/>
              <a:t>real </a:t>
            </a:r>
            <a:r>
              <a:rPr lang="en-ZA" b="1" i="1" u="sng" smtClean="0"/>
              <a:t>theory!!</a:t>
            </a:r>
          </a:p>
          <a:p>
            <a:pPr>
              <a:spcBef>
                <a:spcPct val="0"/>
              </a:spcBef>
            </a:pPr>
            <a:r>
              <a:rPr lang="en-ZA" smtClean="0"/>
              <a:t>$ There is </a:t>
            </a:r>
            <a:r>
              <a:rPr lang="en-ZA" b="1" smtClean="0"/>
              <a:t>one piece of experiment to go by</a:t>
            </a:r>
            <a:r>
              <a:rPr lang="en-ZA" smtClean="0"/>
              <a:t> [they looked at vetrical downward flow of packed solids against upward flow of gas; found pressure drop constant at fixed slip velocity]</a:t>
            </a:r>
          </a:p>
          <a:p>
            <a:pPr>
              <a:spcBef>
                <a:spcPct val="0"/>
              </a:spcBef>
            </a:pPr>
            <a:r>
              <a:rPr lang="en-ZA" smtClean="0"/>
              <a:t>$Slip velocity has porosity factor in front of the solids velocity; at </a:t>
            </a:r>
            <a:r>
              <a:rPr lang="en-ZA" i="1" smtClean="0"/>
              <a:t>large </a:t>
            </a:r>
            <a:r>
              <a:rPr lang="en-ZA" smtClean="0"/>
              <a:t>porosity it approximates the relative velocity</a:t>
            </a:r>
          </a:p>
          <a:p>
            <a:pPr>
              <a:spcBef>
                <a:spcPct val="0"/>
              </a:spcBef>
            </a:pPr>
            <a:r>
              <a:rPr lang="en-ZA" b="1" smtClean="0"/>
              <a:t>We don’t want to follow ‘tortuous path’</a:t>
            </a:r>
          </a:p>
          <a:p>
            <a:pPr>
              <a:spcBef>
                <a:spcPct val="0"/>
              </a:spcBef>
            </a:pPr>
            <a:r>
              <a:rPr lang="en-ZA" smtClean="0"/>
              <a:t>$Minimal assumptions: incompressible, </a:t>
            </a:r>
            <a:r>
              <a:rPr lang="en-ZA" i="1" smtClean="0"/>
              <a:t>newtonian</a:t>
            </a:r>
            <a:r>
              <a:rPr lang="en-ZA" smtClean="0"/>
              <a:t> fluid; “no-slip” boundary conditions  at solids surfaces.</a:t>
            </a:r>
          </a:p>
          <a:p>
            <a:pPr>
              <a:spcBef>
                <a:spcPct val="0"/>
              </a:spcBef>
            </a:pPr>
            <a:r>
              <a:rPr lang="en-ZA" b="1" smtClean="0"/>
              <a:t>Too much detailed info</a:t>
            </a:r>
          </a:p>
        </p:txBody>
      </p:sp>
      <p:sp>
        <p:nvSpPr>
          <p:cNvPr id="307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157D992-D4FC-415D-9F3E-6B6238246138}" type="slidenum">
              <a:rPr lang="en-ZA"/>
              <a:pPr fontAlgn="base">
                <a:spcBef>
                  <a:spcPct val="0"/>
                </a:spcBef>
                <a:spcAft>
                  <a:spcPct val="0"/>
                </a:spcAft>
              </a:pPr>
              <a:t>11</a:t>
            </a:fld>
            <a:endParaRPr lang="en-ZA"/>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p:spPr>
      </p:sp>
      <p:sp>
        <p:nvSpPr>
          <p:cNvPr id="31747"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ZA" smtClean="0"/>
              <a:t>$ Consider some solids and fluid flowing around them</a:t>
            </a:r>
          </a:p>
          <a:p>
            <a:pPr>
              <a:spcBef>
                <a:spcPct val="0"/>
              </a:spcBef>
            </a:pPr>
            <a:r>
              <a:rPr lang="en-ZA" smtClean="0"/>
              <a:t>$ Enclose in say a box of total volume ‘fluid plus solids’</a:t>
            </a:r>
          </a:p>
          <a:p>
            <a:pPr>
              <a:spcBef>
                <a:spcPct val="0"/>
              </a:spcBef>
            </a:pPr>
            <a:r>
              <a:rPr lang="en-ZA" smtClean="0"/>
              <a:t>$Standard approach to </a:t>
            </a:r>
            <a:r>
              <a:rPr lang="en-ZA" i="1" smtClean="0"/>
              <a:t>deiiving </a:t>
            </a:r>
            <a:r>
              <a:rPr lang="en-ZA" smtClean="0"/>
              <a:t> Darcy’s law</a:t>
            </a:r>
          </a:p>
          <a:p>
            <a:pPr>
              <a:spcBef>
                <a:spcPct val="0"/>
              </a:spcBef>
            </a:pPr>
            <a:r>
              <a:rPr lang="en-ZA" smtClean="0"/>
              <a:t>$Complication: solids are </a:t>
            </a:r>
            <a:r>
              <a:rPr lang="en-ZA" b="1" smtClean="0"/>
              <a:t>not stationary</a:t>
            </a:r>
            <a:endParaRPr lang="en-ZA" smtClean="0"/>
          </a:p>
          <a:p>
            <a:pPr>
              <a:spcBef>
                <a:spcPct val="0"/>
              </a:spcBef>
            </a:pPr>
            <a:r>
              <a:rPr lang="en-ZA" smtClean="0"/>
              <a:t>$</a:t>
            </a:r>
            <a:r>
              <a:rPr lang="en-ZA" i="1" smtClean="0"/>
              <a:t>Time average is </a:t>
            </a:r>
            <a:r>
              <a:rPr lang="en-ZA" i="1" u="sng" smtClean="0"/>
              <a:t>very appropriate </a:t>
            </a:r>
            <a:r>
              <a:rPr lang="en-ZA" i="1" smtClean="0"/>
              <a:t> for PEPT!</a:t>
            </a:r>
            <a:endParaRPr lang="en-ZA" smtClean="0"/>
          </a:p>
        </p:txBody>
      </p:sp>
      <p:sp>
        <p:nvSpPr>
          <p:cNvPr id="3174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EF2E400-5158-4A9E-B7A6-720C6C41DE82}" type="slidenum">
              <a:rPr lang="en-ZA"/>
              <a:pPr fontAlgn="base">
                <a:spcBef>
                  <a:spcPct val="0"/>
                </a:spcBef>
                <a:spcAft>
                  <a:spcPct val="0"/>
                </a:spcAft>
              </a:pPr>
              <a:t>13</a:t>
            </a:fld>
            <a:endParaRPr lang="en-ZA"/>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p:spPr>
      </p:sp>
      <p:sp>
        <p:nvSpPr>
          <p:cNvPr id="3277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ZA" dirty="0" smtClean="0"/>
              <a:t>$</a:t>
            </a:r>
            <a:r>
              <a:rPr lang="en-ZA" b="1" dirty="0" smtClean="0"/>
              <a:t>Natural thing to do</a:t>
            </a:r>
            <a:r>
              <a:rPr lang="en-ZA" dirty="0" smtClean="0"/>
              <a:t>!</a:t>
            </a:r>
          </a:p>
          <a:p>
            <a:pPr>
              <a:spcBef>
                <a:spcPct val="0"/>
              </a:spcBef>
            </a:pPr>
            <a:r>
              <a:rPr lang="en-ZA" dirty="0" smtClean="0"/>
              <a:t>$This is how we understand &amp; measure superficial fluid velocity</a:t>
            </a:r>
          </a:p>
          <a:p>
            <a:pPr>
              <a:spcBef>
                <a:spcPct val="0"/>
              </a:spcBef>
            </a:pPr>
            <a:r>
              <a:rPr lang="en-ZA" dirty="0" smtClean="0"/>
              <a:t>$Even for static bed the origin of the inertial term in Ergun is </a:t>
            </a:r>
            <a:r>
              <a:rPr lang="en-ZA" dirty="0" err="1" smtClean="0"/>
              <a:t>contravesial</a:t>
            </a:r>
            <a:r>
              <a:rPr lang="en-ZA" dirty="0" smtClean="0"/>
              <a:t>!</a:t>
            </a:r>
          </a:p>
          <a:p>
            <a:pPr>
              <a:spcBef>
                <a:spcPct val="0"/>
              </a:spcBef>
            </a:pPr>
            <a:r>
              <a:rPr lang="en-ZA" dirty="0" smtClean="0"/>
              <a:t>$ The last term is Brinkman’s modification of Darcy where superficial velocity varies from box to box</a:t>
            </a:r>
          </a:p>
          <a:p>
            <a:pPr>
              <a:spcBef>
                <a:spcPct val="0"/>
              </a:spcBef>
            </a:pPr>
            <a:r>
              <a:rPr lang="en-ZA" dirty="0" smtClean="0"/>
              <a:t>$ </a:t>
            </a:r>
            <a:r>
              <a:rPr lang="en-ZA" u="sng" dirty="0" smtClean="0"/>
              <a:t>Formal result! </a:t>
            </a:r>
            <a:r>
              <a:rPr lang="en-ZA" b="1" dirty="0" smtClean="0"/>
              <a:t>Practical problem: how to evaluate drag</a:t>
            </a:r>
            <a:endParaRPr lang="en-ZA" u="sng" dirty="0" smtClean="0"/>
          </a:p>
        </p:txBody>
      </p:sp>
      <p:sp>
        <p:nvSpPr>
          <p:cNvPr id="3277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503A989-86B7-4695-9C77-F8E4119BE70C}" type="slidenum">
              <a:rPr lang="en-ZA"/>
              <a:pPr fontAlgn="base">
                <a:spcBef>
                  <a:spcPct val="0"/>
                </a:spcBef>
                <a:spcAft>
                  <a:spcPct val="0"/>
                </a:spcAft>
              </a:pPr>
              <a:t>14</a:t>
            </a:fld>
            <a:endParaRPr lang="en-ZA"/>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p:spPr>
      </p:sp>
      <p:sp>
        <p:nvSpPr>
          <p:cNvPr id="33795"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ZA" smtClean="0"/>
              <a:t>$ Fluid flows through a </a:t>
            </a:r>
            <a:r>
              <a:rPr lang="en-ZA" u="sng" smtClean="0"/>
              <a:t>statistically  representative</a:t>
            </a:r>
            <a:r>
              <a:rPr lang="en-ZA" smtClean="0"/>
              <a:t> spherical shell</a:t>
            </a:r>
          </a:p>
          <a:p>
            <a:pPr>
              <a:spcBef>
                <a:spcPct val="0"/>
              </a:spcBef>
            </a:pPr>
            <a:r>
              <a:rPr lang="en-ZA" smtClean="0"/>
              <a:t>$ Inner surface is the </a:t>
            </a:r>
            <a:r>
              <a:rPr lang="en-ZA" u="sng" smtClean="0"/>
              <a:t>statistically  representative</a:t>
            </a:r>
            <a:r>
              <a:rPr lang="en-ZA" smtClean="0"/>
              <a:t> solid </a:t>
            </a:r>
          </a:p>
          <a:p>
            <a:pPr>
              <a:spcBef>
                <a:spcPct val="0"/>
              </a:spcBef>
            </a:pPr>
            <a:r>
              <a:rPr lang="en-ZA" smtClean="0"/>
              <a:t>$ Outer surface accounts for the effect of the other particles</a:t>
            </a:r>
          </a:p>
          <a:p>
            <a:pPr>
              <a:spcBef>
                <a:spcPct val="0"/>
              </a:spcBef>
            </a:pPr>
            <a:r>
              <a:rPr lang="en-ZA" smtClean="0"/>
              <a:t>$ Ratio of radii related to porosity and “solidisity”</a:t>
            </a:r>
          </a:p>
          <a:p>
            <a:pPr>
              <a:spcBef>
                <a:spcPct val="0"/>
              </a:spcBef>
            </a:pPr>
            <a:r>
              <a:rPr lang="en-ZA" smtClean="0"/>
              <a:t>$ Time independent, spherically symmetric; four constants</a:t>
            </a:r>
          </a:p>
          <a:p>
            <a:pPr>
              <a:spcBef>
                <a:spcPct val="0"/>
              </a:spcBef>
            </a:pPr>
            <a:r>
              <a:rPr lang="en-ZA" smtClean="0"/>
              <a:t>$ Drag force only depends on one of the four</a:t>
            </a:r>
          </a:p>
          <a:p>
            <a:pPr>
              <a:spcBef>
                <a:spcPct val="0"/>
              </a:spcBef>
            </a:pPr>
            <a:r>
              <a:rPr lang="en-ZA" b="1" smtClean="0"/>
              <a:t>To fix the constants requires four conditions</a:t>
            </a:r>
            <a:endParaRPr lang="en-ZA" smtClean="0"/>
          </a:p>
          <a:p>
            <a:pPr>
              <a:spcBef>
                <a:spcPct val="0"/>
              </a:spcBef>
            </a:pPr>
            <a:r>
              <a:rPr lang="en-ZA" smtClean="0"/>
              <a:t>$ Natural at the real solid surface, two component conditions</a:t>
            </a:r>
          </a:p>
          <a:p>
            <a:pPr>
              <a:spcBef>
                <a:spcPct val="0"/>
              </a:spcBef>
            </a:pPr>
            <a:r>
              <a:rPr lang="en-ZA" b="1" smtClean="0"/>
              <a:t>Cell models differ by outer boundary conditions</a:t>
            </a:r>
          </a:p>
          <a:p>
            <a:pPr>
              <a:spcBef>
                <a:spcPct val="0"/>
              </a:spcBef>
            </a:pPr>
            <a:r>
              <a:rPr lang="en-ZA" i="1" smtClean="0"/>
              <a:t>&gt;Happel model has fixed free surface (two) conditions, moving solid  &amp; leads to </a:t>
            </a:r>
            <a:r>
              <a:rPr lang="en-ZA" i="1" u="sng" smtClean="0"/>
              <a:t>relative</a:t>
            </a:r>
            <a:r>
              <a:rPr lang="en-ZA" i="1" smtClean="0"/>
              <a:t> velocity</a:t>
            </a:r>
          </a:p>
          <a:p>
            <a:pPr>
              <a:spcBef>
                <a:spcPct val="0"/>
              </a:spcBef>
            </a:pPr>
            <a:r>
              <a:rPr lang="en-ZA" smtClean="0"/>
              <a:t>$ As in Stokes flow but here “infinity” is outer boundary; this is 1 condition</a:t>
            </a:r>
          </a:p>
          <a:p>
            <a:pPr>
              <a:spcBef>
                <a:spcPct val="0"/>
              </a:spcBef>
            </a:pPr>
            <a:r>
              <a:rPr lang="en-ZA" smtClean="0"/>
              <a:t>   &gt;&gt;Kuwarara took this </a:t>
            </a:r>
            <a:r>
              <a:rPr lang="en-ZA" i="1" smtClean="0"/>
              <a:t>and imposed that radial fluid velocity  equals its value at infinity  (whatever that means)</a:t>
            </a:r>
            <a:endParaRPr lang="en-ZA" smtClean="0"/>
          </a:p>
          <a:p>
            <a:pPr>
              <a:spcBef>
                <a:spcPct val="0"/>
              </a:spcBef>
            </a:pPr>
            <a:r>
              <a:rPr lang="en-ZA" smtClean="0"/>
              <a:t>Need one more condition</a:t>
            </a:r>
            <a:endParaRPr lang="en-ZA" i="1" smtClean="0"/>
          </a:p>
          <a:p>
            <a:pPr>
              <a:spcBef>
                <a:spcPct val="0"/>
              </a:spcBef>
            </a:pPr>
            <a:r>
              <a:rPr lang="en-ZA" i="1" smtClean="0"/>
              <a:t>$ </a:t>
            </a:r>
            <a:r>
              <a:rPr lang="en-ZA" b="1" smtClean="0"/>
              <a:t>Key point: </a:t>
            </a:r>
            <a:r>
              <a:rPr lang="en-ZA" b="1" u="sng" smtClean="0"/>
              <a:t>this</a:t>
            </a:r>
            <a:r>
              <a:rPr lang="en-ZA" b="1" smtClean="0"/>
              <a:t> is the </a:t>
            </a:r>
            <a:r>
              <a:rPr lang="en-ZA" b="1" i="1" smtClean="0"/>
              <a:t>natural </a:t>
            </a:r>
            <a:r>
              <a:rPr lang="en-ZA" b="1" smtClean="0"/>
              <a:t> thing to do</a:t>
            </a:r>
            <a:endParaRPr lang="en-ZA" smtClean="0"/>
          </a:p>
        </p:txBody>
      </p:sp>
      <p:sp>
        <p:nvSpPr>
          <p:cNvPr id="3379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79F8259-90CD-4F05-964B-7499B8493A31}" type="slidenum">
              <a:rPr lang="en-ZA"/>
              <a:pPr fontAlgn="base">
                <a:spcBef>
                  <a:spcPct val="0"/>
                </a:spcBef>
                <a:spcAft>
                  <a:spcPct val="0"/>
                </a:spcAft>
              </a:pPr>
              <a:t>15</a:t>
            </a:fld>
            <a:endParaRPr lang="en-ZA"/>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p:spPr>
      </p:sp>
      <p:sp>
        <p:nvSpPr>
          <p:cNvPr id="34819"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ZA" smtClean="0"/>
              <a:t>Brinkman unimportant if scale of variations of superficial velocity is large compared to specific surface</a:t>
            </a:r>
          </a:p>
          <a:p>
            <a:pPr>
              <a:spcBef>
                <a:spcPct val="0"/>
              </a:spcBef>
            </a:pPr>
            <a:r>
              <a:rPr lang="en-ZA" smtClean="0"/>
              <a:t>$ Cell averaging give slip velocity </a:t>
            </a:r>
            <a:r>
              <a:rPr lang="en-ZA" i="1" smtClean="0"/>
              <a:t>automatically</a:t>
            </a:r>
          </a:p>
          <a:p>
            <a:pPr>
              <a:spcBef>
                <a:spcPct val="0"/>
              </a:spcBef>
            </a:pPr>
            <a:r>
              <a:rPr lang="en-ZA" i="1" smtClean="0"/>
              <a:t> </a:t>
            </a:r>
            <a:r>
              <a:rPr lang="en-ZA" smtClean="0"/>
              <a:t>$No ad-hoc assumptions (capillaries, tortuosity, etc)</a:t>
            </a:r>
          </a:p>
          <a:p>
            <a:pPr>
              <a:spcBef>
                <a:spcPct val="0"/>
              </a:spcBef>
            </a:pPr>
            <a:r>
              <a:rPr lang="en-ZA" i="1" smtClean="0"/>
              <a:t> </a:t>
            </a:r>
            <a:r>
              <a:rPr lang="en-ZA" b="1" smtClean="0"/>
              <a:t>No free parameters</a:t>
            </a:r>
            <a:endParaRPr lang="en-ZA" smtClean="0"/>
          </a:p>
        </p:txBody>
      </p:sp>
      <p:sp>
        <p:nvSpPr>
          <p:cNvPr id="3482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D2B77B8-26EE-47D9-9A58-38FD2EB6A634}" type="slidenum">
              <a:rPr lang="en-ZA"/>
              <a:pPr fontAlgn="base">
                <a:spcBef>
                  <a:spcPct val="0"/>
                </a:spcBef>
                <a:spcAft>
                  <a:spcPct val="0"/>
                </a:spcAft>
              </a:pPr>
              <a:t>16</a:t>
            </a:fld>
            <a:endParaRPr lang="en-ZA"/>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noFill/>
          <a:ln>
            <a:solidFill>
              <a:srgbClr val="000000"/>
            </a:solidFill>
            <a:miter lim="800000"/>
            <a:headEnd/>
            <a:tailEnd/>
          </a:ln>
        </p:spPr>
      </p:sp>
      <p:sp>
        <p:nvSpPr>
          <p:cNvPr id="35843"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ZA" smtClean="0"/>
          </a:p>
        </p:txBody>
      </p:sp>
      <p:sp>
        <p:nvSpPr>
          <p:cNvPr id="358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E2A7826-8A7C-4692-B465-8C71FF80B4C4}" type="slidenum">
              <a:rPr lang="en-ZA"/>
              <a:pPr fontAlgn="base">
                <a:spcBef>
                  <a:spcPct val="0"/>
                </a:spcBef>
                <a:spcAft>
                  <a:spcPct val="0"/>
                </a:spcAft>
              </a:pPr>
              <a:t>17</a:t>
            </a:fld>
            <a:endParaRPr lang="en-ZA"/>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F76CE81-AF52-4F00-85B3-4FA46959DF1D}" type="slidenum">
              <a:rPr lang="en-US"/>
              <a:pPr/>
              <a:t>18</a:t>
            </a:fld>
            <a:endParaRPr lang="en-US"/>
          </a:p>
        </p:txBody>
      </p:sp>
      <p:sp>
        <p:nvSpPr>
          <p:cNvPr id="184322" name="Rectangle 2"/>
          <p:cNvSpPr>
            <a:spLocks noGrp="1" noRot="1" noChangeAspect="1" noChangeArrowheads="1" noTextEdit="1"/>
          </p:cNvSpPr>
          <p:nvPr>
            <p:ph type="sldImg"/>
          </p:nvPr>
        </p:nvSpPr>
        <p:spPr>
          <a:ln/>
        </p:spPr>
      </p:sp>
      <p:sp>
        <p:nvSpPr>
          <p:cNvPr id="184323" name="Rectangle 3"/>
          <p:cNvSpPr>
            <a:spLocks noGrp="1" noChangeArrowheads="1"/>
          </p:cNvSpPr>
          <p:nvPr>
            <p:ph type="body" idx="1"/>
          </p:nvPr>
        </p:nvSpPr>
        <p:spPr/>
        <p:txBody>
          <a:bodyPr/>
          <a:lstStyle/>
          <a:p>
            <a:pPr>
              <a:buFontTx/>
              <a:buChar char="•"/>
            </a:pPr>
            <a:r>
              <a:rPr lang="en-GB" dirty="0"/>
              <a:t>Developed initially for the medical industry.</a:t>
            </a:r>
          </a:p>
          <a:p>
            <a:pPr>
              <a:buFontTx/>
              <a:buChar char="•"/>
            </a:pPr>
            <a:r>
              <a:rPr lang="en-GB" dirty="0"/>
              <a:t>Radioactive fluid (F-18) is injected into region of interest.</a:t>
            </a:r>
          </a:p>
          <a:p>
            <a:pPr>
              <a:buFontTx/>
              <a:buChar char="•"/>
            </a:pPr>
            <a:r>
              <a:rPr lang="en-GB" dirty="0"/>
              <a:t>Radioactive nuclei emit positrons.</a:t>
            </a:r>
          </a:p>
          <a:p>
            <a:pPr>
              <a:buFontTx/>
              <a:buChar char="•"/>
            </a:pPr>
            <a:r>
              <a:rPr lang="en-GB" dirty="0"/>
              <a:t>Positrons encounter the electron cloud – collide, annihilate, produce a pair of 511KeV back-to-back gamma rays which are recorded by the PET camera</a:t>
            </a:r>
          </a:p>
          <a:p>
            <a:pPr>
              <a:buFontTx/>
              <a:buChar char="•"/>
            </a:pPr>
            <a:r>
              <a:rPr lang="en-GB" dirty="0"/>
              <a:t>The accumulation of these lines over time is used to construct a 3D density image.</a:t>
            </a:r>
          </a:p>
          <a:p>
            <a:pPr>
              <a:buFontTx/>
              <a:buChar char="•"/>
            </a:pPr>
            <a:r>
              <a:rPr lang="en-GB" dirty="0"/>
              <a:t>Limited to static systems.</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4E7F6EC-66EB-43C7-91D7-980976494CF8}" type="slidenum">
              <a:rPr lang="en-US"/>
              <a:pPr/>
              <a:t>19</a:t>
            </a:fld>
            <a:endParaRPr lang="en-US"/>
          </a:p>
        </p:txBody>
      </p:sp>
      <p:sp>
        <p:nvSpPr>
          <p:cNvPr id="210946" name="Rectangle 2"/>
          <p:cNvSpPr>
            <a:spLocks noGrp="1" noRot="1" noChangeAspect="1" noChangeArrowheads="1" noTextEdit="1"/>
          </p:cNvSpPr>
          <p:nvPr>
            <p:ph type="sldImg"/>
          </p:nvPr>
        </p:nvSpPr>
        <p:spPr>
          <a:ln/>
        </p:spPr>
      </p:sp>
      <p:sp>
        <p:nvSpPr>
          <p:cNvPr id="210947" name="Rectangle 3"/>
          <p:cNvSpPr>
            <a:spLocks noGrp="1" noChangeArrowheads="1"/>
          </p:cNvSpPr>
          <p:nvPr>
            <p:ph type="body" idx="1"/>
          </p:nvPr>
        </p:nvSpPr>
        <p:spPr/>
        <p:txBody>
          <a:bodyPr/>
          <a:lstStyle/>
          <a:p>
            <a:pPr>
              <a:buFontTx/>
              <a:buChar char="•"/>
            </a:pPr>
            <a:r>
              <a:rPr lang="en-GB" dirty="0"/>
              <a:t>So what do we use it for?</a:t>
            </a:r>
          </a:p>
          <a:p>
            <a:pPr>
              <a:buFontTx/>
              <a:buChar char="•"/>
            </a:pPr>
            <a:r>
              <a:rPr lang="en-GB" dirty="0"/>
              <a:t>Imagine this was a slurry particle in a tumbling mill / flotation cell / </a:t>
            </a:r>
            <a:r>
              <a:rPr lang="en-GB" dirty="0" err="1"/>
              <a:t>IsaMill</a:t>
            </a:r>
            <a:r>
              <a:rPr lang="en-GB" dirty="0"/>
              <a:t> / Cyclone</a:t>
            </a:r>
          </a:p>
          <a:p>
            <a:pPr>
              <a:buFontTx/>
              <a:buChar char="•"/>
            </a:pPr>
            <a:r>
              <a:rPr lang="en-GB" dirty="0"/>
              <a:t>If we gave this particle a specific activity, it would eject positrons (positively charged electrons) from the unstable nuclei</a:t>
            </a:r>
          </a:p>
          <a:p>
            <a:pPr>
              <a:buFontTx/>
              <a:buChar char="•"/>
            </a:pPr>
            <a:r>
              <a:rPr lang="en-GB" dirty="0"/>
              <a:t>These positrons, on emerging from the nucleus, encounter the electron cloud.</a:t>
            </a:r>
          </a:p>
          <a:p>
            <a:pPr>
              <a:buFontTx/>
              <a:buChar char="•"/>
            </a:pPr>
            <a:r>
              <a:rPr lang="en-GB" dirty="0"/>
              <a:t>The positron is quickly captured by an electron and consequently they annihilate</a:t>
            </a:r>
          </a:p>
          <a:p>
            <a:pPr>
              <a:buFontTx/>
              <a:buChar char="•"/>
            </a:pPr>
            <a:r>
              <a:rPr lang="en-GB" dirty="0"/>
              <a:t>This produces a pair of back-to-back gamma rays that are exactly 511 </a:t>
            </a:r>
            <a:r>
              <a:rPr lang="en-GB" dirty="0" err="1"/>
              <a:t>KeV</a:t>
            </a:r>
            <a:r>
              <a:rPr lang="en-GB" dirty="0"/>
              <a:t> each</a:t>
            </a:r>
          </a:p>
          <a:p>
            <a:pPr>
              <a:buFontTx/>
              <a:buChar char="•"/>
            </a:pPr>
            <a:r>
              <a:rPr lang="en-GB" dirty="0"/>
              <a:t>This happens several times per second</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30EB730-EAAF-4175-8794-2E7627337F76}" type="slidenum">
              <a:rPr lang="en-US"/>
              <a:pPr/>
              <a:t>21</a:t>
            </a:fld>
            <a:endParaRPr lang="en-US"/>
          </a:p>
        </p:txBody>
      </p:sp>
      <p:sp>
        <p:nvSpPr>
          <p:cNvPr id="188418" name="Rectangle 2"/>
          <p:cNvSpPr>
            <a:spLocks noGrp="1" noRot="1" noChangeAspect="1" noChangeArrowheads="1" noTextEdit="1"/>
          </p:cNvSpPr>
          <p:nvPr>
            <p:ph type="sldImg"/>
          </p:nvPr>
        </p:nvSpPr>
        <p:spPr>
          <a:ln/>
        </p:spPr>
      </p:sp>
      <p:sp>
        <p:nvSpPr>
          <p:cNvPr id="188419" name="Rectangle 3"/>
          <p:cNvSpPr>
            <a:spLocks noGrp="1" noChangeArrowheads="1"/>
          </p:cNvSpPr>
          <p:nvPr>
            <p:ph type="body" idx="1"/>
          </p:nvPr>
        </p:nvSpPr>
        <p:spPr/>
        <p:txBody>
          <a:bodyPr/>
          <a:lstStyle/>
          <a:p>
            <a:r>
              <a:rPr lang="en-GB" dirty="0"/>
              <a:t>In the early 90’s, Siemens demonstrated their superiority in the medical imaging industry by building the highest resolution scanner. At the time it had approximately 10x more detector elements than any other scanner.</a:t>
            </a:r>
          </a:p>
          <a:p>
            <a:r>
              <a:rPr lang="en-GB" dirty="0"/>
              <a:t>This was setup at Hammersmith Hospital, a world leading medical research facility. Siemens sponsored research at the lab. The scanner was used in brain imaging and produced several nature papers.</a:t>
            </a:r>
          </a:p>
          <a:p>
            <a:r>
              <a:rPr lang="en-GB" dirty="0"/>
              <a:t>15 years later, General Electric are sponsoring the research facilities at Hammersmith Hospital, however, this high resolution scanner, now only 5x better than any other, sticks out like sore thumb.</a:t>
            </a:r>
          </a:p>
          <a:p>
            <a:r>
              <a:rPr lang="en-GB" dirty="0"/>
              <a:t>This coupled with the fact that space is a premium in central London set in motion a series of events that culminated in the scanner being sold to us for £1 + tax.</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Z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ZA"/>
          </a:p>
        </p:txBody>
      </p:sp>
      <p:sp>
        <p:nvSpPr>
          <p:cNvPr id="4" name="Date Placeholder 3"/>
          <p:cNvSpPr>
            <a:spLocks noGrp="1"/>
          </p:cNvSpPr>
          <p:nvPr>
            <p:ph type="dt" sz="half" idx="10"/>
          </p:nvPr>
        </p:nvSpPr>
        <p:spPr/>
        <p:txBody>
          <a:bodyPr/>
          <a:lstStyle/>
          <a:p>
            <a:fld id="{5433C21A-DAEA-4E8D-8D2A-DF699359D714}" type="datetimeFigureOut">
              <a:rPr lang="en-ZA" smtClean="0"/>
              <a:pPr/>
              <a:t>2010/12/07</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A2A95FDA-AE30-4125-A616-D096473DEA97}" type="slidenum">
              <a:rPr lang="en-ZA" smtClean="0"/>
              <a:pPr/>
              <a:t>‹#›</a:t>
            </a:fld>
            <a:endParaRPr lang="en-Z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p>
            <a:fld id="{5433C21A-DAEA-4E8D-8D2A-DF699359D714}" type="datetimeFigureOut">
              <a:rPr lang="en-ZA" smtClean="0"/>
              <a:pPr/>
              <a:t>2010/12/07</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A2A95FDA-AE30-4125-A616-D096473DEA97}" type="slidenum">
              <a:rPr lang="en-ZA" smtClean="0"/>
              <a:pPr/>
              <a:t>‹#›</a:t>
            </a:fld>
            <a:endParaRPr lang="en-Z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Z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433C21A-DAEA-4E8D-8D2A-DF699359D714}" type="datetimeFigureOut">
              <a:rPr lang="en-ZA" smtClean="0"/>
              <a:pPr/>
              <a:t>2010/12/07</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A2A95FDA-AE30-4125-A616-D096473DEA97}" type="slidenum">
              <a:rPr lang="en-ZA" smtClean="0"/>
              <a:pPr/>
              <a:t>‹#›</a:t>
            </a:fld>
            <a:endParaRPr lang="en-Z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Date Placeholder 4"/>
          <p:cNvSpPr>
            <a:spLocks noGrp="1"/>
          </p:cNvSpPr>
          <p:nvPr>
            <p:ph type="dt" sz="half" idx="10"/>
          </p:nvPr>
        </p:nvSpPr>
        <p:spPr/>
        <p:txBody>
          <a:bodyPr/>
          <a:lstStyle/>
          <a:p>
            <a:fld id="{5433C21A-DAEA-4E8D-8D2A-DF699359D714}" type="datetimeFigureOut">
              <a:rPr lang="en-ZA" smtClean="0"/>
              <a:pPr/>
              <a:t>2010/12/07</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A2A95FDA-AE30-4125-A616-D096473DEA97}" type="slidenum">
              <a:rPr lang="en-ZA" smtClean="0"/>
              <a:pPr/>
              <a:t>‹#›</a:t>
            </a:fld>
            <a:endParaRPr lang="en-Z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Z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7" name="Date Placeholder 6"/>
          <p:cNvSpPr>
            <a:spLocks noGrp="1"/>
          </p:cNvSpPr>
          <p:nvPr>
            <p:ph type="dt" sz="half" idx="10"/>
          </p:nvPr>
        </p:nvSpPr>
        <p:spPr/>
        <p:txBody>
          <a:bodyPr/>
          <a:lstStyle/>
          <a:p>
            <a:fld id="{5433C21A-DAEA-4E8D-8D2A-DF699359D714}" type="datetimeFigureOut">
              <a:rPr lang="en-ZA" smtClean="0"/>
              <a:pPr/>
              <a:t>2010/12/07</a:t>
            </a:fld>
            <a:endParaRPr lang="en-ZA"/>
          </a:p>
        </p:txBody>
      </p:sp>
      <p:sp>
        <p:nvSpPr>
          <p:cNvPr id="8" name="Footer Placeholder 7"/>
          <p:cNvSpPr>
            <a:spLocks noGrp="1"/>
          </p:cNvSpPr>
          <p:nvPr>
            <p:ph type="ftr" sz="quarter" idx="11"/>
          </p:nvPr>
        </p:nvSpPr>
        <p:spPr/>
        <p:txBody>
          <a:bodyPr/>
          <a:lstStyle/>
          <a:p>
            <a:endParaRPr lang="en-ZA"/>
          </a:p>
        </p:txBody>
      </p:sp>
      <p:sp>
        <p:nvSpPr>
          <p:cNvPr id="9" name="Slide Number Placeholder 8"/>
          <p:cNvSpPr>
            <a:spLocks noGrp="1"/>
          </p:cNvSpPr>
          <p:nvPr>
            <p:ph type="sldNum" sz="quarter" idx="12"/>
          </p:nvPr>
        </p:nvSpPr>
        <p:spPr/>
        <p:txBody>
          <a:bodyPr/>
          <a:lstStyle/>
          <a:p>
            <a:fld id="{A2A95FDA-AE30-4125-A616-D096473DEA97}" type="slidenum">
              <a:rPr lang="en-ZA" smtClean="0"/>
              <a:pPr/>
              <a:t>‹#›</a:t>
            </a:fld>
            <a:endParaRPr lang="en-Z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Date Placeholder 2"/>
          <p:cNvSpPr>
            <a:spLocks noGrp="1"/>
          </p:cNvSpPr>
          <p:nvPr>
            <p:ph type="dt" sz="half" idx="10"/>
          </p:nvPr>
        </p:nvSpPr>
        <p:spPr/>
        <p:txBody>
          <a:bodyPr/>
          <a:lstStyle/>
          <a:p>
            <a:fld id="{5433C21A-DAEA-4E8D-8D2A-DF699359D714}" type="datetimeFigureOut">
              <a:rPr lang="en-ZA" smtClean="0"/>
              <a:pPr/>
              <a:t>2010/12/07</a:t>
            </a:fld>
            <a:endParaRPr lang="en-ZA"/>
          </a:p>
        </p:txBody>
      </p:sp>
      <p:sp>
        <p:nvSpPr>
          <p:cNvPr id="4" name="Footer Placeholder 3"/>
          <p:cNvSpPr>
            <a:spLocks noGrp="1"/>
          </p:cNvSpPr>
          <p:nvPr>
            <p:ph type="ftr" sz="quarter" idx="11"/>
          </p:nvPr>
        </p:nvSpPr>
        <p:spPr/>
        <p:txBody>
          <a:bodyPr/>
          <a:lstStyle/>
          <a:p>
            <a:endParaRPr lang="en-ZA"/>
          </a:p>
        </p:txBody>
      </p:sp>
      <p:sp>
        <p:nvSpPr>
          <p:cNvPr id="5" name="Slide Number Placeholder 4"/>
          <p:cNvSpPr>
            <a:spLocks noGrp="1"/>
          </p:cNvSpPr>
          <p:nvPr>
            <p:ph type="sldNum" sz="quarter" idx="12"/>
          </p:nvPr>
        </p:nvSpPr>
        <p:spPr/>
        <p:txBody>
          <a:bodyPr/>
          <a:lstStyle/>
          <a:p>
            <a:fld id="{A2A95FDA-AE30-4125-A616-D096473DEA97}" type="slidenum">
              <a:rPr lang="en-ZA" smtClean="0"/>
              <a:pPr/>
              <a:t>‹#›</a:t>
            </a:fld>
            <a:endParaRPr lang="en-Z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433C21A-DAEA-4E8D-8D2A-DF699359D714}" type="datetimeFigureOut">
              <a:rPr lang="en-ZA" smtClean="0"/>
              <a:pPr/>
              <a:t>2010/12/07</a:t>
            </a:fld>
            <a:endParaRPr lang="en-ZA"/>
          </a:p>
        </p:txBody>
      </p:sp>
      <p:sp>
        <p:nvSpPr>
          <p:cNvPr id="3" name="Footer Placeholder 2"/>
          <p:cNvSpPr>
            <a:spLocks noGrp="1"/>
          </p:cNvSpPr>
          <p:nvPr>
            <p:ph type="ftr" sz="quarter" idx="11"/>
          </p:nvPr>
        </p:nvSpPr>
        <p:spPr/>
        <p:txBody>
          <a:bodyPr/>
          <a:lstStyle/>
          <a:p>
            <a:endParaRPr lang="en-ZA"/>
          </a:p>
        </p:txBody>
      </p:sp>
      <p:sp>
        <p:nvSpPr>
          <p:cNvPr id="4" name="Slide Number Placeholder 3"/>
          <p:cNvSpPr>
            <a:spLocks noGrp="1"/>
          </p:cNvSpPr>
          <p:nvPr>
            <p:ph type="sldNum" sz="quarter" idx="12"/>
          </p:nvPr>
        </p:nvSpPr>
        <p:spPr/>
        <p:txBody>
          <a:bodyPr/>
          <a:lstStyle/>
          <a:p>
            <a:fld id="{A2A95FDA-AE30-4125-A616-D096473DEA97}" type="slidenum">
              <a:rPr lang="en-ZA" smtClean="0"/>
              <a:pPr/>
              <a:t>‹#›</a:t>
            </a:fld>
            <a:endParaRPr lang="en-Z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Z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433C21A-DAEA-4E8D-8D2A-DF699359D714}" type="datetimeFigureOut">
              <a:rPr lang="en-ZA" smtClean="0"/>
              <a:pPr/>
              <a:t>2010/12/07</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A2A95FDA-AE30-4125-A616-D096473DEA97}" type="slidenum">
              <a:rPr lang="en-ZA" smtClean="0"/>
              <a:pPr/>
              <a:t>‹#›</a:t>
            </a:fld>
            <a:endParaRPr lang="en-Z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Z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Z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433C21A-DAEA-4E8D-8D2A-DF699359D714}" type="datetimeFigureOut">
              <a:rPr lang="en-ZA" smtClean="0"/>
              <a:pPr/>
              <a:t>2010/12/07</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A2A95FDA-AE30-4125-A616-D096473DEA97}" type="slidenum">
              <a:rPr lang="en-ZA" smtClean="0"/>
              <a:pPr/>
              <a:t>‹#›</a:t>
            </a:fld>
            <a:endParaRPr lang="en-Z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p>
            <a:fld id="{5433C21A-DAEA-4E8D-8D2A-DF699359D714}" type="datetimeFigureOut">
              <a:rPr lang="en-ZA" smtClean="0"/>
              <a:pPr/>
              <a:t>2010/12/07</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A2A95FDA-AE30-4125-A616-D096473DEA97}" type="slidenum">
              <a:rPr lang="en-ZA" smtClean="0"/>
              <a:pPr/>
              <a:t>‹#›</a:t>
            </a:fld>
            <a:endParaRPr lang="en-Z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Z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p>
            <a:fld id="{5433C21A-DAEA-4E8D-8D2A-DF699359D714}" type="datetimeFigureOut">
              <a:rPr lang="en-ZA" smtClean="0"/>
              <a:pPr/>
              <a:t>2010/12/07</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A2A95FDA-AE30-4125-A616-D096473DEA97}" type="slidenum">
              <a:rPr lang="en-ZA" smtClean="0"/>
              <a:pPr/>
              <a:t>‹#›</a:t>
            </a:fld>
            <a:endParaRPr lang="en-ZA"/>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Media">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685800" y="455613"/>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36560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4648200" y="1981200"/>
            <a:ext cx="3810000" cy="3656013"/>
          </a:xfrm>
        </p:spPr>
        <p:txBody>
          <a:body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Z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433C21A-DAEA-4E8D-8D2A-DF699359D714}" type="datetimeFigureOut">
              <a:rPr lang="en-ZA" smtClean="0"/>
              <a:pPr/>
              <a:t>2010/12/07</a:t>
            </a:fld>
            <a:endParaRPr lang="en-Z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Z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A95FDA-AE30-4125-A616-D096473DEA97}" type="slidenum">
              <a:rPr lang="en-ZA" smtClean="0"/>
              <a:pPr/>
              <a:t>‹#›</a:t>
            </a:fld>
            <a:endParaRPr lang="en-Z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video" Target="file:///C:\Documents%20and%20Settings\gary\Desktop\indresan\PEPT\showspeed.mpg" TargetMode="Externa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hyperlink" Target="http://www.slac.stanford.edu/spires/find/wwwhepau/wwwscan?rawcmd=fin+%22Tupper,%20Gary%20B.%22" TargetMode="External"/><Relationship Id="rId2" Type="http://schemas.openxmlformats.org/officeDocument/2006/relationships/hyperlink" Target="http://www.slac.stanford.edu/spires/find/wwwhepau/wwwscan?rawcmd=fin+%22Bilic,%20Neven%22" TargetMode="External"/><Relationship Id="rId1" Type="http://schemas.openxmlformats.org/officeDocument/2006/relationships/slideLayout" Target="../slideLayouts/slideLayout2.xml"/><Relationship Id="rId6" Type="http://schemas.openxmlformats.org/officeDocument/2006/relationships/hyperlink" Target="http://www.slac.stanford.edu/spires/find/hep?c=PHLTA,B535,17" TargetMode="External"/><Relationship Id="rId5" Type="http://schemas.openxmlformats.org/officeDocument/2006/relationships/hyperlink" Target="http://www.slac.stanford.edu/spires/find/inst/www?icncp=Cape+Town+U." TargetMode="External"/><Relationship Id="rId4" Type="http://schemas.openxmlformats.org/officeDocument/2006/relationships/hyperlink" Target="http://www.slac.stanford.edu/spires/find/wwwhepau/wwwscan?rawcmd=fin+%22Viollier,%20Raoul%20D.%22"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notesSlide" Target="../notesSlides/notesSlide1.xml"/><Relationship Id="rId7" Type="http://schemas.openxmlformats.org/officeDocument/2006/relationships/oleObject" Target="../embeddings/oleObject4.bin"/><Relationship Id="rId2" Type="http://schemas.openxmlformats.org/officeDocument/2006/relationships/slideLayout" Target="../slideLayouts/slideLayout6.xml"/><Relationship Id="rId1" Type="http://schemas.openxmlformats.org/officeDocument/2006/relationships/vmlDrawing" Target="../drawings/vmlDrawing1.vml"/><Relationship Id="rId6" Type="http://schemas.openxmlformats.org/officeDocument/2006/relationships/oleObject" Target="../embeddings/oleObject3.bin"/><Relationship Id="rId5" Type="http://schemas.openxmlformats.org/officeDocument/2006/relationships/oleObject" Target="../embeddings/oleObject2.bin"/><Relationship Id="rId10" Type="http://schemas.openxmlformats.org/officeDocument/2006/relationships/oleObject" Target="../embeddings/oleObject5.bin"/><Relationship Id="rId4" Type="http://schemas.openxmlformats.org/officeDocument/2006/relationships/oleObject" Target="../embeddings/oleObject1.bin"/><Relationship Id="rId9"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oleObject" Target="../embeddings/oleObject7.bin"/><Relationship Id="rId5" Type="http://schemas.openxmlformats.org/officeDocument/2006/relationships/image" Target="../media/image6.png"/><Relationship Id="rId4" Type="http://schemas.openxmlformats.org/officeDocument/2006/relationships/oleObject" Target="../embeddings/oleObject6.bin"/></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oleObject" Target="../embeddings/oleObject12.bin"/><Relationship Id="rId13" Type="http://schemas.openxmlformats.org/officeDocument/2006/relationships/oleObject" Target="../embeddings/oleObject15.bin"/><Relationship Id="rId3" Type="http://schemas.openxmlformats.org/officeDocument/2006/relationships/notesSlide" Target="../notesSlides/notesSlide4.xml"/><Relationship Id="rId7" Type="http://schemas.openxmlformats.org/officeDocument/2006/relationships/oleObject" Target="../embeddings/oleObject11.bin"/><Relationship Id="rId12" Type="http://schemas.openxmlformats.org/officeDocument/2006/relationships/oleObject" Target="../embeddings/oleObject14.bin"/><Relationship Id="rId2" Type="http://schemas.openxmlformats.org/officeDocument/2006/relationships/slideLayout" Target="../slideLayouts/slideLayout6.xml"/><Relationship Id="rId1" Type="http://schemas.openxmlformats.org/officeDocument/2006/relationships/vmlDrawing" Target="../drawings/vmlDrawing3.vml"/><Relationship Id="rId6" Type="http://schemas.openxmlformats.org/officeDocument/2006/relationships/oleObject" Target="../embeddings/oleObject10.bin"/><Relationship Id="rId11" Type="http://schemas.openxmlformats.org/officeDocument/2006/relationships/image" Target="../media/image6.png"/><Relationship Id="rId5" Type="http://schemas.openxmlformats.org/officeDocument/2006/relationships/oleObject" Target="../embeddings/oleObject9.bin"/><Relationship Id="rId10" Type="http://schemas.openxmlformats.org/officeDocument/2006/relationships/image" Target="../media/image5.gif"/><Relationship Id="rId4" Type="http://schemas.openxmlformats.org/officeDocument/2006/relationships/oleObject" Target="../embeddings/oleObject8.bin"/><Relationship Id="rId9" Type="http://schemas.openxmlformats.org/officeDocument/2006/relationships/oleObject" Target="../embeddings/oleObject13.bin"/><Relationship Id="rId14" Type="http://schemas.openxmlformats.org/officeDocument/2006/relationships/oleObject" Target="../embeddings/oleObject16.bin"/></Relationships>
</file>

<file path=ppt/slides/_rels/slide10.xml.rels><?xml version="1.0" encoding="UTF-8" standalone="yes"?>
<Relationships xmlns="http://schemas.openxmlformats.org/package/2006/relationships"><Relationship Id="rId8" Type="http://schemas.openxmlformats.org/officeDocument/2006/relationships/oleObject" Target="../embeddings/oleObject20.bin"/><Relationship Id="rId3" Type="http://schemas.openxmlformats.org/officeDocument/2006/relationships/notesSlide" Target="../notesSlides/notesSlide5.xml"/><Relationship Id="rId7"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oleObject" Target="../embeddings/oleObject19.bin"/><Relationship Id="rId5" Type="http://schemas.openxmlformats.org/officeDocument/2006/relationships/oleObject" Target="../embeddings/oleObject18.bin"/><Relationship Id="rId10" Type="http://schemas.openxmlformats.org/officeDocument/2006/relationships/oleObject" Target="../embeddings/oleObject22.bin"/><Relationship Id="rId4" Type="http://schemas.openxmlformats.org/officeDocument/2006/relationships/oleObject" Target="../embeddings/oleObject17.bin"/><Relationship Id="rId9" Type="http://schemas.openxmlformats.org/officeDocument/2006/relationships/oleObject" Target="../embeddings/oleObject21.bin"/></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image" Target="../media/image6.png"/><Relationship Id="rId5" Type="http://schemas.openxmlformats.org/officeDocument/2006/relationships/oleObject" Target="../embeddings/oleObject24.bin"/><Relationship Id="rId4" Type="http://schemas.openxmlformats.org/officeDocument/2006/relationships/oleObject" Target="../embeddings/oleObject23.bin"/></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8" Type="http://schemas.openxmlformats.org/officeDocument/2006/relationships/oleObject" Target="../embeddings/oleObject29.bin"/><Relationship Id="rId3" Type="http://schemas.openxmlformats.org/officeDocument/2006/relationships/notesSlide" Target="../notesSlides/notesSlide7.xml"/><Relationship Id="rId7" Type="http://schemas.openxmlformats.org/officeDocument/2006/relationships/oleObject" Target="../embeddings/oleObject28.bin"/><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oleObject" Target="../embeddings/oleObject27.bin"/><Relationship Id="rId5" Type="http://schemas.openxmlformats.org/officeDocument/2006/relationships/oleObject" Target="../embeddings/oleObject26.bin"/><Relationship Id="rId10" Type="http://schemas.openxmlformats.org/officeDocument/2006/relationships/image" Target="../media/image6.png"/><Relationship Id="rId4" Type="http://schemas.openxmlformats.org/officeDocument/2006/relationships/oleObject" Target="../embeddings/oleObject25.bin"/><Relationship Id="rId9" Type="http://schemas.openxmlformats.org/officeDocument/2006/relationships/oleObject" Target="../embeddings/oleObject30.bin"/></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8.xml"/><Relationship Id="rId7"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vmlDrawing" Target="../drawings/vmlDrawing7.vml"/><Relationship Id="rId6" Type="http://schemas.openxmlformats.org/officeDocument/2006/relationships/oleObject" Target="../embeddings/oleObject33.bin"/><Relationship Id="rId5" Type="http://schemas.openxmlformats.org/officeDocument/2006/relationships/oleObject" Target="../embeddings/oleObject32.bin"/><Relationship Id="rId4" Type="http://schemas.openxmlformats.org/officeDocument/2006/relationships/oleObject" Target="../embeddings/oleObject31.bin"/></Relationships>
</file>

<file path=ppt/slides/_rels/slide15.xml.rels><?xml version="1.0" encoding="UTF-8" standalone="yes"?>
<Relationships xmlns="http://schemas.openxmlformats.org/package/2006/relationships"><Relationship Id="rId8" Type="http://schemas.openxmlformats.org/officeDocument/2006/relationships/oleObject" Target="../embeddings/oleObject38.bin"/><Relationship Id="rId3" Type="http://schemas.openxmlformats.org/officeDocument/2006/relationships/notesSlide" Target="../notesSlides/notesSlide9.xml"/><Relationship Id="rId7" Type="http://schemas.openxmlformats.org/officeDocument/2006/relationships/oleObject" Target="../embeddings/oleObject37.bin"/><Relationship Id="rId2" Type="http://schemas.openxmlformats.org/officeDocument/2006/relationships/slideLayout" Target="../slideLayouts/slideLayout2.xml"/><Relationship Id="rId1" Type="http://schemas.openxmlformats.org/officeDocument/2006/relationships/vmlDrawing" Target="../drawings/vmlDrawing8.vml"/><Relationship Id="rId6" Type="http://schemas.openxmlformats.org/officeDocument/2006/relationships/oleObject" Target="../embeddings/oleObject36.bin"/><Relationship Id="rId11" Type="http://schemas.openxmlformats.org/officeDocument/2006/relationships/image" Target="../media/image6.png"/><Relationship Id="rId5" Type="http://schemas.openxmlformats.org/officeDocument/2006/relationships/oleObject" Target="../embeddings/oleObject35.bin"/><Relationship Id="rId10" Type="http://schemas.openxmlformats.org/officeDocument/2006/relationships/oleObject" Target="../embeddings/oleObject40.bin"/><Relationship Id="rId4" Type="http://schemas.openxmlformats.org/officeDocument/2006/relationships/oleObject" Target="../embeddings/oleObject34.bin"/><Relationship Id="rId9" Type="http://schemas.openxmlformats.org/officeDocument/2006/relationships/oleObject" Target="../embeddings/oleObject39.bin"/></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0.xml"/><Relationship Id="rId7" Type="http://schemas.openxmlformats.org/officeDocument/2006/relationships/oleObject" Target="../embeddings/oleObject43.bin"/><Relationship Id="rId2" Type="http://schemas.openxmlformats.org/officeDocument/2006/relationships/slideLayout" Target="../slideLayouts/slideLayout2.xml"/><Relationship Id="rId1" Type="http://schemas.openxmlformats.org/officeDocument/2006/relationships/vmlDrawing" Target="../drawings/vmlDrawing9.vml"/><Relationship Id="rId6" Type="http://schemas.openxmlformats.org/officeDocument/2006/relationships/image" Target="../media/image6.png"/><Relationship Id="rId5" Type="http://schemas.openxmlformats.org/officeDocument/2006/relationships/oleObject" Target="../embeddings/oleObject42.bin"/><Relationship Id="rId4" Type="http://schemas.openxmlformats.org/officeDocument/2006/relationships/oleObject" Target="../embeddings/oleObject41.bin"/></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41.png"/></Relationships>
</file>

<file path=ppt/slides/_rels/slide1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44.jpeg"/><Relationship Id="rId4" Type="http://schemas.openxmlformats.org/officeDocument/2006/relationships/image" Target="../media/image43.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5.jpeg"/><Relationship Id="rId7"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video" Target="file:///C:\Documents%20and%20Settings\indresan\Desktop\M2M_Presentation\Adac%20camera.avi" TargetMode="Externa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jpeg"/></Relationships>
</file>

<file path=ppt/slides/_rels/slide2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0.jpeg"/></Relationships>
</file>

<file path=ppt/slides/_rels/slide2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slideLayout" Target="../slideLayouts/slideLayout12.xml"/><Relationship Id="rId1" Type="http://schemas.openxmlformats.org/officeDocument/2006/relationships/video" Target="file:///C:\Documents%20and%20Settings\Administrator\Desktop\M2M_Presentation\traj%20-%20vol%20element.avi" TargetMode="Externa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4.emf"/><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5.png"/><Relationship Id="rId1" Type="http://schemas.openxmlformats.org/officeDocument/2006/relationships/slideLayout" Target="../slideLayouts/slideLayout6.xml"/><Relationship Id="rId5" Type="http://schemas.openxmlformats.org/officeDocument/2006/relationships/image" Target="../media/image57.png"/><Relationship Id="rId4" Type="http://schemas.openxmlformats.org/officeDocument/2006/relationships/image" Target="../media/image56.png"/></Relationships>
</file>

<file path=ppt/slides/_rels/slide27.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60.png"/><Relationship Id="rId4" Type="http://schemas.openxmlformats.org/officeDocument/2006/relationships/image" Target="../media/image59.png"/></Relationships>
</file>

<file path=ppt/slides/_rels/slide2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62.png"/><Relationship Id="rId1" Type="http://schemas.openxmlformats.org/officeDocument/2006/relationships/slideLayout" Target="../slideLayouts/slideLayout6.xml"/><Relationship Id="rId5" Type="http://schemas.openxmlformats.org/officeDocument/2006/relationships/image" Target="../media/image63.pn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6.xml"/><Relationship Id="rId5" Type="http://schemas.openxmlformats.org/officeDocument/2006/relationships/image" Target="../media/image6.png"/><Relationship Id="rId4" Type="http://schemas.openxmlformats.org/officeDocument/2006/relationships/image" Target="../media/image66.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67.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4282" y="428628"/>
            <a:ext cx="8786842" cy="2428868"/>
          </a:xfrm>
        </p:spPr>
        <p:txBody>
          <a:bodyPr>
            <a:normAutofit fontScale="90000"/>
          </a:bodyPr>
          <a:lstStyle/>
          <a:p>
            <a:pPr algn="ctr" fontAlgn="auto">
              <a:spcAft>
                <a:spcPts val="0"/>
              </a:spcAft>
              <a:defRPr/>
            </a:pPr>
            <a:r>
              <a:rPr lang="en-ZA" dirty="0" smtClean="0">
                <a:solidFill>
                  <a:schemeClr val="accent1">
                    <a:satMod val="150000"/>
                  </a:schemeClr>
                </a:solidFill>
              </a:rPr>
              <a:t>Physics of transport modelling in tumbling mills</a:t>
            </a:r>
            <a:br>
              <a:rPr lang="en-ZA" dirty="0" smtClean="0">
                <a:solidFill>
                  <a:schemeClr val="accent1">
                    <a:satMod val="150000"/>
                  </a:schemeClr>
                </a:solidFill>
              </a:rPr>
            </a:br>
            <a:r>
              <a:rPr lang="en-ZA" dirty="0" smtClean="0">
                <a:solidFill>
                  <a:schemeClr val="accent1">
                    <a:satMod val="150000"/>
                  </a:schemeClr>
                </a:solidFill>
              </a:rPr>
              <a:t/>
            </a:r>
            <a:br>
              <a:rPr lang="en-ZA" dirty="0" smtClean="0">
                <a:solidFill>
                  <a:schemeClr val="accent1">
                    <a:satMod val="150000"/>
                  </a:schemeClr>
                </a:solidFill>
              </a:rPr>
            </a:br>
            <a:endParaRPr lang="en-ZA" dirty="0">
              <a:solidFill>
                <a:schemeClr val="accent1">
                  <a:satMod val="150000"/>
                </a:schemeClr>
              </a:solidFill>
            </a:endParaRPr>
          </a:p>
        </p:txBody>
      </p:sp>
      <p:sp>
        <p:nvSpPr>
          <p:cNvPr id="16387" name="Subtitle 4"/>
          <p:cNvSpPr>
            <a:spLocks noGrp="1"/>
          </p:cNvSpPr>
          <p:nvPr>
            <p:ph type="subTitle" idx="1"/>
          </p:nvPr>
        </p:nvSpPr>
        <p:spPr>
          <a:xfrm>
            <a:off x="428625" y="1500188"/>
            <a:ext cx="8334375" cy="714375"/>
          </a:xfrm>
        </p:spPr>
        <p:txBody>
          <a:bodyPr/>
          <a:lstStyle/>
          <a:p>
            <a:pPr algn="ctr"/>
            <a:r>
              <a:rPr lang="en-ZA" sz="3200" i="1" dirty="0" smtClean="0"/>
              <a:t> </a:t>
            </a:r>
            <a:r>
              <a:rPr lang="en-ZA" sz="3200" dirty="0" smtClean="0"/>
              <a:t>G. B. Tupper </a:t>
            </a:r>
          </a:p>
        </p:txBody>
      </p:sp>
      <p:pic>
        <p:nvPicPr>
          <p:cNvPr id="4" name="showspeed.mpg">
            <a:hlinkClick r:id="" action="ppaction://media"/>
          </p:cNvPr>
          <p:cNvPicPr>
            <a:picLocks noRot="1" noChangeAspect="1"/>
          </p:cNvPicPr>
          <p:nvPr>
            <a:videoFile r:link="rId1"/>
          </p:nvPr>
        </p:nvPicPr>
        <p:blipFill>
          <a:blip r:embed="rId3" cstate="print"/>
          <a:srcRect/>
          <a:stretch>
            <a:fillRect/>
          </a:stretch>
        </p:blipFill>
        <p:spPr bwMode="auto">
          <a:xfrm>
            <a:off x="0" y="3000375"/>
            <a:ext cx="9144000" cy="4357688"/>
          </a:xfrm>
          <a:prstGeom prst="rect">
            <a:avLst/>
          </a:prstGeom>
          <a:noFill/>
          <a:ln w="9525">
            <a:noFill/>
            <a:miter lim="800000"/>
            <a:headEnd/>
            <a:tailEnd/>
          </a:ln>
        </p:spPr>
      </p:pic>
      <p:pic>
        <p:nvPicPr>
          <p:cNvPr id="16389" name="Picture 27" descr="peptMillAnimation501_1000"/>
          <p:cNvPicPr>
            <a:picLocks noChangeAspect="1" noChangeArrowheads="1" noCrop="1"/>
          </p:cNvPicPr>
          <p:nvPr/>
        </p:nvPicPr>
        <p:blipFill>
          <a:blip r:embed="rId4" cstate="print"/>
          <a:srcRect/>
          <a:stretch>
            <a:fillRect/>
          </a:stretch>
        </p:blipFill>
        <p:spPr bwMode="auto">
          <a:xfrm>
            <a:off x="2500313" y="2500313"/>
            <a:ext cx="4179887" cy="414337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p:cTn id="7" repeatCount="indefinite" fill="hold" display="0">
                  <p:stCondLst>
                    <p:cond delay="indefinite"/>
                  </p:stCondLst>
                  <p:endCondLst>
                    <p:cond evt="onNext" delay="0">
                      <p:tgtEl>
                        <p:sldTgt/>
                      </p:tgtEl>
                    </p:cond>
                    <p:cond evt="onPrev" delay="0">
                      <p:tgtEl>
                        <p:sldTgt/>
                      </p:tgtEl>
                    </p:cond>
                  </p:endCondLst>
                </p:cTn>
                <p:tgtEl>
                  <p:spTgt spid="4"/>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Research interests</a:t>
            </a:r>
            <a:endParaRPr lang="en-ZA" dirty="0"/>
          </a:p>
        </p:txBody>
      </p:sp>
      <p:sp>
        <p:nvSpPr>
          <p:cNvPr id="3" name="Content Placeholder 2"/>
          <p:cNvSpPr>
            <a:spLocks noGrp="1"/>
          </p:cNvSpPr>
          <p:nvPr>
            <p:ph idx="1"/>
          </p:nvPr>
        </p:nvSpPr>
        <p:spPr/>
        <p:txBody>
          <a:bodyPr>
            <a:normAutofit fontScale="77500" lnSpcReduction="20000"/>
          </a:bodyPr>
          <a:lstStyle/>
          <a:p>
            <a:pPr>
              <a:buFont typeface="Wingdings" pitchFamily="2" charset="2"/>
              <a:buChar char="Ø"/>
            </a:pPr>
            <a:r>
              <a:rPr lang="en-ZA" dirty="0" smtClean="0"/>
              <a:t>Particle physics</a:t>
            </a:r>
          </a:p>
          <a:p>
            <a:pPr>
              <a:buFont typeface="Wingdings" pitchFamily="2" charset="2"/>
              <a:buChar char="Ø"/>
            </a:pPr>
            <a:r>
              <a:rPr lang="en-ZA" dirty="0" smtClean="0"/>
              <a:t>Quantum field theory</a:t>
            </a:r>
          </a:p>
          <a:p>
            <a:pPr>
              <a:buFont typeface="Wingdings" pitchFamily="2" charset="2"/>
              <a:buChar char="Ø"/>
            </a:pPr>
            <a:r>
              <a:rPr lang="en-ZA" dirty="0" smtClean="0"/>
              <a:t>String theory &amp; </a:t>
            </a:r>
            <a:r>
              <a:rPr lang="en-ZA" dirty="0" err="1" smtClean="0"/>
              <a:t>braneworld</a:t>
            </a:r>
            <a:endParaRPr lang="en-ZA" dirty="0" smtClean="0"/>
          </a:p>
          <a:p>
            <a:pPr>
              <a:buFont typeface="Wingdings" pitchFamily="2" charset="2"/>
              <a:buChar char="Ø"/>
            </a:pPr>
            <a:r>
              <a:rPr lang="en-ZA" dirty="0" smtClean="0"/>
              <a:t>General relativity, Cosmology, Dark Matter &amp; Dark Energy</a:t>
            </a:r>
          </a:p>
          <a:p>
            <a:r>
              <a:rPr lang="en-ZA" b="1" dirty="0" smtClean="0"/>
              <a:t>Unification of dark matter and dark energy: The Inhomogeneous </a:t>
            </a:r>
            <a:r>
              <a:rPr lang="en-ZA" b="1" dirty="0" err="1" smtClean="0"/>
              <a:t>Chaplygin</a:t>
            </a:r>
            <a:r>
              <a:rPr lang="en-ZA" b="1" dirty="0" smtClean="0"/>
              <a:t> gas.</a:t>
            </a:r>
            <a:r>
              <a:rPr lang="en-ZA" dirty="0" smtClean="0"/>
              <a:t/>
            </a:r>
            <a:br>
              <a:rPr lang="en-ZA" dirty="0" smtClean="0"/>
            </a:br>
            <a:r>
              <a:rPr lang="en-ZA" dirty="0" err="1" smtClean="0">
                <a:hlinkClick r:id="rId2"/>
              </a:rPr>
              <a:t>Neven</a:t>
            </a:r>
            <a:r>
              <a:rPr lang="en-ZA" dirty="0" smtClean="0">
                <a:hlinkClick r:id="rId2"/>
              </a:rPr>
              <a:t> </a:t>
            </a:r>
            <a:r>
              <a:rPr lang="en-ZA" dirty="0" err="1" smtClean="0">
                <a:hlinkClick r:id="rId2"/>
              </a:rPr>
              <a:t>Bilic</a:t>
            </a:r>
            <a:r>
              <a:rPr lang="en-ZA" dirty="0" smtClean="0"/>
              <a:t>, </a:t>
            </a:r>
            <a:r>
              <a:rPr lang="en-ZA" dirty="0" smtClean="0">
                <a:hlinkClick r:id="rId3"/>
              </a:rPr>
              <a:t>Gary B. Tupper</a:t>
            </a:r>
            <a:r>
              <a:rPr lang="en-ZA" dirty="0" smtClean="0"/>
              <a:t>, </a:t>
            </a:r>
            <a:r>
              <a:rPr lang="en-ZA" dirty="0" err="1" smtClean="0">
                <a:hlinkClick r:id="rId4"/>
              </a:rPr>
              <a:t>Raoul</a:t>
            </a:r>
            <a:r>
              <a:rPr lang="en-ZA" dirty="0" smtClean="0">
                <a:hlinkClick r:id="rId4"/>
              </a:rPr>
              <a:t> D. </a:t>
            </a:r>
            <a:r>
              <a:rPr lang="en-ZA" dirty="0" err="1" smtClean="0">
                <a:hlinkClick r:id="rId4"/>
              </a:rPr>
              <a:t>Viollier</a:t>
            </a:r>
            <a:r>
              <a:rPr lang="en-ZA" dirty="0" smtClean="0"/>
              <a:t>, (</a:t>
            </a:r>
            <a:r>
              <a:rPr lang="en-ZA" dirty="0" smtClean="0">
                <a:hlinkClick r:id="rId5"/>
              </a:rPr>
              <a:t>Cape Town U.</a:t>
            </a:r>
            <a:r>
              <a:rPr lang="en-ZA" dirty="0" smtClean="0"/>
              <a:t>) . Nov 2001. 10pp. </a:t>
            </a:r>
            <a:br>
              <a:rPr lang="en-ZA" dirty="0" smtClean="0"/>
            </a:br>
            <a:r>
              <a:rPr lang="en-ZA" dirty="0" smtClean="0"/>
              <a:t>Published in </a:t>
            </a:r>
            <a:r>
              <a:rPr lang="en-ZA" b="1" dirty="0" smtClean="0"/>
              <a:t>Phys.Lett.B535:17-21,2002</a:t>
            </a:r>
            <a:r>
              <a:rPr lang="en-ZA" dirty="0" smtClean="0"/>
              <a:t>. </a:t>
            </a:r>
            <a:br>
              <a:rPr lang="en-ZA" dirty="0" smtClean="0"/>
            </a:br>
            <a:r>
              <a:rPr lang="en-ZA" dirty="0" smtClean="0"/>
              <a:t>e-Print: </a:t>
            </a:r>
            <a:r>
              <a:rPr lang="en-ZA" b="1" dirty="0" err="1" smtClean="0"/>
              <a:t>astro</a:t>
            </a:r>
            <a:r>
              <a:rPr lang="en-ZA" b="1" dirty="0" smtClean="0"/>
              <a:t>-ph/0111325</a:t>
            </a:r>
            <a:r>
              <a:rPr lang="en-ZA" dirty="0" smtClean="0"/>
              <a:t> </a:t>
            </a:r>
          </a:p>
          <a:p>
            <a:pPr>
              <a:buNone/>
            </a:pPr>
            <a:r>
              <a:rPr lang="en-ZA" dirty="0" smtClean="0"/>
              <a:t>     TOPCITE = 250+ Cited </a:t>
            </a:r>
            <a:r>
              <a:rPr lang="en-ZA" dirty="0" smtClean="0">
                <a:hlinkClick r:id="rId6"/>
              </a:rPr>
              <a:t>406 times </a:t>
            </a:r>
            <a:endParaRPr lang="en-ZA" dirty="0" smtClean="0"/>
          </a:p>
          <a:p>
            <a:pPr>
              <a:buFont typeface="Wingdings" pitchFamily="2" charset="2"/>
              <a:buChar char="v"/>
            </a:pPr>
            <a:r>
              <a:rPr lang="en-ZA" dirty="0" smtClean="0"/>
              <a:t> Transport modelling in industry</a:t>
            </a:r>
            <a:endParaRPr lang="en-ZA"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diamond(in)">
                                      <p:cBhvr>
                                        <p:cTn id="27" dur="2000"/>
                                        <p:tgtEl>
                                          <p:spTgt spid="3">
                                            <p:txEl>
                                              <p:pRg st="4" end="4"/>
                                            </p:txEl>
                                          </p:spTgt>
                                        </p:tgtEl>
                                      </p:cBhvr>
                                    </p:animEffect>
                                  </p:childTnLst>
                                </p:cTn>
                              </p:par>
                              <p:par>
                                <p:cTn id="28" presetID="8" presetClass="entr" presetSubtype="16" fill="hold"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diamond(in)">
                                      <p:cBhvr>
                                        <p:cTn id="30" dur="2000"/>
                                        <p:tgtEl>
                                          <p:spTgt spid="3">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Effect transition="in" filter="wipe(down)">
                                      <p:cBhvr>
                                        <p:cTn id="35"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Outline</a:t>
            </a:r>
            <a:endParaRPr lang="en-ZA" dirty="0"/>
          </a:p>
        </p:txBody>
      </p:sp>
      <p:sp>
        <p:nvSpPr>
          <p:cNvPr id="3" name="Content Placeholder 2"/>
          <p:cNvSpPr>
            <a:spLocks noGrp="1"/>
          </p:cNvSpPr>
          <p:nvPr>
            <p:ph idx="1"/>
          </p:nvPr>
        </p:nvSpPr>
        <p:spPr/>
        <p:txBody>
          <a:bodyPr/>
          <a:lstStyle/>
          <a:p>
            <a:r>
              <a:rPr lang="en-ZA" dirty="0" smtClean="0"/>
              <a:t>What </a:t>
            </a:r>
            <a:r>
              <a:rPr lang="en-ZA" i="1" dirty="0" smtClean="0"/>
              <a:t>are </a:t>
            </a:r>
            <a:r>
              <a:rPr lang="en-ZA" dirty="0" smtClean="0"/>
              <a:t>tumbling mills </a:t>
            </a:r>
          </a:p>
          <a:p>
            <a:r>
              <a:rPr lang="en-ZA" dirty="0" smtClean="0"/>
              <a:t>Ad-hoc approaches to transport</a:t>
            </a:r>
          </a:p>
          <a:p>
            <a:r>
              <a:rPr lang="en-ZA" dirty="0" smtClean="0"/>
              <a:t>New </a:t>
            </a:r>
            <a:r>
              <a:rPr lang="en-ZA" i="1" dirty="0" smtClean="0"/>
              <a:t>theory </a:t>
            </a:r>
            <a:r>
              <a:rPr lang="en-ZA" dirty="0" smtClean="0"/>
              <a:t> for transport </a:t>
            </a:r>
          </a:p>
          <a:p>
            <a:r>
              <a:rPr lang="en-ZA" dirty="0" smtClean="0"/>
              <a:t>What is PEPT</a:t>
            </a:r>
          </a:p>
          <a:p>
            <a:r>
              <a:rPr lang="en-ZA" dirty="0" smtClean="0"/>
              <a:t>Preliminary analysis of PEPT data</a:t>
            </a:r>
          </a:p>
          <a:p>
            <a:r>
              <a:rPr lang="en-ZA" dirty="0" smtClean="0"/>
              <a:t>Conclusions &amp; prospects</a:t>
            </a:r>
          </a:p>
          <a:p>
            <a:endParaRPr lang="en-ZA"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0" name="Object 2"/>
          <p:cNvGraphicFramePr>
            <a:graphicFrameLocks noChangeAspect="1"/>
          </p:cNvGraphicFramePr>
          <p:nvPr/>
        </p:nvGraphicFramePr>
        <p:xfrm>
          <a:off x="4114800" y="3321050"/>
          <a:ext cx="914400" cy="215900"/>
        </p:xfrm>
        <a:graphic>
          <a:graphicData uri="http://schemas.openxmlformats.org/presentationml/2006/ole">
            <p:oleObj spid="_x0000_s10242" name="Equation" r:id="rId4" imgW="114120" imgH="215640" progId="Equation.3">
              <p:embed/>
            </p:oleObj>
          </a:graphicData>
        </a:graphic>
      </p:graphicFrame>
      <p:graphicFrame>
        <p:nvGraphicFramePr>
          <p:cNvPr id="2051" name="Object 3"/>
          <p:cNvGraphicFramePr>
            <a:graphicFrameLocks noChangeAspect="1"/>
          </p:cNvGraphicFramePr>
          <p:nvPr/>
        </p:nvGraphicFramePr>
        <p:xfrm>
          <a:off x="4514850" y="3321050"/>
          <a:ext cx="114300" cy="215900"/>
        </p:xfrm>
        <a:graphic>
          <a:graphicData uri="http://schemas.openxmlformats.org/presentationml/2006/ole">
            <p:oleObj spid="_x0000_s10243" name="Equation" r:id="rId5" imgW="114120" imgH="215640" progId="Equation.3">
              <p:embed/>
            </p:oleObj>
          </a:graphicData>
        </a:graphic>
      </p:graphicFrame>
      <p:sp>
        <p:nvSpPr>
          <p:cNvPr id="13" name="Title 12"/>
          <p:cNvSpPr>
            <a:spLocks noGrp="1"/>
          </p:cNvSpPr>
          <p:nvPr>
            <p:ph type="title"/>
          </p:nvPr>
        </p:nvSpPr>
        <p:spPr>
          <a:xfrm>
            <a:off x="457200" y="152400"/>
            <a:ext cx="8229600" cy="1251062"/>
          </a:xfrm>
        </p:spPr>
        <p:txBody>
          <a:bodyPr>
            <a:normAutofit fontScale="90000"/>
          </a:bodyPr>
          <a:lstStyle/>
          <a:p>
            <a:pPr fontAlgn="auto">
              <a:spcAft>
                <a:spcPts val="0"/>
              </a:spcAft>
              <a:defRPr/>
            </a:pPr>
            <a:r>
              <a:rPr lang="en-ZA" dirty="0" err="1" smtClean="0">
                <a:solidFill>
                  <a:schemeClr val="accent1">
                    <a:satMod val="150000"/>
                  </a:schemeClr>
                </a:solidFill>
              </a:rPr>
              <a:t>Autogenuous</a:t>
            </a:r>
            <a:r>
              <a:rPr lang="en-ZA" dirty="0" smtClean="0">
                <a:solidFill>
                  <a:schemeClr val="accent1">
                    <a:satMod val="150000"/>
                  </a:schemeClr>
                </a:solidFill>
              </a:rPr>
              <a:t> (AG) &amp;                            Semi-</a:t>
            </a:r>
            <a:r>
              <a:rPr lang="en-ZA" dirty="0" err="1" smtClean="0">
                <a:solidFill>
                  <a:schemeClr val="accent1">
                    <a:satMod val="150000"/>
                  </a:schemeClr>
                </a:solidFill>
              </a:rPr>
              <a:t>autogenuous</a:t>
            </a:r>
            <a:r>
              <a:rPr lang="en-ZA" dirty="0" smtClean="0">
                <a:solidFill>
                  <a:schemeClr val="accent1">
                    <a:satMod val="150000"/>
                  </a:schemeClr>
                </a:solidFill>
              </a:rPr>
              <a:t> (SAG) mills </a:t>
            </a:r>
            <a:endParaRPr lang="en-ZA" dirty="0">
              <a:solidFill>
                <a:schemeClr val="accent1">
                  <a:satMod val="150000"/>
                </a:schemeClr>
              </a:solidFill>
            </a:endParaRPr>
          </a:p>
        </p:txBody>
      </p:sp>
      <p:graphicFrame>
        <p:nvGraphicFramePr>
          <p:cNvPr id="2053" name="Object 5"/>
          <p:cNvGraphicFramePr>
            <a:graphicFrameLocks noChangeAspect="1"/>
          </p:cNvGraphicFramePr>
          <p:nvPr/>
        </p:nvGraphicFramePr>
        <p:xfrm>
          <a:off x="4514850" y="3321050"/>
          <a:ext cx="114300" cy="215900"/>
        </p:xfrm>
        <a:graphic>
          <a:graphicData uri="http://schemas.openxmlformats.org/presentationml/2006/ole">
            <p:oleObj spid="_x0000_s10245" name="Equation" r:id="rId6" imgW="114120" imgH="215640" progId="Equation.3">
              <p:embed/>
            </p:oleObj>
          </a:graphicData>
        </a:graphic>
      </p:graphicFrame>
      <p:graphicFrame>
        <p:nvGraphicFramePr>
          <p:cNvPr id="2054" name="Object 6"/>
          <p:cNvGraphicFramePr>
            <a:graphicFrameLocks noChangeAspect="1"/>
          </p:cNvGraphicFramePr>
          <p:nvPr/>
        </p:nvGraphicFramePr>
        <p:xfrm>
          <a:off x="4514850" y="3321050"/>
          <a:ext cx="114300" cy="215900"/>
        </p:xfrm>
        <a:graphic>
          <a:graphicData uri="http://schemas.openxmlformats.org/presentationml/2006/ole">
            <p:oleObj spid="_x0000_s10246" name="Equation" r:id="rId7" imgW="114120" imgH="215640" progId="Equation.3">
              <p:embed/>
            </p:oleObj>
          </a:graphicData>
        </a:graphic>
      </p:graphicFrame>
      <p:pic>
        <p:nvPicPr>
          <p:cNvPr id="2057" name="Picture 5" descr="millanimationSmaller"/>
          <p:cNvPicPr>
            <a:picLocks noChangeAspect="1" noChangeArrowheads="1" noCrop="1"/>
          </p:cNvPicPr>
          <p:nvPr/>
        </p:nvPicPr>
        <p:blipFill>
          <a:blip r:embed="rId8" cstate="print"/>
          <a:srcRect/>
          <a:stretch>
            <a:fillRect/>
          </a:stretch>
        </p:blipFill>
        <p:spPr bwMode="auto">
          <a:xfrm>
            <a:off x="5220072" y="1916832"/>
            <a:ext cx="3286125" cy="3298825"/>
          </a:xfrm>
          <a:prstGeom prst="rect">
            <a:avLst/>
          </a:prstGeom>
          <a:noFill/>
          <a:ln w="9525">
            <a:noFill/>
            <a:miter lim="800000"/>
            <a:headEnd/>
            <a:tailEnd/>
          </a:ln>
        </p:spPr>
      </p:pic>
      <p:pic>
        <p:nvPicPr>
          <p:cNvPr id="2058" name="Picture 18"/>
          <p:cNvPicPr>
            <a:picLocks noChangeAspect="1" noChangeArrowheads="1"/>
          </p:cNvPicPr>
          <p:nvPr/>
        </p:nvPicPr>
        <p:blipFill>
          <a:blip r:embed="rId9" cstate="print"/>
          <a:srcRect l="4672" r="16353"/>
          <a:stretch>
            <a:fillRect/>
          </a:stretch>
        </p:blipFill>
        <p:spPr bwMode="auto">
          <a:xfrm>
            <a:off x="0" y="0"/>
            <a:ext cx="2366963" cy="447675"/>
          </a:xfrm>
          <a:prstGeom prst="rect">
            <a:avLst/>
          </a:prstGeom>
          <a:noFill/>
          <a:ln w="9525">
            <a:noFill/>
            <a:miter lim="800000"/>
            <a:headEnd/>
            <a:tailEnd/>
          </a:ln>
        </p:spPr>
      </p:pic>
      <p:graphicFrame>
        <p:nvGraphicFramePr>
          <p:cNvPr id="10248" name="Object 8"/>
          <p:cNvGraphicFramePr>
            <a:graphicFrameLocks noChangeAspect="1"/>
          </p:cNvGraphicFramePr>
          <p:nvPr/>
        </p:nvGraphicFramePr>
        <p:xfrm>
          <a:off x="251520" y="1916832"/>
          <a:ext cx="4824536" cy="3240360"/>
        </p:xfrm>
        <a:graphic>
          <a:graphicData uri="http://schemas.openxmlformats.org/presentationml/2006/ole">
            <p:oleObj spid="_x0000_s10248" name="Document" r:id="rId10" imgW="5273640" imgH="2835000" progId="Word.Document.8">
              <p:embed/>
            </p:oleObj>
          </a:graphicData>
        </a:graphic>
      </p:graphicFrame>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a:xfrm>
            <a:off x="611188" y="260350"/>
            <a:ext cx="7772400" cy="1143000"/>
          </a:xfrm>
        </p:spPr>
        <p:txBody>
          <a:bodyPr>
            <a:normAutofit/>
          </a:bodyPr>
          <a:lstStyle/>
          <a:p>
            <a:pPr fontAlgn="auto">
              <a:spcAft>
                <a:spcPts val="0"/>
              </a:spcAft>
              <a:defRPr/>
            </a:pPr>
            <a:r>
              <a:rPr lang="en-GB" sz="4000" dirty="0"/>
              <a:t>Tumbling </a:t>
            </a:r>
            <a:r>
              <a:rPr lang="en-GB" sz="4000" dirty="0" smtClean="0"/>
              <a:t>Mills</a:t>
            </a:r>
            <a:endParaRPr lang="en-GB" sz="4000" dirty="0"/>
          </a:p>
        </p:txBody>
      </p:sp>
      <p:sp>
        <p:nvSpPr>
          <p:cNvPr id="62469" name="Rectangle 5"/>
          <p:cNvSpPr>
            <a:spLocks noGrp="1" noChangeArrowheads="1"/>
          </p:cNvSpPr>
          <p:nvPr>
            <p:ph type="body" sz="half" idx="1"/>
          </p:nvPr>
        </p:nvSpPr>
        <p:spPr>
          <a:xfrm>
            <a:off x="0" y="1700213"/>
            <a:ext cx="3810000" cy="4897437"/>
          </a:xfrm>
        </p:spPr>
        <p:txBody>
          <a:bodyPr>
            <a:normAutofit/>
          </a:bodyPr>
          <a:lstStyle/>
          <a:p>
            <a:pPr marL="548640" indent="-411480" fontAlgn="auto">
              <a:lnSpc>
                <a:spcPct val="80000"/>
              </a:lnSpc>
              <a:spcAft>
                <a:spcPts val="0"/>
              </a:spcAft>
              <a:buClr>
                <a:schemeClr val="tx1">
                  <a:shade val="95000"/>
                </a:schemeClr>
              </a:buClr>
              <a:buFont typeface="Wingdings 2"/>
              <a:buChar char=""/>
              <a:defRPr/>
            </a:pPr>
            <a:r>
              <a:rPr lang="en-GB" sz="2400" dirty="0"/>
              <a:t>Minerals industry (gold, platinum, copper, etc …)</a:t>
            </a:r>
          </a:p>
          <a:p>
            <a:pPr marL="548640" indent="-411480" fontAlgn="auto">
              <a:lnSpc>
                <a:spcPct val="80000"/>
              </a:lnSpc>
              <a:spcAft>
                <a:spcPts val="0"/>
              </a:spcAft>
              <a:buClr>
                <a:schemeClr val="tx1">
                  <a:shade val="95000"/>
                </a:schemeClr>
              </a:buClr>
              <a:buFont typeface="Wingdings 2"/>
              <a:buChar char=""/>
              <a:defRPr/>
            </a:pPr>
            <a:r>
              <a:rPr lang="en-GB" sz="2400" dirty="0"/>
              <a:t>1</a:t>
            </a:r>
            <a:r>
              <a:rPr lang="en-GB" sz="2400" baseline="30000" dirty="0"/>
              <a:t>st</a:t>
            </a:r>
            <a:r>
              <a:rPr lang="en-GB" sz="2400" dirty="0"/>
              <a:t> stage of above ground mineral beneficiation</a:t>
            </a:r>
          </a:p>
          <a:p>
            <a:pPr marL="868680" lvl="1" indent="-283464" fontAlgn="auto">
              <a:lnSpc>
                <a:spcPct val="80000"/>
              </a:lnSpc>
              <a:spcAft>
                <a:spcPts val="0"/>
              </a:spcAft>
              <a:buFont typeface="Wingdings 2"/>
              <a:buChar char=""/>
              <a:defRPr/>
            </a:pPr>
            <a:r>
              <a:rPr lang="en-GB" sz="2000" dirty="0"/>
              <a:t>Size reduction</a:t>
            </a:r>
          </a:p>
          <a:p>
            <a:pPr marL="868680" lvl="1" indent="-283464" fontAlgn="auto">
              <a:lnSpc>
                <a:spcPct val="80000"/>
              </a:lnSpc>
              <a:spcAft>
                <a:spcPts val="0"/>
              </a:spcAft>
              <a:buFont typeface="Wingdings 2"/>
              <a:buChar char=""/>
              <a:defRPr/>
            </a:pPr>
            <a:r>
              <a:rPr lang="en-GB" sz="2000" dirty="0"/>
              <a:t>Expose valuable mineral</a:t>
            </a:r>
          </a:p>
          <a:p>
            <a:pPr marL="548640" indent="-411480" fontAlgn="auto">
              <a:lnSpc>
                <a:spcPct val="80000"/>
              </a:lnSpc>
              <a:spcAft>
                <a:spcPts val="0"/>
              </a:spcAft>
              <a:buClr>
                <a:schemeClr val="tx1">
                  <a:shade val="95000"/>
                </a:schemeClr>
              </a:buClr>
              <a:buFont typeface="Wingdings 2"/>
              <a:buChar char=""/>
              <a:defRPr/>
            </a:pPr>
            <a:r>
              <a:rPr lang="en-GB" sz="2400" dirty="0"/>
              <a:t>15% of power consumption in SA</a:t>
            </a:r>
          </a:p>
          <a:p>
            <a:pPr marL="548640" indent="-411480" fontAlgn="auto">
              <a:lnSpc>
                <a:spcPct val="80000"/>
              </a:lnSpc>
              <a:spcAft>
                <a:spcPts val="0"/>
              </a:spcAft>
              <a:buClr>
                <a:schemeClr val="tx1">
                  <a:shade val="95000"/>
                </a:schemeClr>
              </a:buClr>
              <a:buFont typeface="Wingdings 2"/>
              <a:buChar char=""/>
              <a:defRPr/>
            </a:pPr>
            <a:r>
              <a:rPr lang="en-GB" sz="2400" dirty="0"/>
              <a:t>60% of operation cost</a:t>
            </a:r>
          </a:p>
          <a:p>
            <a:pPr marL="548640" indent="-411480" fontAlgn="auto">
              <a:lnSpc>
                <a:spcPct val="80000"/>
              </a:lnSpc>
              <a:spcAft>
                <a:spcPts val="0"/>
              </a:spcAft>
              <a:buClr>
                <a:schemeClr val="tx1">
                  <a:shade val="95000"/>
                </a:schemeClr>
              </a:buClr>
              <a:buFont typeface="Wingdings 2"/>
              <a:buChar char=""/>
              <a:defRPr/>
            </a:pPr>
            <a:r>
              <a:rPr lang="en-GB" sz="2400" dirty="0"/>
              <a:t>Models are empirical</a:t>
            </a:r>
          </a:p>
          <a:p>
            <a:pPr marL="868680" lvl="1" indent="-283464" fontAlgn="auto">
              <a:lnSpc>
                <a:spcPct val="80000"/>
              </a:lnSpc>
              <a:spcAft>
                <a:spcPts val="0"/>
              </a:spcAft>
              <a:buFont typeface="Wingdings 2"/>
              <a:buChar char=""/>
              <a:defRPr/>
            </a:pPr>
            <a:r>
              <a:rPr lang="en-GB" sz="2000" dirty="0"/>
              <a:t>Cannot extrapolate</a:t>
            </a:r>
          </a:p>
          <a:p>
            <a:pPr marL="868680" lvl="1" indent="-283464" fontAlgn="auto">
              <a:lnSpc>
                <a:spcPct val="80000"/>
              </a:lnSpc>
              <a:spcAft>
                <a:spcPts val="0"/>
              </a:spcAft>
              <a:buFont typeface="Wingdings 2"/>
              <a:buChar char=""/>
              <a:defRPr/>
            </a:pPr>
            <a:r>
              <a:rPr lang="en-GB" sz="2000" dirty="0"/>
              <a:t>Mill specific</a:t>
            </a:r>
          </a:p>
          <a:p>
            <a:pPr marL="868680" lvl="1" indent="-283464" fontAlgn="auto">
              <a:lnSpc>
                <a:spcPct val="80000"/>
              </a:lnSpc>
              <a:spcAft>
                <a:spcPts val="0"/>
              </a:spcAft>
              <a:buFont typeface="Wingdings 2"/>
              <a:buChar char=""/>
              <a:defRPr/>
            </a:pPr>
            <a:r>
              <a:rPr lang="en-GB" sz="2000" dirty="0"/>
              <a:t>Ore </a:t>
            </a:r>
            <a:r>
              <a:rPr lang="en-GB" sz="2000" dirty="0" smtClean="0"/>
              <a:t>specific</a:t>
            </a:r>
            <a:endParaRPr lang="en-GB" sz="2000" b="1" i="1" dirty="0"/>
          </a:p>
          <a:p>
            <a:pPr marL="548640" indent="-411480" fontAlgn="auto">
              <a:lnSpc>
                <a:spcPct val="80000"/>
              </a:lnSpc>
              <a:spcAft>
                <a:spcPts val="0"/>
              </a:spcAft>
              <a:buClr>
                <a:schemeClr val="tx1">
                  <a:shade val="95000"/>
                </a:schemeClr>
              </a:buClr>
              <a:buFont typeface="Wingdings 2"/>
              <a:buChar char=""/>
              <a:defRPr/>
            </a:pPr>
            <a:endParaRPr lang="en-GB" sz="2400" dirty="0"/>
          </a:p>
        </p:txBody>
      </p:sp>
      <p:pic>
        <p:nvPicPr>
          <p:cNvPr id="15363" name="Picture 4" descr="UG2 AG mill L"/>
          <p:cNvPicPr>
            <a:picLocks noChangeAspect="1" noChangeArrowheads="1"/>
          </p:cNvPicPr>
          <p:nvPr/>
        </p:nvPicPr>
        <p:blipFill>
          <a:blip r:embed="rId3" cstate="print"/>
          <a:srcRect t="16628" b="8430"/>
          <a:stretch>
            <a:fillRect/>
          </a:stretch>
        </p:blipFill>
        <p:spPr bwMode="auto">
          <a:xfrm>
            <a:off x="3806825" y="1550988"/>
            <a:ext cx="5302250" cy="4976812"/>
          </a:xfrm>
          <a:prstGeom prst="rect">
            <a:avLst/>
          </a:prstGeom>
          <a:noFill/>
          <a:ln w="9525">
            <a:noFill/>
            <a:miter lim="800000"/>
            <a:headEnd/>
            <a:tailEnd/>
          </a:ln>
        </p:spPr>
      </p:pic>
      <p:pic>
        <p:nvPicPr>
          <p:cNvPr id="6" name="Picture 18"/>
          <p:cNvPicPr>
            <a:picLocks noChangeAspect="1" noChangeArrowheads="1"/>
          </p:cNvPicPr>
          <p:nvPr/>
        </p:nvPicPr>
        <p:blipFill>
          <a:blip r:embed="rId4" cstate="print"/>
          <a:srcRect l="4672" r="16353"/>
          <a:stretch>
            <a:fillRect/>
          </a:stretch>
        </p:blipFill>
        <p:spPr bwMode="auto">
          <a:xfrm>
            <a:off x="0" y="0"/>
            <a:ext cx="2366963" cy="447675"/>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62469">
                                            <p:txEl>
                                              <p:pRg st="0" end="0"/>
                                            </p:txEl>
                                          </p:spTgt>
                                        </p:tgtEl>
                                        <p:attrNameLst>
                                          <p:attrName>style.visibility</p:attrName>
                                        </p:attrNameLst>
                                      </p:cBhvr>
                                      <p:to>
                                        <p:strVal val="visible"/>
                                      </p:to>
                                    </p:set>
                                    <p:animEffect transition="in" filter="dissolve">
                                      <p:cBhvr>
                                        <p:cTn id="7" dur="500"/>
                                        <p:tgtEl>
                                          <p:spTgt spid="6246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62469">
                                            <p:txEl>
                                              <p:pRg st="1" end="1"/>
                                            </p:txEl>
                                          </p:spTgt>
                                        </p:tgtEl>
                                        <p:attrNameLst>
                                          <p:attrName>style.visibility</p:attrName>
                                        </p:attrNameLst>
                                      </p:cBhvr>
                                      <p:to>
                                        <p:strVal val="visible"/>
                                      </p:to>
                                    </p:set>
                                    <p:animEffect transition="in" filter="dissolve">
                                      <p:cBhvr>
                                        <p:cTn id="12" dur="500"/>
                                        <p:tgtEl>
                                          <p:spTgt spid="62469">
                                            <p:txEl>
                                              <p:pRg st="1" end="1"/>
                                            </p:txEl>
                                          </p:spTgt>
                                        </p:tgtEl>
                                      </p:cBhvr>
                                    </p:animEffect>
                                  </p:childTnLst>
                                </p:cTn>
                              </p:par>
                              <p:par>
                                <p:cTn id="13" presetID="9" presetClass="entr" presetSubtype="0" fill="hold" nodeType="withEffect">
                                  <p:stCondLst>
                                    <p:cond delay="0"/>
                                  </p:stCondLst>
                                  <p:childTnLst>
                                    <p:set>
                                      <p:cBhvr>
                                        <p:cTn id="14" dur="1" fill="hold">
                                          <p:stCondLst>
                                            <p:cond delay="0"/>
                                          </p:stCondLst>
                                        </p:cTn>
                                        <p:tgtEl>
                                          <p:spTgt spid="62469">
                                            <p:txEl>
                                              <p:pRg st="2" end="2"/>
                                            </p:txEl>
                                          </p:spTgt>
                                        </p:tgtEl>
                                        <p:attrNameLst>
                                          <p:attrName>style.visibility</p:attrName>
                                        </p:attrNameLst>
                                      </p:cBhvr>
                                      <p:to>
                                        <p:strVal val="visible"/>
                                      </p:to>
                                    </p:set>
                                    <p:animEffect transition="in" filter="dissolve">
                                      <p:cBhvr>
                                        <p:cTn id="15" dur="500"/>
                                        <p:tgtEl>
                                          <p:spTgt spid="62469">
                                            <p:txEl>
                                              <p:pRg st="2" end="2"/>
                                            </p:txEl>
                                          </p:spTgt>
                                        </p:tgtEl>
                                      </p:cBhvr>
                                    </p:animEffect>
                                  </p:childTnLst>
                                </p:cTn>
                              </p:par>
                              <p:par>
                                <p:cTn id="16" presetID="9" presetClass="entr" presetSubtype="0" fill="hold" nodeType="withEffect">
                                  <p:stCondLst>
                                    <p:cond delay="0"/>
                                  </p:stCondLst>
                                  <p:childTnLst>
                                    <p:set>
                                      <p:cBhvr>
                                        <p:cTn id="17" dur="1" fill="hold">
                                          <p:stCondLst>
                                            <p:cond delay="0"/>
                                          </p:stCondLst>
                                        </p:cTn>
                                        <p:tgtEl>
                                          <p:spTgt spid="62469">
                                            <p:txEl>
                                              <p:pRg st="3" end="3"/>
                                            </p:txEl>
                                          </p:spTgt>
                                        </p:tgtEl>
                                        <p:attrNameLst>
                                          <p:attrName>style.visibility</p:attrName>
                                        </p:attrNameLst>
                                      </p:cBhvr>
                                      <p:to>
                                        <p:strVal val="visible"/>
                                      </p:to>
                                    </p:set>
                                    <p:animEffect transition="in" filter="dissolve">
                                      <p:cBhvr>
                                        <p:cTn id="18" dur="500"/>
                                        <p:tgtEl>
                                          <p:spTgt spid="62469">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9" presetClass="entr" presetSubtype="0" fill="hold" nodeType="clickEffect">
                                  <p:stCondLst>
                                    <p:cond delay="0"/>
                                  </p:stCondLst>
                                  <p:childTnLst>
                                    <p:set>
                                      <p:cBhvr>
                                        <p:cTn id="22" dur="1" fill="hold">
                                          <p:stCondLst>
                                            <p:cond delay="0"/>
                                          </p:stCondLst>
                                        </p:cTn>
                                        <p:tgtEl>
                                          <p:spTgt spid="62469">
                                            <p:txEl>
                                              <p:pRg st="4" end="4"/>
                                            </p:txEl>
                                          </p:spTgt>
                                        </p:tgtEl>
                                        <p:attrNameLst>
                                          <p:attrName>style.visibility</p:attrName>
                                        </p:attrNameLst>
                                      </p:cBhvr>
                                      <p:to>
                                        <p:strVal val="visible"/>
                                      </p:to>
                                    </p:set>
                                    <p:animEffect transition="in" filter="dissolve">
                                      <p:cBhvr>
                                        <p:cTn id="23" dur="500"/>
                                        <p:tgtEl>
                                          <p:spTgt spid="62469">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9" presetClass="entr" presetSubtype="0" fill="hold" nodeType="clickEffect">
                                  <p:stCondLst>
                                    <p:cond delay="0"/>
                                  </p:stCondLst>
                                  <p:childTnLst>
                                    <p:set>
                                      <p:cBhvr>
                                        <p:cTn id="27" dur="1" fill="hold">
                                          <p:stCondLst>
                                            <p:cond delay="0"/>
                                          </p:stCondLst>
                                        </p:cTn>
                                        <p:tgtEl>
                                          <p:spTgt spid="62469">
                                            <p:txEl>
                                              <p:pRg st="5" end="5"/>
                                            </p:txEl>
                                          </p:spTgt>
                                        </p:tgtEl>
                                        <p:attrNameLst>
                                          <p:attrName>style.visibility</p:attrName>
                                        </p:attrNameLst>
                                      </p:cBhvr>
                                      <p:to>
                                        <p:strVal val="visible"/>
                                      </p:to>
                                    </p:set>
                                    <p:animEffect transition="in" filter="dissolve">
                                      <p:cBhvr>
                                        <p:cTn id="28" dur="500"/>
                                        <p:tgtEl>
                                          <p:spTgt spid="62469">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nodeType="clickEffect">
                                  <p:stCondLst>
                                    <p:cond delay="0"/>
                                  </p:stCondLst>
                                  <p:childTnLst>
                                    <p:set>
                                      <p:cBhvr>
                                        <p:cTn id="32" dur="1" fill="hold">
                                          <p:stCondLst>
                                            <p:cond delay="0"/>
                                          </p:stCondLst>
                                        </p:cTn>
                                        <p:tgtEl>
                                          <p:spTgt spid="62469">
                                            <p:txEl>
                                              <p:pRg st="6" end="6"/>
                                            </p:txEl>
                                          </p:spTgt>
                                        </p:tgtEl>
                                        <p:attrNameLst>
                                          <p:attrName>style.visibility</p:attrName>
                                        </p:attrNameLst>
                                      </p:cBhvr>
                                      <p:to>
                                        <p:strVal val="visible"/>
                                      </p:to>
                                    </p:set>
                                    <p:animEffect transition="in" filter="wipe(down)">
                                      <p:cBhvr>
                                        <p:cTn id="33" dur="500"/>
                                        <p:tgtEl>
                                          <p:spTgt spid="62469">
                                            <p:txEl>
                                              <p:pRg st="6" end="6"/>
                                            </p:txEl>
                                          </p:spTgt>
                                        </p:tgtEl>
                                      </p:cBhvr>
                                    </p:animEffect>
                                  </p:childTnLst>
                                </p:cTn>
                              </p:par>
                              <p:par>
                                <p:cTn id="34" presetID="22" presetClass="entr" presetSubtype="4" fill="hold" nodeType="withEffect">
                                  <p:stCondLst>
                                    <p:cond delay="0"/>
                                  </p:stCondLst>
                                  <p:childTnLst>
                                    <p:set>
                                      <p:cBhvr>
                                        <p:cTn id="35" dur="1" fill="hold">
                                          <p:stCondLst>
                                            <p:cond delay="0"/>
                                          </p:stCondLst>
                                        </p:cTn>
                                        <p:tgtEl>
                                          <p:spTgt spid="62469">
                                            <p:txEl>
                                              <p:pRg st="7" end="7"/>
                                            </p:txEl>
                                          </p:spTgt>
                                        </p:tgtEl>
                                        <p:attrNameLst>
                                          <p:attrName>style.visibility</p:attrName>
                                        </p:attrNameLst>
                                      </p:cBhvr>
                                      <p:to>
                                        <p:strVal val="visible"/>
                                      </p:to>
                                    </p:set>
                                    <p:animEffect transition="in" filter="wipe(down)">
                                      <p:cBhvr>
                                        <p:cTn id="36" dur="500"/>
                                        <p:tgtEl>
                                          <p:spTgt spid="62469">
                                            <p:txEl>
                                              <p:pRg st="7" end="7"/>
                                            </p:txEl>
                                          </p:spTgt>
                                        </p:tgtEl>
                                      </p:cBhvr>
                                    </p:animEffect>
                                  </p:childTnLst>
                                </p:cTn>
                              </p:par>
                              <p:par>
                                <p:cTn id="37" presetID="22" presetClass="entr" presetSubtype="4" fill="hold" nodeType="withEffect">
                                  <p:stCondLst>
                                    <p:cond delay="0"/>
                                  </p:stCondLst>
                                  <p:childTnLst>
                                    <p:set>
                                      <p:cBhvr>
                                        <p:cTn id="38" dur="1" fill="hold">
                                          <p:stCondLst>
                                            <p:cond delay="0"/>
                                          </p:stCondLst>
                                        </p:cTn>
                                        <p:tgtEl>
                                          <p:spTgt spid="62469">
                                            <p:txEl>
                                              <p:pRg st="8" end="8"/>
                                            </p:txEl>
                                          </p:spTgt>
                                        </p:tgtEl>
                                        <p:attrNameLst>
                                          <p:attrName>style.visibility</p:attrName>
                                        </p:attrNameLst>
                                      </p:cBhvr>
                                      <p:to>
                                        <p:strVal val="visible"/>
                                      </p:to>
                                    </p:set>
                                    <p:animEffect transition="in" filter="wipe(down)">
                                      <p:cBhvr>
                                        <p:cTn id="39" dur="500"/>
                                        <p:tgtEl>
                                          <p:spTgt spid="62469">
                                            <p:txEl>
                                              <p:pRg st="8" end="8"/>
                                            </p:txEl>
                                          </p:spTgt>
                                        </p:tgtEl>
                                      </p:cBhvr>
                                    </p:animEffect>
                                  </p:childTnLst>
                                </p:cTn>
                              </p:par>
                              <p:par>
                                <p:cTn id="40" presetID="22" presetClass="entr" presetSubtype="4" fill="hold" nodeType="withEffect">
                                  <p:stCondLst>
                                    <p:cond delay="0"/>
                                  </p:stCondLst>
                                  <p:childTnLst>
                                    <p:set>
                                      <p:cBhvr>
                                        <p:cTn id="41" dur="1" fill="hold">
                                          <p:stCondLst>
                                            <p:cond delay="0"/>
                                          </p:stCondLst>
                                        </p:cTn>
                                        <p:tgtEl>
                                          <p:spTgt spid="62469">
                                            <p:txEl>
                                              <p:pRg st="9" end="9"/>
                                            </p:txEl>
                                          </p:spTgt>
                                        </p:tgtEl>
                                        <p:attrNameLst>
                                          <p:attrName>style.visibility</p:attrName>
                                        </p:attrNameLst>
                                      </p:cBhvr>
                                      <p:to>
                                        <p:strVal val="visible"/>
                                      </p:to>
                                    </p:set>
                                    <p:animEffect transition="in" filter="wipe(down)">
                                      <p:cBhvr>
                                        <p:cTn id="42" dur="500"/>
                                        <p:tgtEl>
                                          <p:spTgt spid="62469">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ZA" dirty="0" smtClean="0"/>
              <a:t>Approaches to modelling</a:t>
            </a:r>
            <a:endParaRPr lang="en-ZA" dirty="0"/>
          </a:p>
        </p:txBody>
      </p:sp>
      <p:sp>
        <p:nvSpPr>
          <p:cNvPr id="6" name="Content Placeholder 5"/>
          <p:cNvSpPr>
            <a:spLocks noGrp="1"/>
          </p:cNvSpPr>
          <p:nvPr>
            <p:ph idx="1"/>
          </p:nvPr>
        </p:nvSpPr>
        <p:spPr/>
        <p:txBody>
          <a:bodyPr/>
          <a:lstStyle/>
          <a:p>
            <a:pPr>
              <a:buFont typeface="Courier New" pitchFamily="49" charset="0"/>
              <a:buChar char="o"/>
            </a:pPr>
            <a:r>
              <a:rPr lang="en-ZA" dirty="0" smtClean="0"/>
              <a:t>Empirical: model, pilot &amp; full scale mills – fit operating parameters</a:t>
            </a:r>
          </a:p>
          <a:p>
            <a:pPr>
              <a:buFont typeface="Courier New" pitchFamily="49" charset="0"/>
              <a:buChar char="o"/>
            </a:pPr>
            <a:r>
              <a:rPr lang="en-ZA" dirty="0" smtClean="0"/>
              <a:t>Computational: Discrete Element Method + Smoothed Particle Hydrodynamics or Computational Fluid Dynamics </a:t>
            </a:r>
          </a:p>
          <a:p>
            <a:pPr>
              <a:buFont typeface="Courier New" pitchFamily="49" charset="0"/>
              <a:buChar char="o"/>
            </a:pPr>
            <a:r>
              <a:rPr lang="en-ZA" dirty="0" smtClean="0"/>
              <a:t>Mechanistic: get the </a:t>
            </a:r>
            <a:r>
              <a:rPr lang="en-ZA" i="1" dirty="0" smtClean="0"/>
              <a:t>physics</a:t>
            </a:r>
            <a:r>
              <a:rPr lang="en-ZA" dirty="0" smtClean="0"/>
              <a:t> right</a:t>
            </a:r>
            <a:endParaRPr lang="en-ZA"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blinds(horizontal)">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blinds(horizontal)">
                                      <p:cBhvr>
                                        <p:cTn id="17"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ZA" dirty="0" smtClean="0">
                <a:solidFill>
                  <a:schemeClr val="accent1">
                    <a:satMod val="150000"/>
                  </a:schemeClr>
                </a:solidFill>
              </a:rPr>
              <a:t>Packed static bed: Darcy’s Law</a:t>
            </a:r>
            <a:endParaRPr lang="en-ZA" dirty="0">
              <a:solidFill>
                <a:schemeClr val="accent1">
                  <a:satMod val="150000"/>
                </a:schemeClr>
              </a:solidFill>
            </a:endParaRPr>
          </a:p>
        </p:txBody>
      </p:sp>
      <p:graphicFrame>
        <p:nvGraphicFramePr>
          <p:cNvPr id="35" name="Content Placeholder 34"/>
          <p:cNvGraphicFramePr>
            <a:graphicFrameLocks noChangeAspect="1"/>
          </p:cNvGraphicFramePr>
          <p:nvPr>
            <p:ph idx="1"/>
          </p:nvPr>
        </p:nvGraphicFramePr>
        <p:xfrm>
          <a:off x="571500" y="1357313"/>
          <a:ext cx="4286250" cy="2109787"/>
        </p:xfrm>
        <a:graphic>
          <a:graphicData uri="http://schemas.openxmlformats.org/presentationml/2006/ole">
            <p:oleObj spid="_x0000_s1026" name="Equation" r:id="rId4" imgW="799920" imgH="393480" progId="Equation.3">
              <p:embed/>
            </p:oleObj>
          </a:graphicData>
        </a:graphic>
      </p:graphicFrame>
      <p:sp>
        <p:nvSpPr>
          <p:cNvPr id="4" name="Oval 3"/>
          <p:cNvSpPr/>
          <p:nvPr/>
        </p:nvSpPr>
        <p:spPr>
          <a:xfrm>
            <a:off x="2428875" y="4357688"/>
            <a:ext cx="914400" cy="914400"/>
          </a:xfrm>
          <a:prstGeom prst="ellipse">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fontAlgn="auto">
              <a:spcBef>
                <a:spcPts val="0"/>
              </a:spcBef>
              <a:spcAft>
                <a:spcPts val="0"/>
              </a:spcAft>
              <a:defRPr/>
            </a:pPr>
            <a:endParaRPr lang="en-ZA"/>
          </a:p>
        </p:txBody>
      </p:sp>
      <p:sp>
        <p:nvSpPr>
          <p:cNvPr id="5" name="Oval 4"/>
          <p:cNvSpPr/>
          <p:nvPr/>
        </p:nvSpPr>
        <p:spPr>
          <a:xfrm>
            <a:off x="3000375" y="3643313"/>
            <a:ext cx="914400" cy="914400"/>
          </a:xfrm>
          <a:prstGeom prst="ellipse">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fontAlgn="auto">
              <a:spcBef>
                <a:spcPts val="0"/>
              </a:spcBef>
              <a:spcAft>
                <a:spcPts val="0"/>
              </a:spcAft>
              <a:defRPr/>
            </a:pPr>
            <a:endParaRPr lang="en-ZA"/>
          </a:p>
        </p:txBody>
      </p:sp>
      <p:sp>
        <p:nvSpPr>
          <p:cNvPr id="6" name="Oval 5"/>
          <p:cNvSpPr/>
          <p:nvPr/>
        </p:nvSpPr>
        <p:spPr>
          <a:xfrm>
            <a:off x="4071938" y="3643313"/>
            <a:ext cx="914400" cy="914400"/>
          </a:xfrm>
          <a:prstGeom prst="ellipse">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fontAlgn="auto">
              <a:spcBef>
                <a:spcPts val="0"/>
              </a:spcBef>
              <a:spcAft>
                <a:spcPts val="0"/>
              </a:spcAft>
              <a:defRPr/>
            </a:pPr>
            <a:endParaRPr lang="en-ZA"/>
          </a:p>
        </p:txBody>
      </p:sp>
      <p:sp>
        <p:nvSpPr>
          <p:cNvPr id="7" name="Oval 6"/>
          <p:cNvSpPr/>
          <p:nvPr/>
        </p:nvSpPr>
        <p:spPr>
          <a:xfrm>
            <a:off x="3929063" y="5214938"/>
            <a:ext cx="914400" cy="914400"/>
          </a:xfrm>
          <a:prstGeom prst="ellipse">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fontAlgn="auto">
              <a:spcBef>
                <a:spcPts val="0"/>
              </a:spcBef>
              <a:spcAft>
                <a:spcPts val="0"/>
              </a:spcAft>
              <a:defRPr/>
            </a:pPr>
            <a:endParaRPr lang="en-ZA"/>
          </a:p>
        </p:txBody>
      </p:sp>
      <p:sp>
        <p:nvSpPr>
          <p:cNvPr id="8" name="Oval 7"/>
          <p:cNvSpPr/>
          <p:nvPr/>
        </p:nvSpPr>
        <p:spPr>
          <a:xfrm>
            <a:off x="4500563" y="4429125"/>
            <a:ext cx="914400" cy="914400"/>
          </a:xfrm>
          <a:prstGeom prst="ellipse">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fontAlgn="auto">
              <a:spcBef>
                <a:spcPts val="0"/>
              </a:spcBef>
              <a:spcAft>
                <a:spcPts val="0"/>
              </a:spcAft>
              <a:defRPr/>
            </a:pPr>
            <a:endParaRPr lang="en-ZA"/>
          </a:p>
        </p:txBody>
      </p:sp>
      <p:sp>
        <p:nvSpPr>
          <p:cNvPr id="9" name="Oval 8"/>
          <p:cNvSpPr/>
          <p:nvPr/>
        </p:nvSpPr>
        <p:spPr>
          <a:xfrm>
            <a:off x="5072063" y="3429000"/>
            <a:ext cx="914400" cy="914400"/>
          </a:xfrm>
          <a:prstGeom prst="ellipse">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fontAlgn="auto">
              <a:spcBef>
                <a:spcPts val="0"/>
              </a:spcBef>
              <a:spcAft>
                <a:spcPts val="0"/>
              </a:spcAft>
              <a:defRPr/>
            </a:pPr>
            <a:endParaRPr lang="en-ZA"/>
          </a:p>
        </p:txBody>
      </p:sp>
      <p:sp>
        <p:nvSpPr>
          <p:cNvPr id="10" name="Oval 9"/>
          <p:cNvSpPr/>
          <p:nvPr/>
        </p:nvSpPr>
        <p:spPr>
          <a:xfrm>
            <a:off x="4714875" y="2357438"/>
            <a:ext cx="914400" cy="914400"/>
          </a:xfrm>
          <a:prstGeom prst="ellipse">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fontAlgn="auto">
              <a:spcBef>
                <a:spcPts val="0"/>
              </a:spcBef>
              <a:spcAft>
                <a:spcPts val="0"/>
              </a:spcAft>
              <a:defRPr/>
            </a:pPr>
            <a:endParaRPr lang="en-ZA"/>
          </a:p>
        </p:txBody>
      </p:sp>
      <p:sp>
        <p:nvSpPr>
          <p:cNvPr id="11" name="Oval 10"/>
          <p:cNvSpPr/>
          <p:nvPr/>
        </p:nvSpPr>
        <p:spPr>
          <a:xfrm rot="15563659">
            <a:off x="7144544" y="3858419"/>
            <a:ext cx="642937" cy="714375"/>
          </a:xfrm>
          <a:prstGeom prst="ellipse">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fontAlgn="auto">
              <a:spcBef>
                <a:spcPts val="0"/>
              </a:spcBef>
              <a:spcAft>
                <a:spcPts val="0"/>
              </a:spcAft>
              <a:defRPr/>
            </a:pPr>
            <a:endParaRPr lang="en-ZA"/>
          </a:p>
        </p:txBody>
      </p:sp>
      <p:sp>
        <p:nvSpPr>
          <p:cNvPr id="12" name="Oval 11"/>
          <p:cNvSpPr/>
          <p:nvPr/>
        </p:nvSpPr>
        <p:spPr>
          <a:xfrm>
            <a:off x="4929188" y="5286375"/>
            <a:ext cx="914400" cy="914400"/>
          </a:xfrm>
          <a:prstGeom prst="ellipse">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fontAlgn="auto">
              <a:spcBef>
                <a:spcPts val="0"/>
              </a:spcBef>
              <a:spcAft>
                <a:spcPts val="0"/>
              </a:spcAft>
              <a:defRPr/>
            </a:pPr>
            <a:endParaRPr lang="en-ZA"/>
          </a:p>
        </p:txBody>
      </p:sp>
      <p:sp>
        <p:nvSpPr>
          <p:cNvPr id="13" name="Oval 12"/>
          <p:cNvSpPr/>
          <p:nvPr/>
        </p:nvSpPr>
        <p:spPr>
          <a:xfrm>
            <a:off x="5429250" y="4357688"/>
            <a:ext cx="1143000" cy="1128712"/>
          </a:xfrm>
          <a:prstGeom prst="ellipse">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fontAlgn="auto">
              <a:spcBef>
                <a:spcPts val="0"/>
              </a:spcBef>
              <a:spcAft>
                <a:spcPts val="0"/>
              </a:spcAft>
              <a:defRPr/>
            </a:pPr>
            <a:endParaRPr lang="en-ZA"/>
          </a:p>
        </p:txBody>
      </p:sp>
      <p:sp>
        <p:nvSpPr>
          <p:cNvPr id="14" name="Oval 13"/>
          <p:cNvSpPr/>
          <p:nvPr/>
        </p:nvSpPr>
        <p:spPr>
          <a:xfrm>
            <a:off x="5000625" y="1428750"/>
            <a:ext cx="914400" cy="914400"/>
          </a:xfrm>
          <a:prstGeom prst="ellipse">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fontAlgn="auto">
              <a:spcBef>
                <a:spcPts val="0"/>
              </a:spcBef>
              <a:spcAft>
                <a:spcPts val="0"/>
              </a:spcAft>
              <a:defRPr/>
            </a:pPr>
            <a:endParaRPr lang="en-ZA"/>
          </a:p>
        </p:txBody>
      </p:sp>
      <p:sp>
        <p:nvSpPr>
          <p:cNvPr id="15" name="Oval 14"/>
          <p:cNvSpPr/>
          <p:nvPr/>
        </p:nvSpPr>
        <p:spPr>
          <a:xfrm>
            <a:off x="2286000" y="5786438"/>
            <a:ext cx="914400" cy="914400"/>
          </a:xfrm>
          <a:prstGeom prst="ellipse">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fontAlgn="auto">
              <a:spcBef>
                <a:spcPts val="0"/>
              </a:spcBef>
              <a:spcAft>
                <a:spcPts val="0"/>
              </a:spcAft>
              <a:defRPr/>
            </a:pPr>
            <a:endParaRPr lang="en-ZA"/>
          </a:p>
        </p:txBody>
      </p:sp>
      <p:sp>
        <p:nvSpPr>
          <p:cNvPr id="16" name="Oval 15"/>
          <p:cNvSpPr/>
          <p:nvPr/>
        </p:nvSpPr>
        <p:spPr>
          <a:xfrm>
            <a:off x="2071688" y="3286125"/>
            <a:ext cx="914400" cy="914400"/>
          </a:xfrm>
          <a:prstGeom prst="ellipse">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fontAlgn="auto">
              <a:spcBef>
                <a:spcPts val="0"/>
              </a:spcBef>
              <a:spcAft>
                <a:spcPts val="0"/>
              </a:spcAft>
              <a:defRPr/>
            </a:pPr>
            <a:endParaRPr lang="en-ZA"/>
          </a:p>
        </p:txBody>
      </p:sp>
      <p:sp>
        <p:nvSpPr>
          <p:cNvPr id="17" name="Oval 16"/>
          <p:cNvSpPr/>
          <p:nvPr/>
        </p:nvSpPr>
        <p:spPr>
          <a:xfrm>
            <a:off x="1500188" y="4143375"/>
            <a:ext cx="914400" cy="914400"/>
          </a:xfrm>
          <a:prstGeom prst="ellipse">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fontAlgn="auto">
              <a:spcBef>
                <a:spcPts val="0"/>
              </a:spcBef>
              <a:spcAft>
                <a:spcPts val="0"/>
              </a:spcAft>
              <a:defRPr/>
            </a:pPr>
            <a:endParaRPr lang="en-ZA"/>
          </a:p>
        </p:txBody>
      </p:sp>
      <p:sp>
        <p:nvSpPr>
          <p:cNvPr id="18" name="Oval 17"/>
          <p:cNvSpPr/>
          <p:nvPr/>
        </p:nvSpPr>
        <p:spPr>
          <a:xfrm>
            <a:off x="214313" y="5643563"/>
            <a:ext cx="914400" cy="914400"/>
          </a:xfrm>
          <a:prstGeom prst="ellipse">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fontAlgn="auto">
              <a:spcBef>
                <a:spcPts val="0"/>
              </a:spcBef>
              <a:spcAft>
                <a:spcPts val="0"/>
              </a:spcAft>
              <a:defRPr/>
            </a:pPr>
            <a:endParaRPr lang="en-ZA"/>
          </a:p>
        </p:txBody>
      </p:sp>
      <p:sp>
        <p:nvSpPr>
          <p:cNvPr id="19" name="Oval 18"/>
          <p:cNvSpPr/>
          <p:nvPr/>
        </p:nvSpPr>
        <p:spPr>
          <a:xfrm>
            <a:off x="5643563" y="2571750"/>
            <a:ext cx="914400" cy="914400"/>
          </a:xfrm>
          <a:prstGeom prst="ellipse">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fontAlgn="auto">
              <a:spcBef>
                <a:spcPts val="0"/>
              </a:spcBef>
              <a:spcAft>
                <a:spcPts val="0"/>
              </a:spcAft>
              <a:defRPr/>
            </a:pPr>
            <a:endParaRPr lang="en-ZA"/>
          </a:p>
        </p:txBody>
      </p:sp>
      <p:sp>
        <p:nvSpPr>
          <p:cNvPr id="20" name="Oval 19"/>
          <p:cNvSpPr/>
          <p:nvPr/>
        </p:nvSpPr>
        <p:spPr>
          <a:xfrm>
            <a:off x="5929313" y="1714500"/>
            <a:ext cx="914400" cy="914400"/>
          </a:xfrm>
          <a:prstGeom prst="ellipse">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fontAlgn="auto">
              <a:spcBef>
                <a:spcPts val="0"/>
              </a:spcBef>
              <a:spcAft>
                <a:spcPts val="0"/>
              </a:spcAft>
              <a:defRPr/>
            </a:pPr>
            <a:endParaRPr lang="en-ZA"/>
          </a:p>
        </p:txBody>
      </p:sp>
      <p:sp>
        <p:nvSpPr>
          <p:cNvPr id="21" name="Oval 20"/>
          <p:cNvSpPr/>
          <p:nvPr/>
        </p:nvSpPr>
        <p:spPr>
          <a:xfrm>
            <a:off x="1214438" y="2928938"/>
            <a:ext cx="914400" cy="914400"/>
          </a:xfrm>
          <a:prstGeom prst="ellipse">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fontAlgn="auto">
              <a:spcBef>
                <a:spcPts val="0"/>
              </a:spcBef>
              <a:spcAft>
                <a:spcPts val="0"/>
              </a:spcAft>
              <a:defRPr/>
            </a:pPr>
            <a:endParaRPr lang="en-ZA"/>
          </a:p>
        </p:txBody>
      </p:sp>
      <p:sp>
        <p:nvSpPr>
          <p:cNvPr id="22" name="Oval 21"/>
          <p:cNvSpPr/>
          <p:nvPr/>
        </p:nvSpPr>
        <p:spPr>
          <a:xfrm>
            <a:off x="2928938" y="5000625"/>
            <a:ext cx="914400" cy="914400"/>
          </a:xfrm>
          <a:prstGeom prst="ellipse">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fontAlgn="auto">
              <a:spcBef>
                <a:spcPts val="0"/>
              </a:spcBef>
              <a:spcAft>
                <a:spcPts val="0"/>
              </a:spcAft>
              <a:defRPr/>
            </a:pPr>
            <a:endParaRPr lang="en-ZA"/>
          </a:p>
        </p:txBody>
      </p:sp>
      <p:sp>
        <p:nvSpPr>
          <p:cNvPr id="23" name="Oval 22"/>
          <p:cNvSpPr/>
          <p:nvPr/>
        </p:nvSpPr>
        <p:spPr>
          <a:xfrm>
            <a:off x="357188" y="2857500"/>
            <a:ext cx="914400" cy="914400"/>
          </a:xfrm>
          <a:prstGeom prst="ellipse">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fontAlgn="auto">
              <a:spcBef>
                <a:spcPts val="0"/>
              </a:spcBef>
              <a:spcAft>
                <a:spcPts val="0"/>
              </a:spcAft>
              <a:defRPr/>
            </a:pPr>
            <a:endParaRPr lang="en-ZA"/>
          </a:p>
        </p:txBody>
      </p:sp>
      <p:sp>
        <p:nvSpPr>
          <p:cNvPr id="24" name="Oval 23"/>
          <p:cNvSpPr/>
          <p:nvPr/>
        </p:nvSpPr>
        <p:spPr>
          <a:xfrm>
            <a:off x="571500" y="3714750"/>
            <a:ext cx="914400" cy="914400"/>
          </a:xfrm>
          <a:prstGeom prst="ellipse">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fontAlgn="auto">
              <a:spcBef>
                <a:spcPts val="0"/>
              </a:spcBef>
              <a:spcAft>
                <a:spcPts val="0"/>
              </a:spcAft>
              <a:defRPr/>
            </a:pPr>
            <a:endParaRPr lang="en-ZA"/>
          </a:p>
        </p:txBody>
      </p:sp>
      <p:sp>
        <p:nvSpPr>
          <p:cNvPr id="25" name="Oval 24"/>
          <p:cNvSpPr/>
          <p:nvPr/>
        </p:nvSpPr>
        <p:spPr>
          <a:xfrm>
            <a:off x="642938" y="4786313"/>
            <a:ext cx="914400" cy="914400"/>
          </a:xfrm>
          <a:prstGeom prst="ellipse">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fontAlgn="auto">
              <a:spcBef>
                <a:spcPts val="0"/>
              </a:spcBef>
              <a:spcAft>
                <a:spcPts val="0"/>
              </a:spcAft>
              <a:defRPr/>
            </a:pPr>
            <a:endParaRPr lang="en-ZA"/>
          </a:p>
        </p:txBody>
      </p:sp>
      <p:sp>
        <p:nvSpPr>
          <p:cNvPr id="26" name="Oval 25"/>
          <p:cNvSpPr/>
          <p:nvPr/>
        </p:nvSpPr>
        <p:spPr>
          <a:xfrm>
            <a:off x="2143125" y="5715000"/>
            <a:ext cx="71438" cy="460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ZA"/>
          </a:p>
        </p:txBody>
      </p:sp>
      <p:sp>
        <p:nvSpPr>
          <p:cNvPr id="27" name="Oval 26"/>
          <p:cNvSpPr/>
          <p:nvPr/>
        </p:nvSpPr>
        <p:spPr>
          <a:xfrm>
            <a:off x="1643063" y="5143500"/>
            <a:ext cx="914400" cy="914400"/>
          </a:xfrm>
          <a:prstGeom prst="ellipse">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fontAlgn="auto">
              <a:spcBef>
                <a:spcPts val="0"/>
              </a:spcBef>
              <a:spcAft>
                <a:spcPts val="0"/>
              </a:spcAft>
              <a:defRPr/>
            </a:pPr>
            <a:endParaRPr lang="en-ZA"/>
          </a:p>
        </p:txBody>
      </p:sp>
      <p:sp>
        <p:nvSpPr>
          <p:cNvPr id="28" name="Oval 27"/>
          <p:cNvSpPr/>
          <p:nvPr/>
        </p:nvSpPr>
        <p:spPr>
          <a:xfrm>
            <a:off x="6643688" y="2357438"/>
            <a:ext cx="914400" cy="914400"/>
          </a:xfrm>
          <a:prstGeom prst="ellipse">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fontAlgn="auto">
              <a:spcBef>
                <a:spcPts val="0"/>
              </a:spcBef>
              <a:spcAft>
                <a:spcPts val="0"/>
              </a:spcAft>
              <a:defRPr/>
            </a:pPr>
            <a:endParaRPr lang="en-ZA"/>
          </a:p>
        </p:txBody>
      </p:sp>
      <p:sp>
        <p:nvSpPr>
          <p:cNvPr id="29" name="Oval 28"/>
          <p:cNvSpPr/>
          <p:nvPr/>
        </p:nvSpPr>
        <p:spPr>
          <a:xfrm>
            <a:off x="6215063" y="5214938"/>
            <a:ext cx="914400" cy="914400"/>
          </a:xfrm>
          <a:prstGeom prst="ellipse">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fontAlgn="auto">
              <a:spcBef>
                <a:spcPts val="0"/>
              </a:spcBef>
              <a:spcAft>
                <a:spcPts val="0"/>
              </a:spcAft>
              <a:defRPr/>
            </a:pPr>
            <a:endParaRPr lang="en-ZA"/>
          </a:p>
        </p:txBody>
      </p:sp>
      <p:sp>
        <p:nvSpPr>
          <p:cNvPr id="30" name="Oval 29"/>
          <p:cNvSpPr/>
          <p:nvPr/>
        </p:nvSpPr>
        <p:spPr>
          <a:xfrm>
            <a:off x="7429500" y="2928938"/>
            <a:ext cx="914400" cy="914400"/>
          </a:xfrm>
          <a:prstGeom prst="ellipse">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fontAlgn="auto">
              <a:spcBef>
                <a:spcPts val="0"/>
              </a:spcBef>
              <a:spcAft>
                <a:spcPts val="0"/>
              </a:spcAft>
              <a:defRPr/>
            </a:pPr>
            <a:endParaRPr lang="en-ZA"/>
          </a:p>
        </p:txBody>
      </p:sp>
      <p:sp>
        <p:nvSpPr>
          <p:cNvPr id="31" name="Oval 30"/>
          <p:cNvSpPr/>
          <p:nvPr/>
        </p:nvSpPr>
        <p:spPr>
          <a:xfrm>
            <a:off x="7000875" y="4572000"/>
            <a:ext cx="914400" cy="914400"/>
          </a:xfrm>
          <a:prstGeom prst="ellipse">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fontAlgn="auto">
              <a:spcBef>
                <a:spcPts val="0"/>
              </a:spcBef>
              <a:spcAft>
                <a:spcPts val="0"/>
              </a:spcAft>
              <a:defRPr/>
            </a:pPr>
            <a:endParaRPr lang="en-ZA"/>
          </a:p>
        </p:txBody>
      </p:sp>
      <p:sp>
        <p:nvSpPr>
          <p:cNvPr id="32" name="Oval 31"/>
          <p:cNvSpPr/>
          <p:nvPr/>
        </p:nvSpPr>
        <p:spPr>
          <a:xfrm>
            <a:off x="3571875" y="4357688"/>
            <a:ext cx="914400" cy="914400"/>
          </a:xfrm>
          <a:prstGeom prst="ellipse">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fontAlgn="auto">
              <a:spcBef>
                <a:spcPts val="0"/>
              </a:spcBef>
              <a:spcAft>
                <a:spcPts val="0"/>
              </a:spcAft>
              <a:defRPr/>
            </a:pPr>
            <a:endParaRPr lang="en-ZA"/>
          </a:p>
        </p:txBody>
      </p:sp>
      <p:sp>
        <p:nvSpPr>
          <p:cNvPr id="33" name="Oval 32"/>
          <p:cNvSpPr/>
          <p:nvPr/>
        </p:nvSpPr>
        <p:spPr>
          <a:xfrm>
            <a:off x="6500813" y="3929063"/>
            <a:ext cx="71437" cy="4603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ZA"/>
          </a:p>
        </p:txBody>
      </p:sp>
      <p:sp>
        <p:nvSpPr>
          <p:cNvPr id="34" name="Oval 33"/>
          <p:cNvSpPr/>
          <p:nvPr/>
        </p:nvSpPr>
        <p:spPr>
          <a:xfrm>
            <a:off x="6072188" y="3429000"/>
            <a:ext cx="914400" cy="914400"/>
          </a:xfrm>
          <a:prstGeom prst="ellipse">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fontAlgn="auto">
              <a:spcBef>
                <a:spcPts val="0"/>
              </a:spcBef>
              <a:spcAft>
                <a:spcPts val="0"/>
              </a:spcAft>
              <a:defRPr/>
            </a:pPr>
            <a:endParaRPr lang="en-ZA"/>
          </a:p>
        </p:txBody>
      </p:sp>
      <p:pic>
        <p:nvPicPr>
          <p:cNvPr id="1059" name="Picture 18"/>
          <p:cNvPicPr>
            <a:picLocks noChangeAspect="1" noChangeArrowheads="1"/>
          </p:cNvPicPr>
          <p:nvPr/>
        </p:nvPicPr>
        <p:blipFill>
          <a:blip r:embed="rId5" cstate="print"/>
          <a:srcRect l="4672" r="16353"/>
          <a:stretch>
            <a:fillRect/>
          </a:stretch>
        </p:blipFill>
        <p:spPr bwMode="auto">
          <a:xfrm>
            <a:off x="0" y="0"/>
            <a:ext cx="2366963" cy="447675"/>
          </a:xfrm>
          <a:prstGeom prst="rect">
            <a:avLst/>
          </a:prstGeom>
          <a:noFill/>
          <a:ln w="9525">
            <a:noFill/>
            <a:miter lim="800000"/>
            <a:headEnd/>
            <a:tailEnd/>
          </a:ln>
        </p:spPr>
      </p:pic>
      <p:graphicFrame>
        <p:nvGraphicFramePr>
          <p:cNvPr id="36" name="Object 35"/>
          <p:cNvGraphicFramePr>
            <a:graphicFrameLocks noChangeAspect="1"/>
          </p:cNvGraphicFramePr>
          <p:nvPr/>
        </p:nvGraphicFramePr>
        <p:xfrm>
          <a:off x="4514850" y="3321050"/>
          <a:ext cx="114300" cy="215900"/>
        </p:xfrm>
        <a:graphic>
          <a:graphicData uri="http://schemas.openxmlformats.org/presentationml/2006/ole">
            <p:oleObj spid="_x0000_s1027" name="Equation" r:id="rId6" imgW="114120" imgH="215640" progId="Equation.3">
              <p:embed/>
            </p:oleObj>
          </a:graphicData>
        </a:graphic>
      </p:graphicFrame>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checkerboard(across)">
                                      <p:cBhvr>
                                        <p:cTn id="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xfrm>
            <a:off x="1047750" y="115888"/>
            <a:ext cx="7772400" cy="1143000"/>
          </a:xfrm>
        </p:spPr>
        <p:txBody>
          <a:bodyPr>
            <a:normAutofit/>
          </a:bodyPr>
          <a:lstStyle/>
          <a:p>
            <a:pPr fontAlgn="auto">
              <a:spcAft>
                <a:spcPts val="0"/>
              </a:spcAft>
              <a:defRPr/>
            </a:pPr>
            <a:r>
              <a:rPr lang="en-GB" sz="3600" dirty="0" smtClean="0"/>
              <a:t>Real mills are not static packed beds</a:t>
            </a:r>
            <a:endParaRPr lang="en-GB" sz="3600" dirty="0"/>
          </a:p>
        </p:txBody>
      </p:sp>
      <p:pic>
        <p:nvPicPr>
          <p:cNvPr id="51202" name="Picture 4" descr="SteelAnimation"/>
          <p:cNvPicPr>
            <a:picLocks noChangeAspect="1" noChangeArrowheads="1" noCrop="1"/>
          </p:cNvPicPr>
          <p:nvPr/>
        </p:nvPicPr>
        <p:blipFill>
          <a:blip r:embed="rId2" cstate="print"/>
          <a:srcRect/>
          <a:stretch>
            <a:fillRect/>
          </a:stretch>
        </p:blipFill>
        <p:spPr bwMode="auto">
          <a:xfrm>
            <a:off x="1619250" y="1447800"/>
            <a:ext cx="6096000" cy="4572000"/>
          </a:xfrm>
          <a:prstGeom prst="rect">
            <a:avLst/>
          </a:prstGeom>
          <a:noFill/>
          <a:ln w="9525">
            <a:noFill/>
            <a:miter lim="800000"/>
            <a:headEnd/>
            <a:tailEnd/>
          </a:ln>
        </p:spPr>
      </p:pic>
      <p:pic>
        <p:nvPicPr>
          <p:cNvPr id="5" name="Picture 18"/>
          <p:cNvPicPr>
            <a:picLocks noChangeAspect="1" noChangeArrowheads="1"/>
          </p:cNvPicPr>
          <p:nvPr/>
        </p:nvPicPr>
        <p:blipFill>
          <a:blip r:embed="rId3" cstate="print"/>
          <a:srcRect l="4672" r="16353"/>
          <a:stretch>
            <a:fillRect/>
          </a:stretch>
        </p:blipFill>
        <p:spPr bwMode="auto">
          <a:xfrm>
            <a:off x="0" y="0"/>
            <a:ext cx="2366963" cy="44767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0" name="Object 2"/>
          <p:cNvGraphicFramePr>
            <a:graphicFrameLocks noChangeAspect="1"/>
          </p:cNvGraphicFramePr>
          <p:nvPr/>
        </p:nvGraphicFramePr>
        <p:xfrm>
          <a:off x="4114800" y="3321050"/>
          <a:ext cx="914400" cy="215900"/>
        </p:xfrm>
        <a:graphic>
          <a:graphicData uri="http://schemas.openxmlformats.org/presentationml/2006/ole">
            <p:oleObj spid="_x0000_s2050" name="Equation" r:id="rId4" imgW="114120" imgH="215640" progId="Equation.3">
              <p:embed/>
            </p:oleObj>
          </a:graphicData>
        </a:graphic>
      </p:graphicFrame>
      <p:graphicFrame>
        <p:nvGraphicFramePr>
          <p:cNvPr id="2051" name="Object 3"/>
          <p:cNvGraphicFramePr>
            <a:graphicFrameLocks noChangeAspect="1"/>
          </p:cNvGraphicFramePr>
          <p:nvPr/>
        </p:nvGraphicFramePr>
        <p:xfrm>
          <a:off x="4514850" y="3321050"/>
          <a:ext cx="114300" cy="215900"/>
        </p:xfrm>
        <a:graphic>
          <a:graphicData uri="http://schemas.openxmlformats.org/presentationml/2006/ole">
            <p:oleObj spid="_x0000_s2051" name="Equation" r:id="rId5" imgW="114120" imgH="215640" progId="Equation.3">
              <p:embed/>
            </p:oleObj>
          </a:graphicData>
        </a:graphic>
      </p:graphicFrame>
      <p:sp>
        <p:nvSpPr>
          <p:cNvPr id="13" name="Title 12"/>
          <p:cNvSpPr>
            <a:spLocks noGrp="1"/>
          </p:cNvSpPr>
          <p:nvPr>
            <p:ph type="title"/>
          </p:nvPr>
        </p:nvSpPr>
        <p:spPr>
          <a:xfrm>
            <a:off x="457200" y="152400"/>
            <a:ext cx="8229600" cy="1251062"/>
          </a:xfrm>
        </p:spPr>
        <p:txBody>
          <a:bodyPr/>
          <a:lstStyle/>
          <a:p>
            <a:pPr fontAlgn="auto">
              <a:spcAft>
                <a:spcPts val="0"/>
              </a:spcAft>
              <a:defRPr/>
            </a:pPr>
            <a:r>
              <a:rPr lang="en-ZA" dirty="0" smtClean="0">
                <a:solidFill>
                  <a:schemeClr val="accent1">
                    <a:satMod val="150000"/>
                  </a:schemeClr>
                </a:solidFill>
              </a:rPr>
              <a:t>Dynamic bed ?</a:t>
            </a:r>
            <a:endParaRPr lang="en-ZA" dirty="0">
              <a:solidFill>
                <a:schemeClr val="accent1">
                  <a:satMod val="150000"/>
                </a:schemeClr>
              </a:solidFill>
            </a:endParaRPr>
          </a:p>
        </p:txBody>
      </p:sp>
      <p:graphicFrame>
        <p:nvGraphicFramePr>
          <p:cNvPr id="35" name="Content Placeholder 34"/>
          <p:cNvGraphicFramePr>
            <a:graphicFrameLocks noChangeAspect="1"/>
          </p:cNvGraphicFramePr>
          <p:nvPr/>
        </p:nvGraphicFramePr>
        <p:xfrm>
          <a:off x="3571875" y="1500188"/>
          <a:ext cx="5307013" cy="1895475"/>
        </p:xfrm>
        <a:graphic>
          <a:graphicData uri="http://schemas.openxmlformats.org/presentationml/2006/ole">
            <p:oleObj spid="_x0000_s2052" name="Equation" r:id="rId6" imgW="990360" imgH="393480" progId="Equation.3">
              <p:embed/>
            </p:oleObj>
          </a:graphicData>
        </a:graphic>
      </p:graphicFrame>
      <p:graphicFrame>
        <p:nvGraphicFramePr>
          <p:cNvPr id="2053" name="Object 5"/>
          <p:cNvGraphicFramePr>
            <a:graphicFrameLocks noChangeAspect="1"/>
          </p:cNvGraphicFramePr>
          <p:nvPr/>
        </p:nvGraphicFramePr>
        <p:xfrm>
          <a:off x="4514850" y="3321050"/>
          <a:ext cx="114300" cy="215900"/>
        </p:xfrm>
        <a:graphic>
          <a:graphicData uri="http://schemas.openxmlformats.org/presentationml/2006/ole">
            <p:oleObj spid="_x0000_s2053" name="Equation" r:id="rId7" imgW="114120" imgH="215640" progId="Equation.3">
              <p:embed/>
            </p:oleObj>
          </a:graphicData>
        </a:graphic>
      </p:graphicFrame>
      <p:graphicFrame>
        <p:nvGraphicFramePr>
          <p:cNvPr id="2054" name="Object 6"/>
          <p:cNvGraphicFramePr>
            <a:graphicFrameLocks noChangeAspect="1"/>
          </p:cNvGraphicFramePr>
          <p:nvPr/>
        </p:nvGraphicFramePr>
        <p:xfrm>
          <a:off x="4514850" y="3321050"/>
          <a:ext cx="114300" cy="215900"/>
        </p:xfrm>
        <a:graphic>
          <a:graphicData uri="http://schemas.openxmlformats.org/presentationml/2006/ole">
            <p:oleObj spid="_x0000_s2054" name="Equation" r:id="rId8" imgW="114120" imgH="215640" progId="Equation.3">
              <p:embed/>
            </p:oleObj>
          </a:graphicData>
        </a:graphic>
      </p:graphicFrame>
      <p:graphicFrame>
        <p:nvGraphicFramePr>
          <p:cNvPr id="14" name="Object 7"/>
          <p:cNvGraphicFramePr>
            <a:graphicFrameLocks noChangeAspect="1"/>
          </p:cNvGraphicFramePr>
          <p:nvPr/>
        </p:nvGraphicFramePr>
        <p:xfrm>
          <a:off x="4060825" y="3286125"/>
          <a:ext cx="2143125" cy="909638"/>
        </p:xfrm>
        <a:graphic>
          <a:graphicData uri="http://schemas.openxmlformats.org/presentationml/2006/ole">
            <p:oleObj spid="_x0000_s2055" name="Equation" r:id="rId9" imgW="787320" imgH="266400" progId="Equation.3">
              <p:embed/>
            </p:oleObj>
          </a:graphicData>
        </a:graphic>
      </p:graphicFrame>
      <p:pic>
        <p:nvPicPr>
          <p:cNvPr id="2057" name="Picture 5" descr="millanimationSmaller"/>
          <p:cNvPicPr>
            <a:picLocks noChangeAspect="1" noChangeArrowheads="1" noCrop="1"/>
          </p:cNvPicPr>
          <p:nvPr/>
        </p:nvPicPr>
        <p:blipFill>
          <a:blip r:embed="rId10" cstate="print"/>
          <a:srcRect/>
          <a:stretch>
            <a:fillRect/>
          </a:stretch>
        </p:blipFill>
        <p:spPr bwMode="auto">
          <a:xfrm>
            <a:off x="214313" y="1643063"/>
            <a:ext cx="3286125" cy="3298825"/>
          </a:xfrm>
          <a:prstGeom prst="rect">
            <a:avLst/>
          </a:prstGeom>
          <a:noFill/>
          <a:ln w="9525">
            <a:noFill/>
            <a:miter lim="800000"/>
            <a:headEnd/>
            <a:tailEnd/>
          </a:ln>
        </p:spPr>
      </p:pic>
      <p:pic>
        <p:nvPicPr>
          <p:cNvPr id="2058" name="Picture 18"/>
          <p:cNvPicPr>
            <a:picLocks noChangeAspect="1" noChangeArrowheads="1"/>
          </p:cNvPicPr>
          <p:nvPr/>
        </p:nvPicPr>
        <p:blipFill>
          <a:blip r:embed="rId11" cstate="print"/>
          <a:srcRect l="4672" r="16353"/>
          <a:stretch>
            <a:fillRect/>
          </a:stretch>
        </p:blipFill>
        <p:spPr bwMode="auto">
          <a:xfrm>
            <a:off x="0" y="0"/>
            <a:ext cx="2366963" cy="447675"/>
          </a:xfrm>
          <a:prstGeom prst="rect">
            <a:avLst/>
          </a:prstGeom>
          <a:noFill/>
          <a:ln w="9525">
            <a:noFill/>
            <a:miter lim="800000"/>
            <a:headEnd/>
            <a:tailEnd/>
          </a:ln>
        </p:spPr>
      </p:pic>
      <p:graphicFrame>
        <p:nvGraphicFramePr>
          <p:cNvPr id="11" name="Object 10"/>
          <p:cNvGraphicFramePr>
            <a:graphicFrameLocks noChangeAspect="1"/>
          </p:cNvGraphicFramePr>
          <p:nvPr/>
        </p:nvGraphicFramePr>
        <p:xfrm>
          <a:off x="4514850" y="3321050"/>
          <a:ext cx="114300" cy="215900"/>
        </p:xfrm>
        <a:graphic>
          <a:graphicData uri="http://schemas.openxmlformats.org/presentationml/2006/ole">
            <p:oleObj spid="_x0000_s2056" name="Equation" r:id="rId12" imgW="114120" imgH="215640" progId="Equation.3">
              <p:embed/>
            </p:oleObj>
          </a:graphicData>
        </a:graphic>
      </p:graphicFrame>
      <p:graphicFrame>
        <p:nvGraphicFramePr>
          <p:cNvPr id="12" name="Object 11"/>
          <p:cNvGraphicFramePr>
            <a:graphicFrameLocks noChangeAspect="1"/>
          </p:cNvGraphicFramePr>
          <p:nvPr/>
        </p:nvGraphicFramePr>
        <p:xfrm>
          <a:off x="4139952" y="4941168"/>
          <a:ext cx="1584176" cy="504056"/>
        </p:xfrm>
        <a:graphic>
          <a:graphicData uri="http://schemas.openxmlformats.org/presentationml/2006/ole">
            <p:oleObj spid="_x0000_s2057" name="Equation" r:id="rId13" imgW="622080" imgH="215640" progId="Equation.3">
              <p:embed/>
            </p:oleObj>
          </a:graphicData>
        </a:graphic>
      </p:graphicFrame>
      <p:graphicFrame>
        <p:nvGraphicFramePr>
          <p:cNvPr id="15" name="Object 14"/>
          <p:cNvGraphicFramePr>
            <a:graphicFrameLocks noChangeAspect="1"/>
          </p:cNvGraphicFramePr>
          <p:nvPr/>
        </p:nvGraphicFramePr>
        <p:xfrm>
          <a:off x="6228184" y="4581128"/>
          <a:ext cx="1656184" cy="1045964"/>
        </p:xfrm>
        <a:graphic>
          <a:graphicData uri="http://schemas.openxmlformats.org/presentationml/2006/ole">
            <p:oleObj spid="_x0000_s2058" name="Equation" r:id="rId14" imgW="723600" imgH="469800" progId="Equation.3">
              <p:embed/>
            </p:oleObj>
          </a:graphicData>
        </a:graphic>
      </p:graphicFrame>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ppt_x"/>
                                          </p:val>
                                        </p:tav>
                                        <p:tav tm="100000">
                                          <p:val>
                                            <p:strVal val="#ppt_x"/>
                                          </p:val>
                                        </p:tav>
                                      </p:tavLst>
                                    </p:anim>
                                    <p:anim calcmode="lin" valueType="num">
                                      <p:cBhvr additive="base">
                                        <p:cTn id="8" dur="500" fill="hold"/>
                                        <p:tgtEl>
                                          <p:spTgt spid="3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dissolve">
                                      <p:cBhvr>
                                        <p:cTn id="17" dur="500"/>
                                        <p:tgtEl>
                                          <p:spTgt spid="12"/>
                                        </p:tgtEl>
                                      </p:cBhvr>
                                    </p:animEffect>
                                  </p:childTnLst>
                                </p:cTn>
                              </p:par>
                              <p:par>
                                <p:cTn id="18" presetID="9" presetClass="entr" presetSubtype="0" fill="hold"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dissolve">
                                      <p:cBhvr>
                                        <p:cTn id="2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pPr algn="ctr" fontAlgn="auto">
              <a:spcAft>
                <a:spcPts val="0"/>
              </a:spcAft>
              <a:defRPr/>
            </a:pPr>
            <a:r>
              <a:rPr lang="en-ZA" dirty="0" smtClean="0">
                <a:solidFill>
                  <a:schemeClr val="accent1">
                    <a:satMod val="150000"/>
                  </a:schemeClr>
                </a:solidFill>
              </a:rPr>
              <a:t>Ad-hoc Model:</a:t>
            </a:r>
            <a:br>
              <a:rPr lang="en-ZA" dirty="0" smtClean="0">
                <a:solidFill>
                  <a:schemeClr val="accent1">
                    <a:satMod val="150000"/>
                  </a:schemeClr>
                </a:solidFill>
              </a:rPr>
            </a:br>
            <a:r>
              <a:rPr lang="en-ZA" dirty="0" smtClean="0">
                <a:solidFill>
                  <a:schemeClr val="accent1">
                    <a:satMod val="150000"/>
                  </a:schemeClr>
                </a:solidFill>
              </a:rPr>
              <a:t>“Ergun Moving Bed”</a:t>
            </a:r>
            <a:endParaRPr lang="en-ZA" dirty="0">
              <a:solidFill>
                <a:schemeClr val="accent1">
                  <a:satMod val="150000"/>
                </a:schemeClr>
              </a:solidFill>
            </a:endParaRPr>
          </a:p>
        </p:txBody>
      </p:sp>
      <p:graphicFrame>
        <p:nvGraphicFramePr>
          <p:cNvPr id="9" name="Content Placeholder 8"/>
          <p:cNvGraphicFramePr>
            <a:graphicFrameLocks noChangeAspect="1"/>
          </p:cNvGraphicFramePr>
          <p:nvPr>
            <p:ph idx="1"/>
          </p:nvPr>
        </p:nvGraphicFramePr>
        <p:xfrm>
          <a:off x="3857625" y="1714500"/>
          <a:ext cx="3151188" cy="1116013"/>
        </p:xfrm>
        <a:graphic>
          <a:graphicData uri="http://schemas.openxmlformats.org/presentationml/2006/ole">
            <p:oleObj spid="_x0000_s3074" name="Equation" r:id="rId4" imgW="1218960" imgH="431640" progId="Equation.3">
              <p:embed/>
            </p:oleObj>
          </a:graphicData>
        </a:graphic>
      </p:graphicFrame>
      <p:sp>
        <p:nvSpPr>
          <p:cNvPr id="6" name="TextBox 5"/>
          <p:cNvSpPr txBox="1">
            <a:spLocks noChangeArrowheads="1"/>
          </p:cNvSpPr>
          <p:nvPr/>
        </p:nvSpPr>
        <p:spPr bwMode="auto">
          <a:xfrm>
            <a:off x="0" y="1928813"/>
            <a:ext cx="3786188" cy="646112"/>
          </a:xfrm>
          <a:prstGeom prst="rect">
            <a:avLst/>
          </a:prstGeom>
          <a:noFill/>
          <a:ln w="9525">
            <a:noFill/>
            <a:miter lim="800000"/>
            <a:headEnd/>
            <a:tailEnd/>
          </a:ln>
        </p:spPr>
        <p:txBody>
          <a:bodyPr>
            <a:spAutoFit/>
          </a:bodyPr>
          <a:lstStyle/>
          <a:p>
            <a:r>
              <a:rPr lang="en-ZA" sz="3600">
                <a:latin typeface="Corbel" pitchFamily="34" charset="0"/>
              </a:rPr>
              <a:t>     Moving capillary</a:t>
            </a:r>
          </a:p>
        </p:txBody>
      </p:sp>
      <p:sp>
        <p:nvSpPr>
          <p:cNvPr id="7" name="TextBox 6"/>
          <p:cNvSpPr txBox="1">
            <a:spLocks noChangeArrowheads="1"/>
          </p:cNvSpPr>
          <p:nvPr/>
        </p:nvSpPr>
        <p:spPr bwMode="auto">
          <a:xfrm>
            <a:off x="285750" y="3357563"/>
            <a:ext cx="4572000" cy="1200150"/>
          </a:xfrm>
          <a:prstGeom prst="rect">
            <a:avLst/>
          </a:prstGeom>
          <a:noFill/>
          <a:ln w="9525">
            <a:noFill/>
            <a:miter lim="800000"/>
            <a:headEnd/>
            <a:tailEnd/>
          </a:ln>
        </p:spPr>
        <p:txBody>
          <a:bodyPr>
            <a:spAutoFit/>
          </a:bodyPr>
          <a:lstStyle/>
          <a:p>
            <a:r>
              <a:rPr lang="en-ZA" sz="3600">
                <a:latin typeface="Corbel" pitchFamily="34" charset="0"/>
              </a:rPr>
              <a:t>          Assume</a:t>
            </a:r>
          </a:p>
          <a:p>
            <a:r>
              <a:rPr lang="en-ZA" sz="3600">
                <a:latin typeface="Corbel" pitchFamily="34" charset="0"/>
              </a:rPr>
              <a:t>(as per Ergun,1952)</a:t>
            </a:r>
          </a:p>
        </p:txBody>
      </p:sp>
      <p:graphicFrame>
        <p:nvGraphicFramePr>
          <p:cNvPr id="10" name="Content Placeholder 9"/>
          <p:cNvGraphicFramePr>
            <a:graphicFrameLocks noChangeAspect="1"/>
          </p:cNvGraphicFramePr>
          <p:nvPr/>
        </p:nvGraphicFramePr>
        <p:xfrm>
          <a:off x="4429125" y="3214688"/>
          <a:ext cx="4286250" cy="1571625"/>
        </p:xfrm>
        <a:graphic>
          <a:graphicData uri="http://schemas.openxmlformats.org/presentationml/2006/ole">
            <p:oleObj spid="_x0000_s3075" name="Equation" r:id="rId5" imgW="1523880" imgH="444240" progId="Equation.3">
              <p:embed/>
            </p:oleObj>
          </a:graphicData>
        </a:graphic>
      </p:graphicFrame>
      <p:sp>
        <p:nvSpPr>
          <p:cNvPr id="11" name="TextBox 10"/>
          <p:cNvSpPr txBox="1">
            <a:spLocks noChangeArrowheads="1"/>
          </p:cNvSpPr>
          <p:nvPr/>
        </p:nvSpPr>
        <p:spPr bwMode="auto">
          <a:xfrm>
            <a:off x="1357313" y="5072063"/>
            <a:ext cx="5929312" cy="646112"/>
          </a:xfrm>
          <a:prstGeom prst="rect">
            <a:avLst/>
          </a:prstGeom>
          <a:noFill/>
          <a:ln w="9525">
            <a:noFill/>
            <a:miter lim="800000"/>
            <a:headEnd/>
            <a:tailEnd/>
          </a:ln>
        </p:spPr>
        <p:txBody>
          <a:bodyPr>
            <a:spAutoFit/>
          </a:bodyPr>
          <a:lstStyle/>
          <a:p>
            <a:r>
              <a:rPr lang="en-ZA" sz="3600">
                <a:latin typeface="Corbel" pitchFamily="34" charset="0"/>
              </a:rPr>
              <a:t>as given by </a:t>
            </a:r>
            <a:r>
              <a:rPr lang="en-ZA" sz="3600" i="1">
                <a:latin typeface="Corbel" pitchFamily="34" charset="0"/>
              </a:rPr>
              <a:t>capillary</a:t>
            </a:r>
            <a:r>
              <a:rPr lang="en-ZA" sz="3600">
                <a:latin typeface="Corbel" pitchFamily="34" charset="0"/>
              </a:rPr>
              <a:t> models </a:t>
            </a:r>
          </a:p>
        </p:txBody>
      </p:sp>
      <p:sp>
        <p:nvSpPr>
          <p:cNvPr id="8" name="TextBox 7"/>
          <p:cNvSpPr txBox="1">
            <a:spLocks noChangeArrowheads="1"/>
          </p:cNvSpPr>
          <p:nvPr/>
        </p:nvSpPr>
        <p:spPr bwMode="auto">
          <a:xfrm>
            <a:off x="2286000" y="5857875"/>
            <a:ext cx="4572000" cy="646113"/>
          </a:xfrm>
          <a:prstGeom prst="rect">
            <a:avLst/>
          </a:prstGeom>
          <a:noFill/>
          <a:ln w="9525">
            <a:noFill/>
            <a:miter lim="800000"/>
            <a:headEnd/>
            <a:tailEnd/>
          </a:ln>
        </p:spPr>
        <p:txBody>
          <a:bodyPr>
            <a:spAutoFit/>
          </a:bodyPr>
          <a:lstStyle/>
          <a:p>
            <a:r>
              <a:rPr lang="en-ZA" sz="3600" dirty="0">
                <a:latin typeface="Corbel" pitchFamily="34" charset="0"/>
              </a:rPr>
              <a:t>with </a:t>
            </a:r>
            <a:r>
              <a:rPr lang="en-ZA" sz="3600" dirty="0" err="1" smtClean="0">
                <a:latin typeface="Corbel" pitchFamily="34" charset="0"/>
              </a:rPr>
              <a:t>tortuosity</a:t>
            </a:r>
            <a:r>
              <a:rPr lang="en-ZA" sz="3600" dirty="0" smtClean="0">
                <a:latin typeface="Corbel" pitchFamily="34" charset="0"/>
              </a:rPr>
              <a:t> </a:t>
            </a:r>
            <a:endParaRPr lang="en-ZA" sz="3600" dirty="0">
              <a:latin typeface="Corbel" pitchFamily="34" charset="0"/>
            </a:endParaRPr>
          </a:p>
        </p:txBody>
      </p:sp>
      <p:graphicFrame>
        <p:nvGraphicFramePr>
          <p:cNvPr id="12" name="Object 4"/>
          <p:cNvGraphicFramePr>
            <a:graphicFrameLocks noChangeAspect="1"/>
          </p:cNvGraphicFramePr>
          <p:nvPr/>
        </p:nvGraphicFramePr>
        <p:xfrm>
          <a:off x="5214938" y="4357688"/>
          <a:ext cx="1500187" cy="642937"/>
        </p:xfrm>
        <a:graphic>
          <a:graphicData uri="http://schemas.openxmlformats.org/presentationml/2006/ole">
            <p:oleObj spid="_x0000_s3076" name="Equation" r:id="rId6" imgW="672840" imgH="241200" progId="Equation.3">
              <p:embed/>
            </p:oleObj>
          </a:graphicData>
        </a:graphic>
      </p:graphicFrame>
      <p:pic>
        <p:nvPicPr>
          <p:cNvPr id="3084" name="Picture 18"/>
          <p:cNvPicPr>
            <a:picLocks noChangeAspect="1" noChangeArrowheads="1"/>
          </p:cNvPicPr>
          <p:nvPr/>
        </p:nvPicPr>
        <p:blipFill>
          <a:blip r:embed="rId7" cstate="print"/>
          <a:srcRect l="4672" r="16353"/>
          <a:stretch>
            <a:fillRect/>
          </a:stretch>
        </p:blipFill>
        <p:spPr bwMode="auto">
          <a:xfrm>
            <a:off x="0" y="0"/>
            <a:ext cx="2366963" cy="447675"/>
          </a:xfrm>
          <a:prstGeom prst="rect">
            <a:avLst/>
          </a:prstGeom>
          <a:noFill/>
          <a:ln w="9525">
            <a:noFill/>
            <a:miter lim="800000"/>
            <a:headEnd/>
            <a:tailEnd/>
          </a:ln>
        </p:spPr>
      </p:pic>
      <p:graphicFrame>
        <p:nvGraphicFramePr>
          <p:cNvPr id="14" name="Object 5"/>
          <p:cNvGraphicFramePr>
            <a:graphicFrameLocks noChangeAspect="1"/>
          </p:cNvGraphicFramePr>
          <p:nvPr/>
        </p:nvGraphicFramePr>
        <p:xfrm>
          <a:off x="7643813" y="1857375"/>
          <a:ext cx="857250" cy="682625"/>
        </p:xfrm>
        <a:graphic>
          <a:graphicData uri="http://schemas.openxmlformats.org/presentationml/2006/ole">
            <p:oleObj spid="_x0000_s3077" name="Equation" r:id="rId8" imgW="203040" imgH="253800" progId="Equation.3">
              <p:embed/>
            </p:oleObj>
          </a:graphicData>
        </a:graphic>
      </p:graphicFrame>
      <p:graphicFrame>
        <p:nvGraphicFramePr>
          <p:cNvPr id="15" name="Object 6"/>
          <p:cNvGraphicFramePr>
            <a:graphicFrameLocks noChangeAspect="1"/>
          </p:cNvGraphicFramePr>
          <p:nvPr/>
        </p:nvGraphicFramePr>
        <p:xfrm>
          <a:off x="7097713" y="1857375"/>
          <a:ext cx="427037" cy="768350"/>
        </p:xfrm>
        <a:graphic>
          <a:graphicData uri="http://schemas.openxmlformats.org/presentationml/2006/ole">
            <p:oleObj spid="_x0000_s3078" name="Equation" r:id="rId9" imgW="215640" imgH="393480" progId="Equation.3">
              <p:embed/>
            </p:oleObj>
          </a:graphicData>
        </a:graphic>
      </p:graphicFrame>
      <p:graphicFrame>
        <p:nvGraphicFramePr>
          <p:cNvPr id="13" name="Object 12"/>
          <p:cNvGraphicFramePr>
            <a:graphicFrameLocks noChangeAspect="1"/>
          </p:cNvGraphicFramePr>
          <p:nvPr/>
        </p:nvGraphicFramePr>
        <p:xfrm>
          <a:off x="6876256" y="5949280"/>
          <a:ext cx="432048" cy="576064"/>
        </p:xfrm>
        <a:graphic>
          <a:graphicData uri="http://schemas.openxmlformats.org/presentationml/2006/ole">
            <p:oleObj spid="_x0000_s3079" name="Equation" r:id="rId10" imgW="126720" imgH="139680" progId="Equation.3">
              <p:embed/>
            </p:oleObj>
          </a:graphicData>
        </a:graphic>
      </p:graphicFrame>
      <p:sp>
        <p:nvSpPr>
          <p:cNvPr id="17" name="&quot;No&quot; Symbol 16"/>
          <p:cNvSpPr/>
          <p:nvPr/>
        </p:nvSpPr>
        <p:spPr>
          <a:xfrm>
            <a:off x="6948264" y="2276872"/>
            <a:ext cx="698376" cy="698376"/>
          </a:xfrm>
          <a:prstGeom prst="noSmoking">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solidFill>
                <a:schemeClr val="tx1"/>
              </a:solidFill>
            </a:endParaRPr>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par>
                                <p:cTn id="8" presetID="3" presetClass="entr" presetSubtype="10"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blinds(horizontal)">
                                      <p:cBhvr>
                                        <p:cTn id="10" dur="5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linds(horizontal)">
                                      <p:cBhvr>
                                        <p:cTn id="15" dur="500"/>
                                        <p:tgtEl>
                                          <p:spTgt spid="7"/>
                                        </p:tgtEl>
                                      </p:cBhvr>
                                    </p:animEffect>
                                  </p:childTnLst>
                                </p:cTn>
                              </p:par>
                              <p:par>
                                <p:cTn id="16" presetID="3" presetClass="entr" presetSubtype="10"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linds(horizontal)">
                                      <p:cBhvr>
                                        <p:cTn id="18" dur="500"/>
                                        <p:tgtEl>
                                          <p:spTgt spid="10"/>
                                        </p:tgtEl>
                                      </p:cBhvr>
                                    </p:animEffect>
                                  </p:childTnLst>
                                </p:cTn>
                              </p:par>
                              <p:par>
                                <p:cTn id="19" presetID="3" presetClass="entr" presetSubtype="1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blinds(horizontal)">
                                      <p:cBhvr>
                                        <p:cTn id="21" dur="500"/>
                                        <p:tgtEl>
                                          <p:spTgt spid="12"/>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11">
                                            <p:txEl>
                                              <p:pRg st="0" end="0"/>
                                            </p:txEl>
                                          </p:spTgt>
                                        </p:tgtEl>
                                        <p:attrNameLst>
                                          <p:attrName>style.visibility</p:attrName>
                                        </p:attrNameLst>
                                      </p:cBhvr>
                                      <p:to>
                                        <p:strVal val="visible"/>
                                      </p:to>
                                    </p:set>
                                    <p:animEffect transition="in" filter="blinds(horizontal)">
                                      <p:cBhvr>
                                        <p:cTn id="26" dur="500"/>
                                        <p:tgtEl>
                                          <p:spTgt spid="11">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6" presetClass="emph" presetSubtype="0" fill="hold" nodeType="clickEffect">
                                  <p:stCondLst>
                                    <p:cond delay="0"/>
                                  </p:stCondLst>
                                  <p:childTnLst>
                                    <p:animScale>
                                      <p:cBhvr>
                                        <p:cTn id="30" dur="2000" fill="hold"/>
                                        <p:tgtEl>
                                          <p:spTgt spid="11">
                                            <p:txEl>
                                              <p:pRg st="0" end="0"/>
                                            </p:txEl>
                                          </p:spTgt>
                                        </p:tgtEl>
                                      </p:cBhvr>
                                      <p:by x="150000" y="150000"/>
                                    </p:animScale>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
                                            <p:txEl>
                                              <p:pRg st="0" end="0"/>
                                            </p:txEl>
                                          </p:spTgt>
                                        </p:tgtEl>
                                        <p:attrNameLst>
                                          <p:attrName>style.visibility</p:attrName>
                                        </p:attrNameLst>
                                      </p:cBhvr>
                                      <p:to>
                                        <p:strVal val="visible"/>
                                      </p:to>
                                    </p:set>
                                    <p:anim calcmode="lin" valueType="num">
                                      <p:cBhvr additive="base">
                                        <p:cTn id="35"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par>
                          <p:cTn id="37" fill="hold">
                            <p:stCondLst>
                              <p:cond delay="500"/>
                            </p:stCondLst>
                            <p:childTnLst>
                              <p:par>
                                <p:cTn id="38" presetID="4" presetClass="emph" presetSubtype="2" fill="hold" grpId="1" nodeType="afterEffect">
                                  <p:stCondLst>
                                    <p:cond delay="0"/>
                                  </p:stCondLst>
                                  <p:childTnLst>
                                    <p:anim to="1.5" calcmode="lin" valueType="num">
                                      <p:cBhvr override="childStyle">
                                        <p:cTn id="39" dur="2000" fill="hold"/>
                                        <p:tgtEl>
                                          <p:spTgt spid="8">
                                            <p:txEl>
                                              <p:pRg st="0" end="0"/>
                                            </p:txEl>
                                          </p:spTgt>
                                        </p:tgtEl>
                                        <p:attrNameLst>
                                          <p:attrName>style.fontSize</p:attrName>
                                        </p:attrNameLst>
                                      </p:cBhvr>
                                    </p:anim>
                                  </p:childTnLst>
                                </p:cTn>
                              </p:par>
                            </p:childTnLst>
                          </p:cTn>
                        </p:par>
                        <p:par>
                          <p:cTn id="40" fill="hold">
                            <p:stCondLst>
                              <p:cond delay="2500"/>
                            </p:stCondLst>
                            <p:childTnLst>
                              <p:par>
                                <p:cTn id="41" presetID="2" presetClass="entr" presetSubtype="4" fill="hold" nodeType="after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ppt_x"/>
                                          </p:val>
                                        </p:tav>
                                        <p:tav tm="100000">
                                          <p:val>
                                            <p:strVal val="#ppt_x"/>
                                          </p:val>
                                        </p:tav>
                                      </p:tavLst>
                                    </p:anim>
                                    <p:anim calcmode="lin" valueType="num">
                                      <p:cBhvr additive="base">
                                        <p:cTn id="44" dur="500" fill="hold"/>
                                        <p:tgtEl>
                                          <p:spTgt spid="15"/>
                                        </p:tgtEl>
                                        <p:attrNameLst>
                                          <p:attrName>ppt_y</p:attrName>
                                        </p:attrNameLst>
                                      </p:cBhvr>
                                      <p:tavLst>
                                        <p:tav tm="0">
                                          <p:val>
                                            <p:strVal val="1+#ppt_h/2"/>
                                          </p:val>
                                        </p:tav>
                                        <p:tav tm="100000">
                                          <p:val>
                                            <p:strVal val="#ppt_y"/>
                                          </p:val>
                                        </p:tav>
                                      </p:tavLst>
                                    </p:anim>
                                  </p:childTnLst>
                                </p:cTn>
                              </p:par>
                              <p:par>
                                <p:cTn id="45" presetID="3" presetClass="entr" presetSubtype="10" fill="hold" grpId="0" nodeType="with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blinds(horizontal)">
                                      <p:cBhvr>
                                        <p:cTn id="47" dur="500"/>
                                        <p:tgtEl>
                                          <p:spTgt spid="6"/>
                                        </p:tgtEl>
                                      </p:cBhvr>
                                    </p:animEffect>
                                  </p:childTnLst>
                                </p:cTn>
                              </p:par>
                              <p:par>
                                <p:cTn id="48" presetID="2" presetClass="entr" presetSubtype="4"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500" fill="hold"/>
                                        <p:tgtEl>
                                          <p:spTgt spid="13"/>
                                        </p:tgtEl>
                                        <p:attrNameLst>
                                          <p:attrName>ppt_x</p:attrName>
                                        </p:attrNameLst>
                                      </p:cBhvr>
                                      <p:tavLst>
                                        <p:tav tm="0">
                                          <p:val>
                                            <p:strVal val="#ppt_x"/>
                                          </p:val>
                                        </p:tav>
                                        <p:tav tm="100000">
                                          <p:val>
                                            <p:strVal val="#ppt_x"/>
                                          </p:val>
                                        </p:tav>
                                      </p:tavLst>
                                    </p:anim>
                                    <p:anim calcmode="lin" valueType="num">
                                      <p:cBhvr additive="base">
                                        <p:cTn id="51"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9" presetClass="entr" presetSubtype="0" fill="hold" grpId="0" nodeType="click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dissolve">
                                      <p:cBhvr>
                                        <p:cTn id="5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1" grpId="0" build="allAtOnce"/>
      <p:bldP spid="8" grpId="0" build="allAtOnce"/>
      <p:bldP spid="8" grpId="1" build="allAtOnce"/>
      <p:bldP spid="1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fontAlgn="auto">
              <a:spcAft>
                <a:spcPts val="0"/>
              </a:spcAft>
              <a:defRPr/>
            </a:pPr>
            <a:r>
              <a:rPr lang="en-ZA" i="1" dirty="0" smtClean="0">
                <a:solidFill>
                  <a:schemeClr val="accent1">
                    <a:satMod val="150000"/>
                  </a:schemeClr>
                </a:solidFill>
              </a:rPr>
              <a:t>Theory</a:t>
            </a:r>
            <a:r>
              <a:rPr lang="en-ZA" dirty="0" smtClean="0">
                <a:solidFill>
                  <a:schemeClr val="accent1">
                    <a:satMod val="150000"/>
                  </a:schemeClr>
                </a:solidFill>
              </a:rPr>
              <a:t> for dynamic bed</a:t>
            </a:r>
            <a:endParaRPr lang="en-ZA" dirty="0">
              <a:solidFill>
                <a:schemeClr val="accent1">
                  <a:satMod val="150000"/>
                </a:schemeClr>
              </a:solidFill>
            </a:endParaRPr>
          </a:p>
        </p:txBody>
      </p:sp>
      <p:graphicFrame>
        <p:nvGraphicFramePr>
          <p:cNvPr id="8" name="Object 2"/>
          <p:cNvGraphicFramePr>
            <a:graphicFrameLocks noChangeAspect="1"/>
          </p:cNvGraphicFramePr>
          <p:nvPr>
            <p:ph idx="1"/>
          </p:nvPr>
        </p:nvGraphicFramePr>
        <p:xfrm>
          <a:off x="3084513" y="2286000"/>
          <a:ext cx="2828925" cy="785813"/>
        </p:xfrm>
        <a:graphic>
          <a:graphicData uri="http://schemas.openxmlformats.org/presentationml/2006/ole">
            <p:oleObj spid="_x0000_s4098" name="Equation" r:id="rId4" imgW="914400" imgH="253800" progId="Equation.3">
              <p:embed/>
            </p:oleObj>
          </a:graphicData>
        </a:graphic>
      </p:graphicFrame>
      <p:sp>
        <p:nvSpPr>
          <p:cNvPr id="5" name="Rectangle 4"/>
          <p:cNvSpPr>
            <a:spLocks noChangeArrowheads="1"/>
          </p:cNvSpPr>
          <p:nvPr/>
        </p:nvSpPr>
        <p:spPr bwMode="auto">
          <a:xfrm>
            <a:off x="1000125" y="1428750"/>
            <a:ext cx="7786688" cy="830263"/>
          </a:xfrm>
          <a:prstGeom prst="rect">
            <a:avLst/>
          </a:prstGeom>
          <a:noFill/>
          <a:ln w="9525">
            <a:noFill/>
            <a:miter lim="800000"/>
            <a:headEnd/>
            <a:tailEnd/>
          </a:ln>
        </p:spPr>
        <p:txBody>
          <a:bodyPr>
            <a:spAutoFit/>
          </a:bodyPr>
          <a:lstStyle/>
          <a:p>
            <a:r>
              <a:rPr lang="en-ZA" sz="2400">
                <a:latin typeface="Corbel" pitchFamily="34" charset="0"/>
              </a:rPr>
              <a:t>Must reproduce the result of Yoon &amp; Kunii, 1970: for </a:t>
            </a:r>
            <a:r>
              <a:rPr lang="en-ZA" sz="2400" i="1">
                <a:latin typeface="Corbel" pitchFamily="34" charset="0"/>
              </a:rPr>
              <a:t>moving packed bed </a:t>
            </a:r>
            <a:r>
              <a:rPr lang="en-ZA" sz="2400">
                <a:latin typeface="Corbel" pitchFamily="34" charset="0"/>
              </a:rPr>
              <a:t>relevant velocity is </a:t>
            </a:r>
            <a:r>
              <a:rPr lang="en-ZA" sz="2400" i="1" u="sng">
                <a:latin typeface="Corbel" pitchFamily="34" charset="0"/>
              </a:rPr>
              <a:t>slip velocity</a:t>
            </a:r>
          </a:p>
        </p:txBody>
      </p:sp>
      <p:sp>
        <p:nvSpPr>
          <p:cNvPr id="6" name="TextBox 5"/>
          <p:cNvSpPr txBox="1">
            <a:spLocks noChangeArrowheads="1"/>
          </p:cNvSpPr>
          <p:nvPr/>
        </p:nvSpPr>
        <p:spPr bwMode="auto">
          <a:xfrm>
            <a:off x="1000125" y="3214688"/>
            <a:ext cx="6143625" cy="461962"/>
          </a:xfrm>
          <a:prstGeom prst="rect">
            <a:avLst/>
          </a:prstGeom>
          <a:noFill/>
          <a:ln w="9525">
            <a:noFill/>
            <a:miter lim="800000"/>
            <a:headEnd/>
            <a:tailEnd/>
          </a:ln>
        </p:spPr>
        <p:txBody>
          <a:bodyPr>
            <a:spAutoFit/>
          </a:bodyPr>
          <a:lstStyle/>
          <a:p>
            <a:r>
              <a:rPr lang="en-ZA" sz="2400" i="1">
                <a:latin typeface="Corbel" pitchFamily="34" charset="0"/>
              </a:rPr>
              <a:t>Start</a:t>
            </a:r>
            <a:r>
              <a:rPr lang="en-ZA" sz="2400">
                <a:latin typeface="Corbel" pitchFamily="34" charset="0"/>
              </a:rPr>
              <a:t> from Navier-Stokes equations</a:t>
            </a:r>
          </a:p>
        </p:txBody>
      </p:sp>
      <p:graphicFrame>
        <p:nvGraphicFramePr>
          <p:cNvPr id="4" name="Object 3"/>
          <p:cNvGraphicFramePr>
            <a:graphicFrameLocks noChangeAspect="1"/>
          </p:cNvGraphicFramePr>
          <p:nvPr/>
        </p:nvGraphicFramePr>
        <p:xfrm>
          <a:off x="166688" y="3643313"/>
          <a:ext cx="8810625" cy="3000375"/>
        </p:xfrm>
        <a:graphic>
          <a:graphicData uri="http://schemas.openxmlformats.org/presentationml/2006/ole">
            <p:oleObj spid="_x0000_s4099" name="Equation" r:id="rId5" imgW="2057400" imgH="952200" progId="Equation.3">
              <p:embed/>
            </p:oleObj>
          </a:graphicData>
        </a:graphic>
      </p:graphicFrame>
      <p:pic>
        <p:nvPicPr>
          <p:cNvPr id="4103" name="Picture 18"/>
          <p:cNvPicPr>
            <a:picLocks noChangeAspect="1" noChangeArrowheads="1"/>
          </p:cNvPicPr>
          <p:nvPr/>
        </p:nvPicPr>
        <p:blipFill>
          <a:blip r:embed="rId6" cstate="print"/>
          <a:srcRect l="4672" r="16353"/>
          <a:stretch>
            <a:fillRect/>
          </a:stretch>
        </p:blipFill>
        <p:spPr bwMode="auto">
          <a:xfrm>
            <a:off x="0" y="0"/>
            <a:ext cx="2366963" cy="447675"/>
          </a:xfrm>
          <a:prstGeom prst="rect">
            <a:avLst/>
          </a:prstGeom>
          <a:noFill/>
          <a:ln w="9525">
            <a:noFill/>
            <a:miter lim="800000"/>
            <a:headEnd/>
            <a:tailEnd/>
          </a:ln>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diamond(in)">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500"/>
                            </p:stCondLst>
                            <p:childTnLst>
                              <p:par>
                                <p:cTn id="20" presetID="9" presetClass="entr" presetSubtype="0"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dissolve">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style>
          <a:lnRef idx="2">
            <a:schemeClr val="accent1">
              <a:shade val="50000"/>
            </a:schemeClr>
          </a:lnRef>
          <a:fillRef idx="1">
            <a:schemeClr val="accent1"/>
          </a:fillRef>
          <a:effectRef idx="0">
            <a:schemeClr val="accent1"/>
          </a:effectRef>
          <a:fontRef idx="minor">
            <a:schemeClr val="lt1"/>
          </a:fontRef>
        </p:style>
        <p:txBody>
          <a:bodyPr/>
          <a:lstStyle/>
          <a:p>
            <a:r>
              <a:rPr lang="en-ZA" dirty="0" smtClean="0"/>
              <a:t>Compare</a:t>
            </a:r>
            <a:endParaRPr lang="en-ZA" dirty="0"/>
          </a:p>
        </p:txBody>
      </p:sp>
      <p:sp>
        <p:nvSpPr>
          <p:cNvPr id="5" name="Text Placeholder 4"/>
          <p:cNvSpPr>
            <a:spLocks noGrp="1"/>
          </p:cNvSpPr>
          <p:nvPr>
            <p:ph type="body" idx="1"/>
          </p:nvPr>
        </p:nvSpPr>
        <p:spPr/>
        <p:txBody>
          <a:bodyPr/>
          <a:lstStyle/>
          <a:p>
            <a:r>
              <a:rPr lang="en-ZA" dirty="0" smtClean="0"/>
              <a:t>Electrodynamics</a:t>
            </a:r>
            <a:endParaRPr lang="en-ZA" dirty="0"/>
          </a:p>
        </p:txBody>
      </p:sp>
      <p:sp>
        <p:nvSpPr>
          <p:cNvPr id="6" name="Content Placeholder 5"/>
          <p:cNvSpPr>
            <a:spLocks noGrp="1"/>
          </p:cNvSpPr>
          <p:nvPr>
            <p:ph sz="half" idx="2"/>
          </p:nvPr>
        </p:nvSpPr>
        <p:spPr/>
        <p:txBody>
          <a:bodyPr/>
          <a:lstStyle/>
          <a:p>
            <a:pPr>
              <a:buFont typeface="Wingdings" pitchFamily="2" charset="2"/>
              <a:buChar char="§"/>
            </a:pPr>
            <a:r>
              <a:rPr lang="en-ZA" dirty="0" smtClean="0"/>
              <a:t>Maxwell’s equations</a:t>
            </a:r>
          </a:p>
          <a:p>
            <a:pPr>
              <a:buFont typeface="Wingdings" pitchFamily="2" charset="2"/>
              <a:buChar char="§"/>
            </a:pPr>
            <a:r>
              <a:rPr lang="en-ZA" dirty="0" smtClean="0"/>
              <a:t>Newton’s 2</a:t>
            </a:r>
            <a:r>
              <a:rPr lang="en-ZA" baseline="30000" dirty="0" smtClean="0"/>
              <a:t>nd</a:t>
            </a:r>
            <a:r>
              <a:rPr lang="en-ZA" dirty="0" smtClean="0"/>
              <a:t> law + Lorentz force</a:t>
            </a:r>
          </a:p>
          <a:p>
            <a:pPr>
              <a:buFont typeface="Wingdings" pitchFamily="2" charset="2"/>
              <a:buChar char="§"/>
            </a:pPr>
            <a:r>
              <a:rPr lang="en-ZA" dirty="0" smtClean="0"/>
              <a:t>Particles </a:t>
            </a:r>
            <a:r>
              <a:rPr lang="en-ZA" i="1" dirty="0" smtClean="0"/>
              <a:t>source</a:t>
            </a:r>
            <a:r>
              <a:rPr lang="en-ZA" dirty="0" smtClean="0"/>
              <a:t> the fields</a:t>
            </a:r>
          </a:p>
          <a:p>
            <a:pPr>
              <a:buFont typeface="Wingdings" pitchFamily="2" charset="2"/>
              <a:buChar char="§"/>
            </a:pPr>
            <a:r>
              <a:rPr lang="en-ZA" dirty="0" smtClean="0"/>
              <a:t>Ohm’s ‘law’ </a:t>
            </a:r>
            <a:r>
              <a:rPr lang="en-ZA" u="sng" dirty="0" smtClean="0"/>
              <a:t>derived</a:t>
            </a:r>
            <a:r>
              <a:rPr lang="en-ZA" dirty="0" smtClean="0"/>
              <a:t> </a:t>
            </a:r>
            <a:r>
              <a:rPr lang="en-ZA" i="1" dirty="0" smtClean="0"/>
              <a:t>macroscopic </a:t>
            </a:r>
            <a:endParaRPr lang="en-ZA" i="1" dirty="0"/>
          </a:p>
        </p:txBody>
      </p:sp>
      <p:sp>
        <p:nvSpPr>
          <p:cNvPr id="7" name="Text Placeholder 6"/>
          <p:cNvSpPr>
            <a:spLocks noGrp="1"/>
          </p:cNvSpPr>
          <p:nvPr>
            <p:ph type="body" sz="quarter" idx="3"/>
          </p:nvPr>
        </p:nvSpPr>
        <p:spPr/>
        <p:txBody>
          <a:bodyPr/>
          <a:lstStyle/>
          <a:p>
            <a:r>
              <a:rPr lang="en-ZA" dirty="0" smtClean="0"/>
              <a:t>Fluid mechanics</a:t>
            </a:r>
            <a:endParaRPr lang="en-ZA" dirty="0"/>
          </a:p>
        </p:txBody>
      </p:sp>
      <p:sp>
        <p:nvSpPr>
          <p:cNvPr id="8" name="Content Placeholder 7"/>
          <p:cNvSpPr>
            <a:spLocks noGrp="1"/>
          </p:cNvSpPr>
          <p:nvPr>
            <p:ph sz="quarter" idx="4"/>
          </p:nvPr>
        </p:nvSpPr>
        <p:spPr/>
        <p:txBody>
          <a:bodyPr/>
          <a:lstStyle/>
          <a:p>
            <a:pPr>
              <a:buFont typeface="Wingdings" pitchFamily="2" charset="2"/>
              <a:buChar char="§"/>
            </a:pPr>
            <a:r>
              <a:rPr lang="en-ZA" dirty="0" err="1" smtClean="0"/>
              <a:t>Navier</a:t>
            </a:r>
            <a:r>
              <a:rPr lang="en-ZA" dirty="0" smtClean="0"/>
              <a:t>-Stokes equations</a:t>
            </a:r>
          </a:p>
          <a:p>
            <a:pPr>
              <a:buFont typeface="Wingdings" pitchFamily="2" charset="2"/>
              <a:buChar char="§"/>
            </a:pPr>
            <a:r>
              <a:rPr lang="en-ZA" dirty="0" smtClean="0"/>
              <a:t>Newton’s 2</a:t>
            </a:r>
            <a:r>
              <a:rPr lang="en-ZA" baseline="30000" dirty="0" smtClean="0"/>
              <a:t>nd</a:t>
            </a:r>
            <a:r>
              <a:rPr lang="en-ZA" dirty="0" smtClean="0"/>
              <a:t> law + drag force</a:t>
            </a:r>
          </a:p>
          <a:p>
            <a:pPr>
              <a:buFont typeface="Wingdings" pitchFamily="2" charset="2"/>
              <a:buChar char="§"/>
            </a:pPr>
            <a:r>
              <a:rPr lang="en-ZA" dirty="0" smtClean="0"/>
              <a:t>Particles effect fluid via boundary conditions</a:t>
            </a:r>
          </a:p>
          <a:p>
            <a:pPr>
              <a:buFont typeface="Wingdings" pitchFamily="2" charset="2"/>
              <a:buChar char="§"/>
            </a:pPr>
            <a:r>
              <a:rPr lang="en-ZA" dirty="0" smtClean="0"/>
              <a:t>Darcy’s ‘law’ </a:t>
            </a:r>
            <a:r>
              <a:rPr lang="en-ZA" u="sng" dirty="0" smtClean="0"/>
              <a:t>derived </a:t>
            </a:r>
            <a:r>
              <a:rPr lang="en-ZA" i="1" dirty="0" smtClean="0"/>
              <a:t>macroscopic </a:t>
            </a:r>
            <a:endParaRPr lang="en-ZA" i="1" dirty="0"/>
          </a:p>
        </p:txBody>
      </p:sp>
      <p:pic>
        <p:nvPicPr>
          <p:cNvPr id="10" name="Picture 18"/>
          <p:cNvPicPr>
            <a:picLocks noChangeAspect="1" noChangeArrowheads="1"/>
          </p:cNvPicPr>
          <p:nvPr/>
        </p:nvPicPr>
        <p:blipFill>
          <a:blip r:embed="rId2" cstate="print"/>
          <a:srcRect l="4672" r="16353"/>
          <a:stretch>
            <a:fillRect/>
          </a:stretch>
        </p:blipFill>
        <p:spPr bwMode="auto">
          <a:xfrm>
            <a:off x="0" y="0"/>
            <a:ext cx="2366963" cy="447675"/>
          </a:xfrm>
          <a:prstGeom prst="rect">
            <a:avLst/>
          </a:prstGeom>
          <a:noFill/>
          <a:ln w="9525">
            <a:noFill/>
            <a:miter lim="800000"/>
            <a:headEnd/>
            <a:tailEnd/>
          </a:ln>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500"/>
                                        <p:tgtEl>
                                          <p:spTgt spid="6">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1" end="1"/>
                                            </p:txEl>
                                          </p:spTgt>
                                        </p:tgtEl>
                                        <p:attrNameLst>
                                          <p:attrName>style.visibility</p:attrName>
                                        </p:attrNameLst>
                                      </p:cBhvr>
                                      <p:to>
                                        <p:strVal val="visible"/>
                                      </p:to>
                                    </p:set>
                                    <p:animEffect transition="in" filter="fade">
                                      <p:cBhvr>
                                        <p:cTn id="22" dur="500"/>
                                        <p:tgtEl>
                                          <p:spTgt spid="8">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2" end="2"/>
                                            </p:txEl>
                                          </p:spTgt>
                                        </p:tgtEl>
                                        <p:attrNameLst>
                                          <p:attrName>style.visibility</p:attrName>
                                        </p:attrNameLst>
                                      </p:cBhvr>
                                      <p:to>
                                        <p:strVal val="visible"/>
                                      </p:to>
                                    </p:set>
                                    <p:animEffect transition="in" filter="fade">
                                      <p:cBhvr>
                                        <p:cTn id="27" dur="1000"/>
                                        <p:tgtEl>
                                          <p:spTgt spid="6">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2" end="2"/>
                                            </p:txEl>
                                          </p:spTgt>
                                        </p:tgtEl>
                                        <p:attrNameLst>
                                          <p:attrName>style.visibility</p:attrName>
                                        </p:attrNameLst>
                                      </p:cBhvr>
                                      <p:to>
                                        <p:strVal val="visible"/>
                                      </p:to>
                                    </p:set>
                                    <p:animEffect transition="in" filter="fade">
                                      <p:cBhvr>
                                        <p:cTn id="32" dur="1000"/>
                                        <p:tgtEl>
                                          <p:spTgt spid="8">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nodeType="clickEffect">
                                  <p:stCondLst>
                                    <p:cond delay="0"/>
                                  </p:stCondLst>
                                  <p:childTnLst>
                                    <p:set>
                                      <p:cBhvr>
                                        <p:cTn id="36" dur="1" fill="hold">
                                          <p:stCondLst>
                                            <p:cond delay="0"/>
                                          </p:stCondLst>
                                        </p:cTn>
                                        <p:tgtEl>
                                          <p:spTgt spid="6">
                                            <p:txEl>
                                              <p:pRg st="3" end="3"/>
                                            </p:txEl>
                                          </p:spTgt>
                                        </p:tgtEl>
                                        <p:attrNameLst>
                                          <p:attrName>style.visibility</p:attrName>
                                        </p:attrNameLst>
                                      </p:cBhvr>
                                      <p:to>
                                        <p:strVal val="visible"/>
                                      </p:to>
                                    </p:set>
                                    <p:animEffect transition="in" filter="diamond(in)">
                                      <p:cBhvr>
                                        <p:cTn id="37" dur="2000"/>
                                        <p:tgtEl>
                                          <p:spTgt spid="6">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8" presetClass="entr" presetSubtype="16" fill="hold" nodeType="clickEffect">
                                  <p:stCondLst>
                                    <p:cond delay="0"/>
                                  </p:stCondLst>
                                  <p:childTnLst>
                                    <p:set>
                                      <p:cBhvr>
                                        <p:cTn id="41" dur="1" fill="hold">
                                          <p:stCondLst>
                                            <p:cond delay="0"/>
                                          </p:stCondLst>
                                        </p:cTn>
                                        <p:tgtEl>
                                          <p:spTgt spid="8">
                                            <p:txEl>
                                              <p:pRg st="3" end="3"/>
                                            </p:txEl>
                                          </p:spTgt>
                                        </p:tgtEl>
                                        <p:attrNameLst>
                                          <p:attrName>style.visibility</p:attrName>
                                        </p:attrNameLst>
                                      </p:cBhvr>
                                      <p:to>
                                        <p:strVal val="visible"/>
                                      </p:to>
                                    </p:set>
                                    <p:animEffect transition="in" filter="diamond(in)">
                                      <p:cBhvr>
                                        <p:cTn id="42" dur="20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fontAlgn="auto">
              <a:spcAft>
                <a:spcPts val="0"/>
              </a:spcAft>
              <a:defRPr/>
            </a:pPr>
            <a:r>
              <a:rPr lang="en-ZA" i="1" dirty="0" smtClean="0">
                <a:solidFill>
                  <a:schemeClr val="accent1">
                    <a:satMod val="150000"/>
                  </a:schemeClr>
                </a:solidFill>
              </a:rPr>
              <a:t>Theory</a:t>
            </a:r>
            <a:r>
              <a:rPr lang="en-ZA" dirty="0" smtClean="0">
                <a:solidFill>
                  <a:schemeClr val="accent1">
                    <a:satMod val="150000"/>
                  </a:schemeClr>
                </a:solidFill>
              </a:rPr>
              <a:t> for dynamic bed</a:t>
            </a:r>
            <a:endParaRPr lang="en-ZA" dirty="0">
              <a:solidFill>
                <a:schemeClr val="accent1">
                  <a:satMod val="150000"/>
                </a:schemeClr>
              </a:solidFill>
            </a:endParaRPr>
          </a:p>
        </p:txBody>
      </p:sp>
      <p:graphicFrame>
        <p:nvGraphicFramePr>
          <p:cNvPr id="7" name="Object 2"/>
          <p:cNvGraphicFramePr>
            <a:graphicFrameLocks noChangeAspect="1"/>
          </p:cNvGraphicFramePr>
          <p:nvPr>
            <p:ph idx="1"/>
          </p:nvPr>
        </p:nvGraphicFramePr>
        <p:xfrm>
          <a:off x="4646613" y="1643063"/>
          <a:ext cx="1636712" cy="928687"/>
        </p:xfrm>
        <a:graphic>
          <a:graphicData uri="http://schemas.openxmlformats.org/presentationml/2006/ole">
            <p:oleObj spid="_x0000_s5122" name="Equation" r:id="rId4" imgW="939600" imgH="533160" progId="Equation.3">
              <p:embed/>
            </p:oleObj>
          </a:graphicData>
        </a:graphic>
      </p:graphicFrame>
      <p:sp>
        <p:nvSpPr>
          <p:cNvPr id="5" name="TextBox 4"/>
          <p:cNvSpPr txBox="1">
            <a:spLocks noChangeArrowheads="1"/>
          </p:cNvSpPr>
          <p:nvPr/>
        </p:nvSpPr>
        <p:spPr bwMode="auto">
          <a:xfrm>
            <a:off x="1214438" y="1428750"/>
            <a:ext cx="3214687" cy="1200150"/>
          </a:xfrm>
          <a:prstGeom prst="rect">
            <a:avLst/>
          </a:prstGeom>
          <a:noFill/>
          <a:ln w="9525">
            <a:noFill/>
            <a:miter lim="800000"/>
            <a:headEnd/>
            <a:tailEnd/>
          </a:ln>
        </p:spPr>
        <p:txBody>
          <a:bodyPr>
            <a:spAutoFit/>
          </a:bodyPr>
          <a:lstStyle/>
          <a:p>
            <a:r>
              <a:rPr lang="en-ZA" sz="2400">
                <a:latin typeface="Corbel" pitchFamily="34" charset="0"/>
              </a:rPr>
              <a:t>Volume averaging</a:t>
            </a:r>
          </a:p>
          <a:p>
            <a:r>
              <a:rPr lang="en-ZA" sz="2400">
                <a:latin typeface="Corbel" pitchFamily="34" charset="0"/>
              </a:rPr>
              <a:t>As for static bed</a:t>
            </a:r>
          </a:p>
          <a:p>
            <a:r>
              <a:rPr lang="en-ZA" sz="2400">
                <a:latin typeface="Corbel" pitchFamily="34" charset="0"/>
              </a:rPr>
              <a:t>(Whitaker, 1999)</a:t>
            </a:r>
          </a:p>
        </p:txBody>
      </p:sp>
      <p:sp>
        <p:nvSpPr>
          <p:cNvPr id="8" name="Oval 7"/>
          <p:cNvSpPr/>
          <p:nvPr/>
        </p:nvSpPr>
        <p:spPr>
          <a:xfrm>
            <a:off x="3857625" y="3429000"/>
            <a:ext cx="414338" cy="414338"/>
          </a:xfrm>
          <a:prstGeom prst="ellipse">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fontAlgn="auto">
              <a:spcBef>
                <a:spcPts val="0"/>
              </a:spcBef>
              <a:spcAft>
                <a:spcPts val="0"/>
              </a:spcAft>
              <a:defRPr/>
            </a:pPr>
            <a:endParaRPr lang="en-ZA"/>
          </a:p>
        </p:txBody>
      </p:sp>
      <p:sp>
        <p:nvSpPr>
          <p:cNvPr id="9" name="Oval 8"/>
          <p:cNvSpPr/>
          <p:nvPr/>
        </p:nvSpPr>
        <p:spPr>
          <a:xfrm>
            <a:off x="4929188" y="4143375"/>
            <a:ext cx="414337" cy="414338"/>
          </a:xfrm>
          <a:prstGeom prst="ellipse">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fontAlgn="auto">
              <a:spcBef>
                <a:spcPts val="0"/>
              </a:spcBef>
              <a:spcAft>
                <a:spcPts val="0"/>
              </a:spcAft>
              <a:defRPr/>
            </a:pPr>
            <a:endParaRPr lang="en-ZA"/>
          </a:p>
        </p:txBody>
      </p:sp>
      <p:sp>
        <p:nvSpPr>
          <p:cNvPr id="10" name="Oval 9"/>
          <p:cNvSpPr/>
          <p:nvPr/>
        </p:nvSpPr>
        <p:spPr>
          <a:xfrm>
            <a:off x="4929188" y="3000375"/>
            <a:ext cx="414337" cy="414338"/>
          </a:xfrm>
          <a:prstGeom prst="ellipse">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fontAlgn="auto">
              <a:spcBef>
                <a:spcPts val="0"/>
              </a:spcBef>
              <a:spcAft>
                <a:spcPts val="0"/>
              </a:spcAft>
              <a:defRPr/>
            </a:pPr>
            <a:endParaRPr lang="en-ZA"/>
          </a:p>
        </p:txBody>
      </p:sp>
      <p:cxnSp>
        <p:nvCxnSpPr>
          <p:cNvPr id="12" name="Straight Connector 11"/>
          <p:cNvCxnSpPr/>
          <p:nvPr/>
        </p:nvCxnSpPr>
        <p:spPr>
          <a:xfrm>
            <a:off x="3143250" y="2786063"/>
            <a:ext cx="3143250" cy="0"/>
          </a:xfrm>
          <a:prstGeom prst="line">
            <a:avLst/>
          </a:prstGeom>
        </p:spPr>
        <p:style>
          <a:lnRef idx="1">
            <a:schemeClr val="dk1"/>
          </a:lnRef>
          <a:fillRef idx="0">
            <a:schemeClr val="dk1"/>
          </a:fillRef>
          <a:effectRef idx="0">
            <a:schemeClr val="dk1"/>
          </a:effectRef>
          <a:fontRef idx="minor">
            <a:schemeClr val="tx1"/>
          </a:fontRef>
        </p:style>
      </p:cxnSp>
      <p:cxnSp>
        <p:nvCxnSpPr>
          <p:cNvPr id="16" name="Straight Connector 15"/>
          <p:cNvCxnSpPr/>
          <p:nvPr/>
        </p:nvCxnSpPr>
        <p:spPr>
          <a:xfrm rot="5400000">
            <a:off x="2000250" y="3929063"/>
            <a:ext cx="2286000" cy="0"/>
          </a:xfrm>
          <a:prstGeom prst="line">
            <a:avLst/>
          </a:prstGeom>
        </p:spPr>
        <p:style>
          <a:lnRef idx="1">
            <a:schemeClr val="dk1"/>
          </a:lnRef>
          <a:fillRef idx="0">
            <a:schemeClr val="dk1"/>
          </a:fillRef>
          <a:effectRef idx="0">
            <a:schemeClr val="dk1"/>
          </a:effectRef>
          <a:fontRef idx="minor">
            <a:schemeClr val="tx1"/>
          </a:fontRef>
        </p:style>
      </p:cxnSp>
      <p:cxnSp>
        <p:nvCxnSpPr>
          <p:cNvPr id="18" name="Straight Connector 17"/>
          <p:cNvCxnSpPr/>
          <p:nvPr/>
        </p:nvCxnSpPr>
        <p:spPr>
          <a:xfrm>
            <a:off x="3143250" y="5072063"/>
            <a:ext cx="3143250" cy="0"/>
          </a:xfrm>
          <a:prstGeom prst="line">
            <a:avLst/>
          </a:prstGeom>
        </p:spPr>
        <p:style>
          <a:lnRef idx="1">
            <a:schemeClr val="dk1"/>
          </a:lnRef>
          <a:fillRef idx="0">
            <a:schemeClr val="dk1"/>
          </a:fillRef>
          <a:effectRef idx="0">
            <a:schemeClr val="dk1"/>
          </a:effectRef>
          <a:fontRef idx="minor">
            <a:schemeClr val="tx1"/>
          </a:fontRef>
        </p:style>
      </p:cxnSp>
      <p:cxnSp>
        <p:nvCxnSpPr>
          <p:cNvPr id="20" name="Straight Connector 19"/>
          <p:cNvCxnSpPr/>
          <p:nvPr/>
        </p:nvCxnSpPr>
        <p:spPr>
          <a:xfrm rot="5400000" flipH="1" flipV="1">
            <a:off x="5143500" y="3929063"/>
            <a:ext cx="2286000" cy="0"/>
          </a:xfrm>
          <a:prstGeom prst="line">
            <a:avLst/>
          </a:prstGeom>
        </p:spPr>
        <p:style>
          <a:lnRef idx="1">
            <a:schemeClr val="dk1"/>
          </a:lnRef>
          <a:fillRef idx="0">
            <a:schemeClr val="dk1"/>
          </a:fillRef>
          <a:effectRef idx="0">
            <a:schemeClr val="dk1"/>
          </a:effectRef>
          <a:fontRef idx="minor">
            <a:schemeClr val="tx1"/>
          </a:fontRef>
        </p:style>
      </p:cxnSp>
      <p:graphicFrame>
        <p:nvGraphicFramePr>
          <p:cNvPr id="24" name="Object 3"/>
          <p:cNvGraphicFramePr>
            <a:graphicFrameLocks noChangeAspect="1"/>
          </p:cNvGraphicFramePr>
          <p:nvPr/>
        </p:nvGraphicFramePr>
        <p:xfrm>
          <a:off x="4572000" y="4786313"/>
          <a:ext cx="139700" cy="165100"/>
        </p:xfrm>
        <a:graphic>
          <a:graphicData uri="http://schemas.openxmlformats.org/presentationml/2006/ole">
            <p:oleObj spid="_x0000_s5123" name="Equation" r:id="rId5" imgW="139680" imgH="164880" progId="Equation.3">
              <p:embed/>
            </p:oleObj>
          </a:graphicData>
        </a:graphic>
      </p:graphicFrame>
      <p:cxnSp>
        <p:nvCxnSpPr>
          <p:cNvPr id="26" name="Straight Arrow Connector 25"/>
          <p:cNvCxnSpPr/>
          <p:nvPr/>
        </p:nvCxnSpPr>
        <p:spPr>
          <a:xfrm rot="10800000">
            <a:off x="3143250" y="4857750"/>
            <a:ext cx="1357313"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9" name="Straight Arrow Connector 28"/>
          <p:cNvCxnSpPr/>
          <p:nvPr/>
        </p:nvCxnSpPr>
        <p:spPr>
          <a:xfrm>
            <a:off x="4714875" y="4857750"/>
            <a:ext cx="1571625"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graphicFrame>
        <p:nvGraphicFramePr>
          <p:cNvPr id="31" name="Object 4"/>
          <p:cNvGraphicFramePr>
            <a:graphicFrameLocks noChangeAspect="1"/>
          </p:cNvGraphicFramePr>
          <p:nvPr/>
        </p:nvGraphicFramePr>
        <p:xfrm>
          <a:off x="3500438" y="4214813"/>
          <a:ext cx="190500" cy="241300"/>
        </p:xfrm>
        <a:graphic>
          <a:graphicData uri="http://schemas.openxmlformats.org/presentationml/2006/ole">
            <p:oleObj spid="_x0000_s5124" name="Equation" r:id="rId6" imgW="190440" imgH="241200" progId="Equation.3">
              <p:embed/>
            </p:oleObj>
          </a:graphicData>
        </a:graphic>
      </p:graphicFrame>
      <p:cxnSp>
        <p:nvCxnSpPr>
          <p:cNvPr id="33" name="Straight Arrow Connector 32"/>
          <p:cNvCxnSpPr/>
          <p:nvPr/>
        </p:nvCxnSpPr>
        <p:spPr>
          <a:xfrm>
            <a:off x="5357813" y="3214688"/>
            <a:ext cx="428625" cy="71437"/>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graphicFrame>
        <p:nvGraphicFramePr>
          <p:cNvPr id="35" name="Object 5"/>
          <p:cNvGraphicFramePr>
            <a:graphicFrameLocks noChangeAspect="1"/>
          </p:cNvGraphicFramePr>
          <p:nvPr/>
        </p:nvGraphicFramePr>
        <p:xfrm>
          <a:off x="5715000" y="3429000"/>
          <a:ext cx="114300" cy="228600"/>
        </p:xfrm>
        <a:graphic>
          <a:graphicData uri="http://schemas.openxmlformats.org/presentationml/2006/ole">
            <p:oleObj spid="_x0000_s5125" name="Equation" r:id="rId7" imgW="114120" imgH="228600" progId="Equation.3">
              <p:embed/>
            </p:oleObj>
          </a:graphicData>
        </a:graphic>
      </p:graphicFrame>
      <p:sp>
        <p:nvSpPr>
          <p:cNvPr id="36" name="TextBox 35"/>
          <p:cNvSpPr txBox="1">
            <a:spLocks noChangeArrowheads="1"/>
          </p:cNvSpPr>
          <p:nvPr/>
        </p:nvSpPr>
        <p:spPr bwMode="auto">
          <a:xfrm>
            <a:off x="1071563" y="5429250"/>
            <a:ext cx="3000375" cy="830263"/>
          </a:xfrm>
          <a:prstGeom prst="rect">
            <a:avLst/>
          </a:prstGeom>
          <a:noFill/>
          <a:ln w="9525">
            <a:noFill/>
            <a:miter lim="800000"/>
            <a:headEnd/>
            <a:tailEnd/>
          </a:ln>
        </p:spPr>
        <p:txBody>
          <a:bodyPr>
            <a:spAutoFit/>
          </a:bodyPr>
          <a:lstStyle/>
          <a:p>
            <a:r>
              <a:rPr lang="en-ZA" sz="2400">
                <a:latin typeface="Corbel" pitchFamily="34" charset="0"/>
              </a:rPr>
              <a:t>Time averaging</a:t>
            </a:r>
          </a:p>
          <a:p>
            <a:r>
              <a:rPr lang="en-ZA" sz="2400">
                <a:latin typeface="Corbel" pitchFamily="34" charset="0"/>
              </a:rPr>
              <a:t>As for turbulence</a:t>
            </a:r>
          </a:p>
        </p:txBody>
      </p:sp>
      <p:graphicFrame>
        <p:nvGraphicFramePr>
          <p:cNvPr id="19" name="Object 6"/>
          <p:cNvGraphicFramePr>
            <a:graphicFrameLocks noChangeAspect="1"/>
          </p:cNvGraphicFramePr>
          <p:nvPr/>
        </p:nvGraphicFramePr>
        <p:xfrm>
          <a:off x="4572000" y="5357813"/>
          <a:ext cx="2071688" cy="750887"/>
        </p:xfrm>
        <a:graphic>
          <a:graphicData uri="http://schemas.openxmlformats.org/presentationml/2006/ole">
            <p:oleObj spid="_x0000_s5126" name="Equation" r:id="rId8" imgW="850680" imgH="393480" progId="Equation.3">
              <p:embed/>
            </p:oleObj>
          </a:graphicData>
        </a:graphic>
      </p:graphicFrame>
      <p:graphicFrame>
        <p:nvGraphicFramePr>
          <p:cNvPr id="21" name="Object 7"/>
          <p:cNvGraphicFramePr>
            <a:graphicFrameLocks noChangeAspect="1"/>
          </p:cNvGraphicFramePr>
          <p:nvPr/>
        </p:nvGraphicFramePr>
        <p:xfrm>
          <a:off x="3286125" y="3071813"/>
          <a:ext cx="214313" cy="328612"/>
        </p:xfrm>
        <a:graphic>
          <a:graphicData uri="http://schemas.openxmlformats.org/presentationml/2006/ole">
            <p:oleObj spid="_x0000_s5127" name="Equation" r:id="rId9" imgW="126720" imgH="228600" progId="Equation.3">
              <p:embed/>
            </p:oleObj>
          </a:graphicData>
        </a:graphic>
      </p:graphicFrame>
      <p:sp>
        <p:nvSpPr>
          <p:cNvPr id="22" name="Freeform 21"/>
          <p:cNvSpPr/>
          <p:nvPr/>
        </p:nvSpPr>
        <p:spPr>
          <a:xfrm>
            <a:off x="3786188" y="3157538"/>
            <a:ext cx="2171700" cy="776287"/>
          </a:xfrm>
          <a:custGeom>
            <a:avLst/>
            <a:gdLst>
              <a:gd name="connsiteX0" fmla="*/ 0 w 2171700"/>
              <a:gd name="connsiteY0" fmla="*/ 28575 h 776816"/>
              <a:gd name="connsiteX1" fmla="*/ 42862 w 2171700"/>
              <a:gd name="connsiteY1" fmla="*/ 14287 h 776816"/>
              <a:gd name="connsiteX2" fmla="*/ 171450 w 2171700"/>
              <a:gd name="connsiteY2" fmla="*/ 0 h 776816"/>
              <a:gd name="connsiteX3" fmla="*/ 442912 w 2171700"/>
              <a:gd name="connsiteY3" fmla="*/ 28575 h 776816"/>
              <a:gd name="connsiteX4" fmla="*/ 485775 w 2171700"/>
              <a:gd name="connsiteY4" fmla="*/ 42862 h 776816"/>
              <a:gd name="connsiteX5" fmla="*/ 571500 w 2171700"/>
              <a:gd name="connsiteY5" fmla="*/ 57150 h 776816"/>
              <a:gd name="connsiteX6" fmla="*/ 614362 w 2171700"/>
              <a:gd name="connsiteY6" fmla="*/ 85725 h 776816"/>
              <a:gd name="connsiteX7" fmla="*/ 671512 w 2171700"/>
              <a:gd name="connsiteY7" fmla="*/ 114300 h 776816"/>
              <a:gd name="connsiteX8" fmla="*/ 757237 w 2171700"/>
              <a:gd name="connsiteY8" fmla="*/ 157162 h 776816"/>
              <a:gd name="connsiteX9" fmla="*/ 800100 w 2171700"/>
              <a:gd name="connsiteY9" fmla="*/ 185737 h 776816"/>
              <a:gd name="connsiteX10" fmla="*/ 842962 w 2171700"/>
              <a:gd name="connsiteY10" fmla="*/ 200025 h 776816"/>
              <a:gd name="connsiteX11" fmla="*/ 871537 w 2171700"/>
              <a:gd name="connsiteY11" fmla="*/ 285750 h 776816"/>
              <a:gd name="connsiteX12" fmla="*/ 900112 w 2171700"/>
              <a:gd name="connsiteY12" fmla="*/ 371475 h 776816"/>
              <a:gd name="connsiteX13" fmla="*/ 914400 w 2171700"/>
              <a:gd name="connsiteY13" fmla="*/ 428625 h 776816"/>
              <a:gd name="connsiteX14" fmla="*/ 957262 w 2171700"/>
              <a:gd name="connsiteY14" fmla="*/ 442912 h 776816"/>
              <a:gd name="connsiteX15" fmla="*/ 1000125 w 2171700"/>
              <a:gd name="connsiteY15" fmla="*/ 471487 h 776816"/>
              <a:gd name="connsiteX16" fmla="*/ 1114425 w 2171700"/>
              <a:gd name="connsiteY16" fmla="*/ 557212 h 776816"/>
              <a:gd name="connsiteX17" fmla="*/ 1157287 w 2171700"/>
              <a:gd name="connsiteY17" fmla="*/ 585787 h 776816"/>
              <a:gd name="connsiteX18" fmla="*/ 1285875 w 2171700"/>
              <a:gd name="connsiteY18" fmla="*/ 600075 h 776816"/>
              <a:gd name="connsiteX19" fmla="*/ 1328737 w 2171700"/>
              <a:gd name="connsiteY19" fmla="*/ 614362 h 776816"/>
              <a:gd name="connsiteX20" fmla="*/ 1485900 w 2171700"/>
              <a:gd name="connsiteY20" fmla="*/ 700087 h 776816"/>
              <a:gd name="connsiteX21" fmla="*/ 1900237 w 2171700"/>
              <a:gd name="connsiteY21" fmla="*/ 728662 h 776816"/>
              <a:gd name="connsiteX22" fmla="*/ 2171700 w 2171700"/>
              <a:gd name="connsiteY22" fmla="*/ 757237 h 776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171700" h="776816">
                <a:moveTo>
                  <a:pt x="0" y="28575"/>
                </a:moveTo>
                <a:cubicBezTo>
                  <a:pt x="14287" y="23812"/>
                  <a:pt x="28007" y="16763"/>
                  <a:pt x="42862" y="14287"/>
                </a:cubicBezTo>
                <a:cubicBezTo>
                  <a:pt x="85402" y="7197"/>
                  <a:pt x="128324" y="0"/>
                  <a:pt x="171450" y="0"/>
                </a:cubicBezTo>
                <a:cubicBezTo>
                  <a:pt x="256880" y="0"/>
                  <a:pt x="356348" y="16208"/>
                  <a:pt x="442912" y="28575"/>
                </a:cubicBezTo>
                <a:cubicBezTo>
                  <a:pt x="457200" y="33337"/>
                  <a:pt x="471073" y="39595"/>
                  <a:pt x="485775" y="42862"/>
                </a:cubicBezTo>
                <a:cubicBezTo>
                  <a:pt x="514054" y="49146"/>
                  <a:pt x="544017" y="47989"/>
                  <a:pt x="571500" y="57150"/>
                </a:cubicBezTo>
                <a:cubicBezTo>
                  <a:pt x="587790" y="62580"/>
                  <a:pt x="599453" y="77206"/>
                  <a:pt x="614362" y="85725"/>
                </a:cubicBezTo>
                <a:cubicBezTo>
                  <a:pt x="632854" y="96292"/>
                  <a:pt x="653020" y="103733"/>
                  <a:pt x="671512" y="114300"/>
                </a:cubicBezTo>
                <a:cubicBezTo>
                  <a:pt x="749062" y="158614"/>
                  <a:pt x="678653" y="130968"/>
                  <a:pt x="757237" y="157162"/>
                </a:cubicBezTo>
                <a:cubicBezTo>
                  <a:pt x="771525" y="166687"/>
                  <a:pt x="784741" y="178058"/>
                  <a:pt x="800100" y="185737"/>
                </a:cubicBezTo>
                <a:cubicBezTo>
                  <a:pt x="813570" y="192472"/>
                  <a:pt x="834208" y="187770"/>
                  <a:pt x="842962" y="200025"/>
                </a:cubicBezTo>
                <a:cubicBezTo>
                  <a:pt x="860469" y="224535"/>
                  <a:pt x="862012" y="257175"/>
                  <a:pt x="871537" y="285750"/>
                </a:cubicBezTo>
                <a:lnTo>
                  <a:pt x="900112" y="371475"/>
                </a:lnTo>
                <a:cubicBezTo>
                  <a:pt x="904875" y="390525"/>
                  <a:pt x="902133" y="413292"/>
                  <a:pt x="914400" y="428625"/>
                </a:cubicBezTo>
                <a:cubicBezTo>
                  <a:pt x="923808" y="440385"/>
                  <a:pt x="942975" y="438150"/>
                  <a:pt x="957262" y="442912"/>
                </a:cubicBezTo>
                <a:cubicBezTo>
                  <a:pt x="971550" y="452437"/>
                  <a:pt x="986238" y="461387"/>
                  <a:pt x="1000125" y="471487"/>
                </a:cubicBezTo>
                <a:cubicBezTo>
                  <a:pt x="1038641" y="499499"/>
                  <a:pt x="1074799" y="530794"/>
                  <a:pt x="1114425" y="557212"/>
                </a:cubicBezTo>
                <a:cubicBezTo>
                  <a:pt x="1128712" y="566737"/>
                  <a:pt x="1140628" y="581622"/>
                  <a:pt x="1157287" y="585787"/>
                </a:cubicBezTo>
                <a:cubicBezTo>
                  <a:pt x="1199126" y="596247"/>
                  <a:pt x="1243012" y="595312"/>
                  <a:pt x="1285875" y="600075"/>
                </a:cubicBezTo>
                <a:cubicBezTo>
                  <a:pt x="1300162" y="604837"/>
                  <a:pt x="1315267" y="607627"/>
                  <a:pt x="1328737" y="614362"/>
                </a:cubicBezTo>
                <a:cubicBezTo>
                  <a:pt x="1385053" y="642520"/>
                  <a:pt x="1410791" y="694907"/>
                  <a:pt x="1485900" y="700087"/>
                </a:cubicBezTo>
                <a:lnTo>
                  <a:pt x="1900237" y="728662"/>
                </a:lnTo>
                <a:cubicBezTo>
                  <a:pt x="2044698" y="776816"/>
                  <a:pt x="1955841" y="757237"/>
                  <a:pt x="2171700" y="757237"/>
                </a:cubicBezTo>
              </a:path>
            </a:pathLst>
          </a:custGeom>
          <a:ln w="25400">
            <a:solidFill>
              <a:srgbClr val="00B0F0"/>
            </a:solidFill>
          </a:ln>
        </p:spPr>
        <p:style>
          <a:lnRef idx="1">
            <a:schemeClr val="accent2"/>
          </a:lnRef>
          <a:fillRef idx="0">
            <a:schemeClr val="accent2"/>
          </a:fillRef>
          <a:effectRef idx="0">
            <a:schemeClr val="accent2"/>
          </a:effectRef>
          <a:fontRef idx="minor">
            <a:schemeClr val="tx1"/>
          </a:fontRef>
        </p:style>
        <p:txBody>
          <a:bodyPr anchor="ctr"/>
          <a:lstStyle/>
          <a:p>
            <a:pPr algn="ctr" fontAlgn="auto">
              <a:spcBef>
                <a:spcPts val="0"/>
              </a:spcBef>
              <a:spcAft>
                <a:spcPts val="0"/>
              </a:spcAft>
              <a:defRPr/>
            </a:pPr>
            <a:endParaRPr lang="en-ZA"/>
          </a:p>
        </p:txBody>
      </p:sp>
      <p:sp>
        <p:nvSpPr>
          <p:cNvPr id="23" name="Freeform 22"/>
          <p:cNvSpPr/>
          <p:nvPr/>
        </p:nvSpPr>
        <p:spPr>
          <a:xfrm>
            <a:off x="3454400" y="3468688"/>
            <a:ext cx="2409825" cy="1008062"/>
          </a:xfrm>
          <a:custGeom>
            <a:avLst/>
            <a:gdLst>
              <a:gd name="connsiteX0" fmla="*/ 0 w 2409371"/>
              <a:gd name="connsiteY0" fmla="*/ 0 h 1008055"/>
              <a:gd name="connsiteX1" fmla="*/ 14514 w 2409371"/>
              <a:gd name="connsiteY1" fmla="*/ 101600 h 1008055"/>
              <a:gd name="connsiteX2" fmla="*/ 29029 w 2409371"/>
              <a:gd name="connsiteY2" fmla="*/ 145143 h 1008055"/>
              <a:gd name="connsiteX3" fmla="*/ 43543 w 2409371"/>
              <a:gd name="connsiteY3" fmla="*/ 290286 h 1008055"/>
              <a:gd name="connsiteX4" fmla="*/ 203200 w 2409371"/>
              <a:gd name="connsiteY4" fmla="*/ 362857 h 1008055"/>
              <a:gd name="connsiteX5" fmla="*/ 290286 w 2409371"/>
              <a:gd name="connsiteY5" fmla="*/ 377372 h 1008055"/>
              <a:gd name="connsiteX6" fmla="*/ 377371 w 2409371"/>
              <a:gd name="connsiteY6" fmla="*/ 406400 h 1008055"/>
              <a:gd name="connsiteX7" fmla="*/ 522514 w 2409371"/>
              <a:gd name="connsiteY7" fmla="*/ 449943 h 1008055"/>
              <a:gd name="connsiteX8" fmla="*/ 638629 w 2409371"/>
              <a:gd name="connsiteY8" fmla="*/ 478972 h 1008055"/>
              <a:gd name="connsiteX9" fmla="*/ 725714 w 2409371"/>
              <a:gd name="connsiteY9" fmla="*/ 508000 h 1008055"/>
              <a:gd name="connsiteX10" fmla="*/ 841829 w 2409371"/>
              <a:gd name="connsiteY10" fmla="*/ 522515 h 1008055"/>
              <a:gd name="connsiteX11" fmla="*/ 1625600 w 2409371"/>
              <a:gd name="connsiteY11" fmla="*/ 537029 h 1008055"/>
              <a:gd name="connsiteX12" fmla="*/ 1785257 w 2409371"/>
              <a:gd name="connsiteY12" fmla="*/ 580572 h 1008055"/>
              <a:gd name="connsiteX13" fmla="*/ 1843314 w 2409371"/>
              <a:gd name="connsiteY13" fmla="*/ 595086 h 1008055"/>
              <a:gd name="connsiteX14" fmla="*/ 1886857 w 2409371"/>
              <a:gd name="connsiteY14" fmla="*/ 609600 h 1008055"/>
              <a:gd name="connsiteX15" fmla="*/ 1973943 w 2409371"/>
              <a:gd name="connsiteY15" fmla="*/ 624115 h 1008055"/>
              <a:gd name="connsiteX16" fmla="*/ 2017486 w 2409371"/>
              <a:gd name="connsiteY16" fmla="*/ 653143 h 1008055"/>
              <a:gd name="connsiteX17" fmla="*/ 2119086 w 2409371"/>
              <a:gd name="connsiteY17" fmla="*/ 696686 h 1008055"/>
              <a:gd name="connsiteX18" fmla="*/ 2307771 w 2409371"/>
              <a:gd name="connsiteY18" fmla="*/ 798286 h 1008055"/>
              <a:gd name="connsiteX19" fmla="*/ 2365829 w 2409371"/>
              <a:gd name="connsiteY19" fmla="*/ 928915 h 1008055"/>
              <a:gd name="connsiteX20" fmla="*/ 2394857 w 2409371"/>
              <a:gd name="connsiteY20" fmla="*/ 986972 h 1008055"/>
              <a:gd name="connsiteX21" fmla="*/ 2409371 w 2409371"/>
              <a:gd name="connsiteY21" fmla="*/ 1001486 h 1008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409371" h="1008055">
                <a:moveTo>
                  <a:pt x="0" y="0"/>
                </a:moveTo>
                <a:cubicBezTo>
                  <a:pt x="4838" y="33867"/>
                  <a:pt x="7805" y="68054"/>
                  <a:pt x="14514" y="101600"/>
                </a:cubicBezTo>
                <a:cubicBezTo>
                  <a:pt x="17515" y="116602"/>
                  <a:pt x="26703" y="130021"/>
                  <a:pt x="29029" y="145143"/>
                </a:cubicBezTo>
                <a:cubicBezTo>
                  <a:pt x="36422" y="193200"/>
                  <a:pt x="21798" y="246797"/>
                  <a:pt x="43543" y="290286"/>
                </a:cubicBezTo>
                <a:cubicBezTo>
                  <a:pt x="70730" y="344659"/>
                  <a:pt x="153287" y="353782"/>
                  <a:pt x="203200" y="362857"/>
                </a:cubicBezTo>
                <a:cubicBezTo>
                  <a:pt x="232154" y="368122"/>
                  <a:pt x="261736" y="370234"/>
                  <a:pt x="290286" y="377372"/>
                </a:cubicBezTo>
                <a:cubicBezTo>
                  <a:pt x="319971" y="384793"/>
                  <a:pt x="377371" y="406400"/>
                  <a:pt x="377371" y="406400"/>
                </a:cubicBezTo>
                <a:cubicBezTo>
                  <a:pt x="456801" y="459354"/>
                  <a:pt x="389089" y="423258"/>
                  <a:pt x="522514" y="449943"/>
                </a:cubicBezTo>
                <a:cubicBezTo>
                  <a:pt x="561635" y="457767"/>
                  <a:pt x="600780" y="466356"/>
                  <a:pt x="638629" y="478972"/>
                </a:cubicBezTo>
                <a:cubicBezTo>
                  <a:pt x="667657" y="488648"/>
                  <a:pt x="695352" y="504205"/>
                  <a:pt x="725714" y="508000"/>
                </a:cubicBezTo>
                <a:cubicBezTo>
                  <a:pt x="764419" y="512838"/>
                  <a:pt x="802843" y="521257"/>
                  <a:pt x="841829" y="522515"/>
                </a:cubicBezTo>
                <a:cubicBezTo>
                  <a:pt x="1102995" y="530940"/>
                  <a:pt x="1364343" y="532191"/>
                  <a:pt x="1625600" y="537029"/>
                </a:cubicBezTo>
                <a:cubicBezTo>
                  <a:pt x="1761531" y="582338"/>
                  <a:pt x="1662170" y="553219"/>
                  <a:pt x="1785257" y="580572"/>
                </a:cubicBezTo>
                <a:cubicBezTo>
                  <a:pt x="1804730" y="584899"/>
                  <a:pt x="1824134" y="589606"/>
                  <a:pt x="1843314" y="595086"/>
                </a:cubicBezTo>
                <a:cubicBezTo>
                  <a:pt x="1858025" y="599289"/>
                  <a:pt x="1871922" y="606281"/>
                  <a:pt x="1886857" y="609600"/>
                </a:cubicBezTo>
                <a:cubicBezTo>
                  <a:pt x="1915585" y="615984"/>
                  <a:pt x="1944914" y="619277"/>
                  <a:pt x="1973943" y="624115"/>
                </a:cubicBezTo>
                <a:cubicBezTo>
                  <a:pt x="1988457" y="633791"/>
                  <a:pt x="2001884" y="645342"/>
                  <a:pt x="2017486" y="653143"/>
                </a:cubicBezTo>
                <a:cubicBezTo>
                  <a:pt x="2123364" y="706081"/>
                  <a:pt x="1988219" y="616151"/>
                  <a:pt x="2119086" y="696686"/>
                </a:cubicBezTo>
                <a:cubicBezTo>
                  <a:pt x="2286974" y="800003"/>
                  <a:pt x="2191069" y="769111"/>
                  <a:pt x="2307771" y="798286"/>
                </a:cubicBezTo>
                <a:cubicBezTo>
                  <a:pt x="2337740" y="1008055"/>
                  <a:pt x="2287199" y="834559"/>
                  <a:pt x="2365829" y="928915"/>
                </a:cubicBezTo>
                <a:cubicBezTo>
                  <a:pt x="2379680" y="945537"/>
                  <a:pt x="2383725" y="968419"/>
                  <a:pt x="2394857" y="986972"/>
                </a:cubicBezTo>
                <a:cubicBezTo>
                  <a:pt x="2398377" y="992839"/>
                  <a:pt x="2404533" y="996648"/>
                  <a:pt x="2409371" y="1001486"/>
                </a:cubicBezTo>
              </a:path>
            </a:pathLst>
          </a:custGeom>
          <a:ln w="25400">
            <a:solidFill>
              <a:srgbClr val="00B0F0"/>
            </a:solidFill>
          </a:ln>
        </p:spPr>
        <p:style>
          <a:lnRef idx="1">
            <a:schemeClr val="accent2"/>
          </a:lnRef>
          <a:fillRef idx="0">
            <a:schemeClr val="accent2"/>
          </a:fillRef>
          <a:effectRef idx="0">
            <a:schemeClr val="accent2"/>
          </a:effectRef>
          <a:fontRef idx="minor">
            <a:schemeClr val="tx1"/>
          </a:fontRef>
        </p:style>
        <p:txBody>
          <a:bodyPr anchor="ctr"/>
          <a:lstStyle/>
          <a:p>
            <a:pPr algn="ctr" fontAlgn="auto">
              <a:spcBef>
                <a:spcPts val="0"/>
              </a:spcBef>
              <a:spcAft>
                <a:spcPts val="0"/>
              </a:spcAft>
              <a:defRPr/>
            </a:pPr>
            <a:endParaRPr lang="en-ZA"/>
          </a:p>
        </p:txBody>
      </p:sp>
      <p:sp>
        <p:nvSpPr>
          <p:cNvPr id="25" name="Freeform 24"/>
          <p:cNvSpPr/>
          <p:nvPr/>
        </p:nvSpPr>
        <p:spPr>
          <a:xfrm>
            <a:off x="3381375" y="3903663"/>
            <a:ext cx="2690813" cy="744537"/>
          </a:xfrm>
          <a:custGeom>
            <a:avLst/>
            <a:gdLst>
              <a:gd name="connsiteX0" fmla="*/ 0 w 2689886"/>
              <a:gd name="connsiteY0" fmla="*/ 0 h 744505"/>
              <a:gd name="connsiteX1" fmla="*/ 58057 w 2689886"/>
              <a:gd name="connsiteY1" fmla="*/ 87086 h 744505"/>
              <a:gd name="connsiteX2" fmla="*/ 116114 w 2689886"/>
              <a:gd name="connsiteY2" fmla="*/ 188686 h 744505"/>
              <a:gd name="connsiteX3" fmla="*/ 159657 w 2689886"/>
              <a:gd name="connsiteY3" fmla="*/ 232228 h 744505"/>
              <a:gd name="connsiteX4" fmla="*/ 232228 w 2689886"/>
              <a:gd name="connsiteY4" fmla="*/ 290286 h 744505"/>
              <a:gd name="connsiteX5" fmla="*/ 319314 w 2689886"/>
              <a:gd name="connsiteY5" fmla="*/ 362857 h 744505"/>
              <a:gd name="connsiteX6" fmla="*/ 435428 w 2689886"/>
              <a:gd name="connsiteY6" fmla="*/ 377371 h 744505"/>
              <a:gd name="connsiteX7" fmla="*/ 624114 w 2689886"/>
              <a:gd name="connsiteY7" fmla="*/ 406400 h 744505"/>
              <a:gd name="connsiteX8" fmla="*/ 725714 w 2689886"/>
              <a:gd name="connsiteY8" fmla="*/ 435428 h 744505"/>
              <a:gd name="connsiteX9" fmla="*/ 812800 w 2689886"/>
              <a:gd name="connsiteY9" fmla="*/ 478971 h 744505"/>
              <a:gd name="connsiteX10" fmla="*/ 899885 w 2689886"/>
              <a:gd name="connsiteY10" fmla="*/ 537028 h 744505"/>
              <a:gd name="connsiteX11" fmla="*/ 1001485 w 2689886"/>
              <a:gd name="connsiteY11" fmla="*/ 609600 h 744505"/>
              <a:gd name="connsiteX12" fmla="*/ 1045028 w 2689886"/>
              <a:gd name="connsiteY12" fmla="*/ 638628 h 744505"/>
              <a:gd name="connsiteX13" fmla="*/ 1161142 w 2689886"/>
              <a:gd name="connsiteY13" fmla="*/ 667657 h 744505"/>
              <a:gd name="connsiteX14" fmla="*/ 1204685 w 2689886"/>
              <a:gd name="connsiteY14" fmla="*/ 682171 h 744505"/>
              <a:gd name="connsiteX15" fmla="*/ 1524000 w 2689886"/>
              <a:gd name="connsiteY15" fmla="*/ 696686 h 744505"/>
              <a:gd name="connsiteX16" fmla="*/ 2264228 w 2689886"/>
              <a:gd name="connsiteY16" fmla="*/ 696686 h 744505"/>
              <a:gd name="connsiteX17" fmla="*/ 2351314 w 2689886"/>
              <a:gd name="connsiteY17" fmla="*/ 667657 h 744505"/>
              <a:gd name="connsiteX18" fmla="*/ 2685142 w 2689886"/>
              <a:gd name="connsiteY18" fmla="*/ 696686 h 744505"/>
              <a:gd name="connsiteX19" fmla="*/ 2685142 w 2689886"/>
              <a:gd name="connsiteY19" fmla="*/ 711200 h 7445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689886" h="744505">
                <a:moveTo>
                  <a:pt x="0" y="0"/>
                </a:moveTo>
                <a:cubicBezTo>
                  <a:pt x="19352" y="29029"/>
                  <a:pt x="42455" y="55881"/>
                  <a:pt x="58057" y="87086"/>
                </a:cubicBezTo>
                <a:cubicBezTo>
                  <a:pt x="75803" y="122578"/>
                  <a:pt x="90469" y="157912"/>
                  <a:pt x="116114" y="188686"/>
                </a:cubicBezTo>
                <a:cubicBezTo>
                  <a:pt x="129255" y="204455"/>
                  <a:pt x="146516" y="216459"/>
                  <a:pt x="159657" y="232228"/>
                </a:cubicBezTo>
                <a:cubicBezTo>
                  <a:pt x="210159" y="292830"/>
                  <a:pt x="160745" y="266457"/>
                  <a:pt x="232228" y="290286"/>
                </a:cubicBezTo>
                <a:cubicBezTo>
                  <a:pt x="249466" y="307523"/>
                  <a:pt x="291531" y="355280"/>
                  <a:pt x="319314" y="362857"/>
                </a:cubicBezTo>
                <a:cubicBezTo>
                  <a:pt x="356945" y="373120"/>
                  <a:pt x="396723" y="372533"/>
                  <a:pt x="435428" y="377371"/>
                </a:cubicBezTo>
                <a:cubicBezTo>
                  <a:pt x="536450" y="411047"/>
                  <a:pt x="427669" y="378337"/>
                  <a:pt x="624114" y="406400"/>
                </a:cubicBezTo>
                <a:cubicBezTo>
                  <a:pt x="656007" y="410956"/>
                  <a:pt x="694697" y="425089"/>
                  <a:pt x="725714" y="435428"/>
                </a:cubicBezTo>
                <a:cubicBezTo>
                  <a:pt x="919012" y="564295"/>
                  <a:pt x="632530" y="378821"/>
                  <a:pt x="812800" y="478971"/>
                </a:cubicBezTo>
                <a:cubicBezTo>
                  <a:pt x="843297" y="495914"/>
                  <a:pt x="870857" y="517676"/>
                  <a:pt x="899885" y="537028"/>
                </a:cubicBezTo>
                <a:cubicBezTo>
                  <a:pt x="1002516" y="605449"/>
                  <a:pt x="875445" y="519572"/>
                  <a:pt x="1001485" y="609600"/>
                </a:cubicBezTo>
                <a:cubicBezTo>
                  <a:pt x="1015680" y="619739"/>
                  <a:pt x="1029426" y="630827"/>
                  <a:pt x="1045028" y="638628"/>
                </a:cubicBezTo>
                <a:cubicBezTo>
                  <a:pt x="1078210" y="655219"/>
                  <a:pt x="1128011" y="659374"/>
                  <a:pt x="1161142" y="667657"/>
                </a:cubicBezTo>
                <a:cubicBezTo>
                  <a:pt x="1175985" y="671368"/>
                  <a:pt x="1189434" y="680951"/>
                  <a:pt x="1204685" y="682171"/>
                </a:cubicBezTo>
                <a:cubicBezTo>
                  <a:pt x="1310894" y="690668"/>
                  <a:pt x="1417562" y="691848"/>
                  <a:pt x="1524000" y="696686"/>
                </a:cubicBezTo>
                <a:cubicBezTo>
                  <a:pt x="1810917" y="744505"/>
                  <a:pt x="1692459" y="730320"/>
                  <a:pt x="2264228" y="696686"/>
                </a:cubicBezTo>
                <a:cubicBezTo>
                  <a:pt x="2294774" y="694889"/>
                  <a:pt x="2351314" y="667657"/>
                  <a:pt x="2351314" y="667657"/>
                </a:cubicBezTo>
                <a:cubicBezTo>
                  <a:pt x="2369330" y="669043"/>
                  <a:pt x="2646149" y="688887"/>
                  <a:pt x="2685142" y="696686"/>
                </a:cubicBezTo>
                <a:cubicBezTo>
                  <a:pt x="2689886" y="697635"/>
                  <a:pt x="2685142" y="706362"/>
                  <a:pt x="2685142" y="711200"/>
                </a:cubicBezTo>
              </a:path>
            </a:pathLst>
          </a:custGeom>
          <a:ln w="25400">
            <a:solidFill>
              <a:srgbClr val="00B0F0"/>
            </a:solidFill>
          </a:ln>
        </p:spPr>
        <p:style>
          <a:lnRef idx="1">
            <a:schemeClr val="accent2"/>
          </a:lnRef>
          <a:fillRef idx="0">
            <a:schemeClr val="accent2"/>
          </a:fillRef>
          <a:effectRef idx="0">
            <a:schemeClr val="accent2"/>
          </a:effectRef>
          <a:fontRef idx="minor">
            <a:schemeClr val="tx1"/>
          </a:fontRef>
        </p:style>
        <p:txBody>
          <a:bodyPr anchor="ctr"/>
          <a:lstStyle/>
          <a:p>
            <a:pPr algn="ctr" fontAlgn="auto">
              <a:spcBef>
                <a:spcPts val="0"/>
              </a:spcBef>
              <a:spcAft>
                <a:spcPts val="0"/>
              </a:spcAft>
              <a:defRPr/>
            </a:pPr>
            <a:endParaRPr lang="en-ZA"/>
          </a:p>
        </p:txBody>
      </p:sp>
      <p:pic>
        <p:nvPicPr>
          <p:cNvPr id="5144" name="Picture 18"/>
          <p:cNvPicPr>
            <a:picLocks noChangeAspect="1" noChangeArrowheads="1"/>
          </p:cNvPicPr>
          <p:nvPr/>
        </p:nvPicPr>
        <p:blipFill>
          <a:blip r:embed="rId10" cstate="print"/>
          <a:srcRect l="4672" r="16353"/>
          <a:stretch>
            <a:fillRect/>
          </a:stretch>
        </p:blipFill>
        <p:spPr bwMode="auto">
          <a:xfrm>
            <a:off x="0" y="0"/>
            <a:ext cx="2366963" cy="447675"/>
          </a:xfrm>
          <a:prstGeom prst="rect">
            <a:avLst/>
          </a:prstGeom>
          <a:noFill/>
          <a:ln w="9525">
            <a:noFill/>
            <a:miter lim="800000"/>
            <a:headEnd/>
            <a:tailEnd/>
          </a:ln>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500"/>
                                        <p:tgtEl>
                                          <p:spTgt spid="8"/>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dissolve">
                                      <p:cBhvr>
                                        <p:cTn id="10" dur="500"/>
                                        <p:tgtEl>
                                          <p:spTgt spid="10"/>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500"/>
                                        <p:tgtEl>
                                          <p:spTgt spid="9"/>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2000"/>
                                        <p:tgtEl>
                                          <p:spTgt spid="21"/>
                                        </p:tgtEl>
                                      </p:cBhvr>
                                    </p:animEffect>
                                  </p:childTnLst>
                                </p:cTn>
                              </p:par>
                            </p:childTnLst>
                          </p:cTn>
                        </p:par>
                        <p:par>
                          <p:cTn id="18" fill="hold">
                            <p:stCondLst>
                              <p:cond delay="2500"/>
                            </p:stCondLst>
                            <p:childTnLst>
                              <p:par>
                                <p:cTn id="19" presetID="10" presetClass="entr" presetSubtype="0" fill="hold" nodeType="after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2000"/>
                                        <p:tgtEl>
                                          <p:spTgt spid="23"/>
                                        </p:tgtEl>
                                      </p:cBhvr>
                                    </p:animEffect>
                                  </p:childTnLst>
                                </p:cTn>
                              </p:par>
                              <p:par>
                                <p:cTn id="22" presetID="10" presetClass="entr" presetSubtype="0" fill="hold" nodeType="with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2000"/>
                                        <p:tgtEl>
                                          <p:spTgt spid="25"/>
                                        </p:tgtEl>
                                      </p:cBhvr>
                                    </p:animEffect>
                                  </p:childTnLst>
                                </p:cTn>
                              </p:par>
                              <p:par>
                                <p:cTn id="25" presetID="9" presetClass="entr" presetSubtype="0" fill="hold"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dissolve">
                                      <p:cBhvr>
                                        <p:cTn id="27" dur="500"/>
                                        <p:tgtEl>
                                          <p:spTgt spid="22"/>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wipe(down)">
                                      <p:cBhvr>
                                        <p:cTn id="32" dur="500"/>
                                        <p:tgtEl>
                                          <p:spTgt spid="12"/>
                                        </p:tgtEl>
                                      </p:cBhvr>
                                    </p:animEffect>
                                  </p:childTnLst>
                                </p:cTn>
                              </p:par>
                              <p:par>
                                <p:cTn id="33" presetID="22" presetClass="entr" presetSubtype="4" fill="hold" nodeType="with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wipe(down)">
                                      <p:cBhvr>
                                        <p:cTn id="35" dur="500"/>
                                        <p:tgtEl>
                                          <p:spTgt spid="20"/>
                                        </p:tgtEl>
                                      </p:cBhvr>
                                    </p:animEffect>
                                  </p:childTnLst>
                                </p:cTn>
                              </p:par>
                              <p:par>
                                <p:cTn id="36" presetID="22" presetClass="entr" presetSubtype="4" fill="hold"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wipe(down)">
                                      <p:cBhvr>
                                        <p:cTn id="38" dur="500"/>
                                        <p:tgtEl>
                                          <p:spTgt spid="18"/>
                                        </p:tgtEl>
                                      </p:cBhvr>
                                    </p:animEffect>
                                  </p:childTnLst>
                                </p:cTn>
                              </p:par>
                              <p:par>
                                <p:cTn id="39" presetID="22" presetClass="entr" presetSubtype="4" fill="hold" nodeType="with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wipe(down)">
                                      <p:cBhvr>
                                        <p:cTn id="41" dur="500"/>
                                        <p:tgtEl>
                                          <p:spTgt spid="16"/>
                                        </p:tgtEl>
                                      </p:cBhvr>
                                    </p:animEffect>
                                  </p:childTnLst>
                                </p:cTn>
                              </p:par>
                            </p:childTnLst>
                          </p:cTn>
                        </p:par>
                        <p:par>
                          <p:cTn id="42" fill="hold">
                            <p:stCondLst>
                              <p:cond delay="500"/>
                            </p:stCondLst>
                            <p:childTnLst>
                              <p:par>
                                <p:cTn id="43" presetID="10" presetClass="entr" presetSubtype="0" fill="hold" nodeType="after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fade">
                                      <p:cBhvr>
                                        <p:cTn id="45" dur="2000"/>
                                        <p:tgtEl>
                                          <p:spTgt spid="24"/>
                                        </p:tgtEl>
                                      </p:cBhvr>
                                    </p:animEffect>
                                  </p:childTnLst>
                                </p:cTn>
                              </p:par>
                              <p:par>
                                <p:cTn id="46" presetID="10" presetClass="entr" presetSubtype="0" fill="hold" nodeType="with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2000"/>
                                        <p:tgtEl>
                                          <p:spTgt spid="26"/>
                                        </p:tgtEl>
                                      </p:cBhvr>
                                    </p:animEffect>
                                  </p:childTnLst>
                                </p:cTn>
                              </p:par>
                              <p:par>
                                <p:cTn id="49" presetID="10" presetClass="entr" presetSubtype="0" fill="hold" nodeType="with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fade">
                                      <p:cBhvr>
                                        <p:cTn id="51" dur="2000"/>
                                        <p:tgtEl>
                                          <p:spTgt spid="29"/>
                                        </p:tgtEl>
                                      </p:cBhvr>
                                    </p:animEffect>
                                  </p:childTnLst>
                                </p:cTn>
                              </p:par>
                              <p:par>
                                <p:cTn id="52" presetID="9" presetClass="entr" presetSubtype="0" fill="hold" nodeType="withEffect">
                                  <p:stCondLst>
                                    <p:cond delay="0"/>
                                  </p:stCondLst>
                                  <p:childTnLst>
                                    <p:set>
                                      <p:cBhvr>
                                        <p:cTn id="53" dur="1" fill="hold">
                                          <p:stCondLst>
                                            <p:cond delay="0"/>
                                          </p:stCondLst>
                                        </p:cTn>
                                        <p:tgtEl>
                                          <p:spTgt spid="31"/>
                                        </p:tgtEl>
                                        <p:attrNameLst>
                                          <p:attrName>style.visibility</p:attrName>
                                        </p:attrNameLst>
                                      </p:cBhvr>
                                      <p:to>
                                        <p:strVal val="visible"/>
                                      </p:to>
                                    </p:set>
                                    <p:animEffect transition="in" filter="dissolve">
                                      <p:cBhvr>
                                        <p:cTn id="54" dur="500"/>
                                        <p:tgtEl>
                                          <p:spTgt spid="31"/>
                                        </p:tgtEl>
                                      </p:cBhvr>
                                    </p:animEffect>
                                  </p:childTnLst>
                                </p:cTn>
                              </p:par>
                            </p:childTnLst>
                          </p:cTn>
                        </p:par>
                      </p:childTnLst>
                    </p:cTn>
                  </p:par>
                  <p:par>
                    <p:cTn id="55" fill="hold">
                      <p:stCondLst>
                        <p:cond delay="indefinite"/>
                      </p:stCondLst>
                      <p:childTnLst>
                        <p:par>
                          <p:cTn id="56" fill="hold">
                            <p:stCondLst>
                              <p:cond delay="0"/>
                            </p:stCondLst>
                            <p:childTnLst>
                              <p:par>
                                <p:cTn id="57" presetID="3" presetClass="entr" presetSubtype="10" fill="hold" grpId="0" nodeType="clickEffect">
                                  <p:stCondLst>
                                    <p:cond delay="0"/>
                                  </p:stCondLst>
                                  <p:childTnLst>
                                    <p:set>
                                      <p:cBhvr>
                                        <p:cTn id="58" dur="1" fill="hold">
                                          <p:stCondLst>
                                            <p:cond delay="0"/>
                                          </p:stCondLst>
                                        </p:cTn>
                                        <p:tgtEl>
                                          <p:spTgt spid="5"/>
                                        </p:tgtEl>
                                        <p:attrNameLst>
                                          <p:attrName>style.visibility</p:attrName>
                                        </p:attrNameLst>
                                      </p:cBhvr>
                                      <p:to>
                                        <p:strVal val="visible"/>
                                      </p:to>
                                    </p:set>
                                    <p:animEffect transition="in" filter="blinds(horizontal)">
                                      <p:cBhvr>
                                        <p:cTn id="59" dur="500"/>
                                        <p:tgtEl>
                                          <p:spTgt spid="5"/>
                                        </p:tgtEl>
                                      </p:cBhvr>
                                    </p:animEffect>
                                  </p:childTnLst>
                                </p:cTn>
                              </p:par>
                            </p:childTnLst>
                          </p:cTn>
                        </p:par>
                        <p:par>
                          <p:cTn id="60" fill="hold">
                            <p:stCondLst>
                              <p:cond delay="500"/>
                            </p:stCondLst>
                            <p:childTnLst>
                              <p:par>
                                <p:cTn id="61" presetID="8" presetClass="entr" presetSubtype="16" fill="hold" nodeType="afterEffect">
                                  <p:stCondLst>
                                    <p:cond delay="0"/>
                                  </p:stCondLst>
                                  <p:childTnLst>
                                    <p:set>
                                      <p:cBhvr>
                                        <p:cTn id="62" dur="1" fill="hold">
                                          <p:stCondLst>
                                            <p:cond delay="0"/>
                                          </p:stCondLst>
                                        </p:cTn>
                                        <p:tgtEl>
                                          <p:spTgt spid="7"/>
                                        </p:tgtEl>
                                        <p:attrNameLst>
                                          <p:attrName>style.visibility</p:attrName>
                                        </p:attrNameLst>
                                      </p:cBhvr>
                                      <p:to>
                                        <p:strVal val="visible"/>
                                      </p:to>
                                    </p:set>
                                    <p:animEffect transition="in" filter="diamond(in)">
                                      <p:cBhvr>
                                        <p:cTn id="63" dur="2000"/>
                                        <p:tgtEl>
                                          <p:spTgt spid="7"/>
                                        </p:tgtEl>
                                      </p:cBhvr>
                                    </p:animEffect>
                                  </p:childTnLst>
                                </p:cTn>
                              </p:par>
                            </p:childTnLst>
                          </p:cTn>
                        </p:par>
                      </p:childTnLst>
                    </p:cTn>
                  </p:par>
                  <p:par>
                    <p:cTn id="64" fill="hold">
                      <p:stCondLst>
                        <p:cond delay="indefinite"/>
                      </p:stCondLst>
                      <p:childTnLst>
                        <p:par>
                          <p:cTn id="65" fill="hold">
                            <p:stCondLst>
                              <p:cond delay="0"/>
                            </p:stCondLst>
                            <p:childTnLst>
                              <p:par>
                                <p:cTn id="66" presetID="9" presetClass="entr" presetSubtype="0" fill="hold" nodeType="clickEffect">
                                  <p:stCondLst>
                                    <p:cond delay="0"/>
                                  </p:stCondLst>
                                  <p:childTnLst>
                                    <p:set>
                                      <p:cBhvr>
                                        <p:cTn id="67" dur="1" fill="hold">
                                          <p:stCondLst>
                                            <p:cond delay="0"/>
                                          </p:stCondLst>
                                        </p:cTn>
                                        <p:tgtEl>
                                          <p:spTgt spid="33"/>
                                        </p:tgtEl>
                                        <p:attrNameLst>
                                          <p:attrName>style.visibility</p:attrName>
                                        </p:attrNameLst>
                                      </p:cBhvr>
                                      <p:to>
                                        <p:strVal val="visible"/>
                                      </p:to>
                                    </p:set>
                                    <p:animEffect transition="in" filter="dissolve">
                                      <p:cBhvr>
                                        <p:cTn id="68" dur="500"/>
                                        <p:tgtEl>
                                          <p:spTgt spid="33"/>
                                        </p:tgtEl>
                                      </p:cBhvr>
                                    </p:animEffect>
                                  </p:childTnLst>
                                </p:cTn>
                              </p:par>
                              <p:par>
                                <p:cTn id="69" presetID="9" presetClass="entr" presetSubtype="0" fill="hold" nodeType="withEffect">
                                  <p:stCondLst>
                                    <p:cond delay="0"/>
                                  </p:stCondLst>
                                  <p:childTnLst>
                                    <p:set>
                                      <p:cBhvr>
                                        <p:cTn id="70" dur="1" fill="hold">
                                          <p:stCondLst>
                                            <p:cond delay="0"/>
                                          </p:stCondLst>
                                        </p:cTn>
                                        <p:tgtEl>
                                          <p:spTgt spid="35"/>
                                        </p:tgtEl>
                                        <p:attrNameLst>
                                          <p:attrName>style.visibility</p:attrName>
                                        </p:attrNameLst>
                                      </p:cBhvr>
                                      <p:to>
                                        <p:strVal val="visible"/>
                                      </p:to>
                                    </p:set>
                                    <p:animEffect transition="in" filter="dissolve">
                                      <p:cBhvr>
                                        <p:cTn id="71" dur="500"/>
                                        <p:tgtEl>
                                          <p:spTgt spid="35"/>
                                        </p:tgtEl>
                                      </p:cBhvr>
                                    </p:animEffect>
                                  </p:childTnLst>
                                </p:cTn>
                              </p:par>
                            </p:childTnLst>
                          </p:cTn>
                        </p:par>
                      </p:childTnLst>
                    </p:cTn>
                  </p:par>
                  <p:par>
                    <p:cTn id="72" fill="hold">
                      <p:stCondLst>
                        <p:cond delay="indefinite"/>
                      </p:stCondLst>
                      <p:childTnLst>
                        <p:par>
                          <p:cTn id="73" fill="hold">
                            <p:stCondLst>
                              <p:cond delay="0"/>
                            </p:stCondLst>
                            <p:childTnLst>
                              <p:par>
                                <p:cTn id="74" presetID="9" presetClass="entr" presetSubtype="0" fill="hold" grpId="0" nodeType="clickEffect">
                                  <p:stCondLst>
                                    <p:cond delay="0"/>
                                  </p:stCondLst>
                                  <p:childTnLst>
                                    <p:set>
                                      <p:cBhvr>
                                        <p:cTn id="75" dur="1" fill="hold">
                                          <p:stCondLst>
                                            <p:cond delay="0"/>
                                          </p:stCondLst>
                                        </p:cTn>
                                        <p:tgtEl>
                                          <p:spTgt spid="36"/>
                                        </p:tgtEl>
                                        <p:attrNameLst>
                                          <p:attrName>style.visibility</p:attrName>
                                        </p:attrNameLst>
                                      </p:cBhvr>
                                      <p:to>
                                        <p:strVal val="visible"/>
                                      </p:to>
                                    </p:set>
                                    <p:animEffect transition="in" filter="dissolve">
                                      <p:cBhvr>
                                        <p:cTn id="76" dur="500"/>
                                        <p:tgtEl>
                                          <p:spTgt spid="36"/>
                                        </p:tgtEl>
                                      </p:cBhvr>
                                    </p:animEffect>
                                  </p:childTnLst>
                                </p:cTn>
                              </p:par>
                            </p:childTnLst>
                          </p:cTn>
                        </p:par>
                        <p:par>
                          <p:cTn id="77" fill="hold">
                            <p:stCondLst>
                              <p:cond delay="500"/>
                            </p:stCondLst>
                            <p:childTnLst>
                              <p:par>
                                <p:cTn id="78" presetID="9" presetClass="entr" presetSubtype="0" fill="hold" nodeType="afterEffect">
                                  <p:stCondLst>
                                    <p:cond delay="0"/>
                                  </p:stCondLst>
                                  <p:childTnLst>
                                    <p:set>
                                      <p:cBhvr>
                                        <p:cTn id="79" dur="1" fill="hold">
                                          <p:stCondLst>
                                            <p:cond delay="0"/>
                                          </p:stCondLst>
                                        </p:cTn>
                                        <p:tgtEl>
                                          <p:spTgt spid="19"/>
                                        </p:tgtEl>
                                        <p:attrNameLst>
                                          <p:attrName>style.visibility</p:attrName>
                                        </p:attrNameLst>
                                      </p:cBhvr>
                                      <p:to>
                                        <p:strVal val="visible"/>
                                      </p:to>
                                    </p:set>
                                    <p:animEffect transition="in" filter="dissolve">
                                      <p:cBhvr>
                                        <p:cTn id="8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animBg="1"/>
      <p:bldP spid="9" grpId="0" animBg="1"/>
      <p:bldP spid="10" grpId="0" animBg="1"/>
      <p:bldP spid="3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fontAlgn="auto">
              <a:spcAft>
                <a:spcPts val="0"/>
              </a:spcAft>
              <a:defRPr/>
            </a:pPr>
            <a:r>
              <a:rPr lang="en-ZA" i="1" dirty="0" smtClean="0">
                <a:solidFill>
                  <a:schemeClr val="accent1">
                    <a:satMod val="150000"/>
                  </a:schemeClr>
                </a:solidFill>
              </a:rPr>
              <a:t>Theory</a:t>
            </a:r>
            <a:r>
              <a:rPr lang="en-ZA" dirty="0" smtClean="0">
                <a:solidFill>
                  <a:schemeClr val="accent1">
                    <a:satMod val="150000"/>
                  </a:schemeClr>
                </a:solidFill>
              </a:rPr>
              <a:t> for dynamic bed</a:t>
            </a:r>
            <a:endParaRPr lang="en-ZA" dirty="0">
              <a:solidFill>
                <a:schemeClr val="accent1">
                  <a:satMod val="150000"/>
                </a:schemeClr>
              </a:solidFill>
            </a:endParaRPr>
          </a:p>
        </p:txBody>
      </p:sp>
      <p:graphicFrame>
        <p:nvGraphicFramePr>
          <p:cNvPr id="4" name="Object 2"/>
          <p:cNvGraphicFramePr>
            <a:graphicFrameLocks noChangeAspect="1"/>
          </p:cNvGraphicFramePr>
          <p:nvPr>
            <p:ph idx="1"/>
          </p:nvPr>
        </p:nvGraphicFramePr>
        <p:xfrm>
          <a:off x="1919288" y="3786188"/>
          <a:ext cx="4090987" cy="989012"/>
        </p:xfrm>
        <a:graphic>
          <a:graphicData uri="http://schemas.openxmlformats.org/presentationml/2006/ole">
            <p:oleObj spid="_x0000_s6146" name="Equation" r:id="rId4" imgW="1155600" imgH="279360" progId="Equation.3">
              <p:embed/>
            </p:oleObj>
          </a:graphicData>
        </a:graphic>
      </p:graphicFrame>
      <p:graphicFrame>
        <p:nvGraphicFramePr>
          <p:cNvPr id="5" name="Object 3"/>
          <p:cNvGraphicFramePr>
            <a:graphicFrameLocks noChangeAspect="1"/>
          </p:cNvGraphicFramePr>
          <p:nvPr/>
        </p:nvGraphicFramePr>
        <p:xfrm>
          <a:off x="2098675" y="4814888"/>
          <a:ext cx="3594100" cy="1938337"/>
        </p:xfrm>
        <a:graphic>
          <a:graphicData uri="http://schemas.openxmlformats.org/presentationml/2006/ole">
            <p:oleObj spid="_x0000_s6147" name="Equation" r:id="rId5" imgW="1028520" imgH="647640" progId="Equation.3">
              <p:embed/>
            </p:oleObj>
          </a:graphicData>
        </a:graphic>
      </p:graphicFrame>
      <p:sp>
        <p:nvSpPr>
          <p:cNvPr id="7" name="TextBox 6"/>
          <p:cNvSpPr txBox="1">
            <a:spLocks noChangeArrowheads="1"/>
          </p:cNvSpPr>
          <p:nvPr/>
        </p:nvSpPr>
        <p:spPr bwMode="auto">
          <a:xfrm>
            <a:off x="1000125" y="1428750"/>
            <a:ext cx="3429000" cy="830263"/>
          </a:xfrm>
          <a:prstGeom prst="rect">
            <a:avLst/>
          </a:prstGeom>
          <a:noFill/>
          <a:ln w="9525">
            <a:noFill/>
            <a:miter lim="800000"/>
            <a:headEnd/>
            <a:tailEnd/>
          </a:ln>
        </p:spPr>
        <p:txBody>
          <a:bodyPr>
            <a:spAutoFit/>
          </a:bodyPr>
          <a:lstStyle/>
          <a:p>
            <a:r>
              <a:rPr lang="en-ZA" sz="2400">
                <a:latin typeface="Corbel" pitchFamily="34" charset="0"/>
              </a:rPr>
              <a:t>Combine volume and time averaging</a:t>
            </a:r>
          </a:p>
        </p:txBody>
      </p:sp>
      <p:graphicFrame>
        <p:nvGraphicFramePr>
          <p:cNvPr id="8" name="Object 4"/>
          <p:cNvGraphicFramePr>
            <a:graphicFrameLocks noChangeAspect="1"/>
          </p:cNvGraphicFramePr>
          <p:nvPr/>
        </p:nvGraphicFramePr>
        <p:xfrm>
          <a:off x="4429125" y="1500188"/>
          <a:ext cx="1500188" cy="714375"/>
        </p:xfrm>
        <a:graphic>
          <a:graphicData uri="http://schemas.openxmlformats.org/presentationml/2006/ole">
            <p:oleObj spid="_x0000_s6148" name="Equation" r:id="rId6" imgW="520560" imgH="380880" progId="Equation.3">
              <p:embed/>
            </p:oleObj>
          </a:graphicData>
        </a:graphic>
      </p:graphicFrame>
      <p:sp>
        <p:nvSpPr>
          <p:cNvPr id="9" name="TextBox 8"/>
          <p:cNvSpPr txBox="1">
            <a:spLocks noChangeArrowheads="1"/>
          </p:cNvSpPr>
          <p:nvPr/>
        </p:nvSpPr>
        <p:spPr bwMode="auto">
          <a:xfrm>
            <a:off x="1143000" y="2357438"/>
            <a:ext cx="4929188" cy="1200150"/>
          </a:xfrm>
          <a:prstGeom prst="rect">
            <a:avLst/>
          </a:prstGeom>
          <a:noFill/>
          <a:ln w="9525">
            <a:noFill/>
            <a:miter lim="800000"/>
            <a:headEnd/>
            <a:tailEnd/>
          </a:ln>
        </p:spPr>
        <p:txBody>
          <a:bodyPr>
            <a:spAutoFit/>
          </a:bodyPr>
          <a:lstStyle/>
          <a:p>
            <a:r>
              <a:rPr lang="en-ZA" sz="2400">
                <a:latin typeface="Corbel" pitchFamily="34" charset="0"/>
              </a:rPr>
              <a:t>Apply this to Navier-Stokes</a:t>
            </a:r>
          </a:p>
          <a:p>
            <a:r>
              <a:rPr lang="en-ZA" sz="2400">
                <a:latin typeface="Corbel" pitchFamily="34" charset="0"/>
              </a:rPr>
              <a:t>Take T long enough – steady state</a:t>
            </a:r>
          </a:p>
          <a:p>
            <a:r>
              <a:rPr lang="en-ZA" sz="2400">
                <a:latin typeface="Corbel" pitchFamily="34" charset="0"/>
              </a:rPr>
              <a:t>Drop inertial terms</a:t>
            </a:r>
          </a:p>
        </p:txBody>
      </p:sp>
      <p:pic>
        <p:nvPicPr>
          <p:cNvPr id="6152" name="Picture 18"/>
          <p:cNvPicPr>
            <a:picLocks noChangeAspect="1" noChangeArrowheads="1"/>
          </p:cNvPicPr>
          <p:nvPr/>
        </p:nvPicPr>
        <p:blipFill>
          <a:blip r:embed="rId7" cstate="print"/>
          <a:srcRect l="4672" r="16353"/>
          <a:stretch>
            <a:fillRect/>
          </a:stretch>
        </p:blipFill>
        <p:spPr bwMode="auto">
          <a:xfrm>
            <a:off x="0" y="0"/>
            <a:ext cx="2366963" cy="447675"/>
          </a:xfrm>
          <a:prstGeom prst="rect">
            <a:avLst/>
          </a:prstGeom>
          <a:noFill/>
          <a:ln w="9525">
            <a:noFill/>
            <a:miter lim="800000"/>
            <a:headEnd/>
            <a:tailEnd/>
          </a:ln>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1000" fill="hold"/>
                                        <p:tgtEl>
                                          <p:spTgt spid="9"/>
                                        </p:tgtEl>
                                        <p:attrNameLst>
                                          <p:attrName>ppt_w</p:attrName>
                                        </p:attrNameLst>
                                      </p:cBhvr>
                                      <p:tavLst>
                                        <p:tav tm="0">
                                          <p:val>
                                            <p:strVal val="#ppt_w*0.70"/>
                                          </p:val>
                                        </p:tav>
                                        <p:tav tm="100000">
                                          <p:val>
                                            <p:strVal val="#ppt_w"/>
                                          </p:val>
                                        </p:tav>
                                      </p:tavLst>
                                    </p:anim>
                                    <p:anim calcmode="lin" valueType="num">
                                      <p:cBhvr>
                                        <p:cTn id="18" dur="1000" fill="hold"/>
                                        <p:tgtEl>
                                          <p:spTgt spid="9"/>
                                        </p:tgtEl>
                                        <p:attrNameLst>
                                          <p:attrName>ppt_h</p:attrName>
                                        </p:attrNameLst>
                                      </p:cBhvr>
                                      <p:tavLst>
                                        <p:tav tm="0">
                                          <p:val>
                                            <p:strVal val="#ppt_h"/>
                                          </p:val>
                                        </p:tav>
                                        <p:tav tm="100000">
                                          <p:val>
                                            <p:strVal val="#ppt_h"/>
                                          </p:val>
                                        </p:tav>
                                      </p:tavLst>
                                    </p:anim>
                                    <p:animEffect transition="in" filter="fade">
                                      <p:cBhvr>
                                        <p:cTn id="19" dur="10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55" presetClass="entr" presetSubtype="0" fill="hold" nodeType="click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strVal val="#ppt_w*0.70"/>
                                          </p:val>
                                        </p:tav>
                                        <p:tav tm="100000">
                                          <p:val>
                                            <p:strVal val="#ppt_w"/>
                                          </p:val>
                                        </p:tav>
                                      </p:tavLst>
                                    </p:anim>
                                    <p:anim calcmode="lin" valueType="num">
                                      <p:cBhvr>
                                        <p:cTn id="25" dur="1000" fill="hold"/>
                                        <p:tgtEl>
                                          <p:spTgt spid="4"/>
                                        </p:tgtEl>
                                        <p:attrNameLst>
                                          <p:attrName>ppt_h</p:attrName>
                                        </p:attrNameLst>
                                      </p:cBhvr>
                                      <p:tavLst>
                                        <p:tav tm="0">
                                          <p:val>
                                            <p:strVal val="#ppt_h"/>
                                          </p:val>
                                        </p:tav>
                                        <p:tav tm="100000">
                                          <p:val>
                                            <p:strVal val="#ppt_h"/>
                                          </p:val>
                                        </p:tav>
                                      </p:tavLst>
                                    </p:anim>
                                    <p:animEffect transition="in" filter="fade">
                                      <p:cBhvr>
                                        <p:cTn id="26" dur="1000"/>
                                        <p:tgtEl>
                                          <p:spTgt spid="4"/>
                                        </p:tgtEl>
                                      </p:cBhvr>
                                    </p:animEffect>
                                  </p:childTnLst>
                                </p:cTn>
                              </p:par>
                            </p:childTnLst>
                          </p:cTn>
                        </p:par>
                      </p:childTnLst>
                    </p:cTn>
                  </p:par>
                  <p:par>
                    <p:cTn id="27" fill="hold">
                      <p:stCondLst>
                        <p:cond delay="indefinite"/>
                      </p:stCondLst>
                      <p:childTnLst>
                        <p:par>
                          <p:cTn id="28" fill="hold">
                            <p:stCondLst>
                              <p:cond delay="0"/>
                            </p:stCondLst>
                            <p:childTnLst>
                              <p:par>
                                <p:cTn id="29" presetID="55" presetClass="entr" presetSubtype="0"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1000" fill="hold"/>
                                        <p:tgtEl>
                                          <p:spTgt spid="5"/>
                                        </p:tgtEl>
                                        <p:attrNameLst>
                                          <p:attrName>ppt_w</p:attrName>
                                        </p:attrNameLst>
                                      </p:cBhvr>
                                      <p:tavLst>
                                        <p:tav tm="0">
                                          <p:val>
                                            <p:strVal val="#ppt_w*0.70"/>
                                          </p:val>
                                        </p:tav>
                                        <p:tav tm="100000">
                                          <p:val>
                                            <p:strVal val="#ppt_w"/>
                                          </p:val>
                                        </p:tav>
                                      </p:tavLst>
                                    </p:anim>
                                    <p:anim calcmode="lin" valueType="num">
                                      <p:cBhvr>
                                        <p:cTn id="32" dur="1000" fill="hold"/>
                                        <p:tgtEl>
                                          <p:spTgt spid="5"/>
                                        </p:tgtEl>
                                        <p:attrNameLst>
                                          <p:attrName>ppt_h</p:attrName>
                                        </p:attrNameLst>
                                      </p:cBhvr>
                                      <p:tavLst>
                                        <p:tav tm="0">
                                          <p:val>
                                            <p:strVal val="#ppt_h"/>
                                          </p:val>
                                        </p:tav>
                                        <p:tav tm="100000">
                                          <p:val>
                                            <p:strVal val="#ppt_h"/>
                                          </p:val>
                                        </p:tav>
                                      </p:tavLst>
                                    </p:anim>
                                    <p:animEffect transition="in" filter="fade">
                                      <p:cBhvr>
                                        <p:cTn id="3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fontAlgn="auto">
              <a:spcAft>
                <a:spcPts val="0"/>
              </a:spcAft>
              <a:defRPr/>
            </a:pPr>
            <a:r>
              <a:rPr lang="en-ZA" i="1" dirty="0" smtClean="0">
                <a:solidFill>
                  <a:schemeClr val="accent1">
                    <a:satMod val="150000"/>
                  </a:schemeClr>
                </a:solidFill>
              </a:rPr>
              <a:t>Theory</a:t>
            </a:r>
            <a:r>
              <a:rPr lang="en-ZA" dirty="0" smtClean="0">
                <a:solidFill>
                  <a:schemeClr val="accent1">
                    <a:satMod val="150000"/>
                  </a:schemeClr>
                </a:solidFill>
              </a:rPr>
              <a:t> for dynamic bed</a:t>
            </a:r>
            <a:endParaRPr lang="en-ZA" dirty="0">
              <a:solidFill>
                <a:schemeClr val="accent1">
                  <a:satMod val="150000"/>
                </a:schemeClr>
              </a:solidFill>
            </a:endParaRPr>
          </a:p>
        </p:txBody>
      </p:sp>
      <p:graphicFrame>
        <p:nvGraphicFramePr>
          <p:cNvPr id="23" name="Object 2"/>
          <p:cNvGraphicFramePr>
            <a:graphicFrameLocks noChangeAspect="1"/>
          </p:cNvGraphicFramePr>
          <p:nvPr>
            <p:ph idx="1"/>
          </p:nvPr>
        </p:nvGraphicFramePr>
        <p:xfrm>
          <a:off x="2071688" y="2238375"/>
          <a:ext cx="2143125" cy="452438"/>
        </p:xfrm>
        <a:graphic>
          <a:graphicData uri="http://schemas.openxmlformats.org/presentationml/2006/ole">
            <p:oleObj spid="_x0000_s7170" name="Equation" r:id="rId4" imgW="1143000" imgH="241200" progId="Equation.3">
              <p:embed/>
            </p:oleObj>
          </a:graphicData>
        </a:graphic>
      </p:graphicFrame>
      <p:sp>
        <p:nvSpPr>
          <p:cNvPr id="5" name="TextBox 4"/>
          <p:cNvSpPr txBox="1">
            <a:spLocks noChangeArrowheads="1"/>
          </p:cNvSpPr>
          <p:nvPr/>
        </p:nvSpPr>
        <p:spPr bwMode="auto">
          <a:xfrm>
            <a:off x="1071563" y="1428750"/>
            <a:ext cx="4929187" cy="646113"/>
          </a:xfrm>
          <a:prstGeom prst="rect">
            <a:avLst/>
          </a:prstGeom>
          <a:noFill/>
          <a:ln w="9525">
            <a:noFill/>
            <a:miter lim="800000"/>
            <a:headEnd/>
            <a:tailEnd/>
          </a:ln>
        </p:spPr>
        <p:txBody>
          <a:bodyPr>
            <a:spAutoFit/>
          </a:bodyPr>
          <a:lstStyle/>
          <a:p>
            <a:r>
              <a:rPr lang="en-ZA" i="1">
                <a:latin typeface="Corbel" pitchFamily="34" charset="0"/>
              </a:rPr>
              <a:t>Statistical evaluation of drag force</a:t>
            </a:r>
            <a:r>
              <a:rPr lang="en-ZA">
                <a:latin typeface="Corbel" pitchFamily="34" charset="0"/>
              </a:rPr>
              <a:t> : </a:t>
            </a:r>
            <a:r>
              <a:rPr lang="en-ZA" b="1">
                <a:latin typeface="Corbel" pitchFamily="34" charset="0"/>
              </a:rPr>
              <a:t>Cell Model </a:t>
            </a:r>
            <a:r>
              <a:rPr lang="en-ZA">
                <a:latin typeface="Corbel" pitchFamily="34" charset="0"/>
              </a:rPr>
              <a:t>(e.g. Happel, 1958; Kuwabara, 1959)</a:t>
            </a:r>
            <a:endParaRPr lang="en-ZA" b="1">
              <a:latin typeface="Corbel" pitchFamily="34" charset="0"/>
            </a:endParaRPr>
          </a:p>
        </p:txBody>
      </p:sp>
      <p:sp>
        <p:nvSpPr>
          <p:cNvPr id="6" name="Donut 5"/>
          <p:cNvSpPr/>
          <p:nvPr/>
        </p:nvSpPr>
        <p:spPr>
          <a:xfrm>
            <a:off x="5429250" y="1928813"/>
            <a:ext cx="1700213" cy="1628775"/>
          </a:xfrm>
          <a:prstGeom prst="donu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ZA">
              <a:solidFill>
                <a:schemeClr val="tx1"/>
              </a:solidFill>
            </a:endParaRPr>
          </a:p>
        </p:txBody>
      </p:sp>
      <p:cxnSp>
        <p:nvCxnSpPr>
          <p:cNvPr id="8" name="Straight Arrow Connector 7"/>
          <p:cNvCxnSpPr/>
          <p:nvPr/>
        </p:nvCxnSpPr>
        <p:spPr>
          <a:xfrm>
            <a:off x="6286500" y="2786063"/>
            <a:ext cx="593725" cy="5334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V="1">
            <a:off x="6286500" y="2500313"/>
            <a:ext cx="357188" cy="28575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graphicFrame>
        <p:nvGraphicFramePr>
          <p:cNvPr id="20483" name="Object 3"/>
          <p:cNvGraphicFramePr>
            <a:graphicFrameLocks noChangeAspect="1"/>
          </p:cNvGraphicFramePr>
          <p:nvPr/>
        </p:nvGraphicFramePr>
        <p:xfrm>
          <a:off x="5429250" y="2357438"/>
          <a:ext cx="500063" cy="571500"/>
        </p:xfrm>
        <a:graphic>
          <a:graphicData uri="http://schemas.openxmlformats.org/presentationml/2006/ole">
            <p:oleObj spid="_x0000_s7171" name="Equation" r:id="rId5" imgW="126720" imgH="228600" progId="Equation.3">
              <p:embed/>
            </p:oleObj>
          </a:graphicData>
        </a:graphic>
      </p:graphicFrame>
      <p:graphicFrame>
        <p:nvGraphicFramePr>
          <p:cNvPr id="20484" name="Object 4"/>
          <p:cNvGraphicFramePr>
            <a:graphicFrameLocks noChangeAspect="1"/>
          </p:cNvGraphicFramePr>
          <p:nvPr/>
        </p:nvGraphicFramePr>
        <p:xfrm>
          <a:off x="6215063" y="2286000"/>
          <a:ext cx="425450" cy="357188"/>
        </p:xfrm>
        <a:graphic>
          <a:graphicData uri="http://schemas.openxmlformats.org/presentationml/2006/ole">
            <p:oleObj spid="_x0000_s7172" name="Equation" r:id="rId6" imgW="139680" imgH="228600" progId="Equation.3">
              <p:embed/>
            </p:oleObj>
          </a:graphicData>
        </a:graphic>
      </p:graphicFrame>
      <p:graphicFrame>
        <p:nvGraphicFramePr>
          <p:cNvPr id="20485" name="Object 5"/>
          <p:cNvGraphicFramePr>
            <a:graphicFrameLocks noChangeAspect="1"/>
          </p:cNvGraphicFramePr>
          <p:nvPr/>
        </p:nvGraphicFramePr>
        <p:xfrm>
          <a:off x="6357938" y="3071813"/>
          <a:ext cx="357187" cy="358775"/>
        </p:xfrm>
        <a:graphic>
          <a:graphicData uri="http://schemas.openxmlformats.org/presentationml/2006/ole">
            <p:oleObj spid="_x0000_s7173" name="Equation" r:id="rId7" imgW="126720" imgH="215640" progId="Equation.3">
              <p:embed/>
            </p:oleObj>
          </a:graphicData>
        </a:graphic>
      </p:graphicFrame>
      <p:graphicFrame>
        <p:nvGraphicFramePr>
          <p:cNvPr id="4" name="Object 6"/>
          <p:cNvGraphicFramePr>
            <a:graphicFrameLocks noChangeAspect="1"/>
          </p:cNvGraphicFramePr>
          <p:nvPr/>
        </p:nvGraphicFramePr>
        <p:xfrm>
          <a:off x="285750" y="3571875"/>
          <a:ext cx="5000625" cy="2143125"/>
        </p:xfrm>
        <a:graphic>
          <a:graphicData uri="http://schemas.openxmlformats.org/presentationml/2006/ole">
            <p:oleObj spid="_x0000_s7174" name="Equation" r:id="rId8" imgW="1942920" imgH="838080" progId="Equation.3">
              <p:embed/>
            </p:oleObj>
          </a:graphicData>
        </a:graphic>
      </p:graphicFrame>
      <p:graphicFrame>
        <p:nvGraphicFramePr>
          <p:cNvPr id="15" name="Object 7"/>
          <p:cNvGraphicFramePr>
            <a:graphicFrameLocks noChangeAspect="1"/>
          </p:cNvGraphicFramePr>
          <p:nvPr/>
        </p:nvGraphicFramePr>
        <p:xfrm>
          <a:off x="714375" y="5857875"/>
          <a:ext cx="3357563" cy="642938"/>
        </p:xfrm>
        <a:graphic>
          <a:graphicData uri="http://schemas.openxmlformats.org/presentationml/2006/ole">
            <p:oleObj spid="_x0000_s7175" name="Equation" r:id="rId9" imgW="939600" imgH="279360" progId="Equation.3">
              <p:embed/>
            </p:oleObj>
          </a:graphicData>
        </a:graphic>
      </p:graphicFrame>
      <p:sp>
        <p:nvSpPr>
          <p:cNvPr id="20" name="TextBox 19"/>
          <p:cNvSpPr txBox="1">
            <a:spLocks noChangeArrowheads="1"/>
          </p:cNvSpPr>
          <p:nvPr/>
        </p:nvSpPr>
        <p:spPr bwMode="auto">
          <a:xfrm>
            <a:off x="357188" y="3000375"/>
            <a:ext cx="3643312" cy="369888"/>
          </a:xfrm>
          <a:prstGeom prst="rect">
            <a:avLst/>
          </a:prstGeom>
          <a:noFill/>
          <a:ln w="9525">
            <a:noFill/>
            <a:miter lim="800000"/>
            <a:headEnd/>
            <a:tailEnd/>
          </a:ln>
        </p:spPr>
        <p:txBody>
          <a:bodyPr>
            <a:spAutoFit/>
          </a:bodyPr>
          <a:lstStyle/>
          <a:p>
            <a:r>
              <a:rPr lang="en-ZA">
                <a:latin typeface="Corbel" pitchFamily="34" charset="0"/>
              </a:rPr>
              <a:t>Solution of Stokes’ equations  </a:t>
            </a:r>
          </a:p>
        </p:txBody>
      </p:sp>
      <p:sp>
        <p:nvSpPr>
          <p:cNvPr id="21" name="TextBox 20"/>
          <p:cNvSpPr txBox="1">
            <a:spLocks noChangeArrowheads="1"/>
          </p:cNvSpPr>
          <p:nvPr/>
        </p:nvSpPr>
        <p:spPr bwMode="auto">
          <a:xfrm>
            <a:off x="5572125" y="3643313"/>
            <a:ext cx="2857500" cy="646112"/>
          </a:xfrm>
          <a:prstGeom prst="rect">
            <a:avLst/>
          </a:prstGeom>
          <a:noFill/>
          <a:ln w="9525">
            <a:noFill/>
            <a:miter lim="800000"/>
            <a:headEnd/>
            <a:tailEnd/>
          </a:ln>
        </p:spPr>
        <p:txBody>
          <a:bodyPr>
            <a:spAutoFit/>
          </a:bodyPr>
          <a:lstStyle/>
          <a:p>
            <a:r>
              <a:rPr lang="en-ZA">
                <a:latin typeface="Corbel" pitchFamily="34" charset="0"/>
              </a:rPr>
              <a:t>Inner boundary condition: </a:t>
            </a:r>
            <a:r>
              <a:rPr lang="en-ZA" i="1">
                <a:latin typeface="Corbel" pitchFamily="34" charset="0"/>
              </a:rPr>
              <a:t>no slip</a:t>
            </a:r>
            <a:endParaRPr lang="en-ZA">
              <a:latin typeface="Corbel" pitchFamily="34" charset="0"/>
            </a:endParaRPr>
          </a:p>
        </p:txBody>
      </p:sp>
      <p:sp>
        <p:nvSpPr>
          <p:cNvPr id="22" name="TextBox 21"/>
          <p:cNvSpPr txBox="1">
            <a:spLocks noChangeArrowheads="1"/>
          </p:cNvSpPr>
          <p:nvPr/>
        </p:nvSpPr>
        <p:spPr bwMode="auto">
          <a:xfrm>
            <a:off x="5715000" y="4500563"/>
            <a:ext cx="2786063" cy="646112"/>
          </a:xfrm>
          <a:prstGeom prst="rect">
            <a:avLst/>
          </a:prstGeom>
          <a:noFill/>
          <a:ln w="9525">
            <a:noFill/>
            <a:miter lim="800000"/>
            <a:headEnd/>
            <a:tailEnd/>
          </a:ln>
        </p:spPr>
        <p:txBody>
          <a:bodyPr>
            <a:spAutoFit/>
          </a:bodyPr>
          <a:lstStyle/>
          <a:p>
            <a:r>
              <a:rPr lang="en-ZA">
                <a:latin typeface="Corbel" pitchFamily="34" charset="0"/>
              </a:rPr>
              <a:t>Outer boundary condition:</a:t>
            </a:r>
          </a:p>
          <a:p>
            <a:r>
              <a:rPr lang="en-ZA" i="1">
                <a:latin typeface="Corbel" pitchFamily="34" charset="0"/>
              </a:rPr>
              <a:t>zero vorticity</a:t>
            </a:r>
          </a:p>
        </p:txBody>
      </p:sp>
      <p:sp>
        <p:nvSpPr>
          <p:cNvPr id="24" name="TextBox 23"/>
          <p:cNvSpPr txBox="1">
            <a:spLocks noChangeArrowheads="1"/>
          </p:cNvSpPr>
          <p:nvPr/>
        </p:nvSpPr>
        <p:spPr bwMode="auto">
          <a:xfrm>
            <a:off x="5643563" y="5286375"/>
            <a:ext cx="2928937" cy="369888"/>
          </a:xfrm>
          <a:prstGeom prst="rect">
            <a:avLst/>
          </a:prstGeom>
          <a:noFill/>
          <a:ln w="9525">
            <a:noFill/>
            <a:miter lim="800000"/>
            <a:headEnd/>
            <a:tailEnd/>
          </a:ln>
        </p:spPr>
        <p:txBody>
          <a:bodyPr>
            <a:spAutoFit/>
          </a:bodyPr>
          <a:lstStyle/>
          <a:p>
            <a:r>
              <a:rPr lang="en-ZA" b="1">
                <a:latin typeface="Corbel" pitchFamily="34" charset="0"/>
              </a:rPr>
              <a:t>New: cell average condition</a:t>
            </a:r>
          </a:p>
        </p:txBody>
      </p:sp>
      <p:graphicFrame>
        <p:nvGraphicFramePr>
          <p:cNvPr id="16" name="Object 8"/>
          <p:cNvGraphicFramePr>
            <a:graphicFrameLocks noChangeAspect="1"/>
          </p:cNvGraphicFramePr>
          <p:nvPr/>
        </p:nvGraphicFramePr>
        <p:xfrm>
          <a:off x="5699125" y="5770563"/>
          <a:ext cx="2174875" cy="862012"/>
        </p:xfrm>
        <a:graphic>
          <a:graphicData uri="http://schemas.openxmlformats.org/presentationml/2006/ole">
            <p:oleObj spid="_x0000_s7176" name="Equation" r:id="rId10" imgW="660240" imgH="342720" progId="Equation.3">
              <p:embed/>
            </p:oleObj>
          </a:graphicData>
        </a:graphic>
      </p:graphicFrame>
      <p:pic>
        <p:nvPicPr>
          <p:cNvPr id="7186" name="Picture 18"/>
          <p:cNvPicPr>
            <a:picLocks noChangeAspect="1" noChangeArrowheads="1"/>
          </p:cNvPicPr>
          <p:nvPr/>
        </p:nvPicPr>
        <p:blipFill>
          <a:blip r:embed="rId11" cstate="print"/>
          <a:srcRect l="4672" r="16353"/>
          <a:stretch>
            <a:fillRect/>
          </a:stretch>
        </p:blipFill>
        <p:spPr bwMode="auto">
          <a:xfrm>
            <a:off x="0" y="0"/>
            <a:ext cx="2366963" cy="447675"/>
          </a:xfrm>
          <a:prstGeom prst="rect">
            <a:avLst/>
          </a:prstGeom>
          <a:noFill/>
          <a:ln w="9525">
            <a:noFill/>
            <a:miter lim="800000"/>
            <a:headEnd/>
            <a:tailEnd/>
          </a:ln>
        </p:spPr>
      </p:pic>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000"/>
                                        <p:tgtEl>
                                          <p:spTgt spid="6"/>
                                        </p:tgtEl>
                                      </p:cBhvr>
                                    </p:animEffect>
                                  </p:childTnLst>
                                </p:cTn>
                              </p:par>
                              <p:par>
                                <p:cTn id="13" presetID="2" presetClass="entr" presetSubtype="4" fill="hold" nodeType="withEffect">
                                  <p:stCondLst>
                                    <p:cond delay="0"/>
                                  </p:stCondLst>
                                  <p:childTnLst>
                                    <p:set>
                                      <p:cBhvr>
                                        <p:cTn id="14" dur="1" fill="hold">
                                          <p:stCondLst>
                                            <p:cond delay="0"/>
                                          </p:stCondLst>
                                        </p:cTn>
                                        <p:tgtEl>
                                          <p:spTgt spid="20483"/>
                                        </p:tgtEl>
                                        <p:attrNameLst>
                                          <p:attrName>style.visibility</p:attrName>
                                        </p:attrNameLst>
                                      </p:cBhvr>
                                      <p:to>
                                        <p:strVal val="visible"/>
                                      </p:to>
                                    </p:set>
                                    <p:anim calcmode="lin" valueType="num">
                                      <p:cBhvr additive="base">
                                        <p:cTn id="15" dur="500" fill="hold"/>
                                        <p:tgtEl>
                                          <p:spTgt spid="20483"/>
                                        </p:tgtEl>
                                        <p:attrNameLst>
                                          <p:attrName>ppt_x</p:attrName>
                                        </p:attrNameLst>
                                      </p:cBhvr>
                                      <p:tavLst>
                                        <p:tav tm="0">
                                          <p:val>
                                            <p:strVal val="#ppt_x"/>
                                          </p:val>
                                        </p:tav>
                                        <p:tav tm="100000">
                                          <p:val>
                                            <p:strVal val="#ppt_x"/>
                                          </p:val>
                                        </p:tav>
                                      </p:tavLst>
                                    </p:anim>
                                    <p:anim calcmode="lin" valueType="num">
                                      <p:cBhvr additive="base">
                                        <p:cTn id="16" dur="500" fill="hold"/>
                                        <p:tgtEl>
                                          <p:spTgt spid="2048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2000"/>
                                        <p:tgtEl>
                                          <p:spTgt spid="11"/>
                                        </p:tgtEl>
                                      </p:cBhvr>
                                    </p:animEffect>
                                  </p:childTnLst>
                                </p:cTn>
                              </p:par>
                              <p:par>
                                <p:cTn id="22" presetID="10" presetClass="entr" presetSubtype="0" fill="hold" nodeType="withEffect">
                                  <p:stCondLst>
                                    <p:cond delay="0"/>
                                  </p:stCondLst>
                                  <p:childTnLst>
                                    <p:set>
                                      <p:cBhvr>
                                        <p:cTn id="23" dur="1" fill="hold">
                                          <p:stCondLst>
                                            <p:cond delay="0"/>
                                          </p:stCondLst>
                                        </p:cTn>
                                        <p:tgtEl>
                                          <p:spTgt spid="20484"/>
                                        </p:tgtEl>
                                        <p:attrNameLst>
                                          <p:attrName>style.visibility</p:attrName>
                                        </p:attrNameLst>
                                      </p:cBhvr>
                                      <p:to>
                                        <p:strVal val="visible"/>
                                      </p:to>
                                    </p:set>
                                    <p:animEffect transition="in" filter="fade">
                                      <p:cBhvr>
                                        <p:cTn id="24" dur="2000"/>
                                        <p:tgtEl>
                                          <p:spTgt spid="20484"/>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2000"/>
                                        <p:tgtEl>
                                          <p:spTgt spid="8"/>
                                        </p:tgtEl>
                                      </p:cBhvr>
                                    </p:animEffect>
                                  </p:childTnLst>
                                </p:cTn>
                              </p:par>
                              <p:par>
                                <p:cTn id="30" presetID="10" presetClass="entr" presetSubtype="0" fill="hold" nodeType="withEffect">
                                  <p:stCondLst>
                                    <p:cond delay="0"/>
                                  </p:stCondLst>
                                  <p:childTnLst>
                                    <p:set>
                                      <p:cBhvr>
                                        <p:cTn id="31" dur="1" fill="hold">
                                          <p:stCondLst>
                                            <p:cond delay="0"/>
                                          </p:stCondLst>
                                        </p:cTn>
                                        <p:tgtEl>
                                          <p:spTgt spid="20485"/>
                                        </p:tgtEl>
                                        <p:attrNameLst>
                                          <p:attrName>style.visibility</p:attrName>
                                        </p:attrNameLst>
                                      </p:cBhvr>
                                      <p:to>
                                        <p:strVal val="visible"/>
                                      </p:to>
                                    </p:set>
                                    <p:animEffect transition="in" filter="fade">
                                      <p:cBhvr>
                                        <p:cTn id="32" dur="2000"/>
                                        <p:tgtEl>
                                          <p:spTgt spid="20485"/>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500" fill="hold"/>
                                        <p:tgtEl>
                                          <p:spTgt spid="23"/>
                                        </p:tgtEl>
                                        <p:attrNameLst>
                                          <p:attrName>ppt_x</p:attrName>
                                        </p:attrNameLst>
                                      </p:cBhvr>
                                      <p:tavLst>
                                        <p:tav tm="0">
                                          <p:val>
                                            <p:strVal val="#ppt_x"/>
                                          </p:val>
                                        </p:tav>
                                        <p:tav tm="100000">
                                          <p:val>
                                            <p:strVal val="#ppt_x"/>
                                          </p:val>
                                        </p:tav>
                                      </p:tavLst>
                                    </p:anim>
                                    <p:anim calcmode="lin" valueType="num">
                                      <p:cBhvr additive="base">
                                        <p:cTn id="38"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8" presetClass="entr" presetSubtype="12" fill="hold" grpId="0" nodeType="click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strips(downLeft)">
                                      <p:cBhvr>
                                        <p:cTn id="43" dur="500"/>
                                        <p:tgtEl>
                                          <p:spTgt spid="20"/>
                                        </p:tgtEl>
                                      </p:cBhvr>
                                    </p:animEffect>
                                  </p:childTnLst>
                                </p:cTn>
                              </p:par>
                              <p:par>
                                <p:cTn id="44" presetID="3" presetClass="entr" presetSubtype="10"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blinds(horizontal)">
                                      <p:cBhvr>
                                        <p:cTn id="46" dur="500"/>
                                        <p:tgtEl>
                                          <p:spTgt spid="4"/>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fade">
                                      <p:cBhvr>
                                        <p:cTn id="51" dur="2000"/>
                                        <p:tgtEl>
                                          <p:spTgt spid="15"/>
                                        </p:tgtEl>
                                      </p:cBhvr>
                                    </p:animEffect>
                                  </p:childTnLst>
                                </p:cTn>
                              </p:par>
                            </p:childTnLst>
                          </p:cTn>
                        </p:par>
                      </p:childTnLst>
                    </p:cTn>
                  </p:par>
                  <p:par>
                    <p:cTn id="52" fill="hold">
                      <p:stCondLst>
                        <p:cond delay="indefinite"/>
                      </p:stCondLst>
                      <p:childTnLst>
                        <p:par>
                          <p:cTn id="53" fill="hold">
                            <p:stCondLst>
                              <p:cond delay="0"/>
                            </p:stCondLst>
                            <p:childTnLst>
                              <p:par>
                                <p:cTn id="54" presetID="3" presetClass="entr" presetSubtype="10" fill="hold" grpId="0" nodeType="clickEffect">
                                  <p:stCondLst>
                                    <p:cond delay="0"/>
                                  </p:stCondLst>
                                  <p:childTnLst>
                                    <p:set>
                                      <p:cBhvr>
                                        <p:cTn id="55" dur="1" fill="hold">
                                          <p:stCondLst>
                                            <p:cond delay="0"/>
                                          </p:stCondLst>
                                        </p:cTn>
                                        <p:tgtEl>
                                          <p:spTgt spid="21"/>
                                        </p:tgtEl>
                                        <p:attrNameLst>
                                          <p:attrName>style.visibility</p:attrName>
                                        </p:attrNameLst>
                                      </p:cBhvr>
                                      <p:to>
                                        <p:strVal val="visible"/>
                                      </p:to>
                                    </p:set>
                                    <p:animEffect transition="in" filter="blinds(horizontal)">
                                      <p:cBhvr>
                                        <p:cTn id="56" dur="500"/>
                                        <p:tgtEl>
                                          <p:spTgt spid="21"/>
                                        </p:tgtEl>
                                      </p:cBhvr>
                                    </p:animEffect>
                                  </p:childTnLst>
                                </p:cTn>
                              </p:par>
                            </p:childTnLst>
                          </p:cTn>
                        </p:par>
                      </p:childTnLst>
                    </p:cTn>
                  </p:par>
                  <p:par>
                    <p:cTn id="57" fill="hold">
                      <p:stCondLst>
                        <p:cond delay="indefinite"/>
                      </p:stCondLst>
                      <p:childTnLst>
                        <p:par>
                          <p:cTn id="58" fill="hold">
                            <p:stCondLst>
                              <p:cond delay="0"/>
                            </p:stCondLst>
                            <p:childTnLst>
                              <p:par>
                                <p:cTn id="59" presetID="3" presetClass="entr" presetSubtype="10" fill="hold" grpId="0" nodeType="click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blinds(horizontal)">
                                      <p:cBhvr>
                                        <p:cTn id="61" dur="500"/>
                                        <p:tgtEl>
                                          <p:spTgt spid="22"/>
                                        </p:tgtEl>
                                      </p:cBhvr>
                                    </p:animEffect>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grpId="0" nodeType="clickEffect">
                                  <p:stCondLst>
                                    <p:cond delay="0"/>
                                  </p:stCondLst>
                                  <p:childTnLst>
                                    <p:set>
                                      <p:cBhvr>
                                        <p:cTn id="65" dur="1" fill="hold">
                                          <p:stCondLst>
                                            <p:cond delay="0"/>
                                          </p:stCondLst>
                                        </p:cTn>
                                        <p:tgtEl>
                                          <p:spTgt spid="24"/>
                                        </p:tgtEl>
                                        <p:attrNameLst>
                                          <p:attrName>style.visibility</p:attrName>
                                        </p:attrNameLst>
                                      </p:cBhvr>
                                      <p:to>
                                        <p:strVal val="visible"/>
                                      </p:to>
                                    </p:set>
                                    <p:anim calcmode="lin" valueType="num">
                                      <p:cBhvr additive="base">
                                        <p:cTn id="66" dur="500" fill="hold"/>
                                        <p:tgtEl>
                                          <p:spTgt spid="24"/>
                                        </p:tgtEl>
                                        <p:attrNameLst>
                                          <p:attrName>ppt_x</p:attrName>
                                        </p:attrNameLst>
                                      </p:cBhvr>
                                      <p:tavLst>
                                        <p:tav tm="0">
                                          <p:val>
                                            <p:strVal val="#ppt_x"/>
                                          </p:val>
                                        </p:tav>
                                        <p:tav tm="100000">
                                          <p:val>
                                            <p:strVal val="#ppt_x"/>
                                          </p:val>
                                        </p:tav>
                                      </p:tavLst>
                                    </p:anim>
                                    <p:anim calcmode="lin" valueType="num">
                                      <p:cBhvr additive="base">
                                        <p:cTn id="67" dur="500" fill="hold"/>
                                        <p:tgtEl>
                                          <p:spTgt spid="24"/>
                                        </p:tgtEl>
                                        <p:attrNameLst>
                                          <p:attrName>ppt_y</p:attrName>
                                        </p:attrNameLst>
                                      </p:cBhvr>
                                      <p:tavLst>
                                        <p:tav tm="0">
                                          <p:val>
                                            <p:strVal val="1+#ppt_h/2"/>
                                          </p:val>
                                        </p:tav>
                                        <p:tav tm="100000">
                                          <p:val>
                                            <p:strVal val="#ppt_y"/>
                                          </p:val>
                                        </p:tav>
                                      </p:tavLst>
                                    </p:anim>
                                  </p:childTnLst>
                                </p:cTn>
                              </p:par>
                            </p:childTnLst>
                          </p:cTn>
                        </p:par>
                        <p:par>
                          <p:cTn id="68" fill="hold">
                            <p:stCondLst>
                              <p:cond delay="500"/>
                            </p:stCondLst>
                            <p:childTnLst>
                              <p:par>
                                <p:cTn id="69" presetID="2" presetClass="entr" presetSubtype="4" fill="hold" nodeType="after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500" fill="hold"/>
                                        <p:tgtEl>
                                          <p:spTgt spid="16"/>
                                        </p:tgtEl>
                                        <p:attrNameLst>
                                          <p:attrName>ppt_x</p:attrName>
                                        </p:attrNameLst>
                                      </p:cBhvr>
                                      <p:tavLst>
                                        <p:tav tm="0">
                                          <p:val>
                                            <p:strVal val="#ppt_x"/>
                                          </p:val>
                                        </p:tav>
                                        <p:tav tm="100000">
                                          <p:val>
                                            <p:strVal val="#ppt_x"/>
                                          </p:val>
                                        </p:tav>
                                      </p:tavLst>
                                    </p:anim>
                                    <p:anim calcmode="lin" valueType="num">
                                      <p:cBhvr additive="base">
                                        <p:cTn id="7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0" grpId="0"/>
      <p:bldP spid="21" grpId="0"/>
      <p:bldP spid="22" grpId="0"/>
      <p:bldP spid="2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fontAlgn="auto">
              <a:spcAft>
                <a:spcPts val="0"/>
              </a:spcAft>
              <a:defRPr/>
            </a:pPr>
            <a:r>
              <a:rPr lang="en-ZA" dirty="0" smtClean="0">
                <a:solidFill>
                  <a:schemeClr val="accent1">
                    <a:satMod val="150000"/>
                  </a:schemeClr>
                </a:solidFill>
              </a:rPr>
              <a:t>Cell Averaged Model</a:t>
            </a:r>
            <a:endParaRPr lang="en-ZA" dirty="0">
              <a:solidFill>
                <a:schemeClr val="accent1">
                  <a:satMod val="150000"/>
                </a:schemeClr>
              </a:solidFill>
            </a:endParaRPr>
          </a:p>
        </p:txBody>
      </p:sp>
      <p:graphicFrame>
        <p:nvGraphicFramePr>
          <p:cNvPr id="12" name="Object 9"/>
          <p:cNvGraphicFramePr>
            <a:graphicFrameLocks noChangeAspect="1"/>
          </p:cNvGraphicFramePr>
          <p:nvPr>
            <p:ph idx="1"/>
          </p:nvPr>
        </p:nvGraphicFramePr>
        <p:xfrm>
          <a:off x="714375" y="2143125"/>
          <a:ext cx="5143500" cy="1543050"/>
        </p:xfrm>
        <a:graphic>
          <a:graphicData uri="http://schemas.openxmlformats.org/presentationml/2006/ole">
            <p:oleObj spid="_x0000_s8194" name="Equation" r:id="rId4" imgW="1396800" imgH="419040" progId="Equation.3">
              <p:embed/>
            </p:oleObj>
          </a:graphicData>
        </a:graphic>
      </p:graphicFrame>
      <p:graphicFrame>
        <p:nvGraphicFramePr>
          <p:cNvPr id="13" name="Object 10"/>
          <p:cNvGraphicFramePr>
            <a:graphicFrameLocks noChangeAspect="1"/>
          </p:cNvGraphicFramePr>
          <p:nvPr/>
        </p:nvGraphicFramePr>
        <p:xfrm>
          <a:off x="0" y="4500563"/>
          <a:ext cx="9144000" cy="2143125"/>
        </p:xfrm>
        <a:graphic>
          <a:graphicData uri="http://schemas.openxmlformats.org/presentationml/2006/ole">
            <p:oleObj spid="_x0000_s8195" name="Equation" r:id="rId5" imgW="2019240" imgH="482400" progId="Equation.3">
              <p:embed/>
            </p:oleObj>
          </a:graphicData>
        </a:graphic>
      </p:graphicFrame>
      <p:sp>
        <p:nvSpPr>
          <p:cNvPr id="15" name="TextBox 14"/>
          <p:cNvSpPr txBox="1">
            <a:spLocks noChangeArrowheads="1"/>
          </p:cNvSpPr>
          <p:nvPr/>
        </p:nvSpPr>
        <p:spPr bwMode="auto">
          <a:xfrm>
            <a:off x="2143125" y="1571625"/>
            <a:ext cx="5143500" cy="584200"/>
          </a:xfrm>
          <a:prstGeom prst="rect">
            <a:avLst/>
          </a:prstGeom>
          <a:noFill/>
          <a:ln w="9525">
            <a:noFill/>
            <a:miter lim="800000"/>
            <a:headEnd/>
            <a:tailEnd/>
          </a:ln>
        </p:spPr>
        <p:txBody>
          <a:bodyPr>
            <a:spAutoFit/>
          </a:bodyPr>
          <a:lstStyle/>
          <a:p>
            <a:r>
              <a:rPr lang="en-ZA" sz="3200">
                <a:latin typeface="Corbel" pitchFamily="34" charset="0"/>
              </a:rPr>
              <a:t>(Drop Brinkman term)</a:t>
            </a:r>
          </a:p>
        </p:txBody>
      </p:sp>
      <p:pic>
        <p:nvPicPr>
          <p:cNvPr id="8199" name="Picture 18"/>
          <p:cNvPicPr>
            <a:picLocks noChangeAspect="1" noChangeArrowheads="1"/>
          </p:cNvPicPr>
          <p:nvPr/>
        </p:nvPicPr>
        <p:blipFill>
          <a:blip r:embed="rId6" cstate="print"/>
          <a:srcRect l="4672" r="16353"/>
          <a:stretch>
            <a:fillRect/>
          </a:stretch>
        </p:blipFill>
        <p:spPr bwMode="auto">
          <a:xfrm>
            <a:off x="0" y="0"/>
            <a:ext cx="2366963" cy="447675"/>
          </a:xfrm>
          <a:prstGeom prst="rect">
            <a:avLst/>
          </a:prstGeom>
          <a:noFill/>
          <a:ln w="9525">
            <a:noFill/>
            <a:miter lim="800000"/>
            <a:headEnd/>
            <a:tailEnd/>
          </a:ln>
        </p:spPr>
      </p:pic>
      <p:graphicFrame>
        <p:nvGraphicFramePr>
          <p:cNvPr id="4" name="Object 11"/>
          <p:cNvGraphicFramePr>
            <a:graphicFrameLocks noChangeAspect="1"/>
          </p:cNvGraphicFramePr>
          <p:nvPr/>
        </p:nvGraphicFramePr>
        <p:xfrm>
          <a:off x="5857875" y="2143125"/>
          <a:ext cx="2268538" cy="1190625"/>
        </p:xfrm>
        <a:graphic>
          <a:graphicData uri="http://schemas.openxmlformats.org/presentationml/2006/ole">
            <p:oleObj spid="_x0000_s8196" name="Equation" r:id="rId7" imgW="558720" imgH="279360" progId="Equation.3">
              <p:embed/>
            </p:oleObj>
          </a:graphicData>
        </a:graphic>
      </p:graphicFrame>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amond(in)">
                                      <p:cBhvr>
                                        <p:cTn id="7" dur="2000"/>
                                        <p:tgtEl>
                                          <p:spTgt spid="12"/>
                                        </p:tgtEl>
                                      </p:cBhvr>
                                    </p:animEffect>
                                  </p:childTnLst>
                                </p:cTn>
                              </p:par>
                              <p:par>
                                <p:cTn id="8" presetID="8"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in)">
                                      <p:cBhvr>
                                        <p:cTn id="10" dur="2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nodeType="clickEffect">
                                  <p:stCondLst>
                                    <p:cond delay="0"/>
                                  </p:stCondLst>
                                  <p:childTnLst>
                                    <p:set>
                                      <p:cBhvr>
                                        <p:cTn id="14" dur="1" fill="hold">
                                          <p:stCondLst>
                                            <p:cond delay="0"/>
                                          </p:stCondLst>
                                        </p:cTn>
                                        <p:tgtEl>
                                          <p:spTgt spid="15">
                                            <p:txEl>
                                              <p:pRg st="0" end="0"/>
                                            </p:txEl>
                                          </p:spTgt>
                                        </p:tgtEl>
                                        <p:attrNameLst>
                                          <p:attrName>style.visibility</p:attrName>
                                        </p:attrNameLst>
                                      </p:cBhvr>
                                      <p:to>
                                        <p:strVal val="visible"/>
                                      </p:to>
                                    </p:set>
                                    <p:animEffect transition="in" filter="dissolve">
                                      <p:cBhvr>
                                        <p:cTn id="15" dur="500"/>
                                        <p:tgtEl>
                                          <p:spTgt spid="15">
                                            <p:txEl>
                                              <p:pRg st="0" end="0"/>
                                            </p:txEl>
                                          </p:spTgt>
                                        </p:tgtEl>
                                      </p:cBhvr>
                                    </p:animEffect>
                                  </p:childTnLst>
                                </p:cTn>
                              </p:par>
                              <p:par>
                                <p:cTn id="16" presetID="9" presetClass="exit" presetSubtype="0" fill="hold" nodeType="withEffect">
                                  <p:stCondLst>
                                    <p:cond delay="0"/>
                                  </p:stCondLst>
                                  <p:childTnLst>
                                    <p:animEffect transition="out" filter="dissolve">
                                      <p:cBhvr>
                                        <p:cTn id="17" dur="500"/>
                                        <p:tgtEl>
                                          <p:spTgt spid="4"/>
                                        </p:tgtEl>
                                      </p:cBhvr>
                                    </p:animEffect>
                                    <p:set>
                                      <p:cBhvr>
                                        <p:cTn id="18" dur="1" fill="hold">
                                          <p:stCondLst>
                                            <p:cond delay="499"/>
                                          </p:stCondLst>
                                        </p:cTn>
                                        <p:tgtEl>
                                          <p:spTgt spid="4"/>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6" presetClass="entr" presetSubtype="26"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arn(inHorizontal)">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18"/>
          <p:cNvPicPr>
            <a:picLocks noChangeAspect="1" noChangeArrowheads="1"/>
          </p:cNvPicPr>
          <p:nvPr/>
        </p:nvPicPr>
        <p:blipFill>
          <a:blip r:embed="rId3" cstate="print"/>
          <a:srcRect l="4672" r="16353"/>
          <a:stretch>
            <a:fillRect/>
          </a:stretch>
        </p:blipFill>
        <p:spPr bwMode="auto">
          <a:xfrm>
            <a:off x="0" y="0"/>
            <a:ext cx="2366963" cy="447675"/>
          </a:xfrm>
          <a:prstGeom prst="rect">
            <a:avLst/>
          </a:prstGeom>
          <a:noFill/>
          <a:ln w="9525">
            <a:noFill/>
            <a:miter lim="800000"/>
            <a:headEnd/>
            <a:tailEnd/>
          </a:ln>
        </p:spPr>
      </p:pic>
      <p:grpSp>
        <p:nvGrpSpPr>
          <p:cNvPr id="2" name="Group 7"/>
          <p:cNvGrpSpPr>
            <a:grpSpLocks/>
          </p:cNvGrpSpPr>
          <p:nvPr/>
        </p:nvGrpSpPr>
        <p:grpSpPr bwMode="auto">
          <a:xfrm>
            <a:off x="57150" y="642938"/>
            <a:ext cx="9015413" cy="5429250"/>
            <a:chOff x="0" y="642918"/>
            <a:chExt cx="9015910" cy="5429288"/>
          </a:xfrm>
        </p:grpSpPr>
        <p:pic>
          <p:nvPicPr>
            <p:cNvPr id="18436" name="Picture 3"/>
            <p:cNvPicPr>
              <a:picLocks noChangeAspect="1" noChangeArrowheads="1"/>
            </p:cNvPicPr>
            <p:nvPr/>
          </p:nvPicPr>
          <p:blipFill>
            <a:blip r:embed="rId4" cstate="print"/>
            <a:srcRect l="6000" t="11620" r="7866" b="5389"/>
            <a:stretch>
              <a:fillRect/>
            </a:stretch>
          </p:blipFill>
          <p:spPr bwMode="auto">
            <a:xfrm>
              <a:off x="0" y="642918"/>
              <a:ext cx="9015910" cy="5429288"/>
            </a:xfrm>
            <a:prstGeom prst="rect">
              <a:avLst/>
            </a:prstGeom>
            <a:noFill/>
            <a:ln w="9525">
              <a:noFill/>
              <a:miter lim="800000"/>
              <a:headEnd/>
              <a:tailEnd/>
            </a:ln>
          </p:spPr>
        </p:pic>
        <p:sp>
          <p:nvSpPr>
            <p:cNvPr id="18437" name="TextBox 4"/>
            <p:cNvSpPr txBox="1">
              <a:spLocks noChangeArrowheads="1"/>
            </p:cNvSpPr>
            <p:nvPr/>
          </p:nvSpPr>
          <p:spPr bwMode="auto">
            <a:xfrm>
              <a:off x="2214546" y="1714488"/>
              <a:ext cx="4643470" cy="1384995"/>
            </a:xfrm>
            <a:prstGeom prst="rect">
              <a:avLst/>
            </a:prstGeom>
            <a:solidFill>
              <a:schemeClr val="bg1"/>
            </a:solidFill>
            <a:ln w="9525">
              <a:noFill/>
              <a:miter lim="800000"/>
              <a:headEnd/>
              <a:tailEnd/>
            </a:ln>
          </p:spPr>
          <p:txBody>
            <a:bodyPr>
              <a:spAutoFit/>
            </a:bodyPr>
            <a:lstStyle/>
            <a:p>
              <a:r>
                <a:rPr lang="en-ZA" sz="2800">
                  <a:latin typeface="Corbel" pitchFamily="34" charset="0"/>
                </a:rPr>
                <a:t>_____   Cell Averaging Model</a:t>
              </a:r>
            </a:p>
            <a:p>
              <a:endParaRPr lang="en-ZA" sz="2800">
                <a:latin typeface="Corbel" pitchFamily="34" charset="0"/>
              </a:endParaRPr>
            </a:p>
            <a:p>
              <a:r>
                <a:rPr lang="en-ZA" sz="2800">
                  <a:latin typeface="Corbel" pitchFamily="34" charset="0"/>
                  <a:sym typeface="Symbol" pitchFamily="18" charset="2"/>
                </a:rPr>
                <a:t>   Ergun</a:t>
              </a:r>
              <a:endParaRPr lang="en-ZA" sz="2800">
                <a:latin typeface="Corbel" pitchFamily="34" charset="0"/>
              </a:endParaRPr>
            </a:p>
          </p:txBody>
        </p:sp>
      </p:grpSp>
    </p:spTree>
  </p:cSld>
  <p:clrMapOvr>
    <a:masterClrMapping/>
  </p:clrMapOvr>
  <p:transition>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3304" name="Picture 8" descr="fig1_small"/>
          <p:cNvPicPr>
            <a:picLocks noChangeAspect="1" noChangeArrowheads="1"/>
          </p:cNvPicPr>
          <p:nvPr/>
        </p:nvPicPr>
        <p:blipFill>
          <a:blip r:embed="rId3" cstate="print"/>
          <a:srcRect/>
          <a:stretch>
            <a:fillRect/>
          </a:stretch>
        </p:blipFill>
        <p:spPr bwMode="auto">
          <a:xfrm>
            <a:off x="1403350" y="476250"/>
            <a:ext cx="6408738" cy="3563938"/>
          </a:xfrm>
          <a:prstGeom prst="rect">
            <a:avLst/>
          </a:prstGeom>
          <a:noFill/>
          <a:ln w="9525">
            <a:noFill/>
            <a:miter lim="800000"/>
            <a:headEnd/>
            <a:tailEnd/>
          </a:ln>
        </p:spPr>
      </p:pic>
      <p:pic>
        <p:nvPicPr>
          <p:cNvPr id="183298" name="Picture 2"/>
          <p:cNvPicPr>
            <a:picLocks noChangeAspect="1" noChangeArrowheads="1"/>
          </p:cNvPicPr>
          <p:nvPr/>
        </p:nvPicPr>
        <p:blipFill>
          <a:blip r:embed="rId4" cstate="print"/>
          <a:srcRect/>
          <a:stretch>
            <a:fillRect/>
          </a:stretch>
        </p:blipFill>
        <p:spPr bwMode="auto">
          <a:xfrm>
            <a:off x="539750" y="4005263"/>
            <a:ext cx="3695700" cy="2733675"/>
          </a:xfrm>
          <a:prstGeom prst="rect">
            <a:avLst/>
          </a:prstGeom>
          <a:noFill/>
          <a:ln w="9525">
            <a:noFill/>
            <a:miter lim="800000"/>
            <a:headEnd/>
            <a:tailEnd/>
          </a:ln>
          <a:effectLst/>
        </p:spPr>
      </p:pic>
      <p:pic>
        <p:nvPicPr>
          <p:cNvPr id="183299" name="Picture 3" descr="tomographic_image2b(1)"/>
          <p:cNvPicPr>
            <a:picLocks noChangeAspect="1" noChangeArrowheads="1"/>
          </p:cNvPicPr>
          <p:nvPr/>
        </p:nvPicPr>
        <p:blipFill>
          <a:blip r:embed="rId5" cstate="print"/>
          <a:srcRect/>
          <a:stretch>
            <a:fillRect/>
          </a:stretch>
        </p:blipFill>
        <p:spPr bwMode="auto">
          <a:xfrm>
            <a:off x="4427538" y="4005263"/>
            <a:ext cx="3600450" cy="2735262"/>
          </a:xfrm>
          <a:prstGeom prst="rect">
            <a:avLst/>
          </a:prstGeom>
          <a:noFill/>
        </p:spPr>
      </p:pic>
      <p:sp>
        <p:nvSpPr>
          <p:cNvPr id="183302" name="Rectangle 6"/>
          <p:cNvSpPr>
            <a:spLocks noChangeArrowheads="1"/>
          </p:cNvSpPr>
          <p:nvPr/>
        </p:nvSpPr>
        <p:spPr bwMode="auto">
          <a:xfrm>
            <a:off x="900113" y="115888"/>
            <a:ext cx="6588125" cy="519112"/>
          </a:xfrm>
          <a:prstGeom prst="rect">
            <a:avLst/>
          </a:prstGeom>
          <a:noFill/>
          <a:ln w="9525">
            <a:noFill/>
            <a:miter lim="800000"/>
            <a:headEnd/>
            <a:tailEnd/>
          </a:ln>
          <a:effectLst/>
        </p:spPr>
        <p:txBody>
          <a:bodyPr wrap="none">
            <a:spAutoFit/>
          </a:bodyPr>
          <a:lstStyle/>
          <a:p>
            <a:r>
              <a:rPr lang="en-ZA" sz="2800">
                <a:solidFill>
                  <a:srgbClr val="FF0000"/>
                </a:solidFill>
              </a:rPr>
              <a:t>Positron Emission Tomography (PET)</a:t>
            </a:r>
            <a:endParaRPr lang="en-GB" sz="2800">
              <a:solidFill>
                <a:srgbClr val="FF0000"/>
              </a:solidFill>
            </a:endParaRPr>
          </a:p>
        </p:txBody>
      </p:sp>
      <p:pic>
        <p:nvPicPr>
          <p:cNvPr id="7" name="Picture 18"/>
          <p:cNvPicPr>
            <a:picLocks noChangeAspect="1" noChangeArrowheads="1"/>
          </p:cNvPicPr>
          <p:nvPr/>
        </p:nvPicPr>
        <p:blipFill>
          <a:blip r:embed="rId6" cstate="print"/>
          <a:srcRect l="4672" r="16353"/>
          <a:stretch>
            <a:fillRect/>
          </a:stretch>
        </p:blipFill>
        <p:spPr bwMode="auto">
          <a:xfrm>
            <a:off x="6777037" y="0"/>
            <a:ext cx="2366963" cy="447675"/>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1619250" y="836613"/>
            <a:ext cx="5761038" cy="5781675"/>
            <a:chOff x="1118" y="300"/>
            <a:chExt cx="3629" cy="3642"/>
          </a:xfrm>
        </p:grpSpPr>
        <p:grpSp>
          <p:nvGrpSpPr>
            <p:cNvPr id="3" name="Group 3"/>
            <p:cNvGrpSpPr>
              <a:grpSpLocks/>
            </p:cNvGrpSpPr>
            <p:nvPr/>
          </p:nvGrpSpPr>
          <p:grpSpPr bwMode="auto">
            <a:xfrm>
              <a:off x="2861" y="300"/>
              <a:ext cx="1365" cy="687"/>
              <a:chOff x="2653" y="332"/>
              <a:chExt cx="2114" cy="1064"/>
            </a:xfrm>
          </p:grpSpPr>
          <p:grpSp>
            <p:nvGrpSpPr>
              <p:cNvPr id="4" name="Group 4"/>
              <p:cNvGrpSpPr>
                <a:grpSpLocks/>
              </p:cNvGrpSpPr>
              <p:nvPr/>
            </p:nvGrpSpPr>
            <p:grpSpPr bwMode="auto">
              <a:xfrm>
                <a:off x="2653" y="332"/>
                <a:ext cx="227" cy="317"/>
                <a:chOff x="2653" y="346"/>
                <a:chExt cx="227" cy="317"/>
              </a:xfrm>
            </p:grpSpPr>
            <p:grpSp>
              <p:nvGrpSpPr>
                <p:cNvPr id="5" name="Group 5"/>
                <p:cNvGrpSpPr>
                  <a:grpSpLocks/>
                </p:cNvGrpSpPr>
                <p:nvPr/>
              </p:nvGrpSpPr>
              <p:grpSpPr bwMode="auto">
                <a:xfrm>
                  <a:off x="2653" y="346"/>
                  <a:ext cx="226" cy="317"/>
                  <a:chOff x="1701" y="1117"/>
                  <a:chExt cx="362" cy="272"/>
                </a:xfrm>
              </p:grpSpPr>
              <p:sp>
                <p:nvSpPr>
                  <p:cNvPr id="209926" name="Rectangle 6"/>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27" name="Rectangle 7"/>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28" name="Rectangle 8"/>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29" name="Rectangle 9"/>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30" name="Rectangle 10"/>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31" name="Rectangle 11"/>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32" name="Rectangle 12"/>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33" name="Rectangle 13"/>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09934" name="Rectangle 14"/>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6" name="Group 15"/>
              <p:cNvGrpSpPr>
                <a:grpSpLocks/>
              </p:cNvGrpSpPr>
              <p:nvPr/>
            </p:nvGrpSpPr>
            <p:grpSpPr bwMode="auto">
              <a:xfrm rot="300000">
                <a:off x="2880" y="346"/>
                <a:ext cx="227" cy="317"/>
                <a:chOff x="2653" y="346"/>
                <a:chExt cx="227" cy="317"/>
              </a:xfrm>
            </p:grpSpPr>
            <p:grpSp>
              <p:nvGrpSpPr>
                <p:cNvPr id="7" name="Group 16"/>
                <p:cNvGrpSpPr>
                  <a:grpSpLocks/>
                </p:cNvGrpSpPr>
                <p:nvPr/>
              </p:nvGrpSpPr>
              <p:grpSpPr bwMode="auto">
                <a:xfrm>
                  <a:off x="2653" y="346"/>
                  <a:ext cx="226" cy="317"/>
                  <a:chOff x="1701" y="1117"/>
                  <a:chExt cx="362" cy="272"/>
                </a:xfrm>
              </p:grpSpPr>
              <p:sp>
                <p:nvSpPr>
                  <p:cNvPr id="209937" name="Rectangle 17"/>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38" name="Rectangle 18"/>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39" name="Rectangle 19"/>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40" name="Rectangle 20"/>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41" name="Rectangle 21"/>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42" name="Rectangle 22"/>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43" name="Rectangle 23"/>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44" name="Rectangle 24"/>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09945" name="Rectangle 25"/>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8" name="Group 26"/>
              <p:cNvGrpSpPr>
                <a:grpSpLocks/>
              </p:cNvGrpSpPr>
              <p:nvPr/>
            </p:nvGrpSpPr>
            <p:grpSpPr bwMode="auto">
              <a:xfrm rot="600000">
                <a:off x="3107" y="381"/>
                <a:ext cx="227" cy="317"/>
                <a:chOff x="2653" y="346"/>
                <a:chExt cx="227" cy="317"/>
              </a:xfrm>
            </p:grpSpPr>
            <p:grpSp>
              <p:nvGrpSpPr>
                <p:cNvPr id="9" name="Group 27"/>
                <p:cNvGrpSpPr>
                  <a:grpSpLocks/>
                </p:cNvGrpSpPr>
                <p:nvPr/>
              </p:nvGrpSpPr>
              <p:grpSpPr bwMode="auto">
                <a:xfrm>
                  <a:off x="2653" y="346"/>
                  <a:ext cx="226" cy="317"/>
                  <a:chOff x="1701" y="1117"/>
                  <a:chExt cx="362" cy="272"/>
                </a:xfrm>
              </p:grpSpPr>
              <p:sp>
                <p:nvSpPr>
                  <p:cNvPr id="209948" name="Rectangle 28"/>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49" name="Rectangle 29"/>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50" name="Rectangle 30"/>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51" name="Rectangle 31"/>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52" name="Rectangle 32"/>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53" name="Rectangle 33"/>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54" name="Rectangle 34"/>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55" name="Rectangle 35"/>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09956" name="Rectangle 36"/>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10" name="Group 37"/>
              <p:cNvGrpSpPr>
                <a:grpSpLocks/>
              </p:cNvGrpSpPr>
              <p:nvPr/>
            </p:nvGrpSpPr>
            <p:grpSpPr bwMode="auto">
              <a:xfrm rot="900000">
                <a:off x="3327" y="436"/>
                <a:ext cx="227" cy="317"/>
                <a:chOff x="2653" y="346"/>
                <a:chExt cx="227" cy="317"/>
              </a:xfrm>
            </p:grpSpPr>
            <p:grpSp>
              <p:nvGrpSpPr>
                <p:cNvPr id="11" name="Group 38"/>
                <p:cNvGrpSpPr>
                  <a:grpSpLocks/>
                </p:cNvGrpSpPr>
                <p:nvPr/>
              </p:nvGrpSpPr>
              <p:grpSpPr bwMode="auto">
                <a:xfrm>
                  <a:off x="2653" y="346"/>
                  <a:ext cx="226" cy="317"/>
                  <a:chOff x="1701" y="1117"/>
                  <a:chExt cx="362" cy="272"/>
                </a:xfrm>
              </p:grpSpPr>
              <p:sp>
                <p:nvSpPr>
                  <p:cNvPr id="209959" name="Rectangle 39"/>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60" name="Rectangle 40"/>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61" name="Rectangle 41"/>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62" name="Rectangle 42"/>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63" name="Rectangle 43"/>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64" name="Rectangle 44"/>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65" name="Rectangle 45"/>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66" name="Rectangle 46"/>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09967" name="Rectangle 47"/>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12" name="Group 48"/>
              <p:cNvGrpSpPr>
                <a:grpSpLocks/>
              </p:cNvGrpSpPr>
              <p:nvPr/>
            </p:nvGrpSpPr>
            <p:grpSpPr bwMode="auto">
              <a:xfrm rot="1200000">
                <a:off x="3546" y="510"/>
                <a:ext cx="227" cy="317"/>
                <a:chOff x="2653" y="346"/>
                <a:chExt cx="227" cy="317"/>
              </a:xfrm>
            </p:grpSpPr>
            <p:grpSp>
              <p:nvGrpSpPr>
                <p:cNvPr id="13" name="Group 49"/>
                <p:cNvGrpSpPr>
                  <a:grpSpLocks/>
                </p:cNvGrpSpPr>
                <p:nvPr/>
              </p:nvGrpSpPr>
              <p:grpSpPr bwMode="auto">
                <a:xfrm>
                  <a:off x="2653" y="346"/>
                  <a:ext cx="226" cy="317"/>
                  <a:chOff x="1701" y="1117"/>
                  <a:chExt cx="362" cy="272"/>
                </a:xfrm>
              </p:grpSpPr>
              <p:sp>
                <p:nvSpPr>
                  <p:cNvPr id="209970" name="Rectangle 50"/>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71" name="Rectangle 51"/>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72" name="Rectangle 52"/>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73" name="Rectangle 53"/>
                  <p:cNvSpPr>
                    <a:spLocks noChangeArrowheads="1"/>
                  </p:cNvSpPr>
                  <p:nvPr/>
                </p:nvSpPr>
                <p:spPr bwMode="auto">
                  <a:xfrm>
                    <a:off x="1837" y="1117"/>
                    <a:ext cx="45" cy="272"/>
                  </a:xfrm>
                  <a:prstGeom prst="rect">
                    <a:avLst/>
                  </a:prstGeom>
                  <a:solidFill>
                    <a:schemeClr val="bg1"/>
                  </a:solidFill>
                  <a:ln w="15875">
                    <a:solidFill>
                      <a:schemeClr val="tx1"/>
                    </a:solidFill>
                    <a:miter lim="800000"/>
                    <a:headEnd/>
                    <a:tailEnd/>
                  </a:ln>
                  <a:effectLst/>
                </p:spPr>
                <p:txBody>
                  <a:bodyPr wrap="none" anchor="ctr"/>
                  <a:lstStyle/>
                  <a:p>
                    <a:endParaRPr lang="en-US"/>
                  </a:p>
                </p:txBody>
              </p:sp>
              <p:sp>
                <p:nvSpPr>
                  <p:cNvPr id="209974" name="Rectangle 54"/>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75" name="Rectangle 55"/>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76" name="Rectangle 56"/>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77" name="Rectangle 57"/>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09978" name="Rectangle 58"/>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14" name="Group 59"/>
              <p:cNvGrpSpPr>
                <a:grpSpLocks/>
              </p:cNvGrpSpPr>
              <p:nvPr/>
            </p:nvGrpSpPr>
            <p:grpSpPr bwMode="auto">
              <a:xfrm rot="1500000">
                <a:off x="3759" y="597"/>
                <a:ext cx="227" cy="317"/>
                <a:chOff x="2653" y="346"/>
                <a:chExt cx="227" cy="317"/>
              </a:xfrm>
            </p:grpSpPr>
            <p:grpSp>
              <p:nvGrpSpPr>
                <p:cNvPr id="15" name="Group 60"/>
                <p:cNvGrpSpPr>
                  <a:grpSpLocks/>
                </p:cNvGrpSpPr>
                <p:nvPr/>
              </p:nvGrpSpPr>
              <p:grpSpPr bwMode="auto">
                <a:xfrm>
                  <a:off x="2653" y="346"/>
                  <a:ext cx="226" cy="317"/>
                  <a:chOff x="1701" y="1117"/>
                  <a:chExt cx="362" cy="272"/>
                </a:xfrm>
              </p:grpSpPr>
              <p:sp>
                <p:nvSpPr>
                  <p:cNvPr id="209981" name="Rectangle 61"/>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82" name="Rectangle 62"/>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83" name="Rectangle 63"/>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84" name="Rectangle 64"/>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85" name="Rectangle 65"/>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86" name="Rectangle 66"/>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87" name="Rectangle 67"/>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88" name="Rectangle 68"/>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09989" name="Rectangle 69"/>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16" name="Group 70"/>
              <p:cNvGrpSpPr>
                <a:grpSpLocks/>
              </p:cNvGrpSpPr>
              <p:nvPr/>
            </p:nvGrpSpPr>
            <p:grpSpPr bwMode="auto">
              <a:xfrm rot="1800000">
                <a:off x="3961" y="706"/>
                <a:ext cx="227" cy="317"/>
                <a:chOff x="2653" y="346"/>
                <a:chExt cx="227" cy="317"/>
              </a:xfrm>
            </p:grpSpPr>
            <p:grpSp>
              <p:nvGrpSpPr>
                <p:cNvPr id="17" name="Group 71"/>
                <p:cNvGrpSpPr>
                  <a:grpSpLocks/>
                </p:cNvGrpSpPr>
                <p:nvPr/>
              </p:nvGrpSpPr>
              <p:grpSpPr bwMode="auto">
                <a:xfrm>
                  <a:off x="2653" y="346"/>
                  <a:ext cx="226" cy="317"/>
                  <a:chOff x="1701" y="1117"/>
                  <a:chExt cx="362" cy="272"/>
                </a:xfrm>
              </p:grpSpPr>
              <p:sp>
                <p:nvSpPr>
                  <p:cNvPr id="209992" name="Rectangle 72"/>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93" name="Rectangle 73"/>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94" name="Rectangle 74"/>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95" name="Rectangle 75"/>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96" name="Rectangle 76"/>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97" name="Rectangle 77"/>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98" name="Rectangle 78"/>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09999" name="Rectangle 79"/>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000" name="Rectangle 80"/>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18" name="Group 81"/>
              <p:cNvGrpSpPr>
                <a:grpSpLocks/>
              </p:cNvGrpSpPr>
              <p:nvPr/>
            </p:nvGrpSpPr>
            <p:grpSpPr bwMode="auto">
              <a:xfrm rot="2100000">
                <a:off x="4150" y="831"/>
                <a:ext cx="227" cy="317"/>
                <a:chOff x="2653" y="346"/>
                <a:chExt cx="227" cy="317"/>
              </a:xfrm>
            </p:grpSpPr>
            <p:grpSp>
              <p:nvGrpSpPr>
                <p:cNvPr id="19" name="Group 82"/>
                <p:cNvGrpSpPr>
                  <a:grpSpLocks/>
                </p:cNvGrpSpPr>
                <p:nvPr/>
              </p:nvGrpSpPr>
              <p:grpSpPr bwMode="auto">
                <a:xfrm>
                  <a:off x="2653" y="346"/>
                  <a:ext cx="226" cy="317"/>
                  <a:chOff x="1701" y="1117"/>
                  <a:chExt cx="362" cy="272"/>
                </a:xfrm>
              </p:grpSpPr>
              <p:sp>
                <p:nvSpPr>
                  <p:cNvPr id="210003" name="Rectangle 83"/>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04" name="Rectangle 84"/>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05" name="Rectangle 85"/>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06" name="Rectangle 86"/>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07" name="Rectangle 87"/>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08" name="Rectangle 88"/>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09" name="Rectangle 89"/>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10" name="Rectangle 90"/>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011" name="Rectangle 91"/>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0" name="Group 92"/>
              <p:cNvGrpSpPr>
                <a:grpSpLocks/>
              </p:cNvGrpSpPr>
              <p:nvPr/>
            </p:nvGrpSpPr>
            <p:grpSpPr bwMode="auto">
              <a:xfrm rot="2400000">
                <a:off x="4331" y="967"/>
                <a:ext cx="227" cy="317"/>
                <a:chOff x="2653" y="346"/>
                <a:chExt cx="227" cy="317"/>
              </a:xfrm>
            </p:grpSpPr>
            <p:grpSp>
              <p:nvGrpSpPr>
                <p:cNvPr id="21" name="Group 93"/>
                <p:cNvGrpSpPr>
                  <a:grpSpLocks/>
                </p:cNvGrpSpPr>
                <p:nvPr/>
              </p:nvGrpSpPr>
              <p:grpSpPr bwMode="auto">
                <a:xfrm>
                  <a:off x="2653" y="346"/>
                  <a:ext cx="226" cy="317"/>
                  <a:chOff x="1701" y="1117"/>
                  <a:chExt cx="362" cy="272"/>
                </a:xfrm>
              </p:grpSpPr>
              <p:sp>
                <p:nvSpPr>
                  <p:cNvPr id="210014" name="Rectangle 94"/>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15" name="Rectangle 95"/>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16" name="Rectangle 96"/>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17" name="Rectangle 97"/>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18" name="Rectangle 98"/>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19" name="Rectangle 99"/>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20" name="Rectangle 100"/>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21" name="Rectangle 101"/>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022" name="Rectangle 102"/>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2" name="Group 103"/>
              <p:cNvGrpSpPr>
                <a:grpSpLocks/>
              </p:cNvGrpSpPr>
              <p:nvPr/>
            </p:nvGrpSpPr>
            <p:grpSpPr bwMode="auto">
              <a:xfrm rot="2700000">
                <a:off x="4495" y="1124"/>
                <a:ext cx="227" cy="317"/>
                <a:chOff x="2653" y="346"/>
                <a:chExt cx="227" cy="317"/>
              </a:xfrm>
            </p:grpSpPr>
            <p:grpSp>
              <p:nvGrpSpPr>
                <p:cNvPr id="23" name="Group 104"/>
                <p:cNvGrpSpPr>
                  <a:grpSpLocks/>
                </p:cNvGrpSpPr>
                <p:nvPr/>
              </p:nvGrpSpPr>
              <p:grpSpPr bwMode="auto">
                <a:xfrm>
                  <a:off x="2653" y="346"/>
                  <a:ext cx="226" cy="317"/>
                  <a:chOff x="1701" y="1117"/>
                  <a:chExt cx="362" cy="272"/>
                </a:xfrm>
              </p:grpSpPr>
              <p:sp>
                <p:nvSpPr>
                  <p:cNvPr id="210025" name="Rectangle 105"/>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26" name="Rectangle 106"/>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27" name="Rectangle 107"/>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28" name="Rectangle 108"/>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29" name="Rectangle 109"/>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30" name="Rectangle 110"/>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31" name="Rectangle 111"/>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32" name="Rectangle 112"/>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033" name="Rectangle 113"/>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grpSp>
          <p:nvGrpSpPr>
            <p:cNvPr id="24" name="Group 114"/>
            <p:cNvGrpSpPr>
              <a:grpSpLocks/>
            </p:cNvGrpSpPr>
            <p:nvPr/>
          </p:nvGrpSpPr>
          <p:grpSpPr bwMode="auto">
            <a:xfrm rot="21300000" flipH="1">
              <a:off x="2699" y="309"/>
              <a:ext cx="146" cy="205"/>
              <a:chOff x="2653" y="346"/>
              <a:chExt cx="227" cy="317"/>
            </a:xfrm>
          </p:grpSpPr>
          <p:grpSp>
            <p:nvGrpSpPr>
              <p:cNvPr id="25" name="Group 115"/>
              <p:cNvGrpSpPr>
                <a:grpSpLocks/>
              </p:cNvGrpSpPr>
              <p:nvPr/>
            </p:nvGrpSpPr>
            <p:grpSpPr bwMode="auto">
              <a:xfrm>
                <a:off x="2653" y="346"/>
                <a:ext cx="226" cy="317"/>
                <a:chOff x="1701" y="1117"/>
                <a:chExt cx="362" cy="272"/>
              </a:xfrm>
            </p:grpSpPr>
            <p:sp>
              <p:nvSpPr>
                <p:cNvPr id="210036" name="Rectangle 116"/>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37" name="Rectangle 117"/>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38" name="Rectangle 118"/>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39" name="Rectangle 119"/>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40" name="Rectangle 120"/>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41" name="Rectangle 121"/>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42" name="Rectangle 122"/>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43" name="Rectangle 123"/>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044" name="Rectangle 124"/>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6" name="Group 125"/>
            <p:cNvGrpSpPr>
              <a:grpSpLocks/>
            </p:cNvGrpSpPr>
            <p:nvPr/>
          </p:nvGrpSpPr>
          <p:grpSpPr bwMode="auto">
            <a:xfrm rot="21000000" flipH="1">
              <a:off x="2552" y="332"/>
              <a:ext cx="147" cy="204"/>
              <a:chOff x="2653" y="346"/>
              <a:chExt cx="227" cy="317"/>
            </a:xfrm>
          </p:grpSpPr>
          <p:grpSp>
            <p:nvGrpSpPr>
              <p:cNvPr id="27" name="Group 126"/>
              <p:cNvGrpSpPr>
                <a:grpSpLocks/>
              </p:cNvGrpSpPr>
              <p:nvPr/>
            </p:nvGrpSpPr>
            <p:grpSpPr bwMode="auto">
              <a:xfrm>
                <a:off x="2653" y="346"/>
                <a:ext cx="226" cy="317"/>
                <a:chOff x="1701" y="1117"/>
                <a:chExt cx="362" cy="272"/>
              </a:xfrm>
            </p:grpSpPr>
            <p:sp>
              <p:nvSpPr>
                <p:cNvPr id="210047" name="Rectangle 127"/>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48" name="Rectangle 128"/>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49" name="Rectangle 129"/>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50" name="Rectangle 130"/>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51" name="Rectangle 131"/>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52" name="Rectangle 132"/>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53" name="Rectangle 133"/>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54" name="Rectangle 134"/>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055" name="Rectangle 135"/>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8" name="Group 136"/>
            <p:cNvGrpSpPr>
              <a:grpSpLocks/>
            </p:cNvGrpSpPr>
            <p:nvPr/>
          </p:nvGrpSpPr>
          <p:grpSpPr bwMode="auto">
            <a:xfrm rot="20700000" flipH="1">
              <a:off x="2410" y="367"/>
              <a:ext cx="147" cy="205"/>
              <a:chOff x="2653" y="346"/>
              <a:chExt cx="227" cy="317"/>
            </a:xfrm>
          </p:grpSpPr>
          <p:grpSp>
            <p:nvGrpSpPr>
              <p:cNvPr id="29" name="Group 137"/>
              <p:cNvGrpSpPr>
                <a:grpSpLocks/>
              </p:cNvGrpSpPr>
              <p:nvPr/>
            </p:nvGrpSpPr>
            <p:grpSpPr bwMode="auto">
              <a:xfrm>
                <a:off x="2653" y="346"/>
                <a:ext cx="226" cy="317"/>
                <a:chOff x="1701" y="1117"/>
                <a:chExt cx="362" cy="272"/>
              </a:xfrm>
            </p:grpSpPr>
            <p:sp>
              <p:nvSpPr>
                <p:cNvPr id="210058" name="Rectangle 138"/>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59" name="Rectangle 139"/>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60" name="Rectangle 140"/>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61" name="Rectangle 141"/>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62" name="Rectangle 142"/>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63" name="Rectangle 143"/>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64" name="Rectangle 144"/>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65" name="Rectangle 145"/>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066" name="Rectangle 146"/>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30" name="Group 147"/>
            <p:cNvGrpSpPr>
              <a:grpSpLocks/>
            </p:cNvGrpSpPr>
            <p:nvPr/>
          </p:nvGrpSpPr>
          <p:grpSpPr bwMode="auto">
            <a:xfrm rot="20400000" flipH="1">
              <a:off x="2269" y="415"/>
              <a:ext cx="146" cy="205"/>
              <a:chOff x="2653" y="346"/>
              <a:chExt cx="227" cy="317"/>
            </a:xfrm>
          </p:grpSpPr>
          <p:grpSp>
            <p:nvGrpSpPr>
              <p:cNvPr id="31" name="Group 148"/>
              <p:cNvGrpSpPr>
                <a:grpSpLocks/>
              </p:cNvGrpSpPr>
              <p:nvPr/>
            </p:nvGrpSpPr>
            <p:grpSpPr bwMode="auto">
              <a:xfrm>
                <a:off x="2653" y="346"/>
                <a:ext cx="226" cy="317"/>
                <a:chOff x="1701" y="1117"/>
                <a:chExt cx="362" cy="272"/>
              </a:xfrm>
            </p:grpSpPr>
            <p:sp>
              <p:nvSpPr>
                <p:cNvPr id="210069" name="Rectangle 149"/>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70" name="Rectangle 150"/>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71" name="Rectangle 151"/>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72" name="Rectangle 152"/>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73" name="Rectangle 153"/>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74" name="Rectangle 154"/>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75" name="Rectangle 155"/>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76" name="Rectangle 156"/>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077" name="Rectangle 157"/>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498" name="Group 158"/>
            <p:cNvGrpSpPr>
              <a:grpSpLocks/>
            </p:cNvGrpSpPr>
            <p:nvPr/>
          </p:nvGrpSpPr>
          <p:grpSpPr bwMode="auto">
            <a:xfrm rot="20100000" flipH="1">
              <a:off x="2131" y="471"/>
              <a:ext cx="147" cy="205"/>
              <a:chOff x="2653" y="346"/>
              <a:chExt cx="227" cy="317"/>
            </a:xfrm>
          </p:grpSpPr>
          <p:grpSp>
            <p:nvGrpSpPr>
              <p:cNvPr id="210499" name="Group 159"/>
              <p:cNvGrpSpPr>
                <a:grpSpLocks/>
              </p:cNvGrpSpPr>
              <p:nvPr/>
            </p:nvGrpSpPr>
            <p:grpSpPr bwMode="auto">
              <a:xfrm>
                <a:off x="2653" y="346"/>
                <a:ext cx="226" cy="317"/>
                <a:chOff x="1701" y="1117"/>
                <a:chExt cx="362" cy="272"/>
              </a:xfrm>
            </p:grpSpPr>
            <p:sp>
              <p:nvSpPr>
                <p:cNvPr id="210080" name="Rectangle 160"/>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81" name="Rectangle 161"/>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82" name="Rectangle 162"/>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83" name="Rectangle 163"/>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84" name="Rectangle 164"/>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85" name="Rectangle 165"/>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86" name="Rectangle 166"/>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87" name="Rectangle 167"/>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088" name="Rectangle 168"/>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509" name="Group 169"/>
            <p:cNvGrpSpPr>
              <a:grpSpLocks/>
            </p:cNvGrpSpPr>
            <p:nvPr/>
          </p:nvGrpSpPr>
          <p:grpSpPr bwMode="auto">
            <a:xfrm rot="19800000" flipH="1">
              <a:off x="2001" y="541"/>
              <a:ext cx="146" cy="205"/>
              <a:chOff x="2653" y="346"/>
              <a:chExt cx="227" cy="317"/>
            </a:xfrm>
          </p:grpSpPr>
          <p:grpSp>
            <p:nvGrpSpPr>
              <p:cNvPr id="210510" name="Group 170"/>
              <p:cNvGrpSpPr>
                <a:grpSpLocks/>
              </p:cNvGrpSpPr>
              <p:nvPr/>
            </p:nvGrpSpPr>
            <p:grpSpPr bwMode="auto">
              <a:xfrm>
                <a:off x="2653" y="346"/>
                <a:ext cx="226" cy="317"/>
                <a:chOff x="1701" y="1117"/>
                <a:chExt cx="362" cy="272"/>
              </a:xfrm>
            </p:grpSpPr>
            <p:sp>
              <p:nvSpPr>
                <p:cNvPr id="210091" name="Rectangle 171"/>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92" name="Rectangle 172"/>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93" name="Rectangle 173"/>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94" name="Rectangle 174"/>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95" name="Rectangle 175"/>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96" name="Rectangle 176"/>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97" name="Rectangle 177"/>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098" name="Rectangle 178"/>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099" name="Rectangle 179"/>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520" name="Group 180"/>
            <p:cNvGrpSpPr>
              <a:grpSpLocks/>
            </p:cNvGrpSpPr>
            <p:nvPr/>
          </p:nvGrpSpPr>
          <p:grpSpPr bwMode="auto">
            <a:xfrm rot="19500000" flipH="1">
              <a:off x="1879" y="622"/>
              <a:ext cx="146" cy="205"/>
              <a:chOff x="2653" y="346"/>
              <a:chExt cx="227" cy="317"/>
            </a:xfrm>
          </p:grpSpPr>
          <p:grpSp>
            <p:nvGrpSpPr>
              <p:cNvPr id="210521" name="Group 181"/>
              <p:cNvGrpSpPr>
                <a:grpSpLocks/>
              </p:cNvGrpSpPr>
              <p:nvPr/>
            </p:nvGrpSpPr>
            <p:grpSpPr bwMode="auto">
              <a:xfrm>
                <a:off x="2653" y="346"/>
                <a:ext cx="226" cy="317"/>
                <a:chOff x="1701" y="1117"/>
                <a:chExt cx="362" cy="272"/>
              </a:xfrm>
            </p:grpSpPr>
            <p:sp>
              <p:nvSpPr>
                <p:cNvPr id="210102" name="Rectangle 182"/>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03" name="Rectangle 183"/>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04" name="Rectangle 184"/>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05" name="Rectangle 185"/>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06" name="Rectangle 186"/>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07" name="Rectangle 187"/>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08" name="Rectangle 188"/>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09" name="Rectangle 189"/>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110" name="Rectangle 190"/>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531" name="Group 191"/>
            <p:cNvGrpSpPr>
              <a:grpSpLocks/>
            </p:cNvGrpSpPr>
            <p:nvPr/>
          </p:nvGrpSpPr>
          <p:grpSpPr bwMode="auto">
            <a:xfrm rot="19200000" flipH="1">
              <a:off x="1762" y="710"/>
              <a:ext cx="147" cy="205"/>
              <a:chOff x="2653" y="346"/>
              <a:chExt cx="227" cy="317"/>
            </a:xfrm>
          </p:grpSpPr>
          <p:grpSp>
            <p:nvGrpSpPr>
              <p:cNvPr id="210532" name="Group 192"/>
              <p:cNvGrpSpPr>
                <a:grpSpLocks/>
              </p:cNvGrpSpPr>
              <p:nvPr/>
            </p:nvGrpSpPr>
            <p:grpSpPr bwMode="auto">
              <a:xfrm>
                <a:off x="2653" y="346"/>
                <a:ext cx="226" cy="317"/>
                <a:chOff x="1701" y="1117"/>
                <a:chExt cx="362" cy="272"/>
              </a:xfrm>
            </p:grpSpPr>
            <p:sp>
              <p:nvSpPr>
                <p:cNvPr id="210113" name="Rectangle 193"/>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14" name="Rectangle 194"/>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15" name="Rectangle 195"/>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16" name="Rectangle 196"/>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17" name="Rectangle 197"/>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18" name="Rectangle 198"/>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19" name="Rectangle 199"/>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20" name="Rectangle 200"/>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121" name="Rectangle 201"/>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542" name="Group 202"/>
            <p:cNvGrpSpPr>
              <a:grpSpLocks/>
            </p:cNvGrpSpPr>
            <p:nvPr/>
          </p:nvGrpSpPr>
          <p:grpSpPr bwMode="auto">
            <a:xfrm rot="18900000" flipH="1">
              <a:off x="1656" y="811"/>
              <a:ext cx="147" cy="205"/>
              <a:chOff x="2653" y="346"/>
              <a:chExt cx="227" cy="317"/>
            </a:xfrm>
          </p:grpSpPr>
          <p:grpSp>
            <p:nvGrpSpPr>
              <p:cNvPr id="210543" name="Group 203"/>
              <p:cNvGrpSpPr>
                <a:grpSpLocks/>
              </p:cNvGrpSpPr>
              <p:nvPr/>
            </p:nvGrpSpPr>
            <p:grpSpPr bwMode="auto">
              <a:xfrm>
                <a:off x="2653" y="346"/>
                <a:ext cx="226" cy="317"/>
                <a:chOff x="1701" y="1117"/>
                <a:chExt cx="362" cy="272"/>
              </a:xfrm>
            </p:grpSpPr>
            <p:sp>
              <p:nvSpPr>
                <p:cNvPr id="210124" name="Rectangle 204"/>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25" name="Rectangle 205"/>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26" name="Rectangle 206"/>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27" name="Rectangle 207"/>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28" name="Rectangle 208"/>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29" name="Rectangle 209"/>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30" name="Rectangle 210"/>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31" name="Rectangle 211"/>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132" name="Rectangle 212"/>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553" name="Group 213"/>
            <p:cNvGrpSpPr>
              <a:grpSpLocks/>
            </p:cNvGrpSpPr>
            <p:nvPr/>
          </p:nvGrpSpPr>
          <p:grpSpPr bwMode="auto">
            <a:xfrm rot="16200000" flipH="1">
              <a:off x="1165" y="2003"/>
              <a:ext cx="147" cy="205"/>
              <a:chOff x="2653" y="346"/>
              <a:chExt cx="227" cy="317"/>
            </a:xfrm>
          </p:grpSpPr>
          <p:grpSp>
            <p:nvGrpSpPr>
              <p:cNvPr id="210554" name="Group 214"/>
              <p:cNvGrpSpPr>
                <a:grpSpLocks/>
              </p:cNvGrpSpPr>
              <p:nvPr/>
            </p:nvGrpSpPr>
            <p:grpSpPr bwMode="auto">
              <a:xfrm>
                <a:off x="2653" y="346"/>
                <a:ext cx="226" cy="317"/>
                <a:chOff x="1701" y="1117"/>
                <a:chExt cx="362" cy="272"/>
              </a:xfrm>
            </p:grpSpPr>
            <p:sp>
              <p:nvSpPr>
                <p:cNvPr id="210135" name="Rectangle 215"/>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36" name="Rectangle 216"/>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37" name="Rectangle 217"/>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38" name="Rectangle 218"/>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39" name="Rectangle 219"/>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40" name="Rectangle 220"/>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41" name="Rectangle 221"/>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42" name="Rectangle 222"/>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143" name="Rectangle 223"/>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564" name="Group 224"/>
            <p:cNvGrpSpPr>
              <a:grpSpLocks/>
            </p:cNvGrpSpPr>
            <p:nvPr/>
          </p:nvGrpSpPr>
          <p:grpSpPr bwMode="auto">
            <a:xfrm rot="15900000" flipH="1">
              <a:off x="1168" y="2157"/>
              <a:ext cx="146" cy="205"/>
              <a:chOff x="2653" y="346"/>
              <a:chExt cx="227" cy="317"/>
            </a:xfrm>
          </p:grpSpPr>
          <p:grpSp>
            <p:nvGrpSpPr>
              <p:cNvPr id="210565" name="Group 225"/>
              <p:cNvGrpSpPr>
                <a:grpSpLocks/>
              </p:cNvGrpSpPr>
              <p:nvPr/>
            </p:nvGrpSpPr>
            <p:grpSpPr bwMode="auto">
              <a:xfrm>
                <a:off x="2653" y="346"/>
                <a:ext cx="226" cy="317"/>
                <a:chOff x="1701" y="1117"/>
                <a:chExt cx="362" cy="272"/>
              </a:xfrm>
            </p:grpSpPr>
            <p:sp>
              <p:nvSpPr>
                <p:cNvPr id="210146" name="Rectangle 226"/>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47" name="Rectangle 227"/>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48" name="Rectangle 228"/>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49" name="Rectangle 229"/>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50" name="Rectangle 230"/>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51" name="Rectangle 231"/>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52" name="Rectangle 232"/>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53" name="Rectangle 233"/>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154" name="Rectangle 234"/>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575" name="Group 235"/>
            <p:cNvGrpSpPr>
              <a:grpSpLocks/>
            </p:cNvGrpSpPr>
            <p:nvPr/>
          </p:nvGrpSpPr>
          <p:grpSpPr bwMode="auto">
            <a:xfrm rot="15600000" flipH="1">
              <a:off x="1182" y="2318"/>
              <a:ext cx="147" cy="204"/>
              <a:chOff x="2653" y="346"/>
              <a:chExt cx="227" cy="317"/>
            </a:xfrm>
          </p:grpSpPr>
          <p:grpSp>
            <p:nvGrpSpPr>
              <p:cNvPr id="210576" name="Group 236"/>
              <p:cNvGrpSpPr>
                <a:grpSpLocks/>
              </p:cNvGrpSpPr>
              <p:nvPr/>
            </p:nvGrpSpPr>
            <p:grpSpPr bwMode="auto">
              <a:xfrm>
                <a:off x="2653" y="346"/>
                <a:ext cx="226" cy="317"/>
                <a:chOff x="1701" y="1117"/>
                <a:chExt cx="362" cy="272"/>
              </a:xfrm>
            </p:grpSpPr>
            <p:sp>
              <p:nvSpPr>
                <p:cNvPr id="210157" name="Rectangle 237"/>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58" name="Rectangle 238"/>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59" name="Rectangle 239"/>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60" name="Rectangle 240"/>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61" name="Rectangle 241"/>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62" name="Rectangle 242"/>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63" name="Rectangle 243"/>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64" name="Rectangle 244"/>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165" name="Rectangle 245"/>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586" name="Group 246"/>
            <p:cNvGrpSpPr>
              <a:grpSpLocks/>
            </p:cNvGrpSpPr>
            <p:nvPr/>
          </p:nvGrpSpPr>
          <p:grpSpPr bwMode="auto">
            <a:xfrm rot="15300000" flipH="1">
              <a:off x="1211" y="2459"/>
              <a:ext cx="147" cy="205"/>
              <a:chOff x="2653" y="346"/>
              <a:chExt cx="227" cy="317"/>
            </a:xfrm>
          </p:grpSpPr>
          <p:grpSp>
            <p:nvGrpSpPr>
              <p:cNvPr id="210587" name="Group 247"/>
              <p:cNvGrpSpPr>
                <a:grpSpLocks/>
              </p:cNvGrpSpPr>
              <p:nvPr/>
            </p:nvGrpSpPr>
            <p:grpSpPr bwMode="auto">
              <a:xfrm>
                <a:off x="2653" y="346"/>
                <a:ext cx="226" cy="317"/>
                <a:chOff x="1701" y="1117"/>
                <a:chExt cx="362" cy="272"/>
              </a:xfrm>
            </p:grpSpPr>
            <p:sp>
              <p:nvSpPr>
                <p:cNvPr id="210168" name="Rectangle 248"/>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69" name="Rectangle 249"/>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70" name="Rectangle 250"/>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71" name="Rectangle 251"/>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72" name="Rectangle 252"/>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73" name="Rectangle 253"/>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74" name="Rectangle 254"/>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75" name="Rectangle 255"/>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176" name="Rectangle 256"/>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597" name="Group 257"/>
            <p:cNvGrpSpPr>
              <a:grpSpLocks/>
            </p:cNvGrpSpPr>
            <p:nvPr/>
          </p:nvGrpSpPr>
          <p:grpSpPr bwMode="auto">
            <a:xfrm rot="15000000" flipH="1">
              <a:off x="1260" y="2601"/>
              <a:ext cx="146" cy="205"/>
              <a:chOff x="2653" y="346"/>
              <a:chExt cx="227" cy="317"/>
            </a:xfrm>
          </p:grpSpPr>
          <p:grpSp>
            <p:nvGrpSpPr>
              <p:cNvPr id="210598" name="Group 258"/>
              <p:cNvGrpSpPr>
                <a:grpSpLocks/>
              </p:cNvGrpSpPr>
              <p:nvPr/>
            </p:nvGrpSpPr>
            <p:grpSpPr bwMode="auto">
              <a:xfrm>
                <a:off x="2653" y="346"/>
                <a:ext cx="226" cy="317"/>
                <a:chOff x="1701" y="1117"/>
                <a:chExt cx="362" cy="272"/>
              </a:xfrm>
            </p:grpSpPr>
            <p:sp>
              <p:nvSpPr>
                <p:cNvPr id="210179" name="Rectangle 259"/>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80" name="Rectangle 260"/>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81" name="Rectangle 261"/>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82" name="Rectangle 262"/>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83" name="Rectangle 263"/>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84" name="Rectangle 264"/>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85" name="Rectangle 265"/>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86" name="Rectangle 266"/>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187" name="Rectangle 267"/>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608" name="Group 268"/>
            <p:cNvGrpSpPr>
              <a:grpSpLocks/>
            </p:cNvGrpSpPr>
            <p:nvPr/>
          </p:nvGrpSpPr>
          <p:grpSpPr bwMode="auto">
            <a:xfrm rot="14700000" flipH="1">
              <a:off x="1315" y="2738"/>
              <a:ext cx="147" cy="205"/>
              <a:chOff x="2653" y="346"/>
              <a:chExt cx="227" cy="317"/>
            </a:xfrm>
          </p:grpSpPr>
          <p:grpSp>
            <p:nvGrpSpPr>
              <p:cNvPr id="210609" name="Group 269"/>
              <p:cNvGrpSpPr>
                <a:grpSpLocks/>
              </p:cNvGrpSpPr>
              <p:nvPr/>
            </p:nvGrpSpPr>
            <p:grpSpPr bwMode="auto">
              <a:xfrm>
                <a:off x="2653" y="346"/>
                <a:ext cx="226" cy="317"/>
                <a:chOff x="1701" y="1117"/>
                <a:chExt cx="362" cy="272"/>
              </a:xfrm>
            </p:grpSpPr>
            <p:sp>
              <p:nvSpPr>
                <p:cNvPr id="210190" name="Rectangle 270"/>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91" name="Rectangle 271"/>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92" name="Rectangle 272"/>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93" name="Rectangle 273"/>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94" name="Rectangle 274"/>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95" name="Rectangle 275"/>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96" name="Rectangle 276"/>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197" name="Rectangle 277"/>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198" name="Rectangle 278"/>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619" name="Group 279"/>
            <p:cNvGrpSpPr>
              <a:grpSpLocks/>
            </p:cNvGrpSpPr>
            <p:nvPr/>
          </p:nvGrpSpPr>
          <p:grpSpPr bwMode="auto">
            <a:xfrm rot="14400000" flipH="1">
              <a:off x="1386" y="2869"/>
              <a:ext cx="146" cy="205"/>
              <a:chOff x="2653" y="346"/>
              <a:chExt cx="227" cy="317"/>
            </a:xfrm>
          </p:grpSpPr>
          <p:grpSp>
            <p:nvGrpSpPr>
              <p:cNvPr id="210620" name="Group 280"/>
              <p:cNvGrpSpPr>
                <a:grpSpLocks/>
              </p:cNvGrpSpPr>
              <p:nvPr/>
            </p:nvGrpSpPr>
            <p:grpSpPr bwMode="auto">
              <a:xfrm>
                <a:off x="2653" y="346"/>
                <a:ext cx="226" cy="317"/>
                <a:chOff x="1701" y="1117"/>
                <a:chExt cx="362" cy="272"/>
              </a:xfrm>
            </p:grpSpPr>
            <p:sp>
              <p:nvSpPr>
                <p:cNvPr id="210201" name="Rectangle 281"/>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02" name="Rectangle 282"/>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03" name="Rectangle 283"/>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04" name="Rectangle 284"/>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05" name="Rectangle 285"/>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06" name="Rectangle 286"/>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07" name="Rectangle 287"/>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08" name="Rectangle 288"/>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209" name="Rectangle 289"/>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630" name="Group 290"/>
            <p:cNvGrpSpPr>
              <a:grpSpLocks/>
            </p:cNvGrpSpPr>
            <p:nvPr/>
          </p:nvGrpSpPr>
          <p:grpSpPr bwMode="auto">
            <a:xfrm rot="14100000" flipH="1">
              <a:off x="1467" y="2991"/>
              <a:ext cx="146" cy="205"/>
              <a:chOff x="2653" y="346"/>
              <a:chExt cx="227" cy="317"/>
            </a:xfrm>
          </p:grpSpPr>
          <p:grpSp>
            <p:nvGrpSpPr>
              <p:cNvPr id="210631" name="Group 291"/>
              <p:cNvGrpSpPr>
                <a:grpSpLocks/>
              </p:cNvGrpSpPr>
              <p:nvPr/>
            </p:nvGrpSpPr>
            <p:grpSpPr bwMode="auto">
              <a:xfrm>
                <a:off x="2653" y="346"/>
                <a:ext cx="226" cy="317"/>
                <a:chOff x="1701" y="1117"/>
                <a:chExt cx="362" cy="272"/>
              </a:xfrm>
            </p:grpSpPr>
            <p:sp>
              <p:nvSpPr>
                <p:cNvPr id="210212" name="Rectangle 292"/>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13" name="Rectangle 293"/>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14" name="Rectangle 294"/>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15" name="Rectangle 295"/>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16" name="Rectangle 296"/>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17" name="Rectangle 297"/>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18" name="Rectangle 298"/>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19" name="Rectangle 299"/>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220" name="Rectangle 300"/>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641" name="Group 301"/>
            <p:cNvGrpSpPr>
              <a:grpSpLocks/>
            </p:cNvGrpSpPr>
            <p:nvPr/>
          </p:nvGrpSpPr>
          <p:grpSpPr bwMode="auto">
            <a:xfrm rot="13800000" flipH="1">
              <a:off x="1554" y="3107"/>
              <a:ext cx="147" cy="205"/>
              <a:chOff x="2653" y="346"/>
              <a:chExt cx="227" cy="317"/>
            </a:xfrm>
          </p:grpSpPr>
          <p:grpSp>
            <p:nvGrpSpPr>
              <p:cNvPr id="210642" name="Group 302"/>
              <p:cNvGrpSpPr>
                <a:grpSpLocks/>
              </p:cNvGrpSpPr>
              <p:nvPr/>
            </p:nvGrpSpPr>
            <p:grpSpPr bwMode="auto">
              <a:xfrm>
                <a:off x="2653" y="346"/>
                <a:ext cx="226" cy="317"/>
                <a:chOff x="1701" y="1117"/>
                <a:chExt cx="362" cy="272"/>
              </a:xfrm>
            </p:grpSpPr>
            <p:sp>
              <p:nvSpPr>
                <p:cNvPr id="210223" name="Rectangle 303"/>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24" name="Rectangle 304"/>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25" name="Rectangle 305"/>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26" name="Rectangle 306"/>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27" name="Rectangle 307"/>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28" name="Rectangle 308"/>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29" name="Rectangle 309"/>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30" name="Rectangle 310"/>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231" name="Rectangle 311"/>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652" name="Group 312"/>
            <p:cNvGrpSpPr>
              <a:grpSpLocks/>
            </p:cNvGrpSpPr>
            <p:nvPr/>
          </p:nvGrpSpPr>
          <p:grpSpPr bwMode="auto">
            <a:xfrm rot="13500000" flipH="1">
              <a:off x="1655" y="3213"/>
              <a:ext cx="147" cy="205"/>
              <a:chOff x="2653" y="346"/>
              <a:chExt cx="227" cy="317"/>
            </a:xfrm>
          </p:grpSpPr>
          <p:grpSp>
            <p:nvGrpSpPr>
              <p:cNvPr id="210653" name="Group 313"/>
              <p:cNvGrpSpPr>
                <a:grpSpLocks/>
              </p:cNvGrpSpPr>
              <p:nvPr/>
            </p:nvGrpSpPr>
            <p:grpSpPr bwMode="auto">
              <a:xfrm>
                <a:off x="2653" y="346"/>
                <a:ext cx="226" cy="317"/>
                <a:chOff x="1701" y="1117"/>
                <a:chExt cx="362" cy="272"/>
              </a:xfrm>
            </p:grpSpPr>
            <p:sp>
              <p:nvSpPr>
                <p:cNvPr id="210234" name="Rectangle 314"/>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35" name="Rectangle 315"/>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36" name="Rectangle 316"/>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37" name="Rectangle 317"/>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38" name="Rectangle 318"/>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39" name="Rectangle 319"/>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40" name="Rectangle 320"/>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41" name="Rectangle 321"/>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242" name="Rectangle 322"/>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663" name="Group 323"/>
            <p:cNvGrpSpPr>
              <a:grpSpLocks/>
            </p:cNvGrpSpPr>
            <p:nvPr/>
          </p:nvGrpSpPr>
          <p:grpSpPr bwMode="auto">
            <a:xfrm rot="5700000" flipH="1" flipV="1">
              <a:off x="1171" y="1849"/>
              <a:ext cx="146" cy="205"/>
              <a:chOff x="2653" y="346"/>
              <a:chExt cx="227" cy="317"/>
            </a:xfrm>
          </p:grpSpPr>
          <p:grpSp>
            <p:nvGrpSpPr>
              <p:cNvPr id="210664" name="Group 324"/>
              <p:cNvGrpSpPr>
                <a:grpSpLocks/>
              </p:cNvGrpSpPr>
              <p:nvPr/>
            </p:nvGrpSpPr>
            <p:grpSpPr bwMode="auto">
              <a:xfrm>
                <a:off x="2653" y="346"/>
                <a:ext cx="226" cy="317"/>
                <a:chOff x="1701" y="1117"/>
                <a:chExt cx="362" cy="272"/>
              </a:xfrm>
            </p:grpSpPr>
            <p:sp>
              <p:nvSpPr>
                <p:cNvPr id="210245" name="Rectangle 325"/>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46" name="Rectangle 326"/>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47" name="Rectangle 327"/>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48" name="Rectangle 328"/>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49" name="Rectangle 329"/>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50" name="Rectangle 330"/>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51" name="Rectangle 331"/>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52" name="Rectangle 332"/>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253" name="Rectangle 333"/>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674" name="Group 334"/>
            <p:cNvGrpSpPr>
              <a:grpSpLocks/>
            </p:cNvGrpSpPr>
            <p:nvPr/>
          </p:nvGrpSpPr>
          <p:grpSpPr bwMode="auto">
            <a:xfrm rot="6000000" flipH="1" flipV="1">
              <a:off x="1193" y="1704"/>
              <a:ext cx="147" cy="204"/>
              <a:chOff x="2653" y="346"/>
              <a:chExt cx="227" cy="317"/>
            </a:xfrm>
          </p:grpSpPr>
          <p:grpSp>
            <p:nvGrpSpPr>
              <p:cNvPr id="210675" name="Group 335"/>
              <p:cNvGrpSpPr>
                <a:grpSpLocks/>
              </p:cNvGrpSpPr>
              <p:nvPr/>
            </p:nvGrpSpPr>
            <p:grpSpPr bwMode="auto">
              <a:xfrm>
                <a:off x="2653" y="346"/>
                <a:ext cx="226" cy="317"/>
                <a:chOff x="1701" y="1117"/>
                <a:chExt cx="362" cy="272"/>
              </a:xfrm>
            </p:grpSpPr>
            <p:sp>
              <p:nvSpPr>
                <p:cNvPr id="210256" name="Rectangle 336"/>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57" name="Rectangle 337"/>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58" name="Rectangle 338"/>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59" name="Rectangle 339"/>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60" name="Rectangle 340"/>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61" name="Rectangle 341"/>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62" name="Rectangle 342"/>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63" name="Rectangle 343"/>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264" name="Rectangle 344"/>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685" name="Group 345"/>
            <p:cNvGrpSpPr>
              <a:grpSpLocks/>
            </p:cNvGrpSpPr>
            <p:nvPr/>
          </p:nvGrpSpPr>
          <p:grpSpPr bwMode="auto">
            <a:xfrm rot="6300000" flipH="1" flipV="1">
              <a:off x="1229" y="1560"/>
              <a:ext cx="146" cy="205"/>
              <a:chOff x="2653" y="346"/>
              <a:chExt cx="227" cy="317"/>
            </a:xfrm>
          </p:grpSpPr>
          <p:grpSp>
            <p:nvGrpSpPr>
              <p:cNvPr id="210686" name="Group 346"/>
              <p:cNvGrpSpPr>
                <a:grpSpLocks/>
              </p:cNvGrpSpPr>
              <p:nvPr/>
            </p:nvGrpSpPr>
            <p:grpSpPr bwMode="auto">
              <a:xfrm>
                <a:off x="2653" y="346"/>
                <a:ext cx="226" cy="317"/>
                <a:chOff x="1701" y="1117"/>
                <a:chExt cx="362" cy="272"/>
              </a:xfrm>
            </p:grpSpPr>
            <p:sp>
              <p:nvSpPr>
                <p:cNvPr id="210267" name="Rectangle 347"/>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68" name="Rectangle 348"/>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69" name="Rectangle 349"/>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70" name="Rectangle 350"/>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71" name="Rectangle 351"/>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72" name="Rectangle 352"/>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73" name="Rectangle 353"/>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74" name="Rectangle 354"/>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275" name="Rectangle 355"/>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09920" name="Group 356"/>
            <p:cNvGrpSpPr>
              <a:grpSpLocks/>
            </p:cNvGrpSpPr>
            <p:nvPr/>
          </p:nvGrpSpPr>
          <p:grpSpPr bwMode="auto">
            <a:xfrm rot="6600000" flipH="1" flipV="1">
              <a:off x="1276" y="1419"/>
              <a:ext cx="147" cy="205"/>
              <a:chOff x="2653" y="346"/>
              <a:chExt cx="227" cy="317"/>
            </a:xfrm>
          </p:grpSpPr>
          <p:grpSp>
            <p:nvGrpSpPr>
              <p:cNvPr id="209921" name="Group 357"/>
              <p:cNvGrpSpPr>
                <a:grpSpLocks/>
              </p:cNvGrpSpPr>
              <p:nvPr/>
            </p:nvGrpSpPr>
            <p:grpSpPr bwMode="auto">
              <a:xfrm>
                <a:off x="2653" y="346"/>
                <a:ext cx="226" cy="317"/>
                <a:chOff x="1701" y="1117"/>
                <a:chExt cx="362" cy="272"/>
              </a:xfrm>
            </p:grpSpPr>
            <p:sp>
              <p:nvSpPr>
                <p:cNvPr id="210278" name="Rectangle 358"/>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79" name="Rectangle 359"/>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80" name="Rectangle 360"/>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81" name="Rectangle 361"/>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82" name="Rectangle 362"/>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83" name="Rectangle 363"/>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84" name="Rectangle 364"/>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85" name="Rectangle 365"/>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286" name="Rectangle 366"/>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09922" name="Group 367"/>
            <p:cNvGrpSpPr>
              <a:grpSpLocks/>
            </p:cNvGrpSpPr>
            <p:nvPr/>
          </p:nvGrpSpPr>
          <p:grpSpPr bwMode="auto">
            <a:xfrm rot="6900000" flipH="1" flipV="1">
              <a:off x="1333" y="1281"/>
              <a:ext cx="146" cy="205"/>
              <a:chOff x="2653" y="346"/>
              <a:chExt cx="227" cy="317"/>
            </a:xfrm>
          </p:grpSpPr>
          <p:grpSp>
            <p:nvGrpSpPr>
              <p:cNvPr id="209923" name="Group 368"/>
              <p:cNvGrpSpPr>
                <a:grpSpLocks/>
              </p:cNvGrpSpPr>
              <p:nvPr/>
            </p:nvGrpSpPr>
            <p:grpSpPr bwMode="auto">
              <a:xfrm>
                <a:off x="2653" y="346"/>
                <a:ext cx="226" cy="317"/>
                <a:chOff x="1701" y="1117"/>
                <a:chExt cx="362" cy="272"/>
              </a:xfrm>
            </p:grpSpPr>
            <p:sp>
              <p:nvSpPr>
                <p:cNvPr id="210289" name="Rectangle 369"/>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90" name="Rectangle 370"/>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91" name="Rectangle 371"/>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92" name="Rectangle 372"/>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93" name="Rectangle 373"/>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94" name="Rectangle 374"/>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95" name="Rectangle 375"/>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296" name="Rectangle 376"/>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297" name="Rectangle 377"/>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09924" name="Group 378"/>
            <p:cNvGrpSpPr>
              <a:grpSpLocks/>
            </p:cNvGrpSpPr>
            <p:nvPr/>
          </p:nvGrpSpPr>
          <p:grpSpPr bwMode="auto">
            <a:xfrm rot="7200000" flipH="1" flipV="1">
              <a:off x="1402" y="1151"/>
              <a:ext cx="147" cy="205"/>
              <a:chOff x="2653" y="346"/>
              <a:chExt cx="227" cy="317"/>
            </a:xfrm>
          </p:grpSpPr>
          <p:grpSp>
            <p:nvGrpSpPr>
              <p:cNvPr id="209925" name="Group 379"/>
              <p:cNvGrpSpPr>
                <a:grpSpLocks/>
              </p:cNvGrpSpPr>
              <p:nvPr/>
            </p:nvGrpSpPr>
            <p:grpSpPr bwMode="auto">
              <a:xfrm>
                <a:off x="2653" y="346"/>
                <a:ext cx="226" cy="317"/>
                <a:chOff x="1701" y="1117"/>
                <a:chExt cx="362" cy="272"/>
              </a:xfrm>
            </p:grpSpPr>
            <p:sp>
              <p:nvSpPr>
                <p:cNvPr id="210300" name="Rectangle 380"/>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01" name="Rectangle 381"/>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02" name="Rectangle 382"/>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03" name="Rectangle 383"/>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04" name="Rectangle 384"/>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05" name="Rectangle 385"/>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06" name="Rectangle 386"/>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07" name="Rectangle 387"/>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308" name="Rectangle 388"/>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09935" name="Group 389"/>
            <p:cNvGrpSpPr>
              <a:grpSpLocks/>
            </p:cNvGrpSpPr>
            <p:nvPr/>
          </p:nvGrpSpPr>
          <p:grpSpPr bwMode="auto">
            <a:xfrm rot="7500000" flipH="1" flipV="1">
              <a:off x="1483" y="1029"/>
              <a:ext cx="147" cy="205"/>
              <a:chOff x="2653" y="346"/>
              <a:chExt cx="227" cy="317"/>
            </a:xfrm>
          </p:grpSpPr>
          <p:grpSp>
            <p:nvGrpSpPr>
              <p:cNvPr id="209936" name="Group 390"/>
              <p:cNvGrpSpPr>
                <a:grpSpLocks/>
              </p:cNvGrpSpPr>
              <p:nvPr/>
            </p:nvGrpSpPr>
            <p:grpSpPr bwMode="auto">
              <a:xfrm>
                <a:off x="2653" y="346"/>
                <a:ext cx="226" cy="317"/>
                <a:chOff x="1701" y="1117"/>
                <a:chExt cx="362" cy="272"/>
              </a:xfrm>
            </p:grpSpPr>
            <p:sp>
              <p:nvSpPr>
                <p:cNvPr id="210311" name="Rectangle 391"/>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12" name="Rectangle 392"/>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13" name="Rectangle 393"/>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14" name="Rectangle 394"/>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15" name="Rectangle 395"/>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16" name="Rectangle 396"/>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17" name="Rectangle 397"/>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18" name="Rectangle 398"/>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319" name="Rectangle 399"/>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09946" name="Group 400"/>
            <p:cNvGrpSpPr>
              <a:grpSpLocks/>
            </p:cNvGrpSpPr>
            <p:nvPr/>
          </p:nvGrpSpPr>
          <p:grpSpPr bwMode="auto">
            <a:xfrm rot="7800000" flipH="1" flipV="1">
              <a:off x="1571" y="912"/>
              <a:ext cx="147" cy="205"/>
              <a:chOff x="2653" y="346"/>
              <a:chExt cx="227" cy="317"/>
            </a:xfrm>
          </p:grpSpPr>
          <p:grpSp>
            <p:nvGrpSpPr>
              <p:cNvPr id="209947" name="Group 401"/>
              <p:cNvGrpSpPr>
                <a:grpSpLocks/>
              </p:cNvGrpSpPr>
              <p:nvPr/>
            </p:nvGrpSpPr>
            <p:grpSpPr bwMode="auto">
              <a:xfrm>
                <a:off x="2653" y="346"/>
                <a:ext cx="226" cy="317"/>
                <a:chOff x="1701" y="1117"/>
                <a:chExt cx="362" cy="272"/>
              </a:xfrm>
            </p:grpSpPr>
            <p:sp>
              <p:nvSpPr>
                <p:cNvPr id="210322" name="Rectangle 402"/>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23" name="Rectangle 403"/>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24" name="Rectangle 404"/>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25" name="Rectangle 405"/>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26" name="Rectangle 406"/>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27" name="Rectangle 407"/>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28" name="Rectangle 408"/>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29" name="Rectangle 409"/>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330" name="Rectangle 410"/>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696" name="Group 411"/>
            <p:cNvGrpSpPr>
              <a:grpSpLocks/>
            </p:cNvGrpSpPr>
            <p:nvPr/>
          </p:nvGrpSpPr>
          <p:grpSpPr bwMode="auto">
            <a:xfrm rot="10800000" flipH="1">
              <a:off x="2856" y="3255"/>
              <a:ext cx="1365" cy="687"/>
              <a:chOff x="2653" y="332"/>
              <a:chExt cx="2114" cy="1064"/>
            </a:xfrm>
          </p:grpSpPr>
          <p:grpSp>
            <p:nvGrpSpPr>
              <p:cNvPr id="210697" name="Group 412"/>
              <p:cNvGrpSpPr>
                <a:grpSpLocks/>
              </p:cNvGrpSpPr>
              <p:nvPr/>
            </p:nvGrpSpPr>
            <p:grpSpPr bwMode="auto">
              <a:xfrm>
                <a:off x="2653" y="332"/>
                <a:ext cx="227" cy="317"/>
                <a:chOff x="2653" y="346"/>
                <a:chExt cx="227" cy="317"/>
              </a:xfrm>
            </p:grpSpPr>
            <p:grpSp>
              <p:nvGrpSpPr>
                <p:cNvPr id="210707" name="Group 413"/>
                <p:cNvGrpSpPr>
                  <a:grpSpLocks/>
                </p:cNvGrpSpPr>
                <p:nvPr/>
              </p:nvGrpSpPr>
              <p:grpSpPr bwMode="auto">
                <a:xfrm>
                  <a:off x="2653" y="346"/>
                  <a:ext cx="226" cy="317"/>
                  <a:chOff x="1701" y="1117"/>
                  <a:chExt cx="362" cy="272"/>
                </a:xfrm>
              </p:grpSpPr>
              <p:sp>
                <p:nvSpPr>
                  <p:cNvPr id="210334" name="Rectangle 414"/>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35" name="Rectangle 415"/>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36" name="Rectangle 416"/>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37" name="Rectangle 417"/>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38" name="Rectangle 418"/>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39" name="Rectangle 419"/>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40" name="Rectangle 420"/>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41" name="Rectangle 421"/>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342" name="Rectangle 422"/>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708" name="Group 423"/>
              <p:cNvGrpSpPr>
                <a:grpSpLocks/>
              </p:cNvGrpSpPr>
              <p:nvPr/>
            </p:nvGrpSpPr>
            <p:grpSpPr bwMode="auto">
              <a:xfrm rot="300000">
                <a:off x="2880" y="346"/>
                <a:ext cx="227" cy="317"/>
                <a:chOff x="2653" y="346"/>
                <a:chExt cx="227" cy="317"/>
              </a:xfrm>
            </p:grpSpPr>
            <p:grpSp>
              <p:nvGrpSpPr>
                <p:cNvPr id="210718" name="Group 424"/>
                <p:cNvGrpSpPr>
                  <a:grpSpLocks/>
                </p:cNvGrpSpPr>
                <p:nvPr/>
              </p:nvGrpSpPr>
              <p:grpSpPr bwMode="auto">
                <a:xfrm>
                  <a:off x="2653" y="346"/>
                  <a:ext cx="226" cy="317"/>
                  <a:chOff x="1701" y="1117"/>
                  <a:chExt cx="362" cy="272"/>
                </a:xfrm>
              </p:grpSpPr>
              <p:sp>
                <p:nvSpPr>
                  <p:cNvPr id="210345" name="Rectangle 425"/>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46" name="Rectangle 426"/>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47" name="Rectangle 427"/>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48" name="Rectangle 428"/>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49" name="Rectangle 429"/>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50" name="Rectangle 430"/>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51" name="Rectangle 431"/>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52" name="Rectangle 432"/>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353" name="Rectangle 433"/>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719" name="Group 434"/>
              <p:cNvGrpSpPr>
                <a:grpSpLocks/>
              </p:cNvGrpSpPr>
              <p:nvPr/>
            </p:nvGrpSpPr>
            <p:grpSpPr bwMode="auto">
              <a:xfrm rot="600000">
                <a:off x="3107" y="381"/>
                <a:ext cx="227" cy="317"/>
                <a:chOff x="2653" y="346"/>
                <a:chExt cx="227" cy="317"/>
              </a:xfrm>
            </p:grpSpPr>
            <p:grpSp>
              <p:nvGrpSpPr>
                <p:cNvPr id="209957" name="Group 435"/>
                <p:cNvGrpSpPr>
                  <a:grpSpLocks/>
                </p:cNvGrpSpPr>
                <p:nvPr/>
              </p:nvGrpSpPr>
              <p:grpSpPr bwMode="auto">
                <a:xfrm>
                  <a:off x="2653" y="346"/>
                  <a:ext cx="226" cy="317"/>
                  <a:chOff x="1701" y="1117"/>
                  <a:chExt cx="362" cy="272"/>
                </a:xfrm>
              </p:grpSpPr>
              <p:sp>
                <p:nvSpPr>
                  <p:cNvPr id="210356" name="Rectangle 436"/>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57" name="Rectangle 437"/>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58" name="Rectangle 438"/>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59" name="Rectangle 439"/>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60" name="Rectangle 440"/>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61" name="Rectangle 441"/>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62" name="Rectangle 442"/>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63" name="Rectangle 443"/>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364" name="Rectangle 444"/>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09958" name="Group 445"/>
              <p:cNvGrpSpPr>
                <a:grpSpLocks/>
              </p:cNvGrpSpPr>
              <p:nvPr/>
            </p:nvGrpSpPr>
            <p:grpSpPr bwMode="auto">
              <a:xfrm rot="900000">
                <a:off x="3327" y="436"/>
                <a:ext cx="227" cy="317"/>
                <a:chOff x="2653" y="346"/>
                <a:chExt cx="227" cy="317"/>
              </a:xfrm>
            </p:grpSpPr>
            <p:grpSp>
              <p:nvGrpSpPr>
                <p:cNvPr id="209968" name="Group 446"/>
                <p:cNvGrpSpPr>
                  <a:grpSpLocks/>
                </p:cNvGrpSpPr>
                <p:nvPr/>
              </p:nvGrpSpPr>
              <p:grpSpPr bwMode="auto">
                <a:xfrm>
                  <a:off x="2653" y="346"/>
                  <a:ext cx="226" cy="317"/>
                  <a:chOff x="1701" y="1117"/>
                  <a:chExt cx="362" cy="272"/>
                </a:xfrm>
              </p:grpSpPr>
              <p:sp>
                <p:nvSpPr>
                  <p:cNvPr id="210367" name="Rectangle 447"/>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68" name="Rectangle 448"/>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69" name="Rectangle 449"/>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70" name="Rectangle 450"/>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71" name="Rectangle 451"/>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72" name="Rectangle 452"/>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73" name="Rectangle 453"/>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74" name="Rectangle 454"/>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375" name="Rectangle 455"/>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09969" name="Group 456"/>
              <p:cNvGrpSpPr>
                <a:grpSpLocks/>
              </p:cNvGrpSpPr>
              <p:nvPr/>
            </p:nvGrpSpPr>
            <p:grpSpPr bwMode="auto">
              <a:xfrm rot="1200000">
                <a:off x="3546" y="510"/>
                <a:ext cx="227" cy="317"/>
                <a:chOff x="2653" y="346"/>
                <a:chExt cx="227" cy="317"/>
              </a:xfrm>
            </p:grpSpPr>
            <p:grpSp>
              <p:nvGrpSpPr>
                <p:cNvPr id="209979" name="Group 457"/>
                <p:cNvGrpSpPr>
                  <a:grpSpLocks/>
                </p:cNvGrpSpPr>
                <p:nvPr/>
              </p:nvGrpSpPr>
              <p:grpSpPr bwMode="auto">
                <a:xfrm>
                  <a:off x="2653" y="346"/>
                  <a:ext cx="226" cy="317"/>
                  <a:chOff x="1701" y="1117"/>
                  <a:chExt cx="362" cy="272"/>
                </a:xfrm>
              </p:grpSpPr>
              <p:sp>
                <p:nvSpPr>
                  <p:cNvPr id="210378" name="Rectangle 458"/>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79" name="Rectangle 459"/>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80" name="Rectangle 460"/>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81" name="Rectangle 461"/>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82" name="Rectangle 462"/>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83" name="Rectangle 463"/>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84" name="Rectangle 464"/>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85" name="Rectangle 465"/>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386" name="Rectangle 466"/>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09980" name="Group 467"/>
              <p:cNvGrpSpPr>
                <a:grpSpLocks/>
              </p:cNvGrpSpPr>
              <p:nvPr/>
            </p:nvGrpSpPr>
            <p:grpSpPr bwMode="auto">
              <a:xfrm rot="1500000">
                <a:off x="3759" y="597"/>
                <a:ext cx="227" cy="317"/>
                <a:chOff x="2653" y="346"/>
                <a:chExt cx="227" cy="317"/>
              </a:xfrm>
            </p:grpSpPr>
            <p:grpSp>
              <p:nvGrpSpPr>
                <p:cNvPr id="210729" name="Group 468"/>
                <p:cNvGrpSpPr>
                  <a:grpSpLocks/>
                </p:cNvGrpSpPr>
                <p:nvPr/>
              </p:nvGrpSpPr>
              <p:grpSpPr bwMode="auto">
                <a:xfrm>
                  <a:off x="2653" y="346"/>
                  <a:ext cx="226" cy="317"/>
                  <a:chOff x="1701" y="1117"/>
                  <a:chExt cx="362" cy="272"/>
                </a:xfrm>
              </p:grpSpPr>
              <p:sp>
                <p:nvSpPr>
                  <p:cNvPr id="210389" name="Rectangle 469"/>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90" name="Rectangle 470"/>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91" name="Rectangle 471"/>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92" name="Rectangle 472"/>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93" name="Rectangle 473"/>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94" name="Rectangle 474"/>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95" name="Rectangle 475"/>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396" name="Rectangle 476"/>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397" name="Rectangle 477"/>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730" name="Group 478"/>
              <p:cNvGrpSpPr>
                <a:grpSpLocks/>
              </p:cNvGrpSpPr>
              <p:nvPr/>
            </p:nvGrpSpPr>
            <p:grpSpPr bwMode="auto">
              <a:xfrm rot="1800000">
                <a:off x="3961" y="706"/>
                <a:ext cx="227" cy="317"/>
                <a:chOff x="2653" y="346"/>
                <a:chExt cx="227" cy="317"/>
              </a:xfrm>
            </p:grpSpPr>
            <p:grpSp>
              <p:nvGrpSpPr>
                <p:cNvPr id="210748" name="Group 479"/>
                <p:cNvGrpSpPr>
                  <a:grpSpLocks/>
                </p:cNvGrpSpPr>
                <p:nvPr/>
              </p:nvGrpSpPr>
              <p:grpSpPr bwMode="auto">
                <a:xfrm>
                  <a:off x="2653" y="346"/>
                  <a:ext cx="226" cy="317"/>
                  <a:chOff x="1701" y="1117"/>
                  <a:chExt cx="362" cy="272"/>
                </a:xfrm>
              </p:grpSpPr>
              <p:sp>
                <p:nvSpPr>
                  <p:cNvPr id="210400" name="Rectangle 480"/>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01" name="Rectangle 481"/>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02" name="Rectangle 482"/>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03" name="Rectangle 483"/>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04" name="Rectangle 484"/>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05" name="Rectangle 485"/>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06" name="Rectangle 486"/>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07" name="Rectangle 487"/>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408" name="Rectangle 488"/>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09990" name="Group 489"/>
              <p:cNvGrpSpPr>
                <a:grpSpLocks/>
              </p:cNvGrpSpPr>
              <p:nvPr/>
            </p:nvGrpSpPr>
            <p:grpSpPr bwMode="auto">
              <a:xfrm rot="2100000">
                <a:off x="4150" y="831"/>
                <a:ext cx="227" cy="317"/>
                <a:chOff x="2653" y="346"/>
                <a:chExt cx="227" cy="317"/>
              </a:xfrm>
            </p:grpSpPr>
            <p:grpSp>
              <p:nvGrpSpPr>
                <p:cNvPr id="209991" name="Group 490"/>
                <p:cNvGrpSpPr>
                  <a:grpSpLocks/>
                </p:cNvGrpSpPr>
                <p:nvPr/>
              </p:nvGrpSpPr>
              <p:grpSpPr bwMode="auto">
                <a:xfrm>
                  <a:off x="2653" y="346"/>
                  <a:ext cx="226" cy="317"/>
                  <a:chOff x="1701" y="1117"/>
                  <a:chExt cx="362" cy="272"/>
                </a:xfrm>
              </p:grpSpPr>
              <p:sp>
                <p:nvSpPr>
                  <p:cNvPr id="210411" name="Rectangle 491"/>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12" name="Rectangle 492"/>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13" name="Rectangle 493"/>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14" name="Rectangle 494"/>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15" name="Rectangle 495"/>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16" name="Rectangle 496"/>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17" name="Rectangle 497"/>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18" name="Rectangle 498"/>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419" name="Rectangle 499"/>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001" name="Group 500"/>
              <p:cNvGrpSpPr>
                <a:grpSpLocks/>
              </p:cNvGrpSpPr>
              <p:nvPr/>
            </p:nvGrpSpPr>
            <p:grpSpPr bwMode="auto">
              <a:xfrm rot="2400000">
                <a:off x="4331" y="967"/>
                <a:ext cx="227" cy="317"/>
                <a:chOff x="2653" y="346"/>
                <a:chExt cx="227" cy="317"/>
              </a:xfrm>
            </p:grpSpPr>
            <p:grpSp>
              <p:nvGrpSpPr>
                <p:cNvPr id="210002" name="Group 501"/>
                <p:cNvGrpSpPr>
                  <a:grpSpLocks/>
                </p:cNvGrpSpPr>
                <p:nvPr/>
              </p:nvGrpSpPr>
              <p:grpSpPr bwMode="auto">
                <a:xfrm>
                  <a:off x="2653" y="346"/>
                  <a:ext cx="226" cy="317"/>
                  <a:chOff x="1701" y="1117"/>
                  <a:chExt cx="362" cy="272"/>
                </a:xfrm>
              </p:grpSpPr>
              <p:sp>
                <p:nvSpPr>
                  <p:cNvPr id="210422" name="Rectangle 502"/>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23" name="Rectangle 503"/>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24" name="Rectangle 504"/>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25" name="Rectangle 505"/>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26" name="Rectangle 506"/>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27" name="Rectangle 507"/>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28" name="Rectangle 508"/>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29" name="Rectangle 509"/>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430" name="Rectangle 510"/>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012" name="Group 511"/>
              <p:cNvGrpSpPr>
                <a:grpSpLocks/>
              </p:cNvGrpSpPr>
              <p:nvPr/>
            </p:nvGrpSpPr>
            <p:grpSpPr bwMode="auto">
              <a:xfrm rot="2700000">
                <a:off x="4495" y="1124"/>
                <a:ext cx="227" cy="317"/>
                <a:chOff x="2653" y="346"/>
                <a:chExt cx="227" cy="317"/>
              </a:xfrm>
            </p:grpSpPr>
            <p:grpSp>
              <p:nvGrpSpPr>
                <p:cNvPr id="210013" name="Group 512"/>
                <p:cNvGrpSpPr>
                  <a:grpSpLocks/>
                </p:cNvGrpSpPr>
                <p:nvPr/>
              </p:nvGrpSpPr>
              <p:grpSpPr bwMode="auto">
                <a:xfrm>
                  <a:off x="2653" y="346"/>
                  <a:ext cx="226" cy="317"/>
                  <a:chOff x="1701" y="1117"/>
                  <a:chExt cx="362" cy="272"/>
                </a:xfrm>
              </p:grpSpPr>
              <p:sp>
                <p:nvSpPr>
                  <p:cNvPr id="210433" name="Rectangle 513"/>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34" name="Rectangle 514"/>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35" name="Rectangle 515"/>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36" name="Rectangle 516"/>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37" name="Rectangle 517"/>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38" name="Rectangle 518"/>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39" name="Rectangle 519"/>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40" name="Rectangle 520"/>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441" name="Rectangle 521"/>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grpSp>
          <p:nvGrpSpPr>
            <p:cNvPr id="210755" name="Group 522"/>
            <p:cNvGrpSpPr>
              <a:grpSpLocks/>
            </p:cNvGrpSpPr>
            <p:nvPr/>
          </p:nvGrpSpPr>
          <p:grpSpPr bwMode="auto">
            <a:xfrm rot="16200000" flipH="1" flipV="1">
              <a:off x="3715" y="2388"/>
              <a:ext cx="1365" cy="687"/>
              <a:chOff x="2653" y="332"/>
              <a:chExt cx="2114" cy="1064"/>
            </a:xfrm>
          </p:grpSpPr>
          <p:grpSp>
            <p:nvGrpSpPr>
              <p:cNvPr id="210756" name="Group 523"/>
              <p:cNvGrpSpPr>
                <a:grpSpLocks/>
              </p:cNvGrpSpPr>
              <p:nvPr/>
            </p:nvGrpSpPr>
            <p:grpSpPr bwMode="auto">
              <a:xfrm>
                <a:off x="2653" y="332"/>
                <a:ext cx="227" cy="317"/>
                <a:chOff x="2653" y="346"/>
                <a:chExt cx="227" cy="317"/>
              </a:xfrm>
            </p:grpSpPr>
            <p:grpSp>
              <p:nvGrpSpPr>
                <p:cNvPr id="210757" name="Group 524"/>
                <p:cNvGrpSpPr>
                  <a:grpSpLocks/>
                </p:cNvGrpSpPr>
                <p:nvPr/>
              </p:nvGrpSpPr>
              <p:grpSpPr bwMode="auto">
                <a:xfrm>
                  <a:off x="2653" y="346"/>
                  <a:ext cx="226" cy="317"/>
                  <a:chOff x="1701" y="1117"/>
                  <a:chExt cx="362" cy="272"/>
                </a:xfrm>
              </p:grpSpPr>
              <p:sp>
                <p:nvSpPr>
                  <p:cNvPr id="210445" name="Rectangle 525"/>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46" name="Rectangle 526"/>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47" name="Rectangle 527"/>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48" name="Rectangle 528"/>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49" name="Rectangle 529"/>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50" name="Rectangle 530"/>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51" name="Rectangle 531"/>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52" name="Rectangle 532"/>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453" name="Rectangle 533"/>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758" name="Group 534"/>
              <p:cNvGrpSpPr>
                <a:grpSpLocks/>
              </p:cNvGrpSpPr>
              <p:nvPr/>
            </p:nvGrpSpPr>
            <p:grpSpPr bwMode="auto">
              <a:xfrm rot="300000">
                <a:off x="2880" y="346"/>
                <a:ext cx="227" cy="317"/>
                <a:chOff x="2653" y="346"/>
                <a:chExt cx="227" cy="317"/>
              </a:xfrm>
            </p:grpSpPr>
            <p:grpSp>
              <p:nvGrpSpPr>
                <p:cNvPr id="210759" name="Group 535"/>
                <p:cNvGrpSpPr>
                  <a:grpSpLocks/>
                </p:cNvGrpSpPr>
                <p:nvPr/>
              </p:nvGrpSpPr>
              <p:grpSpPr bwMode="auto">
                <a:xfrm>
                  <a:off x="2653" y="346"/>
                  <a:ext cx="226" cy="317"/>
                  <a:chOff x="1701" y="1117"/>
                  <a:chExt cx="362" cy="272"/>
                </a:xfrm>
              </p:grpSpPr>
              <p:sp>
                <p:nvSpPr>
                  <p:cNvPr id="210456" name="Rectangle 536"/>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57" name="Rectangle 537"/>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58" name="Rectangle 538"/>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59" name="Rectangle 539"/>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60" name="Rectangle 540"/>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61" name="Rectangle 541"/>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62" name="Rectangle 542"/>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63" name="Rectangle 543"/>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464" name="Rectangle 544"/>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760" name="Group 545"/>
              <p:cNvGrpSpPr>
                <a:grpSpLocks/>
              </p:cNvGrpSpPr>
              <p:nvPr/>
            </p:nvGrpSpPr>
            <p:grpSpPr bwMode="auto">
              <a:xfrm rot="600000">
                <a:off x="3107" y="381"/>
                <a:ext cx="227" cy="317"/>
                <a:chOff x="2653" y="346"/>
                <a:chExt cx="227" cy="317"/>
              </a:xfrm>
            </p:grpSpPr>
            <p:grpSp>
              <p:nvGrpSpPr>
                <p:cNvPr id="210761" name="Group 546"/>
                <p:cNvGrpSpPr>
                  <a:grpSpLocks/>
                </p:cNvGrpSpPr>
                <p:nvPr/>
              </p:nvGrpSpPr>
              <p:grpSpPr bwMode="auto">
                <a:xfrm>
                  <a:off x="2653" y="346"/>
                  <a:ext cx="226" cy="317"/>
                  <a:chOff x="1701" y="1117"/>
                  <a:chExt cx="362" cy="272"/>
                </a:xfrm>
              </p:grpSpPr>
              <p:sp>
                <p:nvSpPr>
                  <p:cNvPr id="210467" name="Rectangle 547"/>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68" name="Rectangle 548"/>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69" name="Rectangle 549"/>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70" name="Rectangle 550"/>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71" name="Rectangle 551"/>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72" name="Rectangle 552"/>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73" name="Rectangle 553"/>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74" name="Rectangle 554"/>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475" name="Rectangle 555"/>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762" name="Group 556"/>
              <p:cNvGrpSpPr>
                <a:grpSpLocks/>
              </p:cNvGrpSpPr>
              <p:nvPr/>
            </p:nvGrpSpPr>
            <p:grpSpPr bwMode="auto">
              <a:xfrm rot="900000">
                <a:off x="3327" y="436"/>
                <a:ext cx="227" cy="317"/>
                <a:chOff x="2653" y="346"/>
                <a:chExt cx="227" cy="317"/>
              </a:xfrm>
            </p:grpSpPr>
            <p:grpSp>
              <p:nvGrpSpPr>
                <p:cNvPr id="210763" name="Group 557"/>
                <p:cNvGrpSpPr>
                  <a:grpSpLocks/>
                </p:cNvGrpSpPr>
                <p:nvPr/>
              </p:nvGrpSpPr>
              <p:grpSpPr bwMode="auto">
                <a:xfrm>
                  <a:off x="2653" y="346"/>
                  <a:ext cx="226" cy="317"/>
                  <a:chOff x="1701" y="1117"/>
                  <a:chExt cx="362" cy="272"/>
                </a:xfrm>
              </p:grpSpPr>
              <p:sp>
                <p:nvSpPr>
                  <p:cNvPr id="210478" name="Rectangle 558"/>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79" name="Rectangle 559"/>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80" name="Rectangle 560"/>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81" name="Rectangle 561"/>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82" name="Rectangle 562"/>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83" name="Rectangle 563"/>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84" name="Rectangle 564"/>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85" name="Rectangle 565"/>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486" name="Rectangle 566"/>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764" name="Group 567"/>
              <p:cNvGrpSpPr>
                <a:grpSpLocks/>
              </p:cNvGrpSpPr>
              <p:nvPr/>
            </p:nvGrpSpPr>
            <p:grpSpPr bwMode="auto">
              <a:xfrm rot="1200000">
                <a:off x="3546" y="510"/>
                <a:ext cx="227" cy="317"/>
                <a:chOff x="2653" y="346"/>
                <a:chExt cx="227" cy="317"/>
              </a:xfrm>
            </p:grpSpPr>
            <p:grpSp>
              <p:nvGrpSpPr>
                <p:cNvPr id="210765" name="Group 568"/>
                <p:cNvGrpSpPr>
                  <a:grpSpLocks/>
                </p:cNvGrpSpPr>
                <p:nvPr/>
              </p:nvGrpSpPr>
              <p:grpSpPr bwMode="auto">
                <a:xfrm>
                  <a:off x="2653" y="346"/>
                  <a:ext cx="226" cy="317"/>
                  <a:chOff x="1701" y="1117"/>
                  <a:chExt cx="362" cy="272"/>
                </a:xfrm>
              </p:grpSpPr>
              <p:sp>
                <p:nvSpPr>
                  <p:cNvPr id="210489" name="Rectangle 569"/>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90" name="Rectangle 570"/>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91" name="Rectangle 571"/>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92" name="Rectangle 572"/>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93" name="Rectangle 573"/>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94" name="Rectangle 574"/>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95" name="Rectangle 575"/>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496" name="Rectangle 576"/>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497" name="Rectangle 577"/>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766" name="Group 578"/>
              <p:cNvGrpSpPr>
                <a:grpSpLocks/>
              </p:cNvGrpSpPr>
              <p:nvPr/>
            </p:nvGrpSpPr>
            <p:grpSpPr bwMode="auto">
              <a:xfrm rot="1500000">
                <a:off x="3759" y="597"/>
                <a:ext cx="227" cy="317"/>
                <a:chOff x="2653" y="346"/>
                <a:chExt cx="227" cy="317"/>
              </a:xfrm>
            </p:grpSpPr>
            <p:grpSp>
              <p:nvGrpSpPr>
                <p:cNvPr id="210767" name="Group 579"/>
                <p:cNvGrpSpPr>
                  <a:grpSpLocks/>
                </p:cNvGrpSpPr>
                <p:nvPr/>
              </p:nvGrpSpPr>
              <p:grpSpPr bwMode="auto">
                <a:xfrm>
                  <a:off x="2653" y="346"/>
                  <a:ext cx="226" cy="317"/>
                  <a:chOff x="1701" y="1117"/>
                  <a:chExt cx="362" cy="272"/>
                </a:xfrm>
              </p:grpSpPr>
              <p:sp>
                <p:nvSpPr>
                  <p:cNvPr id="210500" name="Rectangle 580"/>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01" name="Rectangle 581"/>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02" name="Rectangle 582"/>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03" name="Rectangle 583"/>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04" name="Rectangle 584"/>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05" name="Rectangle 585"/>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06" name="Rectangle 586"/>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07" name="Rectangle 587"/>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508" name="Rectangle 588"/>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768" name="Group 589"/>
              <p:cNvGrpSpPr>
                <a:grpSpLocks/>
              </p:cNvGrpSpPr>
              <p:nvPr/>
            </p:nvGrpSpPr>
            <p:grpSpPr bwMode="auto">
              <a:xfrm rot="1800000">
                <a:off x="3961" y="706"/>
                <a:ext cx="227" cy="317"/>
                <a:chOff x="2653" y="346"/>
                <a:chExt cx="227" cy="317"/>
              </a:xfrm>
            </p:grpSpPr>
            <p:grpSp>
              <p:nvGrpSpPr>
                <p:cNvPr id="210769" name="Group 590"/>
                <p:cNvGrpSpPr>
                  <a:grpSpLocks/>
                </p:cNvGrpSpPr>
                <p:nvPr/>
              </p:nvGrpSpPr>
              <p:grpSpPr bwMode="auto">
                <a:xfrm>
                  <a:off x="2653" y="346"/>
                  <a:ext cx="226" cy="317"/>
                  <a:chOff x="1701" y="1117"/>
                  <a:chExt cx="362" cy="272"/>
                </a:xfrm>
              </p:grpSpPr>
              <p:sp>
                <p:nvSpPr>
                  <p:cNvPr id="210511" name="Rectangle 591"/>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12" name="Rectangle 592"/>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13" name="Rectangle 593"/>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14" name="Rectangle 594"/>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15" name="Rectangle 595"/>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16" name="Rectangle 596"/>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17" name="Rectangle 597"/>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18" name="Rectangle 598"/>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519" name="Rectangle 599"/>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770" name="Group 600"/>
              <p:cNvGrpSpPr>
                <a:grpSpLocks/>
              </p:cNvGrpSpPr>
              <p:nvPr/>
            </p:nvGrpSpPr>
            <p:grpSpPr bwMode="auto">
              <a:xfrm rot="2100000">
                <a:off x="4150" y="831"/>
                <a:ext cx="227" cy="317"/>
                <a:chOff x="2653" y="346"/>
                <a:chExt cx="227" cy="317"/>
              </a:xfrm>
            </p:grpSpPr>
            <p:grpSp>
              <p:nvGrpSpPr>
                <p:cNvPr id="210771" name="Group 601"/>
                <p:cNvGrpSpPr>
                  <a:grpSpLocks/>
                </p:cNvGrpSpPr>
                <p:nvPr/>
              </p:nvGrpSpPr>
              <p:grpSpPr bwMode="auto">
                <a:xfrm>
                  <a:off x="2653" y="346"/>
                  <a:ext cx="226" cy="317"/>
                  <a:chOff x="1701" y="1117"/>
                  <a:chExt cx="362" cy="272"/>
                </a:xfrm>
              </p:grpSpPr>
              <p:sp>
                <p:nvSpPr>
                  <p:cNvPr id="210522" name="Rectangle 602"/>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23" name="Rectangle 603"/>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24" name="Rectangle 604"/>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25" name="Rectangle 605"/>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26" name="Rectangle 606"/>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27" name="Rectangle 607"/>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28" name="Rectangle 608"/>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29" name="Rectangle 609"/>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530" name="Rectangle 610"/>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772" name="Group 611"/>
              <p:cNvGrpSpPr>
                <a:grpSpLocks/>
              </p:cNvGrpSpPr>
              <p:nvPr/>
            </p:nvGrpSpPr>
            <p:grpSpPr bwMode="auto">
              <a:xfrm rot="2400000">
                <a:off x="4331" y="967"/>
                <a:ext cx="227" cy="317"/>
                <a:chOff x="2653" y="346"/>
                <a:chExt cx="227" cy="317"/>
              </a:xfrm>
            </p:grpSpPr>
            <p:grpSp>
              <p:nvGrpSpPr>
                <p:cNvPr id="210773" name="Group 612"/>
                <p:cNvGrpSpPr>
                  <a:grpSpLocks/>
                </p:cNvGrpSpPr>
                <p:nvPr/>
              </p:nvGrpSpPr>
              <p:grpSpPr bwMode="auto">
                <a:xfrm>
                  <a:off x="2653" y="346"/>
                  <a:ext cx="226" cy="317"/>
                  <a:chOff x="1701" y="1117"/>
                  <a:chExt cx="362" cy="272"/>
                </a:xfrm>
              </p:grpSpPr>
              <p:sp>
                <p:nvSpPr>
                  <p:cNvPr id="210533" name="Rectangle 613"/>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34" name="Rectangle 614"/>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35" name="Rectangle 615"/>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36" name="Rectangle 616"/>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37" name="Rectangle 617"/>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38" name="Rectangle 618"/>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39" name="Rectangle 619"/>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40" name="Rectangle 620"/>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541" name="Rectangle 621"/>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774" name="Group 622"/>
              <p:cNvGrpSpPr>
                <a:grpSpLocks/>
              </p:cNvGrpSpPr>
              <p:nvPr/>
            </p:nvGrpSpPr>
            <p:grpSpPr bwMode="auto">
              <a:xfrm rot="2700000">
                <a:off x="4495" y="1124"/>
                <a:ext cx="227" cy="317"/>
                <a:chOff x="2653" y="346"/>
                <a:chExt cx="227" cy="317"/>
              </a:xfrm>
            </p:grpSpPr>
            <p:grpSp>
              <p:nvGrpSpPr>
                <p:cNvPr id="210775" name="Group 623"/>
                <p:cNvGrpSpPr>
                  <a:grpSpLocks/>
                </p:cNvGrpSpPr>
                <p:nvPr/>
              </p:nvGrpSpPr>
              <p:grpSpPr bwMode="auto">
                <a:xfrm>
                  <a:off x="2653" y="346"/>
                  <a:ext cx="226" cy="317"/>
                  <a:chOff x="1701" y="1117"/>
                  <a:chExt cx="362" cy="272"/>
                </a:xfrm>
              </p:grpSpPr>
              <p:sp>
                <p:nvSpPr>
                  <p:cNvPr id="210544" name="Rectangle 624"/>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45" name="Rectangle 625"/>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46" name="Rectangle 626"/>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47" name="Rectangle 627"/>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48" name="Rectangle 628"/>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49" name="Rectangle 629"/>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50" name="Rectangle 630"/>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51" name="Rectangle 631"/>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552" name="Rectangle 632"/>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grpSp>
          <p:nvGrpSpPr>
            <p:cNvPr id="210776" name="Group 633"/>
            <p:cNvGrpSpPr>
              <a:grpSpLocks/>
            </p:cNvGrpSpPr>
            <p:nvPr/>
          </p:nvGrpSpPr>
          <p:grpSpPr bwMode="auto">
            <a:xfrm rot="15900000" flipV="1">
              <a:off x="4555" y="1862"/>
              <a:ext cx="146" cy="205"/>
              <a:chOff x="2653" y="346"/>
              <a:chExt cx="227" cy="317"/>
            </a:xfrm>
          </p:grpSpPr>
          <p:grpSp>
            <p:nvGrpSpPr>
              <p:cNvPr id="210777" name="Group 634"/>
              <p:cNvGrpSpPr>
                <a:grpSpLocks/>
              </p:cNvGrpSpPr>
              <p:nvPr/>
            </p:nvGrpSpPr>
            <p:grpSpPr bwMode="auto">
              <a:xfrm>
                <a:off x="2653" y="346"/>
                <a:ext cx="226" cy="317"/>
                <a:chOff x="1701" y="1117"/>
                <a:chExt cx="362" cy="272"/>
              </a:xfrm>
            </p:grpSpPr>
            <p:sp>
              <p:nvSpPr>
                <p:cNvPr id="210555" name="Rectangle 635"/>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56" name="Rectangle 636"/>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57" name="Rectangle 637"/>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58" name="Rectangle 638"/>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59" name="Rectangle 639"/>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60" name="Rectangle 640"/>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61" name="Rectangle 641"/>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62" name="Rectangle 642"/>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563" name="Rectangle 643"/>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778" name="Group 644"/>
            <p:cNvGrpSpPr>
              <a:grpSpLocks/>
            </p:cNvGrpSpPr>
            <p:nvPr/>
          </p:nvGrpSpPr>
          <p:grpSpPr bwMode="auto">
            <a:xfrm rot="15600000" flipV="1">
              <a:off x="4531" y="1709"/>
              <a:ext cx="147" cy="204"/>
              <a:chOff x="2653" y="346"/>
              <a:chExt cx="227" cy="317"/>
            </a:xfrm>
          </p:grpSpPr>
          <p:grpSp>
            <p:nvGrpSpPr>
              <p:cNvPr id="210779" name="Group 645"/>
              <p:cNvGrpSpPr>
                <a:grpSpLocks/>
              </p:cNvGrpSpPr>
              <p:nvPr/>
            </p:nvGrpSpPr>
            <p:grpSpPr bwMode="auto">
              <a:xfrm>
                <a:off x="2653" y="346"/>
                <a:ext cx="226" cy="317"/>
                <a:chOff x="1701" y="1117"/>
                <a:chExt cx="362" cy="272"/>
              </a:xfrm>
            </p:grpSpPr>
            <p:sp>
              <p:nvSpPr>
                <p:cNvPr id="210566" name="Rectangle 646"/>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67" name="Rectangle 647"/>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68" name="Rectangle 648"/>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69" name="Rectangle 649"/>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70" name="Rectangle 650"/>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71" name="Rectangle 651"/>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72" name="Rectangle 652"/>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73" name="Rectangle 653"/>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574" name="Rectangle 654"/>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780" name="Group 655"/>
            <p:cNvGrpSpPr>
              <a:grpSpLocks/>
            </p:cNvGrpSpPr>
            <p:nvPr/>
          </p:nvGrpSpPr>
          <p:grpSpPr bwMode="auto">
            <a:xfrm rot="15300000" flipV="1">
              <a:off x="4496" y="1566"/>
              <a:ext cx="147" cy="205"/>
              <a:chOff x="2653" y="346"/>
              <a:chExt cx="227" cy="317"/>
            </a:xfrm>
          </p:grpSpPr>
          <p:grpSp>
            <p:nvGrpSpPr>
              <p:cNvPr id="210781" name="Group 656"/>
              <p:cNvGrpSpPr>
                <a:grpSpLocks/>
              </p:cNvGrpSpPr>
              <p:nvPr/>
            </p:nvGrpSpPr>
            <p:grpSpPr bwMode="auto">
              <a:xfrm>
                <a:off x="2653" y="346"/>
                <a:ext cx="226" cy="317"/>
                <a:chOff x="1701" y="1117"/>
                <a:chExt cx="362" cy="272"/>
              </a:xfrm>
            </p:grpSpPr>
            <p:sp>
              <p:nvSpPr>
                <p:cNvPr id="210577" name="Rectangle 657"/>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78" name="Rectangle 658"/>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79" name="Rectangle 659"/>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80" name="Rectangle 660"/>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81" name="Rectangle 661"/>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82" name="Rectangle 662"/>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83" name="Rectangle 663"/>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84" name="Rectangle 664"/>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585" name="Rectangle 665"/>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782" name="Group 666"/>
            <p:cNvGrpSpPr>
              <a:grpSpLocks/>
            </p:cNvGrpSpPr>
            <p:nvPr/>
          </p:nvGrpSpPr>
          <p:grpSpPr bwMode="auto">
            <a:xfrm rot="15000000" flipV="1">
              <a:off x="4449" y="1425"/>
              <a:ext cx="146" cy="205"/>
              <a:chOff x="2653" y="346"/>
              <a:chExt cx="227" cy="317"/>
            </a:xfrm>
          </p:grpSpPr>
          <p:grpSp>
            <p:nvGrpSpPr>
              <p:cNvPr id="210783" name="Group 667"/>
              <p:cNvGrpSpPr>
                <a:grpSpLocks/>
              </p:cNvGrpSpPr>
              <p:nvPr/>
            </p:nvGrpSpPr>
            <p:grpSpPr bwMode="auto">
              <a:xfrm>
                <a:off x="2653" y="346"/>
                <a:ext cx="226" cy="317"/>
                <a:chOff x="1701" y="1117"/>
                <a:chExt cx="362" cy="272"/>
              </a:xfrm>
            </p:grpSpPr>
            <p:sp>
              <p:nvSpPr>
                <p:cNvPr id="210588" name="Rectangle 668"/>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89" name="Rectangle 669"/>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90" name="Rectangle 670"/>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91" name="Rectangle 671"/>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92" name="Rectangle 672"/>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93" name="Rectangle 673"/>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94" name="Rectangle 674"/>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595" name="Rectangle 675"/>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596" name="Rectangle 676"/>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023" name="Group 677"/>
            <p:cNvGrpSpPr>
              <a:grpSpLocks/>
            </p:cNvGrpSpPr>
            <p:nvPr/>
          </p:nvGrpSpPr>
          <p:grpSpPr bwMode="auto">
            <a:xfrm rot="14700000" flipV="1">
              <a:off x="4392" y="1287"/>
              <a:ext cx="147" cy="205"/>
              <a:chOff x="2653" y="346"/>
              <a:chExt cx="227" cy="317"/>
            </a:xfrm>
          </p:grpSpPr>
          <p:grpSp>
            <p:nvGrpSpPr>
              <p:cNvPr id="210024" name="Group 678"/>
              <p:cNvGrpSpPr>
                <a:grpSpLocks/>
              </p:cNvGrpSpPr>
              <p:nvPr/>
            </p:nvGrpSpPr>
            <p:grpSpPr bwMode="auto">
              <a:xfrm>
                <a:off x="2653" y="346"/>
                <a:ext cx="226" cy="317"/>
                <a:chOff x="1701" y="1117"/>
                <a:chExt cx="362" cy="272"/>
              </a:xfrm>
            </p:grpSpPr>
            <p:sp>
              <p:nvSpPr>
                <p:cNvPr id="210599" name="Rectangle 679"/>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00" name="Rectangle 680"/>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01" name="Rectangle 681"/>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02" name="Rectangle 682"/>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03" name="Rectangle 683"/>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04" name="Rectangle 684"/>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05" name="Rectangle 685"/>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06" name="Rectangle 686"/>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607" name="Rectangle 687"/>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034" name="Group 688"/>
            <p:cNvGrpSpPr>
              <a:grpSpLocks/>
            </p:cNvGrpSpPr>
            <p:nvPr/>
          </p:nvGrpSpPr>
          <p:grpSpPr bwMode="auto">
            <a:xfrm rot="14400000" flipV="1">
              <a:off x="4323" y="1157"/>
              <a:ext cx="146" cy="205"/>
              <a:chOff x="2653" y="346"/>
              <a:chExt cx="227" cy="317"/>
            </a:xfrm>
          </p:grpSpPr>
          <p:grpSp>
            <p:nvGrpSpPr>
              <p:cNvPr id="210035" name="Group 689"/>
              <p:cNvGrpSpPr>
                <a:grpSpLocks/>
              </p:cNvGrpSpPr>
              <p:nvPr/>
            </p:nvGrpSpPr>
            <p:grpSpPr bwMode="auto">
              <a:xfrm>
                <a:off x="2653" y="346"/>
                <a:ext cx="226" cy="317"/>
                <a:chOff x="1701" y="1117"/>
                <a:chExt cx="362" cy="272"/>
              </a:xfrm>
            </p:grpSpPr>
            <p:sp>
              <p:nvSpPr>
                <p:cNvPr id="210610" name="Rectangle 690"/>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11" name="Rectangle 691"/>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12" name="Rectangle 692"/>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13" name="Rectangle 693"/>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14" name="Rectangle 694"/>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15" name="Rectangle 695"/>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16" name="Rectangle 696"/>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17" name="Rectangle 697"/>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618" name="Rectangle 698"/>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045" name="Group 699"/>
            <p:cNvGrpSpPr>
              <a:grpSpLocks/>
            </p:cNvGrpSpPr>
            <p:nvPr/>
          </p:nvGrpSpPr>
          <p:grpSpPr bwMode="auto">
            <a:xfrm rot="14100000" flipV="1">
              <a:off x="4242" y="1035"/>
              <a:ext cx="146" cy="205"/>
              <a:chOff x="2653" y="346"/>
              <a:chExt cx="227" cy="317"/>
            </a:xfrm>
          </p:grpSpPr>
          <p:grpSp>
            <p:nvGrpSpPr>
              <p:cNvPr id="210046" name="Group 700"/>
              <p:cNvGrpSpPr>
                <a:grpSpLocks/>
              </p:cNvGrpSpPr>
              <p:nvPr/>
            </p:nvGrpSpPr>
            <p:grpSpPr bwMode="auto">
              <a:xfrm>
                <a:off x="2653" y="346"/>
                <a:ext cx="226" cy="317"/>
                <a:chOff x="1701" y="1117"/>
                <a:chExt cx="362" cy="272"/>
              </a:xfrm>
            </p:grpSpPr>
            <p:sp>
              <p:nvSpPr>
                <p:cNvPr id="210621" name="Rectangle 701"/>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22" name="Rectangle 702"/>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23" name="Rectangle 703"/>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24" name="Rectangle 704"/>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25" name="Rectangle 705"/>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26" name="Rectangle 706"/>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27" name="Rectangle 707"/>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28" name="Rectangle 708"/>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629" name="Rectangle 709"/>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056" name="Group 710"/>
            <p:cNvGrpSpPr>
              <a:grpSpLocks/>
            </p:cNvGrpSpPr>
            <p:nvPr/>
          </p:nvGrpSpPr>
          <p:grpSpPr bwMode="auto">
            <a:xfrm rot="13800000" flipV="1">
              <a:off x="4153" y="918"/>
              <a:ext cx="147" cy="205"/>
              <a:chOff x="2653" y="346"/>
              <a:chExt cx="227" cy="317"/>
            </a:xfrm>
          </p:grpSpPr>
          <p:grpSp>
            <p:nvGrpSpPr>
              <p:cNvPr id="210057" name="Group 711"/>
              <p:cNvGrpSpPr>
                <a:grpSpLocks/>
              </p:cNvGrpSpPr>
              <p:nvPr/>
            </p:nvGrpSpPr>
            <p:grpSpPr bwMode="auto">
              <a:xfrm>
                <a:off x="2653" y="346"/>
                <a:ext cx="226" cy="317"/>
                <a:chOff x="1701" y="1117"/>
                <a:chExt cx="362" cy="272"/>
              </a:xfrm>
            </p:grpSpPr>
            <p:sp>
              <p:nvSpPr>
                <p:cNvPr id="210632" name="Rectangle 712"/>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33" name="Rectangle 713"/>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34" name="Rectangle 714"/>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35" name="Rectangle 715"/>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36" name="Rectangle 716"/>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37" name="Rectangle 717"/>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38" name="Rectangle 718"/>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39" name="Rectangle 719"/>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640" name="Rectangle 720"/>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067" name="Group 721"/>
            <p:cNvGrpSpPr>
              <a:grpSpLocks/>
            </p:cNvGrpSpPr>
            <p:nvPr/>
          </p:nvGrpSpPr>
          <p:grpSpPr bwMode="auto">
            <a:xfrm rot="11100000">
              <a:off x="2712" y="3727"/>
              <a:ext cx="146" cy="205"/>
              <a:chOff x="2653" y="346"/>
              <a:chExt cx="227" cy="317"/>
            </a:xfrm>
          </p:grpSpPr>
          <p:grpSp>
            <p:nvGrpSpPr>
              <p:cNvPr id="210068" name="Group 722"/>
              <p:cNvGrpSpPr>
                <a:grpSpLocks/>
              </p:cNvGrpSpPr>
              <p:nvPr/>
            </p:nvGrpSpPr>
            <p:grpSpPr bwMode="auto">
              <a:xfrm>
                <a:off x="2653" y="346"/>
                <a:ext cx="226" cy="317"/>
                <a:chOff x="1701" y="1117"/>
                <a:chExt cx="362" cy="272"/>
              </a:xfrm>
            </p:grpSpPr>
            <p:sp>
              <p:nvSpPr>
                <p:cNvPr id="210643" name="Rectangle 723"/>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44" name="Rectangle 724"/>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45" name="Rectangle 725"/>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46" name="Rectangle 726"/>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47" name="Rectangle 727"/>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48" name="Rectangle 728"/>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49" name="Rectangle 729"/>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50" name="Rectangle 730"/>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651" name="Rectangle 731"/>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078" name="Group 732"/>
            <p:cNvGrpSpPr>
              <a:grpSpLocks/>
            </p:cNvGrpSpPr>
            <p:nvPr/>
          </p:nvGrpSpPr>
          <p:grpSpPr bwMode="auto">
            <a:xfrm rot="11400000">
              <a:off x="2564" y="3706"/>
              <a:ext cx="147" cy="204"/>
              <a:chOff x="2653" y="346"/>
              <a:chExt cx="227" cy="317"/>
            </a:xfrm>
          </p:grpSpPr>
          <p:grpSp>
            <p:nvGrpSpPr>
              <p:cNvPr id="210079" name="Group 733"/>
              <p:cNvGrpSpPr>
                <a:grpSpLocks/>
              </p:cNvGrpSpPr>
              <p:nvPr/>
            </p:nvGrpSpPr>
            <p:grpSpPr bwMode="auto">
              <a:xfrm>
                <a:off x="2653" y="346"/>
                <a:ext cx="226" cy="317"/>
                <a:chOff x="1701" y="1117"/>
                <a:chExt cx="362" cy="272"/>
              </a:xfrm>
            </p:grpSpPr>
            <p:sp>
              <p:nvSpPr>
                <p:cNvPr id="210654" name="Rectangle 734"/>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55" name="Rectangle 735"/>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56" name="Rectangle 736"/>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57" name="Rectangle 737"/>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58" name="Rectangle 738"/>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59" name="Rectangle 739"/>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60" name="Rectangle 740"/>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61" name="Rectangle 741"/>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662" name="Rectangle 742"/>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089" name="Group 743"/>
            <p:cNvGrpSpPr>
              <a:grpSpLocks/>
            </p:cNvGrpSpPr>
            <p:nvPr/>
          </p:nvGrpSpPr>
          <p:grpSpPr bwMode="auto">
            <a:xfrm rot="11700000">
              <a:off x="2422" y="3669"/>
              <a:ext cx="147" cy="205"/>
              <a:chOff x="2653" y="346"/>
              <a:chExt cx="227" cy="317"/>
            </a:xfrm>
          </p:grpSpPr>
          <p:grpSp>
            <p:nvGrpSpPr>
              <p:cNvPr id="210090" name="Group 744"/>
              <p:cNvGrpSpPr>
                <a:grpSpLocks/>
              </p:cNvGrpSpPr>
              <p:nvPr/>
            </p:nvGrpSpPr>
            <p:grpSpPr bwMode="auto">
              <a:xfrm>
                <a:off x="2653" y="346"/>
                <a:ext cx="226" cy="317"/>
                <a:chOff x="1701" y="1117"/>
                <a:chExt cx="362" cy="272"/>
              </a:xfrm>
            </p:grpSpPr>
            <p:sp>
              <p:nvSpPr>
                <p:cNvPr id="210665" name="Rectangle 745"/>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66" name="Rectangle 746"/>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67" name="Rectangle 747"/>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68" name="Rectangle 748"/>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69" name="Rectangle 749"/>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70" name="Rectangle 750"/>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71" name="Rectangle 751"/>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72" name="Rectangle 752"/>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673" name="Rectangle 753"/>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100" name="Group 754"/>
            <p:cNvGrpSpPr>
              <a:grpSpLocks/>
            </p:cNvGrpSpPr>
            <p:nvPr/>
          </p:nvGrpSpPr>
          <p:grpSpPr bwMode="auto">
            <a:xfrm rot="12000000">
              <a:off x="2282" y="3621"/>
              <a:ext cx="146" cy="205"/>
              <a:chOff x="2653" y="346"/>
              <a:chExt cx="227" cy="317"/>
            </a:xfrm>
          </p:grpSpPr>
          <p:grpSp>
            <p:nvGrpSpPr>
              <p:cNvPr id="210101" name="Group 755"/>
              <p:cNvGrpSpPr>
                <a:grpSpLocks/>
              </p:cNvGrpSpPr>
              <p:nvPr/>
            </p:nvGrpSpPr>
            <p:grpSpPr bwMode="auto">
              <a:xfrm>
                <a:off x="2653" y="346"/>
                <a:ext cx="226" cy="317"/>
                <a:chOff x="1701" y="1117"/>
                <a:chExt cx="362" cy="272"/>
              </a:xfrm>
            </p:grpSpPr>
            <p:sp>
              <p:nvSpPr>
                <p:cNvPr id="210676" name="Rectangle 756"/>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77" name="Rectangle 757"/>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78" name="Rectangle 758"/>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79" name="Rectangle 759"/>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80" name="Rectangle 760"/>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81" name="Rectangle 761"/>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82" name="Rectangle 762"/>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83" name="Rectangle 763"/>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684" name="Rectangle 764"/>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111" name="Group 765"/>
            <p:cNvGrpSpPr>
              <a:grpSpLocks/>
            </p:cNvGrpSpPr>
            <p:nvPr/>
          </p:nvGrpSpPr>
          <p:grpSpPr bwMode="auto">
            <a:xfrm rot="12300000">
              <a:off x="2143" y="3565"/>
              <a:ext cx="147" cy="205"/>
              <a:chOff x="2653" y="346"/>
              <a:chExt cx="227" cy="317"/>
            </a:xfrm>
          </p:grpSpPr>
          <p:grpSp>
            <p:nvGrpSpPr>
              <p:cNvPr id="210112" name="Group 766"/>
              <p:cNvGrpSpPr>
                <a:grpSpLocks/>
              </p:cNvGrpSpPr>
              <p:nvPr/>
            </p:nvGrpSpPr>
            <p:grpSpPr bwMode="auto">
              <a:xfrm>
                <a:off x="2653" y="346"/>
                <a:ext cx="226" cy="317"/>
                <a:chOff x="1701" y="1117"/>
                <a:chExt cx="362" cy="272"/>
              </a:xfrm>
            </p:grpSpPr>
            <p:sp>
              <p:nvSpPr>
                <p:cNvPr id="210687" name="Rectangle 767"/>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88" name="Rectangle 768"/>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89" name="Rectangle 769"/>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90" name="Rectangle 770"/>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91" name="Rectangle 771"/>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92" name="Rectangle 772"/>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93" name="Rectangle 773"/>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94" name="Rectangle 774"/>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695" name="Rectangle 775"/>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122" name="Group 776"/>
            <p:cNvGrpSpPr>
              <a:grpSpLocks/>
            </p:cNvGrpSpPr>
            <p:nvPr/>
          </p:nvGrpSpPr>
          <p:grpSpPr bwMode="auto">
            <a:xfrm rot="12600000">
              <a:off x="2014" y="3495"/>
              <a:ext cx="146" cy="205"/>
              <a:chOff x="2653" y="346"/>
              <a:chExt cx="227" cy="317"/>
            </a:xfrm>
          </p:grpSpPr>
          <p:grpSp>
            <p:nvGrpSpPr>
              <p:cNvPr id="210123" name="Group 777"/>
              <p:cNvGrpSpPr>
                <a:grpSpLocks/>
              </p:cNvGrpSpPr>
              <p:nvPr/>
            </p:nvGrpSpPr>
            <p:grpSpPr bwMode="auto">
              <a:xfrm>
                <a:off x="2653" y="346"/>
                <a:ext cx="226" cy="317"/>
                <a:chOff x="1701" y="1117"/>
                <a:chExt cx="362" cy="272"/>
              </a:xfrm>
            </p:grpSpPr>
            <p:sp>
              <p:nvSpPr>
                <p:cNvPr id="210698" name="Rectangle 778"/>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699" name="Rectangle 779"/>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700" name="Rectangle 780"/>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701" name="Rectangle 781"/>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702" name="Rectangle 782"/>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703" name="Rectangle 783"/>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704" name="Rectangle 784"/>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705" name="Rectangle 785"/>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706" name="Rectangle 786"/>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133" name="Group 787"/>
            <p:cNvGrpSpPr>
              <a:grpSpLocks/>
            </p:cNvGrpSpPr>
            <p:nvPr/>
          </p:nvGrpSpPr>
          <p:grpSpPr bwMode="auto">
            <a:xfrm rot="12900000">
              <a:off x="1892" y="3414"/>
              <a:ext cx="146" cy="205"/>
              <a:chOff x="2653" y="346"/>
              <a:chExt cx="227" cy="317"/>
            </a:xfrm>
          </p:grpSpPr>
          <p:grpSp>
            <p:nvGrpSpPr>
              <p:cNvPr id="210134" name="Group 788"/>
              <p:cNvGrpSpPr>
                <a:grpSpLocks/>
              </p:cNvGrpSpPr>
              <p:nvPr/>
            </p:nvGrpSpPr>
            <p:grpSpPr bwMode="auto">
              <a:xfrm>
                <a:off x="2653" y="346"/>
                <a:ext cx="226" cy="317"/>
                <a:chOff x="1701" y="1117"/>
                <a:chExt cx="362" cy="272"/>
              </a:xfrm>
            </p:grpSpPr>
            <p:sp>
              <p:nvSpPr>
                <p:cNvPr id="210709" name="Rectangle 789"/>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710" name="Rectangle 790"/>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711" name="Rectangle 791"/>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712" name="Rectangle 792"/>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713" name="Rectangle 793"/>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714" name="Rectangle 794"/>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715" name="Rectangle 795"/>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716" name="Rectangle 796"/>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717" name="Rectangle 797"/>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144" name="Group 798"/>
            <p:cNvGrpSpPr>
              <a:grpSpLocks/>
            </p:cNvGrpSpPr>
            <p:nvPr/>
          </p:nvGrpSpPr>
          <p:grpSpPr bwMode="auto">
            <a:xfrm rot="13200000">
              <a:off x="1774" y="3326"/>
              <a:ext cx="147" cy="205"/>
              <a:chOff x="2653" y="346"/>
              <a:chExt cx="227" cy="317"/>
            </a:xfrm>
          </p:grpSpPr>
          <p:grpSp>
            <p:nvGrpSpPr>
              <p:cNvPr id="210145" name="Group 799"/>
              <p:cNvGrpSpPr>
                <a:grpSpLocks/>
              </p:cNvGrpSpPr>
              <p:nvPr/>
            </p:nvGrpSpPr>
            <p:grpSpPr bwMode="auto">
              <a:xfrm>
                <a:off x="2653" y="346"/>
                <a:ext cx="226" cy="317"/>
                <a:chOff x="1701" y="1117"/>
                <a:chExt cx="362" cy="272"/>
              </a:xfrm>
            </p:grpSpPr>
            <p:sp>
              <p:nvSpPr>
                <p:cNvPr id="210720" name="Rectangle 800"/>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721" name="Rectangle 801"/>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722" name="Rectangle 802"/>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723" name="Rectangle 803"/>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724" name="Rectangle 804"/>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725" name="Rectangle 805"/>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726" name="Rectangle 806"/>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727" name="Rectangle 807"/>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728" name="Rectangle 808"/>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grpSp>
          <p:nvGrpSpPr>
            <p:cNvPr id="210155" name="Group 809"/>
            <p:cNvGrpSpPr>
              <a:grpSpLocks/>
            </p:cNvGrpSpPr>
            <p:nvPr/>
          </p:nvGrpSpPr>
          <p:grpSpPr bwMode="auto">
            <a:xfrm rot="13500000">
              <a:off x="1668" y="3225"/>
              <a:ext cx="147" cy="205"/>
              <a:chOff x="2653" y="346"/>
              <a:chExt cx="227" cy="317"/>
            </a:xfrm>
          </p:grpSpPr>
          <p:grpSp>
            <p:nvGrpSpPr>
              <p:cNvPr id="210156" name="Group 810"/>
              <p:cNvGrpSpPr>
                <a:grpSpLocks/>
              </p:cNvGrpSpPr>
              <p:nvPr/>
            </p:nvGrpSpPr>
            <p:grpSpPr bwMode="auto">
              <a:xfrm>
                <a:off x="2653" y="346"/>
                <a:ext cx="226" cy="317"/>
                <a:chOff x="1701" y="1117"/>
                <a:chExt cx="362" cy="272"/>
              </a:xfrm>
            </p:grpSpPr>
            <p:sp>
              <p:nvSpPr>
                <p:cNvPr id="210731" name="Rectangle 811"/>
                <p:cNvSpPr>
                  <a:spLocks noChangeArrowheads="1"/>
                </p:cNvSpPr>
                <p:nvPr/>
              </p:nvSpPr>
              <p:spPr bwMode="auto">
                <a:xfrm>
                  <a:off x="170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732" name="Rectangle 812"/>
                <p:cNvSpPr>
                  <a:spLocks noChangeArrowheads="1"/>
                </p:cNvSpPr>
                <p:nvPr/>
              </p:nvSpPr>
              <p:spPr bwMode="auto">
                <a:xfrm>
                  <a:off x="1746"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733" name="Rectangle 813"/>
                <p:cNvSpPr>
                  <a:spLocks noChangeArrowheads="1"/>
                </p:cNvSpPr>
                <p:nvPr/>
              </p:nvSpPr>
              <p:spPr bwMode="auto">
                <a:xfrm>
                  <a:off x="1791"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734" name="Rectangle 814"/>
                <p:cNvSpPr>
                  <a:spLocks noChangeArrowheads="1"/>
                </p:cNvSpPr>
                <p:nvPr/>
              </p:nvSpPr>
              <p:spPr bwMode="auto">
                <a:xfrm>
                  <a:off x="183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735" name="Rectangle 815"/>
                <p:cNvSpPr>
                  <a:spLocks noChangeArrowheads="1"/>
                </p:cNvSpPr>
                <p:nvPr/>
              </p:nvSpPr>
              <p:spPr bwMode="auto">
                <a:xfrm>
                  <a:off x="1882"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736" name="Rectangle 816"/>
                <p:cNvSpPr>
                  <a:spLocks noChangeArrowheads="1"/>
                </p:cNvSpPr>
                <p:nvPr/>
              </p:nvSpPr>
              <p:spPr bwMode="auto">
                <a:xfrm>
                  <a:off x="1927"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737" name="Rectangle 817"/>
                <p:cNvSpPr>
                  <a:spLocks noChangeArrowheads="1"/>
                </p:cNvSpPr>
                <p:nvPr/>
              </p:nvSpPr>
              <p:spPr bwMode="auto">
                <a:xfrm>
                  <a:off x="1973" y="1117"/>
                  <a:ext cx="45" cy="272"/>
                </a:xfrm>
                <a:prstGeom prst="rect">
                  <a:avLst/>
                </a:prstGeom>
                <a:noFill/>
                <a:ln w="15875">
                  <a:solidFill>
                    <a:schemeClr val="tx1"/>
                  </a:solidFill>
                  <a:miter lim="800000"/>
                  <a:headEnd/>
                  <a:tailEnd/>
                </a:ln>
                <a:effectLst/>
              </p:spPr>
              <p:txBody>
                <a:bodyPr wrap="none" anchor="ctr"/>
                <a:lstStyle/>
                <a:p>
                  <a:endParaRPr lang="en-US"/>
                </a:p>
              </p:txBody>
            </p:sp>
            <p:sp>
              <p:nvSpPr>
                <p:cNvPr id="210738" name="Rectangle 818"/>
                <p:cNvSpPr>
                  <a:spLocks noChangeArrowheads="1"/>
                </p:cNvSpPr>
                <p:nvPr/>
              </p:nvSpPr>
              <p:spPr bwMode="auto">
                <a:xfrm>
                  <a:off x="2018" y="1117"/>
                  <a:ext cx="45" cy="272"/>
                </a:xfrm>
                <a:prstGeom prst="rect">
                  <a:avLst/>
                </a:prstGeom>
                <a:noFill/>
                <a:ln w="15875">
                  <a:solidFill>
                    <a:schemeClr val="tx1"/>
                  </a:solidFill>
                  <a:miter lim="800000"/>
                  <a:headEnd/>
                  <a:tailEnd/>
                </a:ln>
                <a:effectLst/>
              </p:spPr>
              <p:txBody>
                <a:bodyPr wrap="none" anchor="ctr"/>
                <a:lstStyle/>
                <a:p>
                  <a:endParaRPr lang="en-US"/>
                </a:p>
              </p:txBody>
            </p:sp>
          </p:grpSp>
          <p:sp>
            <p:nvSpPr>
              <p:cNvPr id="210739" name="Rectangle 819"/>
              <p:cNvSpPr>
                <a:spLocks noChangeArrowheads="1"/>
              </p:cNvSpPr>
              <p:nvPr/>
            </p:nvSpPr>
            <p:spPr bwMode="auto">
              <a:xfrm>
                <a:off x="2653" y="346"/>
                <a:ext cx="227" cy="317"/>
              </a:xfrm>
              <a:prstGeom prst="rect">
                <a:avLst/>
              </a:prstGeom>
              <a:noFill/>
              <a:ln w="19050">
                <a:solidFill>
                  <a:schemeClr val="tx1"/>
                </a:solidFill>
                <a:miter lim="800000"/>
                <a:headEnd/>
                <a:tailEnd/>
              </a:ln>
              <a:effectLst/>
            </p:spPr>
            <p:txBody>
              <a:bodyPr wrap="none" anchor="ctr"/>
              <a:lstStyle/>
              <a:p>
                <a:endParaRPr lang="en-US"/>
              </a:p>
            </p:txBody>
          </p:sp>
        </p:grpSp>
        <p:sp>
          <p:nvSpPr>
            <p:cNvPr id="210740" name="Oval 820"/>
            <p:cNvSpPr>
              <a:spLocks noChangeArrowheads="1"/>
            </p:cNvSpPr>
            <p:nvPr/>
          </p:nvSpPr>
          <p:spPr bwMode="auto">
            <a:xfrm>
              <a:off x="1345" y="520"/>
              <a:ext cx="3174" cy="3212"/>
            </a:xfrm>
            <a:prstGeom prst="ellipse">
              <a:avLst/>
            </a:prstGeom>
            <a:noFill/>
            <a:ln w="38100">
              <a:solidFill>
                <a:schemeClr val="tx1"/>
              </a:solidFill>
              <a:round/>
              <a:headEnd/>
              <a:tailEnd/>
            </a:ln>
            <a:effectLst/>
          </p:spPr>
          <p:txBody>
            <a:bodyPr wrap="none" anchor="ctr"/>
            <a:lstStyle/>
            <a:p>
              <a:endParaRPr lang="en-US"/>
            </a:p>
          </p:txBody>
        </p:sp>
        <p:sp>
          <p:nvSpPr>
            <p:cNvPr id="210741" name="Oval 821"/>
            <p:cNvSpPr>
              <a:spLocks noChangeArrowheads="1"/>
            </p:cNvSpPr>
            <p:nvPr/>
          </p:nvSpPr>
          <p:spPr bwMode="auto">
            <a:xfrm>
              <a:off x="1118" y="300"/>
              <a:ext cx="3629" cy="3639"/>
            </a:xfrm>
            <a:prstGeom prst="ellipse">
              <a:avLst/>
            </a:prstGeom>
            <a:noFill/>
            <a:ln w="57150">
              <a:solidFill>
                <a:schemeClr val="tx1"/>
              </a:solidFill>
              <a:round/>
              <a:headEnd/>
              <a:tailEnd/>
            </a:ln>
            <a:effectLst/>
          </p:spPr>
          <p:txBody>
            <a:bodyPr wrap="none" anchor="ctr"/>
            <a:lstStyle/>
            <a:p>
              <a:endParaRPr lang="en-US"/>
            </a:p>
          </p:txBody>
        </p:sp>
      </p:grpSp>
      <p:sp>
        <p:nvSpPr>
          <p:cNvPr id="210742" name="Line 822"/>
          <p:cNvSpPr>
            <a:spLocks noChangeShapeType="1"/>
          </p:cNvSpPr>
          <p:nvPr/>
        </p:nvSpPr>
        <p:spPr bwMode="auto">
          <a:xfrm flipV="1">
            <a:off x="5867400" y="3101975"/>
            <a:ext cx="288925" cy="215900"/>
          </a:xfrm>
          <a:prstGeom prst="line">
            <a:avLst/>
          </a:prstGeom>
          <a:noFill/>
          <a:ln w="28575">
            <a:solidFill>
              <a:schemeClr val="tx1"/>
            </a:solidFill>
            <a:round/>
            <a:headEnd/>
            <a:tailEnd type="stealth" w="lg" len="lg"/>
          </a:ln>
          <a:effectLst/>
        </p:spPr>
        <p:txBody>
          <a:bodyPr/>
          <a:lstStyle/>
          <a:p>
            <a:endParaRPr lang="en-US"/>
          </a:p>
        </p:txBody>
      </p:sp>
      <p:sp>
        <p:nvSpPr>
          <p:cNvPr id="210743" name="Line 823"/>
          <p:cNvSpPr>
            <a:spLocks noChangeShapeType="1"/>
          </p:cNvSpPr>
          <p:nvPr/>
        </p:nvSpPr>
        <p:spPr bwMode="auto">
          <a:xfrm rot="10800000" flipV="1">
            <a:off x="5148263" y="3644900"/>
            <a:ext cx="288925" cy="215900"/>
          </a:xfrm>
          <a:prstGeom prst="line">
            <a:avLst/>
          </a:prstGeom>
          <a:noFill/>
          <a:ln w="28575">
            <a:solidFill>
              <a:schemeClr val="tx1"/>
            </a:solidFill>
            <a:round/>
            <a:headEnd/>
            <a:tailEnd type="stealth" w="lg" len="lg"/>
          </a:ln>
          <a:effectLst/>
        </p:spPr>
        <p:txBody>
          <a:bodyPr/>
          <a:lstStyle/>
          <a:p>
            <a:endParaRPr lang="en-US"/>
          </a:p>
        </p:txBody>
      </p:sp>
      <p:sp>
        <p:nvSpPr>
          <p:cNvPr id="210744" name="Line 824"/>
          <p:cNvSpPr>
            <a:spLocks noChangeShapeType="1"/>
          </p:cNvSpPr>
          <p:nvPr/>
        </p:nvSpPr>
        <p:spPr bwMode="auto">
          <a:xfrm flipH="1">
            <a:off x="2865438" y="2625725"/>
            <a:ext cx="3889375" cy="3024188"/>
          </a:xfrm>
          <a:prstGeom prst="line">
            <a:avLst/>
          </a:prstGeom>
          <a:noFill/>
          <a:ln w="25400">
            <a:solidFill>
              <a:srgbClr val="FF0000"/>
            </a:solidFill>
            <a:round/>
            <a:headEnd/>
            <a:tailEnd/>
          </a:ln>
          <a:effectLst/>
        </p:spPr>
        <p:txBody>
          <a:bodyPr/>
          <a:lstStyle/>
          <a:p>
            <a:endParaRPr lang="en-US"/>
          </a:p>
        </p:txBody>
      </p:sp>
      <p:sp>
        <p:nvSpPr>
          <p:cNvPr id="210745" name="Oval 825"/>
          <p:cNvSpPr>
            <a:spLocks noChangeArrowheads="1"/>
          </p:cNvSpPr>
          <p:nvPr/>
        </p:nvSpPr>
        <p:spPr bwMode="auto">
          <a:xfrm>
            <a:off x="5632450" y="3436938"/>
            <a:ext cx="76200" cy="76200"/>
          </a:xfrm>
          <a:prstGeom prst="ellipse">
            <a:avLst/>
          </a:prstGeom>
          <a:solidFill>
            <a:schemeClr val="tx1"/>
          </a:solidFill>
          <a:ln w="9525">
            <a:solidFill>
              <a:schemeClr val="tx1"/>
            </a:solidFill>
            <a:round/>
            <a:headEnd/>
            <a:tailEnd/>
          </a:ln>
          <a:effectLst/>
        </p:spPr>
        <p:txBody>
          <a:bodyPr wrap="none" anchor="ctr"/>
          <a:lstStyle/>
          <a:p>
            <a:endParaRPr lang="en-US"/>
          </a:p>
        </p:txBody>
      </p:sp>
      <p:sp>
        <p:nvSpPr>
          <p:cNvPr id="210746" name="Text Box 826"/>
          <p:cNvSpPr txBox="1">
            <a:spLocks noChangeArrowheads="1"/>
          </p:cNvSpPr>
          <p:nvPr/>
        </p:nvSpPr>
        <p:spPr bwMode="auto">
          <a:xfrm>
            <a:off x="5324475" y="3546475"/>
            <a:ext cx="327025" cy="457200"/>
          </a:xfrm>
          <a:prstGeom prst="rect">
            <a:avLst/>
          </a:prstGeom>
          <a:noFill/>
          <a:ln w="9525">
            <a:noFill/>
            <a:miter lim="800000"/>
            <a:headEnd/>
            <a:tailEnd/>
          </a:ln>
          <a:effectLst/>
        </p:spPr>
        <p:txBody>
          <a:bodyPr wrap="none">
            <a:spAutoFit/>
          </a:bodyPr>
          <a:lstStyle/>
          <a:p>
            <a:r>
              <a:rPr lang="el-GR" sz="2400">
                <a:latin typeface="Times New Roman" pitchFamily="18" charset="0"/>
                <a:cs typeface="Times New Roman" pitchFamily="18" charset="0"/>
              </a:rPr>
              <a:t>γ</a:t>
            </a:r>
          </a:p>
        </p:txBody>
      </p:sp>
      <p:sp>
        <p:nvSpPr>
          <p:cNvPr id="210747" name="Text Box 827"/>
          <p:cNvSpPr txBox="1">
            <a:spLocks noChangeArrowheads="1"/>
          </p:cNvSpPr>
          <p:nvPr/>
        </p:nvSpPr>
        <p:spPr bwMode="auto">
          <a:xfrm>
            <a:off x="5700713" y="2841625"/>
            <a:ext cx="327025" cy="457200"/>
          </a:xfrm>
          <a:prstGeom prst="rect">
            <a:avLst/>
          </a:prstGeom>
          <a:noFill/>
          <a:ln w="9525">
            <a:noFill/>
            <a:miter lim="800000"/>
            <a:headEnd/>
            <a:tailEnd/>
          </a:ln>
          <a:effectLst/>
        </p:spPr>
        <p:txBody>
          <a:bodyPr>
            <a:spAutoFit/>
          </a:bodyPr>
          <a:lstStyle/>
          <a:p>
            <a:r>
              <a:rPr lang="el-GR" sz="2400">
                <a:latin typeface="Times New Roman" pitchFamily="18" charset="0"/>
                <a:cs typeface="Times New Roman" pitchFamily="18" charset="0"/>
              </a:rPr>
              <a:t>γ</a:t>
            </a:r>
          </a:p>
        </p:txBody>
      </p:sp>
      <p:grpSp>
        <p:nvGrpSpPr>
          <p:cNvPr id="210166" name="Group 828"/>
          <p:cNvGrpSpPr>
            <a:grpSpLocks/>
          </p:cNvGrpSpPr>
          <p:nvPr/>
        </p:nvGrpSpPr>
        <p:grpSpPr bwMode="auto">
          <a:xfrm>
            <a:off x="2051050" y="1250950"/>
            <a:ext cx="4967288" cy="4751388"/>
            <a:chOff x="1384" y="482"/>
            <a:chExt cx="3129" cy="2993"/>
          </a:xfrm>
        </p:grpSpPr>
        <p:sp>
          <p:nvSpPr>
            <p:cNvPr id="210749" name="Line 829"/>
            <p:cNvSpPr>
              <a:spLocks noChangeShapeType="1"/>
            </p:cNvSpPr>
            <p:nvPr/>
          </p:nvSpPr>
          <p:spPr bwMode="auto">
            <a:xfrm flipH="1">
              <a:off x="3651" y="618"/>
              <a:ext cx="1" cy="2857"/>
            </a:xfrm>
            <a:prstGeom prst="line">
              <a:avLst/>
            </a:prstGeom>
            <a:noFill/>
            <a:ln w="25400">
              <a:solidFill>
                <a:srgbClr val="FF0000"/>
              </a:solidFill>
              <a:round/>
              <a:headEnd/>
              <a:tailEnd/>
            </a:ln>
            <a:effectLst/>
          </p:spPr>
          <p:txBody>
            <a:bodyPr/>
            <a:lstStyle/>
            <a:p>
              <a:endParaRPr lang="en-US"/>
            </a:p>
          </p:txBody>
        </p:sp>
        <p:sp>
          <p:nvSpPr>
            <p:cNvPr id="210750" name="Line 830"/>
            <p:cNvSpPr>
              <a:spLocks noChangeShapeType="1"/>
            </p:cNvSpPr>
            <p:nvPr/>
          </p:nvSpPr>
          <p:spPr bwMode="auto">
            <a:xfrm>
              <a:off x="1973" y="754"/>
              <a:ext cx="2495" cy="1678"/>
            </a:xfrm>
            <a:prstGeom prst="line">
              <a:avLst/>
            </a:prstGeom>
            <a:noFill/>
            <a:ln w="25400">
              <a:solidFill>
                <a:srgbClr val="FF0000"/>
              </a:solidFill>
              <a:round/>
              <a:headEnd/>
              <a:tailEnd/>
            </a:ln>
            <a:effectLst/>
          </p:spPr>
          <p:txBody>
            <a:bodyPr/>
            <a:lstStyle/>
            <a:p>
              <a:endParaRPr lang="en-US"/>
            </a:p>
          </p:txBody>
        </p:sp>
        <p:sp>
          <p:nvSpPr>
            <p:cNvPr id="210751" name="Line 831"/>
            <p:cNvSpPr>
              <a:spLocks noChangeShapeType="1"/>
            </p:cNvSpPr>
            <p:nvPr/>
          </p:nvSpPr>
          <p:spPr bwMode="auto">
            <a:xfrm>
              <a:off x="2450" y="527"/>
              <a:ext cx="1927" cy="2132"/>
            </a:xfrm>
            <a:prstGeom prst="line">
              <a:avLst/>
            </a:prstGeom>
            <a:noFill/>
            <a:ln w="25400">
              <a:solidFill>
                <a:srgbClr val="FF0000"/>
              </a:solidFill>
              <a:round/>
              <a:headEnd/>
              <a:tailEnd/>
            </a:ln>
            <a:effectLst/>
          </p:spPr>
          <p:txBody>
            <a:bodyPr/>
            <a:lstStyle/>
            <a:p>
              <a:endParaRPr lang="en-US"/>
            </a:p>
          </p:txBody>
        </p:sp>
        <p:sp>
          <p:nvSpPr>
            <p:cNvPr id="210752" name="Line 832"/>
            <p:cNvSpPr>
              <a:spLocks noChangeShapeType="1"/>
            </p:cNvSpPr>
            <p:nvPr/>
          </p:nvSpPr>
          <p:spPr bwMode="auto">
            <a:xfrm>
              <a:off x="1384" y="1661"/>
              <a:ext cx="3129" cy="272"/>
            </a:xfrm>
            <a:prstGeom prst="line">
              <a:avLst/>
            </a:prstGeom>
            <a:noFill/>
            <a:ln w="25400">
              <a:solidFill>
                <a:srgbClr val="FF0000"/>
              </a:solidFill>
              <a:round/>
              <a:headEnd/>
              <a:tailEnd/>
            </a:ln>
            <a:effectLst/>
          </p:spPr>
          <p:txBody>
            <a:bodyPr/>
            <a:lstStyle/>
            <a:p>
              <a:endParaRPr lang="en-US"/>
            </a:p>
          </p:txBody>
        </p:sp>
        <p:sp>
          <p:nvSpPr>
            <p:cNvPr id="210753" name="Line 833"/>
            <p:cNvSpPr>
              <a:spLocks noChangeShapeType="1"/>
            </p:cNvSpPr>
            <p:nvPr/>
          </p:nvSpPr>
          <p:spPr bwMode="auto">
            <a:xfrm>
              <a:off x="3153" y="482"/>
              <a:ext cx="952" cy="2631"/>
            </a:xfrm>
            <a:prstGeom prst="line">
              <a:avLst/>
            </a:prstGeom>
            <a:noFill/>
            <a:ln w="25400">
              <a:solidFill>
                <a:srgbClr val="FF0000"/>
              </a:solidFill>
              <a:round/>
              <a:headEnd/>
              <a:tailEnd/>
            </a:ln>
            <a:effectLst/>
          </p:spPr>
          <p:txBody>
            <a:bodyPr/>
            <a:lstStyle/>
            <a:p>
              <a:endParaRPr lang="en-US"/>
            </a:p>
          </p:txBody>
        </p:sp>
      </p:grpSp>
      <p:sp>
        <p:nvSpPr>
          <p:cNvPr id="210754" name="Text Box 834"/>
          <p:cNvSpPr txBox="1">
            <a:spLocks noChangeArrowheads="1"/>
          </p:cNvSpPr>
          <p:nvPr/>
        </p:nvSpPr>
        <p:spPr bwMode="auto">
          <a:xfrm>
            <a:off x="755650" y="188913"/>
            <a:ext cx="7635875" cy="519112"/>
          </a:xfrm>
          <a:prstGeom prst="rect">
            <a:avLst/>
          </a:prstGeom>
          <a:noFill/>
          <a:ln w="9525">
            <a:noFill/>
            <a:miter lim="800000"/>
            <a:headEnd/>
            <a:tailEnd/>
          </a:ln>
          <a:effectLst/>
        </p:spPr>
        <p:txBody>
          <a:bodyPr wrap="none">
            <a:spAutoFit/>
          </a:bodyPr>
          <a:lstStyle/>
          <a:p>
            <a:pPr algn="ctr"/>
            <a:r>
              <a:rPr lang="en-ZA" sz="2800">
                <a:solidFill>
                  <a:schemeClr val="hlink"/>
                </a:solidFill>
              </a:rPr>
              <a:t>Positron Emission Particle Tracking (PEPT) </a:t>
            </a:r>
          </a:p>
        </p:txBody>
      </p:sp>
      <p:pic>
        <p:nvPicPr>
          <p:cNvPr id="836" name="Picture 18"/>
          <p:cNvPicPr>
            <a:picLocks noChangeAspect="1" noChangeArrowheads="1"/>
          </p:cNvPicPr>
          <p:nvPr/>
        </p:nvPicPr>
        <p:blipFill>
          <a:blip r:embed="rId3" cstate="print"/>
          <a:srcRect l="4672" r="16353"/>
          <a:stretch>
            <a:fillRect/>
          </a:stretch>
        </p:blipFill>
        <p:spPr bwMode="auto">
          <a:xfrm>
            <a:off x="0" y="6410325"/>
            <a:ext cx="2366963" cy="447675"/>
          </a:xfrm>
          <a:prstGeom prst="rect">
            <a:avLst/>
          </a:prstGeom>
          <a:noFill/>
          <a:ln w="9525">
            <a:noFill/>
            <a:miter lim="800000"/>
            <a:headEnd/>
            <a:tailEnd/>
          </a:ln>
        </p:spPr>
      </p:pic>
      <p:sp>
        <p:nvSpPr>
          <p:cNvPr id="838" name="TextBox 837"/>
          <p:cNvSpPr txBox="1"/>
          <p:nvPr/>
        </p:nvSpPr>
        <p:spPr>
          <a:xfrm>
            <a:off x="539552" y="764704"/>
            <a:ext cx="1762855" cy="369332"/>
          </a:xfrm>
          <a:prstGeom prst="rect">
            <a:avLst/>
          </a:prstGeom>
          <a:noFill/>
        </p:spPr>
        <p:txBody>
          <a:bodyPr wrap="none" rtlCol="0">
            <a:spAutoFit/>
          </a:bodyPr>
          <a:lstStyle/>
          <a:p>
            <a:r>
              <a:rPr lang="en-ZA" dirty="0" smtClean="0"/>
              <a:t>Parker et al 1993</a:t>
            </a:r>
            <a:endParaRPr lang="en-ZA"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074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1016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074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Positron Emission Particle Tracking</a:t>
            </a:r>
            <a:endParaRPr lang="en-ZA" dirty="0"/>
          </a:p>
        </p:txBody>
      </p:sp>
      <p:pic>
        <p:nvPicPr>
          <p:cNvPr id="4" name="Content Placeholder 3" descr="peptmill2"/>
          <p:cNvPicPr>
            <a:picLocks noGrp="1"/>
          </p:cNvPicPr>
          <p:nvPr>
            <p:ph idx="1"/>
          </p:nvPr>
        </p:nvPicPr>
        <p:blipFill>
          <a:blip r:embed="rId3" cstate="print"/>
          <a:srcRect l="13115" t="9244" r="6425" b="9358"/>
          <a:stretch>
            <a:fillRect/>
          </a:stretch>
        </p:blipFill>
        <p:spPr bwMode="auto">
          <a:xfrm>
            <a:off x="971600" y="4437112"/>
            <a:ext cx="2563280" cy="1800048"/>
          </a:xfrm>
          <a:prstGeom prst="rect">
            <a:avLst/>
          </a:prstGeom>
          <a:noFill/>
          <a:ln w="9525">
            <a:noFill/>
            <a:miter lim="800000"/>
            <a:headEnd/>
            <a:tailEnd/>
          </a:ln>
        </p:spPr>
      </p:pic>
      <p:pic>
        <p:nvPicPr>
          <p:cNvPr id="5" name="Content Placeholder 3" descr="SDC10525"/>
          <p:cNvPicPr>
            <a:picLocks/>
          </p:cNvPicPr>
          <p:nvPr/>
        </p:nvPicPr>
        <p:blipFill>
          <a:blip r:embed="rId4" cstate="print"/>
          <a:srcRect r="15429" b="15404"/>
          <a:stretch>
            <a:fillRect/>
          </a:stretch>
        </p:blipFill>
        <p:spPr bwMode="auto">
          <a:xfrm>
            <a:off x="5364088" y="4509120"/>
            <a:ext cx="2160240" cy="1656032"/>
          </a:xfrm>
          <a:prstGeom prst="rect">
            <a:avLst/>
          </a:prstGeom>
          <a:noFill/>
          <a:ln w="9525">
            <a:noFill/>
            <a:miter lim="800000"/>
            <a:headEnd/>
            <a:tailEnd/>
          </a:ln>
        </p:spPr>
      </p:pic>
      <p:pic>
        <p:nvPicPr>
          <p:cNvPr id="6" name="Picture 9" descr="siemens ecat"/>
          <p:cNvPicPr>
            <a:picLocks noChangeAspect="1" noChangeArrowheads="1"/>
          </p:cNvPicPr>
          <p:nvPr/>
        </p:nvPicPr>
        <p:blipFill>
          <a:blip r:embed="rId5" cstate="print"/>
          <a:srcRect/>
          <a:stretch>
            <a:fillRect/>
          </a:stretch>
        </p:blipFill>
        <p:spPr bwMode="auto">
          <a:xfrm>
            <a:off x="4427984" y="1196752"/>
            <a:ext cx="3700859" cy="2756917"/>
          </a:xfrm>
          <a:prstGeom prst="rect">
            <a:avLst/>
          </a:prstGeom>
          <a:noFill/>
        </p:spPr>
      </p:pic>
      <p:pic>
        <p:nvPicPr>
          <p:cNvPr id="7" name="Adac camera.avi">
            <a:hlinkClick r:id="" action="ppaction://media"/>
          </p:cNvPr>
          <p:cNvPicPr>
            <a:picLocks noRot="1" noChangeAspect="1" noChangeArrowheads="1"/>
          </p:cNvPicPr>
          <p:nvPr>
            <a:videoFile r:link="rId1"/>
          </p:nvPr>
        </p:nvPicPr>
        <p:blipFill>
          <a:blip r:embed="rId6" cstate="print"/>
          <a:srcRect/>
          <a:stretch>
            <a:fillRect/>
          </a:stretch>
        </p:blipFill>
        <p:spPr bwMode="auto">
          <a:xfrm>
            <a:off x="971600" y="1196752"/>
            <a:ext cx="2971800" cy="2870200"/>
          </a:xfrm>
          <a:prstGeom prst="rect">
            <a:avLst/>
          </a:prstGeom>
          <a:noFill/>
        </p:spPr>
      </p:pic>
      <p:pic>
        <p:nvPicPr>
          <p:cNvPr id="9" name="Picture 18"/>
          <p:cNvPicPr>
            <a:picLocks noChangeAspect="1" noChangeArrowheads="1"/>
          </p:cNvPicPr>
          <p:nvPr/>
        </p:nvPicPr>
        <p:blipFill>
          <a:blip r:embed="rId7" cstate="print"/>
          <a:srcRect l="4672" r="16353"/>
          <a:stretch>
            <a:fillRect/>
          </a:stretch>
        </p:blipFill>
        <p:spPr bwMode="auto">
          <a:xfrm>
            <a:off x="0" y="0"/>
            <a:ext cx="2366963" cy="447675"/>
          </a:xfrm>
          <a:prstGeom prst="rect">
            <a:avLst/>
          </a:prstGeom>
          <a:noFill/>
          <a:ln w="9525">
            <a:noFill/>
            <a:miter lim="800000"/>
            <a:headEnd/>
            <a:tailEnd/>
          </a:ln>
        </p:spPr>
      </p:pic>
    </p:spTree>
  </p:cSld>
  <p:clrMapOvr>
    <a:masterClrMapping/>
  </p:clrMapOvr>
  <p:transition>
    <p:fade/>
  </p:transition>
  <p:timing>
    <p:tnLst>
      <p:par>
        <p:cTn id="1" dur="indefinite" restart="never" nodeType="tmRoot">
          <p:childTnLst>
            <p:video>
              <p:cMediaNode>
                <p:cTn id="2" repeatCount="indefinite" fill="hold" display="0">
                  <p:stCondLst>
                    <p:cond delay="indefinite"/>
                  </p:stCondLst>
                  <p:endCondLst>
                    <p:cond evt="onPrev" delay="0">
                      <p:tgtEl>
                        <p:sldTgt/>
                      </p:tgtEl>
                    </p:cond>
                  </p:endCondLst>
                </p:cTn>
                <p:tgtEl>
                  <p:spTgt spid="7"/>
                </p:tgtEl>
              </p:cMediaNode>
            </p:vide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7396" name="Picture 4"/>
          <p:cNvPicPr>
            <a:picLocks noChangeAspect="1" noChangeArrowheads="1"/>
          </p:cNvPicPr>
          <p:nvPr/>
        </p:nvPicPr>
        <p:blipFill>
          <a:blip r:embed="rId3" cstate="print"/>
          <a:srcRect l="45163" t="19080" r="32230" b="40909"/>
          <a:stretch>
            <a:fillRect/>
          </a:stretch>
        </p:blipFill>
        <p:spPr bwMode="auto">
          <a:xfrm>
            <a:off x="0" y="1628775"/>
            <a:ext cx="4006850" cy="4421188"/>
          </a:xfrm>
          <a:prstGeom prst="rect">
            <a:avLst/>
          </a:prstGeom>
          <a:noFill/>
          <a:ln w="9525">
            <a:noFill/>
            <a:miter lim="800000"/>
            <a:headEnd/>
            <a:tailEnd/>
          </a:ln>
          <a:effectLst/>
        </p:spPr>
      </p:pic>
      <p:pic>
        <p:nvPicPr>
          <p:cNvPr id="187394" name="Picture 2" descr="EXACT3D 2"/>
          <p:cNvPicPr>
            <a:picLocks noChangeAspect="1" noChangeArrowheads="1"/>
          </p:cNvPicPr>
          <p:nvPr/>
        </p:nvPicPr>
        <p:blipFill>
          <a:blip r:embed="rId4" cstate="print"/>
          <a:srcRect/>
          <a:stretch>
            <a:fillRect/>
          </a:stretch>
        </p:blipFill>
        <p:spPr bwMode="auto">
          <a:xfrm>
            <a:off x="3997325" y="1628775"/>
            <a:ext cx="5111750" cy="3832225"/>
          </a:xfrm>
          <a:prstGeom prst="rect">
            <a:avLst/>
          </a:prstGeom>
          <a:noFill/>
        </p:spPr>
      </p:pic>
      <p:sp>
        <p:nvSpPr>
          <p:cNvPr id="187395" name="Text Box 3"/>
          <p:cNvSpPr txBox="1">
            <a:spLocks noChangeArrowheads="1"/>
          </p:cNvSpPr>
          <p:nvPr/>
        </p:nvSpPr>
        <p:spPr bwMode="auto">
          <a:xfrm>
            <a:off x="0" y="142852"/>
            <a:ext cx="9144000" cy="1400383"/>
          </a:xfrm>
          <a:prstGeom prst="rect">
            <a:avLst/>
          </a:prstGeom>
          <a:noFill/>
          <a:ln w="9525">
            <a:noFill/>
            <a:miter lim="800000"/>
            <a:headEnd/>
            <a:tailEnd/>
          </a:ln>
          <a:effectLst/>
        </p:spPr>
        <p:txBody>
          <a:bodyPr wrap="square">
            <a:spAutoFit/>
          </a:bodyPr>
          <a:lstStyle/>
          <a:p>
            <a:r>
              <a:rPr lang="en-ZA" sz="2000" dirty="0" smtClean="0"/>
              <a:t>      </a:t>
            </a:r>
            <a:r>
              <a:rPr lang="en-ZA" sz="2500" dirty="0" smtClean="0"/>
              <a:t>The </a:t>
            </a:r>
            <a:r>
              <a:rPr lang="en-ZA" sz="2500" dirty="0">
                <a:solidFill>
                  <a:srgbClr val="FF3300"/>
                </a:solidFill>
              </a:rPr>
              <a:t>NEW PET Camera </a:t>
            </a:r>
            <a:r>
              <a:rPr lang="en-ZA" sz="2500" dirty="0" smtClean="0">
                <a:solidFill>
                  <a:srgbClr val="FF3300"/>
                </a:solidFill>
              </a:rPr>
              <a:t>at </a:t>
            </a:r>
            <a:r>
              <a:rPr lang="en-ZA" sz="2500" dirty="0" err="1" smtClean="0">
                <a:solidFill>
                  <a:srgbClr val="FF3300"/>
                </a:solidFill>
              </a:rPr>
              <a:t>iThemba</a:t>
            </a:r>
            <a:r>
              <a:rPr lang="en-ZA" sz="2500" dirty="0" smtClean="0">
                <a:solidFill>
                  <a:srgbClr val="FF3300"/>
                </a:solidFill>
              </a:rPr>
              <a:t> LABS, Cape Town</a:t>
            </a:r>
            <a:endParaRPr lang="en-ZA" sz="2500" dirty="0"/>
          </a:p>
          <a:p>
            <a:endParaRPr lang="en-ZA" sz="2000" dirty="0"/>
          </a:p>
          <a:p>
            <a:pPr>
              <a:buFont typeface="Arial" pitchFamily="34" charset="0"/>
              <a:buChar char="•"/>
            </a:pPr>
            <a:r>
              <a:rPr lang="en-ZA" sz="2000" dirty="0"/>
              <a:t> </a:t>
            </a:r>
            <a:r>
              <a:rPr lang="en-ZA" sz="2000" dirty="0" smtClean="0"/>
              <a:t>  sourced from Hammersmith Hospital, </a:t>
            </a:r>
            <a:r>
              <a:rPr lang="en-ZA" sz="2000" dirty="0"/>
              <a:t>Imperial College London </a:t>
            </a:r>
            <a:endParaRPr lang="en-ZA" sz="2000" dirty="0" smtClean="0"/>
          </a:p>
          <a:p>
            <a:pPr>
              <a:buFont typeface="Arial" pitchFamily="34" charset="0"/>
              <a:buChar char="•"/>
            </a:pPr>
            <a:r>
              <a:rPr lang="en-ZA" sz="2000" dirty="0" smtClean="0"/>
              <a:t>   has </a:t>
            </a:r>
            <a:r>
              <a:rPr lang="en-ZA" sz="2000" dirty="0"/>
              <a:t>27 648 detector elements !</a:t>
            </a:r>
            <a:endParaRPr lang="en-US" sz="2000" dirty="0"/>
          </a:p>
        </p:txBody>
      </p:sp>
      <p:sp>
        <p:nvSpPr>
          <p:cNvPr id="5" name="TextBox 4"/>
          <p:cNvSpPr txBox="1"/>
          <p:nvPr/>
        </p:nvSpPr>
        <p:spPr>
          <a:xfrm>
            <a:off x="2714612" y="5857892"/>
            <a:ext cx="4572032" cy="646331"/>
          </a:xfrm>
          <a:prstGeom prst="rect">
            <a:avLst/>
          </a:prstGeom>
          <a:noFill/>
        </p:spPr>
        <p:txBody>
          <a:bodyPr wrap="square" rtlCol="0">
            <a:spAutoFit/>
          </a:bodyPr>
          <a:lstStyle/>
          <a:p>
            <a:r>
              <a:rPr lang="en-GB" dirty="0" smtClean="0"/>
              <a:t>Detector Element size = 4.8mm x 4.8mm</a:t>
            </a:r>
          </a:p>
          <a:p>
            <a:endParaRPr lang="en-GB" dirty="0" smtClean="0"/>
          </a:p>
        </p:txBody>
      </p:sp>
      <p:pic>
        <p:nvPicPr>
          <p:cNvPr id="7" name="Picture 18"/>
          <p:cNvPicPr>
            <a:picLocks noChangeAspect="1" noChangeArrowheads="1"/>
          </p:cNvPicPr>
          <p:nvPr/>
        </p:nvPicPr>
        <p:blipFill>
          <a:blip r:embed="rId5" cstate="print"/>
          <a:srcRect l="4672" r="16353"/>
          <a:stretch>
            <a:fillRect/>
          </a:stretch>
        </p:blipFill>
        <p:spPr bwMode="auto">
          <a:xfrm>
            <a:off x="6777037" y="6410325"/>
            <a:ext cx="2366963" cy="447675"/>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10" name="Rectangle 2"/>
          <p:cNvSpPr>
            <a:spLocks noGrp="1" noChangeArrowheads="1"/>
          </p:cNvSpPr>
          <p:nvPr>
            <p:ph type="title"/>
          </p:nvPr>
        </p:nvSpPr>
        <p:spPr>
          <a:xfrm>
            <a:off x="525463" y="71414"/>
            <a:ext cx="7772400" cy="847725"/>
          </a:xfrm>
        </p:spPr>
        <p:txBody>
          <a:bodyPr/>
          <a:lstStyle/>
          <a:p>
            <a:r>
              <a:rPr lang="en-GB" sz="4000" dirty="0" smtClean="0"/>
              <a:t>PEPT in Tumbling </a:t>
            </a:r>
            <a:r>
              <a:rPr lang="en-GB" sz="4000" dirty="0"/>
              <a:t>M</a:t>
            </a:r>
            <a:r>
              <a:rPr lang="en-GB" sz="4000" dirty="0" smtClean="0"/>
              <a:t>ills</a:t>
            </a:r>
            <a:endParaRPr lang="en-US" sz="4000" dirty="0"/>
          </a:p>
        </p:txBody>
      </p:sp>
      <p:pic>
        <p:nvPicPr>
          <p:cNvPr id="222211" name="Picture 3" descr="PICT0487"/>
          <p:cNvPicPr>
            <a:picLocks noChangeAspect="1" noChangeArrowheads="1"/>
          </p:cNvPicPr>
          <p:nvPr/>
        </p:nvPicPr>
        <p:blipFill>
          <a:blip r:embed="rId2" cstate="print"/>
          <a:srcRect/>
          <a:stretch>
            <a:fillRect/>
          </a:stretch>
        </p:blipFill>
        <p:spPr bwMode="auto">
          <a:xfrm>
            <a:off x="142844" y="928670"/>
            <a:ext cx="4321602" cy="3240000"/>
          </a:xfrm>
          <a:prstGeom prst="rect">
            <a:avLst/>
          </a:prstGeom>
          <a:noFill/>
        </p:spPr>
      </p:pic>
      <p:pic>
        <p:nvPicPr>
          <p:cNvPr id="222212" name="Picture 4" descr="D:\work\Papers and Abstracts\comminution 10\Trevor\pics for comm10 paper\091211_PICT08.JPG"/>
          <p:cNvPicPr>
            <a:picLocks noChangeAspect="1" noChangeArrowheads="1"/>
          </p:cNvPicPr>
          <p:nvPr/>
        </p:nvPicPr>
        <p:blipFill>
          <a:blip r:embed="rId3" cstate="print"/>
          <a:srcRect l="9766" t="18508" r="8202"/>
          <a:stretch>
            <a:fillRect/>
          </a:stretch>
        </p:blipFill>
        <p:spPr bwMode="auto">
          <a:xfrm>
            <a:off x="4429124" y="928670"/>
            <a:ext cx="4348642" cy="3240000"/>
          </a:xfrm>
          <a:prstGeom prst="rect">
            <a:avLst/>
          </a:prstGeom>
          <a:noFill/>
        </p:spPr>
      </p:pic>
      <p:sp>
        <p:nvSpPr>
          <p:cNvPr id="8" name="TextBox 7"/>
          <p:cNvSpPr txBox="1"/>
          <p:nvPr/>
        </p:nvSpPr>
        <p:spPr>
          <a:xfrm>
            <a:off x="0" y="4284843"/>
            <a:ext cx="9144000" cy="2215991"/>
          </a:xfrm>
          <a:prstGeom prst="rect">
            <a:avLst/>
          </a:prstGeom>
          <a:noFill/>
        </p:spPr>
        <p:txBody>
          <a:bodyPr wrap="square" rtlCol="0">
            <a:spAutoFit/>
          </a:bodyPr>
          <a:lstStyle/>
          <a:p>
            <a:pPr>
              <a:lnSpc>
                <a:spcPct val="150000"/>
              </a:lnSpc>
              <a:buFont typeface="Arial" pitchFamily="34" charset="0"/>
              <a:buChar char="•"/>
            </a:pPr>
            <a:r>
              <a:rPr lang="en-GB" sz="2300" dirty="0" smtClean="0"/>
              <a:t>Scaled industrial system</a:t>
            </a:r>
          </a:p>
          <a:p>
            <a:pPr lvl="1">
              <a:lnSpc>
                <a:spcPct val="150000"/>
              </a:lnSpc>
              <a:buFont typeface="Arial" pitchFamily="34" charset="0"/>
              <a:buChar char="•"/>
            </a:pPr>
            <a:r>
              <a:rPr lang="en-GB" sz="2300" dirty="0" smtClean="0"/>
              <a:t>300 mm in diameter</a:t>
            </a:r>
          </a:p>
          <a:p>
            <a:pPr lvl="1">
              <a:lnSpc>
                <a:spcPct val="150000"/>
              </a:lnSpc>
              <a:buFont typeface="Arial" pitchFamily="34" charset="0"/>
              <a:buChar char="•"/>
            </a:pPr>
            <a:r>
              <a:rPr lang="en-GB" sz="2300" dirty="0" smtClean="0"/>
              <a:t>Real rocks, steel balls and slurry (up to 40% solids)</a:t>
            </a:r>
          </a:p>
          <a:p>
            <a:pPr lvl="1">
              <a:lnSpc>
                <a:spcPct val="150000"/>
              </a:lnSpc>
              <a:buFont typeface="Arial" pitchFamily="34" charset="0"/>
              <a:buChar char="•"/>
            </a:pPr>
            <a:r>
              <a:rPr lang="en-GB" sz="2300" dirty="0" smtClean="0"/>
              <a:t>Decouple breakage by using “</a:t>
            </a:r>
            <a:r>
              <a:rPr lang="en-GB" sz="2300" i="1" dirty="0" smtClean="0"/>
              <a:t>conditioned rocks</a:t>
            </a:r>
            <a:r>
              <a:rPr lang="en-GB" sz="2300" dirty="0" smtClean="0"/>
              <a:t>”</a:t>
            </a:r>
            <a:endParaRPr lang="en-US" sz="2300" dirty="0"/>
          </a:p>
        </p:txBody>
      </p:sp>
      <p:pic>
        <p:nvPicPr>
          <p:cNvPr id="7" name="Picture 18"/>
          <p:cNvPicPr>
            <a:picLocks noChangeAspect="1" noChangeArrowheads="1"/>
          </p:cNvPicPr>
          <p:nvPr/>
        </p:nvPicPr>
        <p:blipFill>
          <a:blip r:embed="rId4" cstate="print"/>
          <a:srcRect l="4672" r="16353"/>
          <a:stretch>
            <a:fillRect/>
          </a:stretch>
        </p:blipFill>
        <p:spPr bwMode="auto">
          <a:xfrm>
            <a:off x="6777037" y="6237312"/>
            <a:ext cx="2366963" cy="447675"/>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p:cNvSpPr>
            <a:spLocks noGrp="1" noChangeArrowheads="1"/>
          </p:cNvSpPr>
          <p:nvPr>
            <p:ph type="title"/>
          </p:nvPr>
        </p:nvSpPr>
        <p:spPr>
          <a:xfrm>
            <a:off x="714348" y="0"/>
            <a:ext cx="7772400" cy="1000108"/>
          </a:xfrm>
        </p:spPr>
        <p:txBody>
          <a:bodyPr/>
          <a:lstStyle/>
          <a:p>
            <a:r>
              <a:rPr lang="en-GB" dirty="0" err="1"/>
              <a:t>Ergodicity</a:t>
            </a:r>
            <a:r>
              <a:rPr lang="en-GB" dirty="0"/>
              <a:t> – Time Averaging</a:t>
            </a:r>
          </a:p>
        </p:txBody>
      </p:sp>
      <p:sp>
        <p:nvSpPr>
          <p:cNvPr id="169987" name="Rectangle 3"/>
          <p:cNvSpPr>
            <a:spLocks noGrp="1" noChangeArrowheads="1"/>
          </p:cNvSpPr>
          <p:nvPr>
            <p:ph type="body" sz="half" idx="1"/>
          </p:nvPr>
        </p:nvSpPr>
        <p:spPr>
          <a:xfrm>
            <a:off x="285720" y="1214422"/>
            <a:ext cx="6643734" cy="5500726"/>
          </a:xfrm>
        </p:spPr>
        <p:txBody>
          <a:bodyPr/>
          <a:lstStyle/>
          <a:p>
            <a:pPr>
              <a:lnSpc>
                <a:spcPct val="150000"/>
              </a:lnSpc>
              <a:buSzTx/>
              <a:buFont typeface="Wingdings" pitchFamily="2" charset="2"/>
              <a:buChar char="v"/>
            </a:pPr>
            <a:r>
              <a:rPr lang="en-GB" sz="2400" dirty="0"/>
              <a:t>The assumption that the time averaged behaviour of a single particle is equivalent to the ensemble average of the bulk</a:t>
            </a:r>
          </a:p>
          <a:p>
            <a:pPr>
              <a:lnSpc>
                <a:spcPct val="150000"/>
              </a:lnSpc>
              <a:buSzTx/>
              <a:buFont typeface="Wingdings" pitchFamily="2" charset="2"/>
              <a:buChar char="v"/>
            </a:pPr>
            <a:r>
              <a:rPr lang="en-GB" sz="2400" dirty="0"/>
              <a:t>Successive visits to each volume element are treated as if they are simultaneous.</a:t>
            </a:r>
          </a:p>
          <a:p>
            <a:pPr>
              <a:lnSpc>
                <a:spcPct val="150000"/>
              </a:lnSpc>
              <a:buSzTx/>
              <a:buFont typeface="Wingdings" pitchFamily="2" charset="2"/>
              <a:buChar char="v"/>
            </a:pPr>
            <a:r>
              <a:rPr lang="en-GB" sz="2400" dirty="0"/>
              <a:t>Provides</a:t>
            </a:r>
          </a:p>
          <a:p>
            <a:pPr lvl="1">
              <a:lnSpc>
                <a:spcPct val="150000"/>
              </a:lnSpc>
              <a:buFont typeface="Wingdings" pitchFamily="2" charset="2"/>
              <a:buChar char="v"/>
            </a:pPr>
            <a:r>
              <a:rPr lang="en-GB" sz="2400" dirty="0"/>
              <a:t>Time averaged </a:t>
            </a:r>
            <a:r>
              <a:rPr lang="en-GB" sz="2400" dirty="0" smtClean="0"/>
              <a:t>velocity, acceleration</a:t>
            </a:r>
            <a:endParaRPr lang="en-GB" sz="2400" dirty="0"/>
          </a:p>
          <a:p>
            <a:pPr lvl="1">
              <a:lnSpc>
                <a:spcPct val="150000"/>
              </a:lnSpc>
              <a:buFont typeface="Wingdings" pitchFamily="2" charset="2"/>
              <a:buChar char="v"/>
            </a:pPr>
            <a:r>
              <a:rPr lang="en-US" sz="2400" dirty="0" smtClean="0"/>
              <a:t>Location Probability Density</a:t>
            </a:r>
            <a:endParaRPr lang="en-GB" sz="2400" dirty="0"/>
          </a:p>
          <a:p>
            <a:pPr lvl="1">
              <a:lnSpc>
                <a:spcPct val="150000"/>
              </a:lnSpc>
              <a:buFont typeface="Wingdings" pitchFamily="2" charset="2"/>
              <a:buChar char="v"/>
            </a:pPr>
            <a:r>
              <a:rPr lang="en-GB" sz="2400" dirty="0"/>
              <a:t>Mixing Indices</a:t>
            </a:r>
          </a:p>
        </p:txBody>
      </p:sp>
      <p:pic>
        <p:nvPicPr>
          <p:cNvPr id="169989" name="traj - vol element.avi">
            <a:hlinkClick r:id="" action="ppaction://media"/>
          </p:cNvPr>
          <p:cNvPicPr>
            <a:picLocks noGrp="1" noRot="1" noChangeAspect="1" noChangeArrowheads="1"/>
          </p:cNvPicPr>
          <p:nvPr>
            <p:ph sz="half" idx="2"/>
            <a:videoFile r:link="rId1"/>
          </p:nvPr>
        </p:nvPicPr>
        <p:blipFill>
          <a:blip r:embed="rId3" cstate="print"/>
          <a:srcRect/>
          <a:stretch>
            <a:fillRect/>
          </a:stretch>
        </p:blipFill>
        <p:spPr>
          <a:xfrm>
            <a:off x="7065963" y="923925"/>
            <a:ext cx="1655762" cy="4926013"/>
          </a:xfrm>
          <a:ln/>
        </p:spPr>
      </p:pic>
      <p:pic>
        <p:nvPicPr>
          <p:cNvPr id="6" name="Picture 18"/>
          <p:cNvPicPr>
            <a:picLocks noChangeAspect="1" noChangeArrowheads="1"/>
          </p:cNvPicPr>
          <p:nvPr/>
        </p:nvPicPr>
        <p:blipFill>
          <a:blip r:embed="rId4" cstate="print"/>
          <a:srcRect l="4672" r="16353"/>
          <a:stretch>
            <a:fillRect/>
          </a:stretch>
        </p:blipFill>
        <p:spPr bwMode="auto">
          <a:xfrm>
            <a:off x="6777037" y="6410325"/>
            <a:ext cx="2366963" cy="447675"/>
          </a:xfrm>
          <a:prstGeom prst="rect">
            <a:avLst/>
          </a:prstGeom>
          <a:noFill/>
          <a:ln w="9525">
            <a:noFill/>
            <a:miter lim="800000"/>
            <a:headEnd/>
            <a:tailEnd/>
          </a:ln>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9400" fill="hold"/>
                                        <p:tgtEl>
                                          <p:spTgt spid="16998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endCondLst>
                    <p:cond evt="onNext" delay="0">
                      <p:tgtEl>
                        <p:sldTgt/>
                      </p:tgtEl>
                    </p:cond>
                    <p:cond evt="onPrev" delay="0">
                      <p:tgtEl>
                        <p:sldTgt/>
                      </p:tgtEl>
                    </p:cond>
                  </p:endCondLst>
                </p:cTn>
                <p:tgtEl>
                  <p:spTgt spid="169989"/>
                </p:tgtEl>
              </p:cMediaNode>
            </p:video>
            <p:seq concurrent="1" nextAc="seek">
              <p:cTn id="8" restart="whenNotActive" fill="hold" evtFilter="cancelBubble" nodeType="interactiveSeq">
                <p:stCondLst>
                  <p:cond evt="onClick" delay="0">
                    <p:tgtEl>
                      <p:spTgt spid="16998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69989"/>
                                        </p:tgtEl>
                                      </p:cBhvr>
                                    </p:cmd>
                                  </p:childTnLst>
                                </p:cTn>
                              </p:par>
                            </p:childTnLst>
                          </p:cTn>
                        </p:par>
                      </p:childTnLst>
                    </p:cTn>
                  </p:par>
                </p:childTnLst>
              </p:cTn>
              <p:nextCondLst>
                <p:cond evt="onClick" delay="0">
                  <p:tgtEl>
                    <p:spTgt spid="169989"/>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6"/>
          <p:cNvGraphicFramePr>
            <a:graphicFrameLocks/>
          </p:cNvGraphicFramePr>
          <p:nvPr/>
        </p:nvGraphicFramePr>
        <p:xfrm>
          <a:off x="1259632" y="188637"/>
          <a:ext cx="7884368" cy="6552731"/>
        </p:xfrm>
        <a:graphic>
          <a:graphicData uri="http://schemas.openxmlformats.org/drawingml/2006/table">
            <a:tbl>
              <a:tblPr firstRow="1" bandRow="1">
                <a:tableStyleId>{5C22544A-7EE6-4342-B048-85BDC9FD1C3A}</a:tableStyleId>
              </a:tblPr>
              <a:tblGrid>
                <a:gridCol w="3639728"/>
                <a:gridCol w="4244640"/>
              </a:tblGrid>
              <a:tr h="125466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ZA" sz="1800" dirty="0" smtClean="0">
                          <a:latin typeface="Times New Roman"/>
                          <a:ea typeface="Times New Roman"/>
                        </a:rPr>
                        <a:t/>
                      </a:r>
                      <a:br>
                        <a:rPr lang="en-ZA" sz="1800" dirty="0" smtClean="0">
                          <a:latin typeface="Times New Roman"/>
                          <a:ea typeface="Times New Roman"/>
                        </a:rPr>
                      </a:br>
                      <a:r>
                        <a:rPr lang="en-ZA" sz="1800" dirty="0" smtClean="0">
                          <a:latin typeface="Times New Roman"/>
                          <a:ea typeface="Times New Roman"/>
                          <a:cs typeface="Times New Roman"/>
                        </a:rPr>
                        <a:t>Description</a:t>
                      </a:r>
                      <a:endParaRPr lang="en-ZA" sz="2400" dirty="0" smtClean="0">
                        <a:latin typeface="+mn-lt"/>
                        <a:ea typeface="Times New Roman"/>
                        <a:cs typeface="Times New Roman"/>
                      </a:endParaRPr>
                    </a:p>
                    <a:p>
                      <a:endParaRPr lang="en-ZA"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ZA" sz="1800" dirty="0" smtClean="0">
                          <a:latin typeface="Times New Roman"/>
                          <a:ea typeface="Times New Roman"/>
                          <a:cs typeface="Times New Roman"/>
                        </a:rPr>
                        <a:t>5mm glass + slurry</a:t>
                      </a:r>
                      <a:endParaRPr lang="en-ZA" sz="2400" dirty="0" smtClean="0">
                        <a:latin typeface="+mn-lt"/>
                        <a:ea typeface="Times New Roman"/>
                        <a:cs typeface="Times New Roman"/>
                      </a:endParaRPr>
                    </a:p>
                    <a:p>
                      <a:endParaRPr lang="en-ZA" dirty="0"/>
                    </a:p>
                  </a:txBody>
                  <a:tcPr/>
                </a:tc>
              </a:tr>
              <a:tr h="335564">
                <a:tc>
                  <a:txBody>
                    <a:bodyPr/>
                    <a:lstStyle/>
                    <a:p>
                      <a:pPr algn="just">
                        <a:lnSpc>
                          <a:spcPct val="115000"/>
                        </a:lnSpc>
                        <a:spcAft>
                          <a:spcPts val="1000"/>
                        </a:spcAft>
                      </a:pPr>
                      <a:r>
                        <a:rPr lang="en-ZA" sz="1000" dirty="0">
                          <a:latin typeface="Times New Roman"/>
                          <a:ea typeface="Times New Roman"/>
                          <a:cs typeface="Times New Roman"/>
                        </a:rPr>
                        <a:t>Internal mill diameter (m)</a:t>
                      </a:r>
                      <a:endParaRPr lang="en-ZA" sz="1100" dirty="0">
                        <a:latin typeface="Calibri"/>
                        <a:ea typeface="Times New Roman"/>
                        <a:cs typeface="Times New Roman"/>
                      </a:endParaRPr>
                    </a:p>
                  </a:txBody>
                  <a:tcPr marL="68580" marR="68580" marT="0" marB="0"/>
                </a:tc>
                <a:tc>
                  <a:txBody>
                    <a:bodyPr/>
                    <a:lstStyle/>
                    <a:p>
                      <a:pPr algn="just">
                        <a:lnSpc>
                          <a:spcPct val="115000"/>
                        </a:lnSpc>
                        <a:spcAft>
                          <a:spcPts val="1000"/>
                        </a:spcAft>
                      </a:pPr>
                      <a:r>
                        <a:rPr lang="en-ZA" sz="1000">
                          <a:latin typeface="Times New Roman"/>
                          <a:ea typeface="Times New Roman"/>
                          <a:cs typeface="Times New Roman"/>
                        </a:rPr>
                        <a:t>0.3</a:t>
                      </a:r>
                      <a:endParaRPr lang="en-ZA" sz="1100">
                        <a:latin typeface="Calibri"/>
                        <a:ea typeface="Times New Roman"/>
                        <a:cs typeface="Times New Roman"/>
                      </a:endParaRPr>
                    </a:p>
                  </a:txBody>
                  <a:tcPr marL="68580" marR="68580" marT="0" marB="0"/>
                </a:tc>
              </a:tr>
              <a:tr h="335564">
                <a:tc>
                  <a:txBody>
                    <a:bodyPr/>
                    <a:lstStyle/>
                    <a:p>
                      <a:pPr algn="just">
                        <a:lnSpc>
                          <a:spcPct val="115000"/>
                        </a:lnSpc>
                        <a:spcAft>
                          <a:spcPts val="1000"/>
                        </a:spcAft>
                      </a:pPr>
                      <a:r>
                        <a:rPr lang="en-ZA" sz="1000">
                          <a:latin typeface="Times New Roman"/>
                          <a:ea typeface="Times New Roman"/>
                          <a:cs typeface="Times New Roman"/>
                        </a:rPr>
                        <a:t>Internal mill length (m)</a:t>
                      </a:r>
                      <a:endParaRPr lang="en-ZA" sz="1100">
                        <a:latin typeface="Calibri"/>
                        <a:ea typeface="Times New Roman"/>
                        <a:cs typeface="Times New Roman"/>
                      </a:endParaRPr>
                    </a:p>
                  </a:txBody>
                  <a:tcPr marL="68580" marR="68580" marT="0" marB="0"/>
                </a:tc>
                <a:tc>
                  <a:txBody>
                    <a:bodyPr/>
                    <a:lstStyle/>
                    <a:p>
                      <a:pPr algn="just">
                        <a:lnSpc>
                          <a:spcPct val="115000"/>
                        </a:lnSpc>
                        <a:spcAft>
                          <a:spcPts val="1000"/>
                        </a:spcAft>
                      </a:pPr>
                      <a:r>
                        <a:rPr lang="en-ZA" sz="1000">
                          <a:latin typeface="Times New Roman"/>
                          <a:ea typeface="Times New Roman"/>
                          <a:cs typeface="Times New Roman"/>
                        </a:rPr>
                        <a:t>0.285</a:t>
                      </a:r>
                      <a:endParaRPr lang="en-ZA" sz="1100">
                        <a:latin typeface="Calibri"/>
                        <a:ea typeface="Times New Roman"/>
                        <a:cs typeface="Times New Roman"/>
                      </a:endParaRPr>
                    </a:p>
                  </a:txBody>
                  <a:tcPr marL="68580" marR="68580" marT="0" marB="0"/>
                </a:tc>
              </a:tr>
              <a:tr h="335564">
                <a:tc>
                  <a:txBody>
                    <a:bodyPr/>
                    <a:lstStyle/>
                    <a:p>
                      <a:pPr algn="just">
                        <a:lnSpc>
                          <a:spcPct val="115000"/>
                        </a:lnSpc>
                        <a:spcAft>
                          <a:spcPts val="1000"/>
                        </a:spcAft>
                      </a:pPr>
                      <a:r>
                        <a:rPr lang="en-ZA" sz="1000">
                          <a:latin typeface="Times New Roman"/>
                          <a:ea typeface="Times New Roman"/>
                          <a:cs typeface="Times New Roman"/>
                        </a:rPr>
                        <a:t>% volume fill (glass beads)</a:t>
                      </a:r>
                      <a:endParaRPr lang="en-ZA" sz="1100">
                        <a:latin typeface="Calibri"/>
                        <a:ea typeface="Times New Roman"/>
                        <a:cs typeface="Times New Roman"/>
                      </a:endParaRPr>
                    </a:p>
                  </a:txBody>
                  <a:tcPr marL="68580" marR="68580" marT="0" marB="0"/>
                </a:tc>
                <a:tc>
                  <a:txBody>
                    <a:bodyPr/>
                    <a:lstStyle/>
                    <a:p>
                      <a:pPr algn="just">
                        <a:lnSpc>
                          <a:spcPct val="115000"/>
                        </a:lnSpc>
                        <a:spcAft>
                          <a:spcPts val="1000"/>
                        </a:spcAft>
                      </a:pPr>
                      <a:r>
                        <a:rPr lang="en-ZA" sz="1000">
                          <a:latin typeface="Times New Roman"/>
                          <a:ea typeface="Times New Roman"/>
                          <a:cs typeface="Times New Roman"/>
                        </a:rPr>
                        <a:t>31.25</a:t>
                      </a:r>
                      <a:endParaRPr lang="en-ZA" sz="1100">
                        <a:latin typeface="Calibri"/>
                        <a:ea typeface="Times New Roman"/>
                        <a:cs typeface="Times New Roman"/>
                      </a:endParaRPr>
                    </a:p>
                  </a:txBody>
                  <a:tcPr marL="68580" marR="68580" marT="0" marB="0"/>
                </a:tc>
              </a:tr>
              <a:tr h="335564">
                <a:tc>
                  <a:txBody>
                    <a:bodyPr/>
                    <a:lstStyle/>
                    <a:p>
                      <a:pPr algn="just">
                        <a:lnSpc>
                          <a:spcPct val="115000"/>
                        </a:lnSpc>
                        <a:spcAft>
                          <a:spcPts val="1000"/>
                        </a:spcAft>
                      </a:pPr>
                      <a:r>
                        <a:rPr lang="en-ZA" sz="1000">
                          <a:latin typeface="Times New Roman"/>
                          <a:ea typeface="Times New Roman"/>
                          <a:cs typeface="Times New Roman"/>
                        </a:rPr>
                        <a:t>Slurry solids concentration by volume (%)</a:t>
                      </a:r>
                      <a:endParaRPr lang="en-ZA" sz="1100">
                        <a:latin typeface="Calibri"/>
                        <a:ea typeface="Times New Roman"/>
                        <a:cs typeface="Times New Roman"/>
                      </a:endParaRPr>
                    </a:p>
                  </a:txBody>
                  <a:tcPr marL="68580" marR="68580" marT="0" marB="0"/>
                </a:tc>
                <a:tc>
                  <a:txBody>
                    <a:bodyPr/>
                    <a:lstStyle/>
                    <a:p>
                      <a:pPr algn="just">
                        <a:lnSpc>
                          <a:spcPct val="115000"/>
                        </a:lnSpc>
                        <a:spcAft>
                          <a:spcPts val="1000"/>
                        </a:spcAft>
                      </a:pPr>
                      <a:r>
                        <a:rPr lang="en-ZA" sz="1000">
                          <a:latin typeface="Times New Roman"/>
                          <a:ea typeface="Times New Roman"/>
                          <a:cs typeface="Times New Roman"/>
                        </a:rPr>
                        <a:t>8</a:t>
                      </a:r>
                      <a:endParaRPr lang="en-ZA" sz="1100">
                        <a:latin typeface="Calibri"/>
                        <a:ea typeface="Times New Roman"/>
                        <a:cs typeface="Times New Roman"/>
                      </a:endParaRPr>
                    </a:p>
                  </a:txBody>
                  <a:tcPr marL="68580" marR="68580" marT="0" marB="0"/>
                </a:tc>
              </a:tr>
              <a:tr h="335564">
                <a:tc>
                  <a:txBody>
                    <a:bodyPr/>
                    <a:lstStyle/>
                    <a:p>
                      <a:pPr algn="just">
                        <a:lnSpc>
                          <a:spcPct val="115000"/>
                        </a:lnSpc>
                        <a:spcAft>
                          <a:spcPts val="1000"/>
                        </a:spcAft>
                      </a:pPr>
                      <a:r>
                        <a:rPr lang="en-ZA" sz="1000">
                          <a:latin typeface="Times New Roman"/>
                          <a:ea typeface="Times New Roman"/>
                          <a:cs typeface="Times New Roman"/>
                        </a:rPr>
                        <a:t>Slurry size fraction (µm)</a:t>
                      </a:r>
                      <a:endParaRPr lang="en-ZA" sz="1100">
                        <a:latin typeface="Calibri"/>
                        <a:ea typeface="Times New Roman"/>
                        <a:cs typeface="Times New Roman"/>
                      </a:endParaRPr>
                    </a:p>
                  </a:txBody>
                  <a:tcPr marL="68580" marR="68580" marT="0" marB="0"/>
                </a:tc>
                <a:tc>
                  <a:txBody>
                    <a:bodyPr/>
                    <a:lstStyle/>
                    <a:p>
                      <a:pPr algn="just">
                        <a:lnSpc>
                          <a:spcPct val="115000"/>
                        </a:lnSpc>
                        <a:spcAft>
                          <a:spcPts val="1000"/>
                        </a:spcAft>
                      </a:pPr>
                      <a:r>
                        <a:rPr lang="en-ZA" sz="1000">
                          <a:latin typeface="Times New Roman"/>
                          <a:ea typeface="Times New Roman"/>
                          <a:cs typeface="Times New Roman"/>
                        </a:rPr>
                        <a:t>-75  +53</a:t>
                      </a:r>
                      <a:endParaRPr lang="en-ZA" sz="1100">
                        <a:latin typeface="Calibri"/>
                        <a:ea typeface="Times New Roman"/>
                        <a:cs typeface="Times New Roman"/>
                      </a:endParaRPr>
                    </a:p>
                  </a:txBody>
                  <a:tcPr marL="68580" marR="68580" marT="0" marB="0"/>
                </a:tc>
              </a:tr>
              <a:tr h="335564">
                <a:tc>
                  <a:txBody>
                    <a:bodyPr/>
                    <a:lstStyle/>
                    <a:p>
                      <a:pPr algn="just">
                        <a:lnSpc>
                          <a:spcPct val="115000"/>
                        </a:lnSpc>
                        <a:spcAft>
                          <a:spcPts val="1000"/>
                        </a:spcAft>
                      </a:pPr>
                      <a:r>
                        <a:rPr lang="en-ZA" sz="1000">
                          <a:latin typeface="Times New Roman"/>
                          <a:ea typeface="Times New Roman"/>
                          <a:cs typeface="Times New Roman"/>
                        </a:rPr>
                        <a:t>Mass of 5mm glass beads (kg)</a:t>
                      </a:r>
                      <a:endParaRPr lang="en-ZA" sz="1100">
                        <a:latin typeface="Calibri"/>
                        <a:ea typeface="Times New Roman"/>
                        <a:cs typeface="Times New Roman"/>
                      </a:endParaRPr>
                    </a:p>
                  </a:txBody>
                  <a:tcPr marL="68580" marR="68580" marT="0" marB="0"/>
                </a:tc>
                <a:tc>
                  <a:txBody>
                    <a:bodyPr/>
                    <a:lstStyle/>
                    <a:p>
                      <a:pPr algn="just">
                        <a:lnSpc>
                          <a:spcPct val="115000"/>
                        </a:lnSpc>
                        <a:spcAft>
                          <a:spcPts val="1000"/>
                        </a:spcAft>
                      </a:pPr>
                      <a:r>
                        <a:rPr lang="en-ZA" sz="1000" dirty="0">
                          <a:latin typeface="Times New Roman"/>
                          <a:ea typeface="Times New Roman"/>
                          <a:cs typeface="Times New Roman"/>
                        </a:rPr>
                        <a:t>10.2</a:t>
                      </a:r>
                      <a:endParaRPr lang="en-ZA" sz="1100" dirty="0">
                        <a:latin typeface="Calibri"/>
                        <a:ea typeface="Times New Roman"/>
                        <a:cs typeface="Times New Roman"/>
                      </a:endParaRPr>
                    </a:p>
                  </a:txBody>
                  <a:tcPr marL="68580" marR="68580" marT="0" marB="0"/>
                </a:tc>
              </a:tr>
              <a:tr h="335564">
                <a:tc>
                  <a:txBody>
                    <a:bodyPr/>
                    <a:lstStyle/>
                    <a:p>
                      <a:pPr algn="just">
                        <a:lnSpc>
                          <a:spcPct val="115000"/>
                        </a:lnSpc>
                        <a:spcAft>
                          <a:spcPts val="1000"/>
                        </a:spcAft>
                      </a:pPr>
                      <a:r>
                        <a:rPr lang="en-ZA" sz="1000" dirty="0">
                          <a:latin typeface="Times New Roman"/>
                          <a:ea typeface="Times New Roman"/>
                          <a:cs typeface="Times New Roman"/>
                        </a:rPr>
                        <a:t>Uncertainty, bead diameter (mm)</a:t>
                      </a:r>
                      <a:endParaRPr lang="en-ZA" sz="1100" dirty="0">
                        <a:latin typeface="Calibri"/>
                        <a:ea typeface="Times New Roman"/>
                        <a:cs typeface="Times New Roman"/>
                      </a:endParaRPr>
                    </a:p>
                  </a:txBody>
                  <a:tcPr marL="68580" marR="68580" marT="0" marB="0"/>
                </a:tc>
                <a:tc>
                  <a:txBody>
                    <a:bodyPr/>
                    <a:lstStyle/>
                    <a:p>
                      <a:pPr algn="just">
                        <a:lnSpc>
                          <a:spcPct val="115000"/>
                        </a:lnSpc>
                        <a:spcAft>
                          <a:spcPts val="1000"/>
                        </a:spcAft>
                      </a:pPr>
                      <a:r>
                        <a:rPr lang="en-ZA" sz="1000">
                          <a:latin typeface="Times New Roman"/>
                          <a:ea typeface="Times New Roman"/>
                          <a:cs typeface="Times New Roman"/>
                        </a:rPr>
                        <a:t>0.3</a:t>
                      </a:r>
                      <a:endParaRPr lang="en-ZA" sz="1100">
                        <a:latin typeface="Calibri"/>
                        <a:ea typeface="Times New Roman"/>
                        <a:cs typeface="Times New Roman"/>
                      </a:endParaRPr>
                    </a:p>
                  </a:txBody>
                  <a:tcPr marL="68580" marR="68580" marT="0" marB="0"/>
                </a:tc>
              </a:tr>
              <a:tr h="335564">
                <a:tc>
                  <a:txBody>
                    <a:bodyPr/>
                    <a:lstStyle/>
                    <a:p>
                      <a:pPr algn="just">
                        <a:lnSpc>
                          <a:spcPct val="115000"/>
                        </a:lnSpc>
                        <a:spcAft>
                          <a:spcPts val="1000"/>
                        </a:spcAft>
                      </a:pPr>
                      <a:r>
                        <a:rPr lang="en-ZA" sz="1000">
                          <a:latin typeface="Times New Roman"/>
                          <a:ea typeface="Times New Roman"/>
                          <a:cs typeface="Times New Roman"/>
                        </a:rPr>
                        <a:t>Mass of water in mill (kg)</a:t>
                      </a:r>
                      <a:endParaRPr lang="en-ZA" sz="1100">
                        <a:latin typeface="Calibri"/>
                        <a:ea typeface="Times New Roman"/>
                        <a:cs typeface="Times New Roman"/>
                      </a:endParaRPr>
                    </a:p>
                  </a:txBody>
                  <a:tcPr marL="68580" marR="68580" marT="0" marB="0"/>
                </a:tc>
                <a:tc>
                  <a:txBody>
                    <a:bodyPr/>
                    <a:lstStyle/>
                    <a:p>
                      <a:pPr algn="just">
                        <a:lnSpc>
                          <a:spcPct val="115000"/>
                        </a:lnSpc>
                        <a:spcAft>
                          <a:spcPts val="1000"/>
                        </a:spcAft>
                      </a:pPr>
                      <a:r>
                        <a:rPr lang="en-ZA" sz="1000">
                          <a:latin typeface="Times New Roman"/>
                          <a:ea typeface="Times New Roman"/>
                          <a:cs typeface="Times New Roman"/>
                        </a:rPr>
                        <a:t>2.3</a:t>
                      </a:r>
                      <a:endParaRPr lang="en-ZA" sz="1100">
                        <a:latin typeface="Calibri"/>
                        <a:ea typeface="Times New Roman"/>
                        <a:cs typeface="Times New Roman"/>
                      </a:endParaRPr>
                    </a:p>
                  </a:txBody>
                  <a:tcPr marL="68580" marR="68580" marT="0" marB="0"/>
                </a:tc>
              </a:tr>
              <a:tr h="335564">
                <a:tc>
                  <a:txBody>
                    <a:bodyPr/>
                    <a:lstStyle/>
                    <a:p>
                      <a:pPr algn="just">
                        <a:lnSpc>
                          <a:spcPct val="115000"/>
                        </a:lnSpc>
                        <a:spcAft>
                          <a:spcPts val="1000"/>
                        </a:spcAft>
                      </a:pPr>
                      <a:r>
                        <a:rPr lang="en-ZA" sz="1000">
                          <a:latin typeface="Times New Roman"/>
                          <a:ea typeface="Times New Roman"/>
                          <a:cs typeface="Times New Roman"/>
                        </a:rPr>
                        <a:t>Mass of slurry particles (kg)</a:t>
                      </a:r>
                      <a:endParaRPr lang="en-ZA" sz="1100">
                        <a:latin typeface="Calibri"/>
                        <a:ea typeface="Times New Roman"/>
                        <a:cs typeface="Times New Roman"/>
                      </a:endParaRPr>
                    </a:p>
                  </a:txBody>
                  <a:tcPr marL="68580" marR="68580" marT="0" marB="0"/>
                </a:tc>
                <a:tc>
                  <a:txBody>
                    <a:bodyPr/>
                    <a:lstStyle/>
                    <a:p>
                      <a:pPr algn="just">
                        <a:lnSpc>
                          <a:spcPct val="115000"/>
                        </a:lnSpc>
                        <a:spcAft>
                          <a:spcPts val="1000"/>
                        </a:spcAft>
                      </a:pPr>
                      <a:r>
                        <a:rPr lang="en-ZA" sz="1000">
                          <a:latin typeface="Times New Roman"/>
                          <a:ea typeface="Times New Roman"/>
                          <a:cs typeface="Times New Roman"/>
                        </a:rPr>
                        <a:t>0.6</a:t>
                      </a:r>
                      <a:endParaRPr lang="en-ZA" sz="1100">
                        <a:latin typeface="Calibri"/>
                        <a:ea typeface="Times New Roman"/>
                        <a:cs typeface="Times New Roman"/>
                      </a:endParaRPr>
                    </a:p>
                  </a:txBody>
                  <a:tcPr marL="68580" marR="68580" marT="0" marB="0"/>
                </a:tc>
              </a:tr>
              <a:tr h="335564">
                <a:tc>
                  <a:txBody>
                    <a:bodyPr/>
                    <a:lstStyle/>
                    <a:p>
                      <a:pPr algn="just">
                        <a:lnSpc>
                          <a:spcPct val="115000"/>
                        </a:lnSpc>
                        <a:spcAft>
                          <a:spcPts val="1000"/>
                        </a:spcAft>
                      </a:pPr>
                      <a:r>
                        <a:rPr lang="en-ZA" sz="1000" dirty="0">
                          <a:latin typeface="Times New Roman"/>
                          <a:ea typeface="Times New Roman"/>
                          <a:cs typeface="Times New Roman"/>
                        </a:rPr>
                        <a:t>Density of glass beads (kg.m</a:t>
                      </a:r>
                      <a:r>
                        <a:rPr lang="en-ZA" sz="1000" baseline="30000" dirty="0">
                          <a:latin typeface="Times New Roman"/>
                          <a:ea typeface="Times New Roman"/>
                          <a:cs typeface="Times New Roman"/>
                        </a:rPr>
                        <a:t>-3</a:t>
                      </a:r>
                      <a:r>
                        <a:rPr lang="en-ZA" sz="1000" dirty="0">
                          <a:latin typeface="Times New Roman"/>
                          <a:ea typeface="Times New Roman"/>
                          <a:cs typeface="Times New Roman"/>
                        </a:rPr>
                        <a:t>)</a:t>
                      </a:r>
                      <a:endParaRPr lang="en-ZA" sz="1100" dirty="0">
                        <a:latin typeface="Calibri"/>
                        <a:ea typeface="Times New Roman"/>
                        <a:cs typeface="Times New Roman"/>
                      </a:endParaRPr>
                    </a:p>
                  </a:txBody>
                  <a:tcPr marL="68580" marR="68580" marT="0" marB="0"/>
                </a:tc>
                <a:tc>
                  <a:txBody>
                    <a:bodyPr/>
                    <a:lstStyle/>
                    <a:p>
                      <a:pPr algn="just">
                        <a:lnSpc>
                          <a:spcPct val="115000"/>
                        </a:lnSpc>
                        <a:spcAft>
                          <a:spcPts val="1000"/>
                        </a:spcAft>
                      </a:pPr>
                      <a:r>
                        <a:rPr lang="en-ZA" sz="1000">
                          <a:latin typeface="Times New Roman"/>
                          <a:ea typeface="Times New Roman"/>
                          <a:cs typeface="Times New Roman"/>
                        </a:rPr>
                        <a:t>2700</a:t>
                      </a:r>
                      <a:endParaRPr lang="en-ZA" sz="1100">
                        <a:latin typeface="Calibri"/>
                        <a:ea typeface="Times New Roman"/>
                        <a:cs typeface="Times New Roman"/>
                      </a:endParaRPr>
                    </a:p>
                  </a:txBody>
                  <a:tcPr marL="68580" marR="68580" marT="0" marB="0"/>
                </a:tc>
              </a:tr>
              <a:tr h="335564">
                <a:tc>
                  <a:txBody>
                    <a:bodyPr/>
                    <a:lstStyle/>
                    <a:p>
                      <a:pPr algn="just">
                        <a:lnSpc>
                          <a:spcPct val="115000"/>
                        </a:lnSpc>
                        <a:spcAft>
                          <a:spcPts val="1000"/>
                        </a:spcAft>
                      </a:pPr>
                      <a:r>
                        <a:rPr lang="en-ZA" sz="1000">
                          <a:latin typeface="Times New Roman"/>
                          <a:ea typeface="Times New Roman"/>
                          <a:cs typeface="Times New Roman"/>
                        </a:rPr>
                        <a:t>Density of slurry particles (kg.m</a:t>
                      </a:r>
                      <a:r>
                        <a:rPr lang="en-ZA" sz="1000" baseline="30000">
                          <a:latin typeface="Times New Roman"/>
                          <a:ea typeface="Times New Roman"/>
                          <a:cs typeface="Times New Roman"/>
                        </a:rPr>
                        <a:t>-3</a:t>
                      </a:r>
                      <a:r>
                        <a:rPr lang="en-ZA" sz="1000">
                          <a:latin typeface="Times New Roman"/>
                          <a:ea typeface="Times New Roman"/>
                          <a:cs typeface="Times New Roman"/>
                        </a:rPr>
                        <a:t>)</a:t>
                      </a:r>
                      <a:endParaRPr lang="en-ZA" sz="1100">
                        <a:latin typeface="Calibri"/>
                        <a:ea typeface="Times New Roman"/>
                        <a:cs typeface="Times New Roman"/>
                      </a:endParaRPr>
                    </a:p>
                  </a:txBody>
                  <a:tcPr marL="68580" marR="68580" marT="0" marB="0"/>
                </a:tc>
                <a:tc>
                  <a:txBody>
                    <a:bodyPr/>
                    <a:lstStyle/>
                    <a:p>
                      <a:pPr algn="just">
                        <a:lnSpc>
                          <a:spcPct val="115000"/>
                        </a:lnSpc>
                        <a:spcAft>
                          <a:spcPts val="1000"/>
                        </a:spcAft>
                      </a:pPr>
                      <a:r>
                        <a:rPr lang="en-ZA" sz="1000">
                          <a:latin typeface="Times New Roman"/>
                          <a:ea typeface="Times New Roman"/>
                          <a:cs typeface="Times New Roman"/>
                        </a:rPr>
                        <a:t>2800</a:t>
                      </a:r>
                      <a:endParaRPr lang="en-ZA" sz="1100">
                        <a:latin typeface="Calibri"/>
                        <a:ea typeface="Times New Roman"/>
                        <a:cs typeface="Times New Roman"/>
                      </a:endParaRPr>
                    </a:p>
                  </a:txBody>
                  <a:tcPr marL="68580" marR="68580" marT="0" marB="0"/>
                </a:tc>
              </a:tr>
              <a:tr h="335564">
                <a:tc>
                  <a:txBody>
                    <a:bodyPr/>
                    <a:lstStyle/>
                    <a:p>
                      <a:pPr algn="just">
                        <a:lnSpc>
                          <a:spcPct val="115000"/>
                        </a:lnSpc>
                        <a:spcAft>
                          <a:spcPts val="1000"/>
                        </a:spcAft>
                      </a:pPr>
                      <a:r>
                        <a:rPr lang="en-ZA" sz="1000">
                          <a:latin typeface="Times New Roman"/>
                          <a:ea typeface="Times New Roman"/>
                          <a:cs typeface="Times New Roman"/>
                        </a:rPr>
                        <a:t>Density of pulp (kg.m</a:t>
                      </a:r>
                      <a:r>
                        <a:rPr lang="en-ZA" sz="1000" baseline="30000">
                          <a:latin typeface="Times New Roman"/>
                          <a:ea typeface="Times New Roman"/>
                          <a:cs typeface="Times New Roman"/>
                        </a:rPr>
                        <a:t>-3</a:t>
                      </a:r>
                      <a:r>
                        <a:rPr lang="en-ZA" sz="1000">
                          <a:latin typeface="Times New Roman"/>
                          <a:ea typeface="Times New Roman"/>
                          <a:cs typeface="Times New Roman"/>
                        </a:rPr>
                        <a:t>)</a:t>
                      </a:r>
                      <a:endParaRPr lang="en-ZA" sz="1100">
                        <a:latin typeface="Calibri"/>
                        <a:ea typeface="Times New Roman"/>
                        <a:cs typeface="Times New Roman"/>
                      </a:endParaRPr>
                    </a:p>
                  </a:txBody>
                  <a:tcPr marL="68580" marR="68580" marT="0" marB="0"/>
                </a:tc>
                <a:tc>
                  <a:txBody>
                    <a:bodyPr/>
                    <a:lstStyle/>
                    <a:p>
                      <a:pPr algn="just">
                        <a:lnSpc>
                          <a:spcPct val="115000"/>
                        </a:lnSpc>
                        <a:spcAft>
                          <a:spcPts val="1000"/>
                        </a:spcAft>
                      </a:pPr>
                      <a:r>
                        <a:rPr lang="en-ZA" sz="1000">
                          <a:latin typeface="Times New Roman"/>
                          <a:ea typeface="Times New Roman"/>
                          <a:cs typeface="Times New Roman"/>
                        </a:rPr>
                        <a:t>1150</a:t>
                      </a:r>
                      <a:endParaRPr lang="en-ZA" sz="1100">
                        <a:latin typeface="Calibri"/>
                        <a:ea typeface="Times New Roman"/>
                        <a:cs typeface="Times New Roman"/>
                      </a:endParaRPr>
                    </a:p>
                  </a:txBody>
                  <a:tcPr marL="68580" marR="68580" marT="0" marB="0"/>
                </a:tc>
              </a:tr>
              <a:tr h="465710">
                <a:tc>
                  <a:txBody>
                    <a:bodyPr/>
                    <a:lstStyle/>
                    <a:p>
                      <a:pPr algn="just">
                        <a:lnSpc>
                          <a:spcPct val="115000"/>
                        </a:lnSpc>
                        <a:spcAft>
                          <a:spcPts val="1000"/>
                        </a:spcAft>
                      </a:pPr>
                      <a:r>
                        <a:rPr lang="en-ZA" sz="1000">
                          <a:latin typeface="Times New Roman"/>
                          <a:ea typeface="Times New Roman"/>
                          <a:cs typeface="Times New Roman"/>
                        </a:rPr>
                        <a:t>Mill speeds (rpm)</a:t>
                      </a:r>
                      <a:endParaRPr lang="en-ZA" sz="1100">
                        <a:latin typeface="Calibri"/>
                        <a:ea typeface="Times New Roman"/>
                        <a:cs typeface="Times New Roman"/>
                      </a:endParaRPr>
                    </a:p>
                  </a:txBody>
                  <a:tcPr marL="68580" marR="68580" marT="0" marB="0"/>
                </a:tc>
                <a:tc>
                  <a:txBody>
                    <a:bodyPr/>
                    <a:lstStyle/>
                    <a:p>
                      <a:pPr algn="just">
                        <a:lnSpc>
                          <a:spcPct val="115000"/>
                        </a:lnSpc>
                        <a:spcAft>
                          <a:spcPts val="1000"/>
                        </a:spcAft>
                      </a:pPr>
                      <a:r>
                        <a:rPr lang="en-ZA" sz="1000">
                          <a:latin typeface="Times New Roman"/>
                          <a:ea typeface="Times New Roman"/>
                          <a:cs typeface="Times New Roman"/>
                        </a:rPr>
                        <a:t>46.3</a:t>
                      </a:r>
                      <a:br>
                        <a:rPr lang="en-ZA" sz="1000">
                          <a:latin typeface="Times New Roman"/>
                          <a:ea typeface="Times New Roman"/>
                          <a:cs typeface="Times New Roman"/>
                        </a:rPr>
                      </a:br>
                      <a:r>
                        <a:rPr lang="en-ZA" sz="1000">
                          <a:latin typeface="Times New Roman"/>
                          <a:ea typeface="Times New Roman"/>
                          <a:cs typeface="Times New Roman"/>
                        </a:rPr>
                        <a:t>57.9</a:t>
                      </a:r>
                      <a:endParaRPr lang="en-ZA" sz="1100">
                        <a:latin typeface="Calibri"/>
                        <a:ea typeface="Times New Roman"/>
                        <a:cs typeface="Times New Roman"/>
                      </a:endParaRPr>
                    </a:p>
                  </a:txBody>
                  <a:tcPr marL="68580" marR="68580" marT="0" marB="0"/>
                </a:tc>
              </a:tr>
              <a:tr h="335564">
                <a:tc>
                  <a:txBody>
                    <a:bodyPr/>
                    <a:lstStyle/>
                    <a:p>
                      <a:pPr algn="just">
                        <a:lnSpc>
                          <a:spcPct val="115000"/>
                        </a:lnSpc>
                        <a:spcAft>
                          <a:spcPts val="1000"/>
                        </a:spcAft>
                      </a:pPr>
                      <a:r>
                        <a:rPr lang="en-ZA" sz="1000">
                          <a:latin typeface="Times New Roman"/>
                          <a:ea typeface="Times New Roman"/>
                          <a:cs typeface="Times New Roman"/>
                        </a:rPr>
                        <a:t>Volumetric flow rate in (m</a:t>
                      </a:r>
                      <a:r>
                        <a:rPr lang="en-ZA" sz="1000" baseline="30000">
                          <a:latin typeface="Times New Roman"/>
                          <a:ea typeface="Times New Roman"/>
                          <a:cs typeface="Times New Roman"/>
                        </a:rPr>
                        <a:t>3</a:t>
                      </a:r>
                      <a:r>
                        <a:rPr lang="en-ZA" sz="1000">
                          <a:latin typeface="Times New Roman"/>
                          <a:ea typeface="Times New Roman"/>
                          <a:cs typeface="Times New Roman"/>
                        </a:rPr>
                        <a:t>.s</a:t>
                      </a:r>
                      <a:r>
                        <a:rPr lang="en-ZA" sz="1000" baseline="30000">
                          <a:latin typeface="Times New Roman"/>
                          <a:ea typeface="Times New Roman"/>
                          <a:cs typeface="Times New Roman"/>
                        </a:rPr>
                        <a:t>-1</a:t>
                      </a:r>
                      <a:r>
                        <a:rPr lang="en-ZA" sz="1000">
                          <a:latin typeface="Times New Roman"/>
                          <a:ea typeface="Times New Roman"/>
                          <a:cs typeface="Times New Roman"/>
                        </a:rPr>
                        <a:t>)</a:t>
                      </a:r>
                      <a:endParaRPr lang="en-ZA" sz="1100">
                        <a:latin typeface="Calibri"/>
                        <a:ea typeface="Times New Roman"/>
                        <a:cs typeface="Times New Roman"/>
                      </a:endParaRPr>
                    </a:p>
                  </a:txBody>
                  <a:tcPr marL="68580" marR="68580" marT="0" marB="0"/>
                </a:tc>
                <a:tc>
                  <a:txBody>
                    <a:bodyPr/>
                    <a:lstStyle/>
                    <a:p>
                      <a:pPr algn="just">
                        <a:lnSpc>
                          <a:spcPct val="115000"/>
                        </a:lnSpc>
                        <a:spcAft>
                          <a:spcPts val="1000"/>
                        </a:spcAft>
                      </a:pPr>
                      <a:r>
                        <a:rPr lang="en-ZA" sz="1000">
                          <a:latin typeface="Times New Roman"/>
                          <a:ea typeface="Times New Roman"/>
                          <a:cs typeface="Times New Roman"/>
                        </a:rPr>
                        <a:t>8.3 × 10</a:t>
                      </a:r>
                      <a:r>
                        <a:rPr lang="en-ZA" sz="1000" baseline="30000">
                          <a:latin typeface="Times New Roman"/>
                          <a:ea typeface="Times New Roman"/>
                          <a:cs typeface="Times New Roman"/>
                        </a:rPr>
                        <a:t>-5</a:t>
                      </a:r>
                      <a:endParaRPr lang="en-ZA" sz="1100">
                        <a:latin typeface="Calibri"/>
                        <a:ea typeface="Times New Roman"/>
                        <a:cs typeface="Times New Roman"/>
                      </a:endParaRPr>
                    </a:p>
                  </a:txBody>
                  <a:tcPr marL="68580" marR="68580" marT="0" marB="0"/>
                </a:tc>
              </a:tr>
              <a:tr h="470020">
                <a:tc>
                  <a:txBody>
                    <a:bodyPr/>
                    <a:lstStyle/>
                    <a:p>
                      <a:pPr algn="just">
                        <a:lnSpc>
                          <a:spcPct val="115000"/>
                        </a:lnSpc>
                        <a:spcAft>
                          <a:spcPts val="1000"/>
                        </a:spcAft>
                      </a:pPr>
                      <a:r>
                        <a:rPr lang="en-ZA" sz="1000">
                          <a:latin typeface="Times New Roman"/>
                          <a:ea typeface="Times New Roman"/>
                          <a:cs typeface="Times New Roman"/>
                        </a:rPr>
                        <a:t>Volumetric flow rate out (m</a:t>
                      </a:r>
                      <a:r>
                        <a:rPr lang="en-ZA" sz="1000" baseline="30000">
                          <a:latin typeface="Times New Roman"/>
                          <a:ea typeface="Times New Roman"/>
                          <a:cs typeface="Times New Roman"/>
                        </a:rPr>
                        <a:t>3</a:t>
                      </a:r>
                      <a:r>
                        <a:rPr lang="en-ZA" sz="1000">
                          <a:latin typeface="Times New Roman"/>
                          <a:ea typeface="Times New Roman"/>
                          <a:cs typeface="Times New Roman"/>
                        </a:rPr>
                        <a:t>.s</a:t>
                      </a:r>
                      <a:r>
                        <a:rPr lang="en-ZA" sz="1000" baseline="30000">
                          <a:latin typeface="Times New Roman"/>
                          <a:ea typeface="Times New Roman"/>
                          <a:cs typeface="Times New Roman"/>
                        </a:rPr>
                        <a:t>-1</a:t>
                      </a:r>
                      <a:r>
                        <a:rPr lang="en-ZA" sz="1000">
                          <a:latin typeface="Times New Roman"/>
                          <a:ea typeface="Times New Roman"/>
                          <a:cs typeface="Times New Roman"/>
                        </a:rPr>
                        <a:t>)</a:t>
                      </a:r>
                      <a:endParaRPr lang="en-ZA" sz="1100">
                        <a:latin typeface="Calibri"/>
                        <a:ea typeface="Times New Roman"/>
                        <a:cs typeface="Times New Roman"/>
                      </a:endParaRPr>
                    </a:p>
                  </a:txBody>
                  <a:tcPr marL="68580" marR="68580" marT="0" marB="0"/>
                </a:tc>
                <a:tc>
                  <a:txBody>
                    <a:bodyPr/>
                    <a:lstStyle/>
                    <a:p>
                      <a:pPr algn="just">
                        <a:lnSpc>
                          <a:spcPct val="115000"/>
                        </a:lnSpc>
                        <a:spcAft>
                          <a:spcPts val="1000"/>
                        </a:spcAft>
                      </a:pPr>
                      <a:r>
                        <a:rPr lang="en-ZA" sz="1000" dirty="0">
                          <a:latin typeface="Times New Roman"/>
                          <a:ea typeface="Times New Roman"/>
                          <a:cs typeface="Times New Roman"/>
                        </a:rPr>
                        <a:t>8.2 × 10</a:t>
                      </a:r>
                      <a:r>
                        <a:rPr lang="en-ZA" sz="1000" baseline="30000" dirty="0">
                          <a:latin typeface="Times New Roman"/>
                          <a:ea typeface="Times New Roman"/>
                          <a:cs typeface="Times New Roman"/>
                        </a:rPr>
                        <a:t>-5</a:t>
                      </a:r>
                      <a:endParaRPr lang="en-ZA" sz="1100" dirty="0">
                        <a:latin typeface="Calibri"/>
                        <a:ea typeface="Times New Roman"/>
                        <a:cs typeface="Times New Roman"/>
                      </a:endParaRPr>
                    </a:p>
                  </a:txBody>
                  <a:tcPr marL="68580" marR="68580" marT="0" marB="0"/>
                </a:tc>
              </a:tr>
            </a:tbl>
          </a:graphicData>
        </a:graphic>
      </p:graphicFrame>
      <p:pic>
        <p:nvPicPr>
          <p:cNvPr id="5" name="Picture 18"/>
          <p:cNvPicPr>
            <a:picLocks noChangeAspect="1" noChangeArrowheads="1"/>
          </p:cNvPicPr>
          <p:nvPr/>
        </p:nvPicPr>
        <p:blipFill>
          <a:blip r:embed="rId2" cstate="print"/>
          <a:srcRect l="4672" r="16353"/>
          <a:stretch>
            <a:fillRect/>
          </a:stretch>
        </p:blipFill>
        <p:spPr bwMode="auto">
          <a:xfrm>
            <a:off x="0" y="0"/>
            <a:ext cx="2366963" cy="447675"/>
          </a:xfrm>
          <a:prstGeom prst="rect">
            <a:avLst/>
          </a:prstGeom>
          <a:noFill/>
          <a:ln w="9525">
            <a:noFill/>
            <a:miter lim="800000"/>
            <a:headEnd/>
            <a:tailEnd/>
          </a:ln>
        </p:spPr>
      </p:pic>
    </p:spTree>
  </p:cSld>
  <p:clrMapOvr>
    <a:masterClrMapping/>
  </p:clrMapOvr>
  <p:transition>
    <p:wip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Conjectured slurry flow pattern in a mill</a:t>
            </a:r>
            <a:endParaRPr lang="en-ZA" dirty="0"/>
          </a:p>
        </p:txBody>
      </p:sp>
      <p:pic>
        <p:nvPicPr>
          <p:cNvPr id="3" name="Picture 2"/>
          <p:cNvPicPr/>
          <p:nvPr/>
        </p:nvPicPr>
        <p:blipFill>
          <a:blip r:embed="rId2" cstate="print"/>
          <a:srcRect/>
          <a:stretch>
            <a:fillRect/>
          </a:stretch>
        </p:blipFill>
        <p:spPr bwMode="auto">
          <a:xfrm>
            <a:off x="467544" y="2060848"/>
            <a:ext cx="8496944" cy="2736304"/>
          </a:xfrm>
          <a:prstGeom prst="rect">
            <a:avLst/>
          </a:prstGeom>
          <a:noFill/>
          <a:ln w="9525">
            <a:noFill/>
            <a:miter lim="800000"/>
            <a:headEnd/>
            <a:tailEnd/>
          </a:ln>
        </p:spPr>
      </p:pic>
      <p:sp>
        <p:nvSpPr>
          <p:cNvPr id="6" name="Rectangle 5"/>
          <p:cNvSpPr/>
          <p:nvPr/>
        </p:nvSpPr>
        <p:spPr>
          <a:xfrm>
            <a:off x="2286000" y="5691157"/>
            <a:ext cx="4572000" cy="369332"/>
          </a:xfrm>
          <a:prstGeom prst="rect">
            <a:avLst/>
          </a:prstGeom>
        </p:spPr>
        <p:txBody>
          <a:bodyPr wrap="square">
            <a:spAutoFit/>
          </a:bodyPr>
          <a:lstStyle/>
          <a:p>
            <a:pPr lvl="0" algn="ctr" fontAlgn="base">
              <a:spcBef>
                <a:spcPct val="0"/>
              </a:spcBef>
              <a:spcAft>
                <a:spcPct val="0"/>
              </a:spcAft>
            </a:pPr>
            <a:r>
              <a:rPr lang="en-AU" b="1" dirty="0" err="1" smtClean="0">
                <a:latin typeface="Arial" pitchFamily="34" charset="0"/>
                <a:ea typeface="SimSun"/>
                <a:cs typeface="Arial" pitchFamily="34" charset="0"/>
              </a:rPr>
              <a:t>Condori</a:t>
            </a:r>
            <a:r>
              <a:rPr lang="en-AU" b="1" dirty="0" smtClean="0">
                <a:latin typeface="Arial" pitchFamily="34" charset="0"/>
                <a:ea typeface="SimSun"/>
                <a:cs typeface="Arial" pitchFamily="34" charset="0"/>
              </a:rPr>
              <a:t> et al 2008</a:t>
            </a:r>
            <a:endParaRPr lang="en-AU" sz="2400" dirty="0" smtClean="0">
              <a:latin typeface="Arial" pitchFamily="34" charset="0"/>
              <a:cs typeface="Arial" pitchFamily="34" charset="0"/>
            </a:endParaRPr>
          </a:p>
        </p:txBody>
      </p:sp>
      <p:pic>
        <p:nvPicPr>
          <p:cNvPr id="8" name="Picture 18"/>
          <p:cNvPicPr>
            <a:picLocks noChangeAspect="1" noChangeArrowheads="1"/>
          </p:cNvPicPr>
          <p:nvPr/>
        </p:nvPicPr>
        <p:blipFill>
          <a:blip r:embed="rId3" cstate="print"/>
          <a:srcRect l="4672" r="16353"/>
          <a:stretch>
            <a:fillRect/>
          </a:stretch>
        </p:blipFill>
        <p:spPr bwMode="auto">
          <a:xfrm>
            <a:off x="6777037" y="6410325"/>
            <a:ext cx="2366963" cy="447675"/>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Box 5"/>
          <p:cNvSpPr txBox="1">
            <a:spLocks noChangeArrowheads="1"/>
          </p:cNvSpPr>
          <p:nvPr/>
        </p:nvSpPr>
        <p:spPr bwMode="auto">
          <a:xfrm>
            <a:off x="3143250" y="2540000"/>
            <a:ext cx="2714625" cy="584200"/>
          </a:xfrm>
          <a:prstGeom prst="rect">
            <a:avLst/>
          </a:prstGeom>
          <a:noFill/>
          <a:ln w="9525">
            <a:noFill/>
            <a:miter lim="800000"/>
            <a:headEnd/>
            <a:tailEnd/>
          </a:ln>
        </p:spPr>
        <p:txBody>
          <a:bodyPr>
            <a:spAutoFit/>
          </a:bodyPr>
          <a:lstStyle/>
          <a:p>
            <a:r>
              <a:rPr lang="en-ZA" sz="3200">
                <a:latin typeface="Corbel" pitchFamily="34" charset="0"/>
              </a:rPr>
              <a:t>Slurry Velocity</a:t>
            </a:r>
          </a:p>
        </p:txBody>
      </p:sp>
      <p:sp>
        <p:nvSpPr>
          <p:cNvPr id="10" name="Title 9"/>
          <p:cNvSpPr>
            <a:spLocks noGrp="1"/>
          </p:cNvSpPr>
          <p:nvPr>
            <p:ph type="title"/>
          </p:nvPr>
        </p:nvSpPr>
        <p:spPr>
          <a:xfrm>
            <a:off x="285720" y="0"/>
            <a:ext cx="8572560" cy="1428736"/>
          </a:xfrm>
        </p:spPr>
        <p:txBody>
          <a:bodyPr>
            <a:noAutofit/>
          </a:bodyPr>
          <a:lstStyle/>
          <a:p>
            <a:pPr algn="ctr" fontAlgn="auto">
              <a:spcAft>
                <a:spcPts val="0"/>
              </a:spcAft>
              <a:defRPr/>
            </a:pPr>
            <a:r>
              <a:rPr lang="en-ZA" sz="3200" dirty="0" smtClean="0">
                <a:solidFill>
                  <a:schemeClr val="accent1">
                    <a:satMod val="150000"/>
                  </a:schemeClr>
                </a:solidFill>
                <a:latin typeface="Times New Roman" pitchFamily="18" charset="0"/>
                <a:cs typeface="Times New Roman" pitchFamily="18" charset="0"/>
              </a:rPr>
              <a:t>5mm glass beads (31.25% Load)</a:t>
            </a:r>
            <a:br>
              <a:rPr lang="en-ZA" sz="3200" dirty="0" smtClean="0">
                <a:solidFill>
                  <a:schemeClr val="accent1">
                    <a:satMod val="150000"/>
                  </a:schemeClr>
                </a:solidFill>
                <a:latin typeface="Times New Roman" pitchFamily="18" charset="0"/>
                <a:cs typeface="Times New Roman" pitchFamily="18" charset="0"/>
              </a:rPr>
            </a:br>
            <a:r>
              <a:rPr lang="en-ZA" sz="3200" dirty="0" smtClean="0">
                <a:solidFill>
                  <a:schemeClr val="accent1">
                    <a:satMod val="150000"/>
                  </a:schemeClr>
                </a:solidFill>
                <a:latin typeface="Times New Roman" pitchFamily="18" charset="0"/>
                <a:cs typeface="Times New Roman" pitchFamily="18" charset="0"/>
              </a:rPr>
              <a:t>Slurry (-75</a:t>
            </a:r>
            <a:r>
              <a:rPr lang="en-ZA" sz="3200" dirty="0" smtClean="0">
                <a:solidFill>
                  <a:schemeClr val="accent1">
                    <a:satMod val="150000"/>
                  </a:schemeClr>
                </a:solidFill>
                <a:latin typeface="Times New Roman" pitchFamily="18" charset="0"/>
                <a:cs typeface="Times New Roman" pitchFamily="18" charset="0"/>
                <a:sym typeface="Symbol"/>
              </a:rPr>
              <a:t>m+53m)</a:t>
            </a:r>
            <a:br>
              <a:rPr lang="en-ZA" sz="3200" dirty="0" smtClean="0">
                <a:solidFill>
                  <a:schemeClr val="accent1">
                    <a:satMod val="150000"/>
                  </a:schemeClr>
                </a:solidFill>
                <a:latin typeface="Times New Roman" pitchFamily="18" charset="0"/>
                <a:cs typeface="Times New Roman" pitchFamily="18" charset="0"/>
                <a:sym typeface="Symbol"/>
              </a:rPr>
            </a:br>
            <a:r>
              <a:rPr lang="en-ZA" sz="3200" dirty="0" smtClean="0">
                <a:solidFill>
                  <a:schemeClr val="accent1">
                    <a:satMod val="150000"/>
                  </a:schemeClr>
                </a:solidFill>
                <a:latin typeface="Times New Roman" pitchFamily="18" charset="0"/>
                <a:cs typeface="Times New Roman" pitchFamily="18" charset="0"/>
                <a:sym typeface="Symbol"/>
              </a:rPr>
              <a:t>Speed: </a:t>
            </a:r>
            <a:r>
              <a:rPr lang="en-ZA" sz="3200" dirty="0" smtClean="0">
                <a:solidFill>
                  <a:schemeClr val="accent1">
                    <a:satMod val="150000"/>
                  </a:schemeClr>
                </a:solidFill>
                <a:latin typeface="Times New Roman" pitchFamily="18" charset="0"/>
                <a:cs typeface="Times New Roman" pitchFamily="18" charset="0"/>
              </a:rPr>
              <a:t>75% of critical</a:t>
            </a:r>
            <a:endParaRPr lang="en-ZA" sz="3200" dirty="0">
              <a:solidFill>
                <a:schemeClr val="accent1">
                  <a:satMod val="150000"/>
                </a:schemeClr>
              </a:solidFill>
              <a:latin typeface="Times New Roman" pitchFamily="18" charset="0"/>
              <a:cs typeface="Times New Roman" pitchFamily="18" charset="0"/>
            </a:endParaRPr>
          </a:p>
        </p:txBody>
      </p:sp>
      <p:sp>
        <p:nvSpPr>
          <p:cNvPr id="19460" name="TextBox 10"/>
          <p:cNvSpPr txBox="1">
            <a:spLocks noChangeArrowheads="1"/>
          </p:cNvSpPr>
          <p:nvPr/>
        </p:nvSpPr>
        <p:spPr bwMode="auto">
          <a:xfrm>
            <a:off x="6215063" y="2540000"/>
            <a:ext cx="2643187" cy="584200"/>
          </a:xfrm>
          <a:prstGeom prst="rect">
            <a:avLst/>
          </a:prstGeom>
          <a:noFill/>
          <a:ln w="9525">
            <a:noFill/>
            <a:miter lim="800000"/>
            <a:headEnd/>
            <a:tailEnd/>
          </a:ln>
        </p:spPr>
        <p:txBody>
          <a:bodyPr>
            <a:spAutoFit/>
          </a:bodyPr>
          <a:lstStyle/>
          <a:p>
            <a:r>
              <a:rPr lang="en-ZA" sz="3200">
                <a:latin typeface="Corbel" pitchFamily="34" charset="0"/>
              </a:rPr>
              <a:t>Slip Velocity</a:t>
            </a:r>
          </a:p>
        </p:txBody>
      </p:sp>
      <p:pic>
        <p:nvPicPr>
          <p:cNvPr id="19461" name="Picture 4"/>
          <p:cNvPicPr>
            <a:picLocks noChangeAspect="1" noChangeArrowheads="1"/>
          </p:cNvPicPr>
          <p:nvPr/>
        </p:nvPicPr>
        <p:blipFill>
          <a:blip r:embed="rId2" cstate="print"/>
          <a:srcRect l="26720" t="13127" r="20378" b="10246"/>
          <a:stretch>
            <a:fillRect/>
          </a:stretch>
        </p:blipFill>
        <p:spPr bwMode="auto">
          <a:xfrm>
            <a:off x="214313" y="3195638"/>
            <a:ext cx="2620962" cy="2376487"/>
          </a:xfrm>
          <a:prstGeom prst="rect">
            <a:avLst/>
          </a:prstGeom>
          <a:noFill/>
          <a:ln w="9525">
            <a:noFill/>
            <a:miter lim="800000"/>
            <a:headEnd/>
            <a:tailEnd/>
          </a:ln>
        </p:spPr>
      </p:pic>
      <p:sp>
        <p:nvSpPr>
          <p:cNvPr id="19462" name="TextBox 13"/>
          <p:cNvSpPr txBox="1">
            <a:spLocks noChangeArrowheads="1"/>
          </p:cNvSpPr>
          <p:nvPr/>
        </p:nvSpPr>
        <p:spPr bwMode="auto">
          <a:xfrm>
            <a:off x="642938" y="2481263"/>
            <a:ext cx="1714500" cy="585787"/>
          </a:xfrm>
          <a:prstGeom prst="rect">
            <a:avLst/>
          </a:prstGeom>
          <a:noFill/>
          <a:ln w="9525">
            <a:noFill/>
            <a:miter lim="800000"/>
            <a:headEnd/>
            <a:tailEnd/>
          </a:ln>
        </p:spPr>
        <p:txBody>
          <a:bodyPr>
            <a:spAutoFit/>
          </a:bodyPr>
          <a:lstStyle/>
          <a:p>
            <a:r>
              <a:rPr lang="en-ZA" sz="3200">
                <a:latin typeface="Corbel" pitchFamily="34" charset="0"/>
              </a:rPr>
              <a:t>Porosity</a:t>
            </a:r>
          </a:p>
        </p:txBody>
      </p:sp>
      <p:sp>
        <p:nvSpPr>
          <p:cNvPr id="19463" name="TextBox 14"/>
          <p:cNvSpPr txBox="1">
            <a:spLocks noChangeArrowheads="1"/>
          </p:cNvSpPr>
          <p:nvPr/>
        </p:nvSpPr>
        <p:spPr bwMode="auto">
          <a:xfrm>
            <a:off x="3714750" y="1928813"/>
            <a:ext cx="3929063" cy="584200"/>
          </a:xfrm>
          <a:prstGeom prst="rect">
            <a:avLst/>
          </a:prstGeom>
          <a:noFill/>
          <a:ln w="9525">
            <a:noFill/>
            <a:miter lim="800000"/>
            <a:headEnd/>
            <a:tailEnd/>
          </a:ln>
        </p:spPr>
        <p:txBody>
          <a:bodyPr>
            <a:spAutoFit/>
          </a:bodyPr>
          <a:lstStyle/>
          <a:p>
            <a:r>
              <a:rPr lang="en-ZA" sz="3200">
                <a:latin typeface="Corbel" pitchFamily="34" charset="0"/>
              </a:rPr>
              <a:t>Azimuthal Direction</a:t>
            </a:r>
          </a:p>
        </p:txBody>
      </p:sp>
      <p:sp>
        <p:nvSpPr>
          <p:cNvPr id="19464" name="TextBox 15"/>
          <p:cNvSpPr txBox="1">
            <a:spLocks noChangeArrowheads="1"/>
          </p:cNvSpPr>
          <p:nvPr/>
        </p:nvSpPr>
        <p:spPr bwMode="auto">
          <a:xfrm>
            <a:off x="2928938" y="2000250"/>
            <a:ext cx="6072187" cy="4286250"/>
          </a:xfrm>
          <a:prstGeom prst="rect">
            <a:avLst/>
          </a:prstGeom>
          <a:noFill/>
          <a:ln w="9525">
            <a:solidFill>
              <a:schemeClr val="tx1"/>
            </a:solidFill>
            <a:miter lim="800000"/>
            <a:headEnd/>
            <a:tailEnd/>
          </a:ln>
        </p:spPr>
        <p:txBody>
          <a:bodyPr>
            <a:spAutoFit/>
          </a:bodyPr>
          <a:lstStyle/>
          <a:p>
            <a:endParaRPr lang="en-ZA">
              <a:latin typeface="Corbel" pitchFamily="34" charset="0"/>
            </a:endParaRPr>
          </a:p>
          <a:p>
            <a:endParaRPr lang="en-ZA">
              <a:latin typeface="Corbel" pitchFamily="34" charset="0"/>
            </a:endParaRPr>
          </a:p>
          <a:p>
            <a:endParaRPr lang="en-ZA">
              <a:latin typeface="Corbel" pitchFamily="34" charset="0"/>
            </a:endParaRPr>
          </a:p>
          <a:p>
            <a:endParaRPr lang="en-ZA">
              <a:latin typeface="Corbel" pitchFamily="34" charset="0"/>
            </a:endParaRPr>
          </a:p>
          <a:p>
            <a:endParaRPr lang="en-ZA">
              <a:latin typeface="Corbel" pitchFamily="34" charset="0"/>
            </a:endParaRPr>
          </a:p>
          <a:p>
            <a:endParaRPr lang="en-ZA">
              <a:latin typeface="Corbel" pitchFamily="34" charset="0"/>
            </a:endParaRPr>
          </a:p>
          <a:p>
            <a:endParaRPr lang="en-ZA">
              <a:latin typeface="Corbel" pitchFamily="34" charset="0"/>
            </a:endParaRPr>
          </a:p>
          <a:p>
            <a:endParaRPr lang="en-ZA">
              <a:latin typeface="Corbel" pitchFamily="34" charset="0"/>
            </a:endParaRPr>
          </a:p>
          <a:p>
            <a:endParaRPr lang="en-ZA">
              <a:latin typeface="Corbel" pitchFamily="34" charset="0"/>
            </a:endParaRPr>
          </a:p>
          <a:p>
            <a:endParaRPr lang="en-ZA">
              <a:latin typeface="Corbel" pitchFamily="34" charset="0"/>
            </a:endParaRPr>
          </a:p>
          <a:p>
            <a:endParaRPr lang="en-ZA">
              <a:latin typeface="Corbel" pitchFamily="34" charset="0"/>
            </a:endParaRPr>
          </a:p>
          <a:p>
            <a:endParaRPr lang="en-ZA">
              <a:latin typeface="Corbel" pitchFamily="34" charset="0"/>
            </a:endParaRPr>
          </a:p>
          <a:p>
            <a:endParaRPr lang="en-ZA">
              <a:latin typeface="Corbel" pitchFamily="34" charset="0"/>
            </a:endParaRPr>
          </a:p>
          <a:p>
            <a:endParaRPr lang="en-ZA">
              <a:latin typeface="Corbel" pitchFamily="34" charset="0"/>
            </a:endParaRPr>
          </a:p>
          <a:p>
            <a:endParaRPr lang="en-ZA">
              <a:latin typeface="Corbel" pitchFamily="34" charset="0"/>
            </a:endParaRPr>
          </a:p>
        </p:txBody>
      </p:sp>
      <p:pic>
        <p:nvPicPr>
          <p:cNvPr id="19465" name="Picture 18"/>
          <p:cNvPicPr>
            <a:picLocks noChangeAspect="1" noChangeArrowheads="1"/>
          </p:cNvPicPr>
          <p:nvPr/>
        </p:nvPicPr>
        <p:blipFill>
          <a:blip r:embed="rId3" cstate="print"/>
          <a:srcRect l="4672" r="16353"/>
          <a:stretch>
            <a:fillRect/>
          </a:stretch>
        </p:blipFill>
        <p:spPr bwMode="auto">
          <a:xfrm>
            <a:off x="6777038" y="6410325"/>
            <a:ext cx="2366962" cy="447675"/>
          </a:xfrm>
          <a:prstGeom prst="rect">
            <a:avLst/>
          </a:prstGeom>
          <a:noFill/>
          <a:ln w="9525">
            <a:noFill/>
            <a:miter lim="800000"/>
            <a:headEnd/>
            <a:tailEnd/>
          </a:ln>
        </p:spPr>
      </p:pic>
      <p:pic>
        <p:nvPicPr>
          <p:cNvPr id="19466" name="Picture 2"/>
          <p:cNvPicPr>
            <a:picLocks noChangeAspect="1" noChangeArrowheads="1"/>
          </p:cNvPicPr>
          <p:nvPr/>
        </p:nvPicPr>
        <p:blipFill>
          <a:blip r:embed="rId4" cstate="print"/>
          <a:srcRect l="26347" t="13321" r="20528" b="11987"/>
          <a:stretch>
            <a:fillRect/>
          </a:stretch>
        </p:blipFill>
        <p:spPr bwMode="auto">
          <a:xfrm>
            <a:off x="3071813" y="3357563"/>
            <a:ext cx="2703512" cy="2376487"/>
          </a:xfrm>
          <a:prstGeom prst="rect">
            <a:avLst/>
          </a:prstGeom>
          <a:noFill/>
          <a:ln w="9525">
            <a:noFill/>
            <a:miter lim="800000"/>
            <a:headEnd/>
            <a:tailEnd/>
          </a:ln>
        </p:spPr>
      </p:pic>
      <p:pic>
        <p:nvPicPr>
          <p:cNvPr id="19467" name="Picture 4"/>
          <p:cNvPicPr>
            <a:picLocks noChangeAspect="1" noChangeArrowheads="1"/>
          </p:cNvPicPr>
          <p:nvPr/>
        </p:nvPicPr>
        <p:blipFill>
          <a:blip r:embed="rId5" cstate="print"/>
          <a:srcRect l="26804" t="12762" r="21013" b="14102"/>
          <a:stretch>
            <a:fillRect/>
          </a:stretch>
        </p:blipFill>
        <p:spPr bwMode="auto">
          <a:xfrm>
            <a:off x="6286500" y="3357563"/>
            <a:ext cx="2713038" cy="2376487"/>
          </a:xfrm>
          <a:prstGeom prst="rect">
            <a:avLst/>
          </a:prstGeom>
          <a:noFill/>
          <a:ln w="9525">
            <a:noFill/>
            <a:miter lim="800000"/>
            <a:headEnd/>
            <a:tailEnd/>
          </a:ln>
        </p:spPr>
      </p:pic>
      <p:sp>
        <p:nvSpPr>
          <p:cNvPr id="12" name="TextBox 11"/>
          <p:cNvSpPr txBox="1"/>
          <p:nvPr/>
        </p:nvSpPr>
        <p:spPr>
          <a:xfrm>
            <a:off x="0" y="764704"/>
            <a:ext cx="2555776" cy="369332"/>
          </a:xfrm>
          <a:prstGeom prst="rect">
            <a:avLst/>
          </a:prstGeom>
          <a:noFill/>
        </p:spPr>
        <p:txBody>
          <a:bodyPr wrap="square" rtlCol="0">
            <a:spAutoFit/>
          </a:bodyPr>
          <a:lstStyle/>
          <a:p>
            <a:r>
              <a:rPr lang="en-ZA" dirty="0" err="1" smtClean="0"/>
              <a:t>Govender</a:t>
            </a:r>
            <a:r>
              <a:rPr lang="en-ZA" dirty="0" smtClean="0"/>
              <a:t> et al 2010</a:t>
            </a:r>
            <a:endParaRPr lang="en-ZA" dirty="0"/>
          </a:p>
        </p:txBody>
      </p:sp>
    </p:spTree>
  </p:cSld>
  <p:clrMapOvr>
    <a:masterClrMapping/>
  </p:clrMapOvr>
  <p:transition>
    <p:fade thruBlk="1"/>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Box 5"/>
          <p:cNvSpPr txBox="1">
            <a:spLocks noChangeArrowheads="1"/>
          </p:cNvSpPr>
          <p:nvPr/>
        </p:nvSpPr>
        <p:spPr bwMode="auto">
          <a:xfrm>
            <a:off x="3357563" y="2540000"/>
            <a:ext cx="1714500" cy="400050"/>
          </a:xfrm>
          <a:prstGeom prst="rect">
            <a:avLst/>
          </a:prstGeom>
          <a:noFill/>
          <a:ln w="9525">
            <a:noFill/>
            <a:miter lim="800000"/>
            <a:headEnd/>
            <a:tailEnd/>
          </a:ln>
        </p:spPr>
        <p:txBody>
          <a:bodyPr>
            <a:spAutoFit/>
          </a:bodyPr>
          <a:lstStyle/>
          <a:p>
            <a:r>
              <a:rPr lang="en-ZA" sz="2000">
                <a:latin typeface="Corbel" pitchFamily="34" charset="0"/>
              </a:rPr>
              <a:t>Cell Averaging</a:t>
            </a:r>
          </a:p>
        </p:txBody>
      </p:sp>
      <p:sp>
        <p:nvSpPr>
          <p:cNvPr id="10" name="Title 9"/>
          <p:cNvSpPr>
            <a:spLocks noGrp="1"/>
          </p:cNvSpPr>
          <p:nvPr>
            <p:ph type="title"/>
          </p:nvPr>
        </p:nvSpPr>
        <p:spPr>
          <a:xfrm>
            <a:off x="285720" y="0"/>
            <a:ext cx="8572560" cy="1428736"/>
          </a:xfrm>
        </p:spPr>
        <p:txBody>
          <a:bodyPr>
            <a:noAutofit/>
          </a:bodyPr>
          <a:lstStyle/>
          <a:p>
            <a:pPr algn="ctr" fontAlgn="auto">
              <a:spcAft>
                <a:spcPts val="0"/>
              </a:spcAft>
              <a:defRPr/>
            </a:pPr>
            <a:r>
              <a:rPr lang="en-ZA" sz="3200" dirty="0" smtClean="0">
                <a:solidFill>
                  <a:schemeClr val="accent1">
                    <a:satMod val="150000"/>
                  </a:schemeClr>
                </a:solidFill>
                <a:latin typeface="Times New Roman" pitchFamily="18" charset="0"/>
                <a:cs typeface="Times New Roman" pitchFamily="18" charset="0"/>
              </a:rPr>
              <a:t>5mm glass beads (31.25% Load)</a:t>
            </a:r>
            <a:br>
              <a:rPr lang="en-ZA" sz="3200" dirty="0" smtClean="0">
                <a:solidFill>
                  <a:schemeClr val="accent1">
                    <a:satMod val="150000"/>
                  </a:schemeClr>
                </a:solidFill>
                <a:latin typeface="Times New Roman" pitchFamily="18" charset="0"/>
                <a:cs typeface="Times New Roman" pitchFamily="18" charset="0"/>
              </a:rPr>
            </a:br>
            <a:r>
              <a:rPr lang="en-ZA" sz="3200" dirty="0" smtClean="0">
                <a:solidFill>
                  <a:schemeClr val="accent1">
                    <a:satMod val="150000"/>
                  </a:schemeClr>
                </a:solidFill>
                <a:latin typeface="Times New Roman" pitchFamily="18" charset="0"/>
                <a:cs typeface="Times New Roman" pitchFamily="18" charset="0"/>
              </a:rPr>
              <a:t>Slurry (-75</a:t>
            </a:r>
            <a:r>
              <a:rPr lang="en-ZA" sz="3200" dirty="0" smtClean="0">
                <a:solidFill>
                  <a:schemeClr val="accent1">
                    <a:satMod val="150000"/>
                  </a:schemeClr>
                </a:solidFill>
                <a:latin typeface="Times New Roman" pitchFamily="18" charset="0"/>
                <a:cs typeface="Times New Roman" pitchFamily="18" charset="0"/>
                <a:sym typeface="Symbol"/>
              </a:rPr>
              <a:t>m+53m)</a:t>
            </a:r>
            <a:br>
              <a:rPr lang="en-ZA" sz="3200" dirty="0" smtClean="0">
                <a:solidFill>
                  <a:schemeClr val="accent1">
                    <a:satMod val="150000"/>
                  </a:schemeClr>
                </a:solidFill>
                <a:latin typeface="Times New Roman" pitchFamily="18" charset="0"/>
                <a:cs typeface="Times New Roman" pitchFamily="18" charset="0"/>
                <a:sym typeface="Symbol"/>
              </a:rPr>
            </a:br>
            <a:r>
              <a:rPr lang="en-ZA" sz="3200" dirty="0" smtClean="0">
                <a:solidFill>
                  <a:schemeClr val="accent1">
                    <a:satMod val="150000"/>
                  </a:schemeClr>
                </a:solidFill>
                <a:latin typeface="Times New Roman" pitchFamily="18" charset="0"/>
                <a:cs typeface="Times New Roman" pitchFamily="18" charset="0"/>
                <a:sym typeface="Symbol"/>
              </a:rPr>
              <a:t>Speed: </a:t>
            </a:r>
            <a:r>
              <a:rPr lang="en-ZA" sz="3200" dirty="0" smtClean="0">
                <a:solidFill>
                  <a:schemeClr val="accent1">
                    <a:satMod val="150000"/>
                  </a:schemeClr>
                </a:solidFill>
                <a:latin typeface="Times New Roman" pitchFamily="18" charset="0"/>
                <a:cs typeface="Times New Roman" pitchFamily="18" charset="0"/>
              </a:rPr>
              <a:t>75% of critical</a:t>
            </a:r>
            <a:endParaRPr lang="en-ZA" sz="3200" dirty="0">
              <a:solidFill>
                <a:schemeClr val="accent1">
                  <a:satMod val="150000"/>
                </a:schemeClr>
              </a:solidFill>
              <a:latin typeface="Times New Roman" pitchFamily="18" charset="0"/>
              <a:cs typeface="Times New Roman" pitchFamily="18" charset="0"/>
            </a:endParaRPr>
          </a:p>
        </p:txBody>
      </p:sp>
      <p:sp>
        <p:nvSpPr>
          <p:cNvPr id="20484" name="TextBox 10"/>
          <p:cNvSpPr txBox="1">
            <a:spLocks noChangeArrowheads="1"/>
          </p:cNvSpPr>
          <p:nvPr/>
        </p:nvSpPr>
        <p:spPr bwMode="auto">
          <a:xfrm>
            <a:off x="6072188" y="2540000"/>
            <a:ext cx="3000375" cy="400050"/>
          </a:xfrm>
          <a:prstGeom prst="rect">
            <a:avLst/>
          </a:prstGeom>
          <a:noFill/>
          <a:ln w="9525">
            <a:noFill/>
            <a:miter lim="800000"/>
            <a:headEnd/>
            <a:tailEnd/>
          </a:ln>
        </p:spPr>
        <p:txBody>
          <a:bodyPr>
            <a:spAutoFit/>
          </a:bodyPr>
          <a:lstStyle/>
          <a:p>
            <a:r>
              <a:rPr lang="en-ZA" sz="2000">
                <a:latin typeface="Corbel" pitchFamily="34" charset="0"/>
              </a:rPr>
              <a:t>Cell Averaging+Brinkman</a:t>
            </a:r>
          </a:p>
        </p:txBody>
      </p:sp>
      <p:sp>
        <p:nvSpPr>
          <p:cNvPr id="20485" name="TextBox 13"/>
          <p:cNvSpPr txBox="1">
            <a:spLocks noChangeArrowheads="1"/>
          </p:cNvSpPr>
          <p:nvPr/>
        </p:nvSpPr>
        <p:spPr bwMode="auto">
          <a:xfrm>
            <a:off x="714375" y="2481263"/>
            <a:ext cx="857250" cy="400050"/>
          </a:xfrm>
          <a:prstGeom prst="rect">
            <a:avLst/>
          </a:prstGeom>
          <a:noFill/>
          <a:ln w="9525">
            <a:noFill/>
            <a:miter lim="800000"/>
            <a:headEnd/>
            <a:tailEnd/>
          </a:ln>
        </p:spPr>
        <p:txBody>
          <a:bodyPr>
            <a:spAutoFit/>
          </a:bodyPr>
          <a:lstStyle/>
          <a:p>
            <a:r>
              <a:rPr lang="en-ZA" sz="2000">
                <a:latin typeface="Corbel" pitchFamily="34" charset="0"/>
              </a:rPr>
              <a:t>Ergun</a:t>
            </a:r>
          </a:p>
        </p:txBody>
      </p:sp>
      <p:sp>
        <p:nvSpPr>
          <p:cNvPr id="20486" name="TextBox 11"/>
          <p:cNvSpPr txBox="1">
            <a:spLocks noChangeArrowheads="1"/>
          </p:cNvSpPr>
          <p:nvPr/>
        </p:nvSpPr>
        <p:spPr bwMode="auto">
          <a:xfrm>
            <a:off x="1928813" y="1643063"/>
            <a:ext cx="5500687" cy="708025"/>
          </a:xfrm>
          <a:prstGeom prst="rect">
            <a:avLst/>
          </a:prstGeom>
          <a:solidFill>
            <a:schemeClr val="tx1"/>
          </a:solidFill>
          <a:ln w="9525">
            <a:noFill/>
            <a:miter lim="800000"/>
            <a:headEnd/>
            <a:tailEnd/>
          </a:ln>
        </p:spPr>
        <p:txBody>
          <a:bodyPr>
            <a:spAutoFit/>
          </a:bodyPr>
          <a:lstStyle/>
          <a:p>
            <a:pPr algn="ctr"/>
            <a:r>
              <a:rPr lang="en-ZA" sz="4000">
                <a:solidFill>
                  <a:srgbClr val="FFC000"/>
                </a:solidFill>
                <a:latin typeface="Corbel" pitchFamily="34" charset="0"/>
              </a:rPr>
              <a:t>Azimuthal Pressure Drop</a:t>
            </a:r>
          </a:p>
        </p:txBody>
      </p:sp>
      <p:pic>
        <p:nvPicPr>
          <p:cNvPr id="20487" name="Picture 18"/>
          <p:cNvPicPr>
            <a:picLocks noChangeAspect="1" noChangeArrowheads="1"/>
          </p:cNvPicPr>
          <p:nvPr/>
        </p:nvPicPr>
        <p:blipFill>
          <a:blip r:embed="rId2" cstate="print"/>
          <a:srcRect l="4672" r="16353"/>
          <a:stretch>
            <a:fillRect/>
          </a:stretch>
        </p:blipFill>
        <p:spPr bwMode="auto">
          <a:xfrm>
            <a:off x="6777038" y="6410325"/>
            <a:ext cx="2366962" cy="447675"/>
          </a:xfrm>
          <a:prstGeom prst="rect">
            <a:avLst/>
          </a:prstGeom>
          <a:noFill/>
          <a:ln w="9525">
            <a:noFill/>
            <a:miter lim="800000"/>
            <a:headEnd/>
            <a:tailEnd/>
          </a:ln>
        </p:spPr>
      </p:pic>
      <p:pic>
        <p:nvPicPr>
          <p:cNvPr id="20488" name="Picture 2"/>
          <p:cNvPicPr>
            <a:picLocks noChangeAspect="1" noChangeArrowheads="1"/>
          </p:cNvPicPr>
          <p:nvPr/>
        </p:nvPicPr>
        <p:blipFill>
          <a:blip r:embed="rId3" cstate="print"/>
          <a:srcRect l="26595" t="6953" r="18633" b="12576"/>
          <a:stretch>
            <a:fillRect/>
          </a:stretch>
        </p:blipFill>
        <p:spPr bwMode="auto">
          <a:xfrm>
            <a:off x="3000375" y="3214688"/>
            <a:ext cx="2584450" cy="2376487"/>
          </a:xfrm>
          <a:prstGeom prst="rect">
            <a:avLst/>
          </a:prstGeom>
          <a:noFill/>
          <a:ln w="9525">
            <a:noFill/>
            <a:miter lim="800000"/>
            <a:headEnd/>
            <a:tailEnd/>
          </a:ln>
        </p:spPr>
      </p:pic>
      <p:pic>
        <p:nvPicPr>
          <p:cNvPr id="20489" name="Picture 3"/>
          <p:cNvPicPr>
            <a:picLocks noChangeAspect="1" noChangeArrowheads="1"/>
          </p:cNvPicPr>
          <p:nvPr/>
        </p:nvPicPr>
        <p:blipFill>
          <a:blip r:embed="rId4" cstate="print"/>
          <a:srcRect l="26637" t="7191" r="18723" b="12553"/>
          <a:stretch>
            <a:fillRect/>
          </a:stretch>
        </p:blipFill>
        <p:spPr bwMode="auto">
          <a:xfrm>
            <a:off x="285750" y="3214688"/>
            <a:ext cx="2584450" cy="2376487"/>
          </a:xfrm>
          <a:prstGeom prst="rect">
            <a:avLst/>
          </a:prstGeom>
          <a:noFill/>
          <a:ln w="9525">
            <a:noFill/>
            <a:miter lim="800000"/>
            <a:headEnd/>
            <a:tailEnd/>
          </a:ln>
        </p:spPr>
      </p:pic>
      <p:pic>
        <p:nvPicPr>
          <p:cNvPr id="20490" name="Picture 4"/>
          <p:cNvPicPr>
            <a:picLocks noChangeAspect="1" noChangeArrowheads="1"/>
          </p:cNvPicPr>
          <p:nvPr/>
        </p:nvPicPr>
        <p:blipFill>
          <a:blip r:embed="rId5" cstate="print"/>
          <a:srcRect l="26578" t="7175" r="18649" b="12357"/>
          <a:stretch>
            <a:fillRect/>
          </a:stretch>
        </p:blipFill>
        <p:spPr bwMode="auto">
          <a:xfrm>
            <a:off x="6215063" y="3143250"/>
            <a:ext cx="2584450" cy="2376488"/>
          </a:xfrm>
          <a:prstGeom prst="rect">
            <a:avLst/>
          </a:prstGeom>
          <a:noFill/>
          <a:ln w="9525">
            <a:noFill/>
            <a:miter lim="800000"/>
            <a:headEnd/>
            <a:tailEnd/>
          </a:ln>
        </p:spPr>
      </p:pic>
    </p:spTree>
  </p:cSld>
  <p:clrMapOvr>
    <a:masterClrMapping/>
  </p:clrMapOvr>
  <p:transition>
    <p:cut thruBlk="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a:xfrm>
            <a:off x="285720" y="0"/>
            <a:ext cx="8572560" cy="1428736"/>
          </a:xfrm>
        </p:spPr>
        <p:txBody>
          <a:bodyPr>
            <a:noAutofit/>
          </a:bodyPr>
          <a:lstStyle/>
          <a:p>
            <a:pPr algn="ctr" fontAlgn="auto">
              <a:spcAft>
                <a:spcPts val="0"/>
              </a:spcAft>
              <a:defRPr/>
            </a:pPr>
            <a:r>
              <a:rPr lang="en-ZA" sz="3200" dirty="0" smtClean="0">
                <a:solidFill>
                  <a:schemeClr val="accent1">
                    <a:satMod val="150000"/>
                  </a:schemeClr>
                </a:solidFill>
                <a:latin typeface="Times New Roman" pitchFamily="18" charset="0"/>
                <a:cs typeface="Times New Roman" pitchFamily="18" charset="0"/>
              </a:rPr>
              <a:t>5mm glass beads (31.25% Load)</a:t>
            </a:r>
            <a:br>
              <a:rPr lang="en-ZA" sz="3200" dirty="0" smtClean="0">
                <a:solidFill>
                  <a:schemeClr val="accent1">
                    <a:satMod val="150000"/>
                  </a:schemeClr>
                </a:solidFill>
                <a:latin typeface="Times New Roman" pitchFamily="18" charset="0"/>
                <a:cs typeface="Times New Roman" pitchFamily="18" charset="0"/>
              </a:rPr>
            </a:br>
            <a:r>
              <a:rPr lang="en-ZA" sz="3200" dirty="0" smtClean="0">
                <a:solidFill>
                  <a:schemeClr val="accent1">
                    <a:satMod val="150000"/>
                  </a:schemeClr>
                </a:solidFill>
                <a:latin typeface="Times New Roman" pitchFamily="18" charset="0"/>
                <a:cs typeface="Times New Roman" pitchFamily="18" charset="0"/>
              </a:rPr>
              <a:t>Slurry (-75</a:t>
            </a:r>
            <a:r>
              <a:rPr lang="en-ZA" sz="3200" dirty="0" smtClean="0">
                <a:solidFill>
                  <a:schemeClr val="accent1">
                    <a:satMod val="150000"/>
                  </a:schemeClr>
                </a:solidFill>
                <a:latin typeface="Times New Roman" pitchFamily="18" charset="0"/>
                <a:cs typeface="Times New Roman" pitchFamily="18" charset="0"/>
                <a:sym typeface="Symbol"/>
              </a:rPr>
              <a:t>m+53m)</a:t>
            </a:r>
            <a:br>
              <a:rPr lang="en-ZA" sz="3200" dirty="0" smtClean="0">
                <a:solidFill>
                  <a:schemeClr val="accent1">
                    <a:satMod val="150000"/>
                  </a:schemeClr>
                </a:solidFill>
                <a:latin typeface="Times New Roman" pitchFamily="18" charset="0"/>
                <a:cs typeface="Times New Roman" pitchFamily="18" charset="0"/>
                <a:sym typeface="Symbol"/>
              </a:rPr>
            </a:br>
            <a:r>
              <a:rPr lang="en-ZA" sz="3200" dirty="0" smtClean="0">
                <a:solidFill>
                  <a:schemeClr val="accent1">
                    <a:satMod val="150000"/>
                  </a:schemeClr>
                </a:solidFill>
                <a:latin typeface="Times New Roman" pitchFamily="18" charset="0"/>
                <a:cs typeface="Times New Roman" pitchFamily="18" charset="0"/>
                <a:sym typeface="Symbol"/>
              </a:rPr>
              <a:t>Speed: </a:t>
            </a:r>
            <a:r>
              <a:rPr lang="en-ZA" sz="3200" dirty="0" smtClean="0">
                <a:solidFill>
                  <a:schemeClr val="accent1">
                    <a:satMod val="150000"/>
                  </a:schemeClr>
                </a:solidFill>
                <a:latin typeface="Times New Roman" pitchFamily="18" charset="0"/>
                <a:cs typeface="Times New Roman" pitchFamily="18" charset="0"/>
              </a:rPr>
              <a:t>75% of critical</a:t>
            </a:r>
            <a:endParaRPr lang="en-ZA" sz="3200" dirty="0">
              <a:solidFill>
                <a:schemeClr val="accent1">
                  <a:satMod val="150000"/>
                </a:schemeClr>
              </a:solidFill>
              <a:latin typeface="Times New Roman" pitchFamily="18" charset="0"/>
              <a:cs typeface="Times New Roman" pitchFamily="18" charset="0"/>
            </a:endParaRPr>
          </a:p>
        </p:txBody>
      </p:sp>
      <p:sp>
        <p:nvSpPr>
          <p:cNvPr id="21507" name="TextBox 11"/>
          <p:cNvSpPr txBox="1">
            <a:spLocks noChangeArrowheads="1"/>
          </p:cNvSpPr>
          <p:nvPr/>
        </p:nvSpPr>
        <p:spPr bwMode="auto">
          <a:xfrm>
            <a:off x="785813" y="1643063"/>
            <a:ext cx="7572375" cy="708025"/>
          </a:xfrm>
          <a:prstGeom prst="rect">
            <a:avLst/>
          </a:prstGeom>
          <a:solidFill>
            <a:schemeClr val="tx1"/>
          </a:solidFill>
          <a:ln w="9525">
            <a:noFill/>
            <a:miter lim="800000"/>
            <a:headEnd/>
            <a:tailEnd/>
          </a:ln>
        </p:spPr>
        <p:txBody>
          <a:bodyPr>
            <a:spAutoFit/>
          </a:bodyPr>
          <a:lstStyle/>
          <a:p>
            <a:pPr algn="ctr"/>
            <a:r>
              <a:rPr lang="en-ZA" sz="4000">
                <a:solidFill>
                  <a:srgbClr val="FFC000"/>
                </a:solidFill>
                <a:latin typeface="Corbel" pitchFamily="34" charset="0"/>
              </a:rPr>
              <a:t>Azimuthal: Cell Averaging - Ergun</a:t>
            </a:r>
          </a:p>
        </p:txBody>
      </p:sp>
      <p:pic>
        <p:nvPicPr>
          <p:cNvPr id="21508" name="Picture 18"/>
          <p:cNvPicPr>
            <a:picLocks noChangeAspect="1" noChangeArrowheads="1"/>
          </p:cNvPicPr>
          <p:nvPr/>
        </p:nvPicPr>
        <p:blipFill>
          <a:blip r:embed="rId2" cstate="print"/>
          <a:srcRect l="4672" r="16353"/>
          <a:stretch>
            <a:fillRect/>
          </a:stretch>
        </p:blipFill>
        <p:spPr bwMode="auto">
          <a:xfrm>
            <a:off x="6777038" y="6410325"/>
            <a:ext cx="2366962" cy="447675"/>
          </a:xfrm>
          <a:prstGeom prst="rect">
            <a:avLst/>
          </a:prstGeom>
          <a:noFill/>
          <a:ln w="9525">
            <a:noFill/>
            <a:miter lim="800000"/>
            <a:headEnd/>
            <a:tailEnd/>
          </a:ln>
        </p:spPr>
      </p:pic>
      <p:pic>
        <p:nvPicPr>
          <p:cNvPr id="21509" name="Picture 2"/>
          <p:cNvPicPr>
            <a:picLocks noChangeAspect="1" noChangeArrowheads="1"/>
          </p:cNvPicPr>
          <p:nvPr/>
        </p:nvPicPr>
        <p:blipFill>
          <a:blip r:embed="rId3" cstate="print"/>
          <a:srcRect l="26529" t="13121" r="17094" b="12601"/>
          <a:stretch>
            <a:fillRect/>
          </a:stretch>
        </p:blipFill>
        <p:spPr bwMode="auto">
          <a:xfrm>
            <a:off x="2000250" y="2428875"/>
            <a:ext cx="4802188" cy="3959225"/>
          </a:xfrm>
          <a:prstGeom prst="rect">
            <a:avLst/>
          </a:prstGeom>
          <a:noFill/>
          <a:ln w="9525">
            <a:noFill/>
            <a:miter lim="800000"/>
            <a:headEnd/>
            <a:tailEnd/>
          </a:ln>
        </p:spPr>
      </p:pic>
    </p:spTree>
  </p:cSld>
  <p:clrMapOvr>
    <a:masterClrMapping/>
  </p:clrMapOvr>
  <p:transition>
    <p:cut thruBlk="1"/>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Box 5"/>
          <p:cNvSpPr txBox="1">
            <a:spLocks noChangeArrowheads="1"/>
          </p:cNvSpPr>
          <p:nvPr/>
        </p:nvSpPr>
        <p:spPr bwMode="auto">
          <a:xfrm>
            <a:off x="3143250" y="2540000"/>
            <a:ext cx="2714625" cy="584200"/>
          </a:xfrm>
          <a:prstGeom prst="rect">
            <a:avLst/>
          </a:prstGeom>
          <a:noFill/>
          <a:ln w="9525">
            <a:noFill/>
            <a:miter lim="800000"/>
            <a:headEnd/>
            <a:tailEnd/>
          </a:ln>
        </p:spPr>
        <p:txBody>
          <a:bodyPr>
            <a:spAutoFit/>
          </a:bodyPr>
          <a:lstStyle/>
          <a:p>
            <a:r>
              <a:rPr lang="en-ZA" sz="3200">
                <a:latin typeface="Corbel" pitchFamily="34" charset="0"/>
              </a:rPr>
              <a:t>Slurry Velocity</a:t>
            </a:r>
          </a:p>
        </p:txBody>
      </p:sp>
      <p:sp>
        <p:nvSpPr>
          <p:cNvPr id="10" name="Title 9"/>
          <p:cNvSpPr>
            <a:spLocks noGrp="1"/>
          </p:cNvSpPr>
          <p:nvPr>
            <p:ph type="title"/>
          </p:nvPr>
        </p:nvSpPr>
        <p:spPr>
          <a:xfrm>
            <a:off x="285720" y="0"/>
            <a:ext cx="8572560" cy="1428736"/>
          </a:xfrm>
        </p:spPr>
        <p:txBody>
          <a:bodyPr>
            <a:noAutofit/>
          </a:bodyPr>
          <a:lstStyle/>
          <a:p>
            <a:pPr algn="ctr" fontAlgn="auto">
              <a:spcAft>
                <a:spcPts val="0"/>
              </a:spcAft>
              <a:defRPr/>
            </a:pPr>
            <a:r>
              <a:rPr lang="en-ZA" sz="3200" dirty="0" smtClean="0">
                <a:solidFill>
                  <a:schemeClr val="accent1">
                    <a:satMod val="150000"/>
                  </a:schemeClr>
                </a:solidFill>
                <a:latin typeface="Times New Roman" pitchFamily="18" charset="0"/>
                <a:cs typeface="Times New Roman" pitchFamily="18" charset="0"/>
              </a:rPr>
              <a:t>5mm glass beads (31.25% Load)</a:t>
            </a:r>
            <a:br>
              <a:rPr lang="en-ZA" sz="3200" dirty="0" smtClean="0">
                <a:solidFill>
                  <a:schemeClr val="accent1">
                    <a:satMod val="150000"/>
                  </a:schemeClr>
                </a:solidFill>
                <a:latin typeface="Times New Roman" pitchFamily="18" charset="0"/>
                <a:cs typeface="Times New Roman" pitchFamily="18" charset="0"/>
              </a:rPr>
            </a:br>
            <a:r>
              <a:rPr lang="en-ZA" sz="3200" dirty="0" smtClean="0">
                <a:solidFill>
                  <a:schemeClr val="accent1">
                    <a:satMod val="150000"/>
                  </a:schemeClr>
                </a:solidFill>
                <a:latin typeface="Times New Roman" pitchFamily="18" charset="0"/>
                <a:cs typeface="Times New Roman" pitchFamily="18" charset="0"/>
              </a:rPr>
              <a:t>Slurry (-75</a:t>
            </a:r>
            <a:r>
              <a:rPr lang="en-ZA" sz="3200" dirty="0" smtClean="0">
                <a:solidFill>
                  <a:schemeClr val="accent1">
                    <a:satMod val="150000"/>
                  </a:schemeClr>
                </a:solidFill>
                <a:latin typeface="Times New Roman" pitchFamily="18" charset="0"/>
                <a:cs typeface="Times New Roman" pitchFamily="18" charset="0"/>
                <a:sym typeface="Symbol"/>
              </a:rPr>
              <a:t>m+53m)</a:t>
            </a:r>
            <a:br>
              <a:rPr lang="en-ZA" sz="3200" dirty="0" smtClean="0">
                <a:solidFill>
                  <a:schemeClr val="accent1">
                    <a:satMod val="150000"/>
                  </a:schemeClr>
                </a:solidFill>
                <a:latin typeface="Times New Roman" pitchFamily="18" charset="0"/>
                <a:cs typeface="Times New Roman" pitchFamily="18" charset="0"/>
                <a:sym typeface="Symbol"/>
              </a:rPr>
            </a:br>
            <a:r>
              <a:rPr lang="en-ZA" sz="3200" dirty="0" smtClean="0">
                <a:solidFill>
                  <a:schemeClr val="accent1">
                    <a:satMod val="150000"/>
                  </a:schemeClr>
                </a:solidFill>
                <a:latin typeface="Times New Roman" pitchFamily="18" charset="0"/>
                <a:cs typeface="Times New Roman" pitchFamily="18" charset="0"/>
                <a:sym typeface="Symbol"/>
              </a:rPr>
              <a:t>Speed: </a:t>
            </a:r>
            <a:r>
              <a:rPr lang="en-ZA" sz="3200" dirty="0" smtClean="0">
                <a:solidFill>
                  <a:schemeClr val="accent1">
                    <a:satMod val="150000"/>
                  </a:schemeClr>
                </a:solidFill>
                <a:latin typeface="Times New Roman" pitchFamily="18" charset="0"/>
                <a:cs typeface="Times New Roman" pitchFamily="18" charset="0"/>
              </a:rPr>
              <a:t>75% of critical</a:t>
            </a:r>
            <a:endParaRPr lang="en-ZA" sz="3200" dirty="0">
              <a:solidFill>
                <a:schemeClr val="accent1">
                  <a:satMod val="150000"/>
                </a:schemeClr>
              </a:solidFill>
              <a:latin typeface="Times New Roman" pitchFamily="18" charset="0"/>
              <a:cs typeface="Times New Roman" pitchFamily="18" charset="0"/>
            </a:endParaRPr>
          </a:p>
        </p:txBody>
      </p:sp>
      <p:sp>
        <p:nvSpPr>
          <p:cNvPr id="22532" name="TextBox 10"/>
          <p:cNvSpPr txBox="1">
            <a:spLocks noChangeArrowheads="1"/>
          </p:cNvSpPr>
          <p:nvPr/>
        </p:nvSpPr>
        <p:spPr bwMode="auto">
          <a:xfrm>
            <a:off x="6215063" y="2540000"/>
            <a:ext cx="2643187" cy="584200"/>
          </a:xfrm>
          <a:prstGeom prst="rect">
            <a:avLst/>
          </a:prstGeom>
          <a:noFill/>
          <a:ln w="9525">
            <a:noFill/>
            <a:miter lim="800000"/>
            <a:headEnd/>
            <a:tailEnd/>
          </a:ln>
        </p:spPr>
        <p:txBody>
          <a:bodyPr>
            <a:spAutoFit/>
          </a:bodyPr>
          <a:lstStyle/>
          <a:p>
            <a:r>
              <a:rPr lang="en-ZA" sz="3200">
                <a:latin typeface="Corbel" pitchFamily="34" charset="0"/>
              </a:rPr>
              <a:t>Slip Velocity</a:t>
            </a:r>
          </a:p>
        </p:txBody>
      </p:sp>
      <p:pic>
        <p:nvPicPr>
          <p:cNvPr id="22533" name="Picture 3"/>
          <p:cNvPicPr>
            <a:picLocks noChangeAspect="1" noChangeArrowheads="1"/>
          </p:cNvPicPr>
          <p:nvPr/>
        </p:nvPicPr>
        <p:blipFill>
          <a:blip r:embed="rId2" cstate="print"/>
          <a:srcRect l="26556" t="13103" r="19759" b="12260"/>
          <a:stretch>
            <a:fillRect/>
          </a:stretch>
        </p:blipFill>
        <p:spPr bwMode="auto">
          <a:xfrm>
            <a:off x="3071813" y="3357563"/>
            <a:ext cx="2730500" cy="2376487"/>
          </a:xfrm>
          <a:prstGeom prst="rect">
            <a:avLst/>
          </a:prstGeom>
          <a:noFill/>
          <a:ln w="9525">
            <a:noFill/>
            <a:miter lim="800000"/>
            <a:headEnd/>
            <a:tailEnd/>
          </a:ln>
        </p:spPr>
      </p:pic>
      <p:pic>
        <p:nvPicPr>
          <p:cNvPr id="22534" name="Picture 4"/>
          <p:cNvPicPr>
            <a:picLocks noChangeAspect="1" noChangeArrowheads="1"/>
          </p:cNvPicPr>
          <p:nvPr/>
        </p:nvPicPr>
        <p:blipFill>
          <a:blip r:embed="rId3" cstate="print"/>
          <a:srcRect l="26720" t="13127" r="20378" b="10246"/>
          <a:stretch>
            <a:fillRect/>
          </a:stretch>
        </p:blipFill>
        <p:spPr bwMode="auto">
          <a:xfrm>
            <a:off x="214313" y="3195638"/>
            <a:ext cx="2620962" cy="2376487"/>
          </a:xfrm>
          <a:prstGeom prst="rect">
            <a:avLst/>
          </a:prstGeom>
          <a:noFill/>
          <a:ln w="9525">
            <a:noFill/>
            <a:miter lim="800000"/>
            <a:headEnd/>
            <a:tailEnd/>
          </a:ln>
        </p:spPr>
      </p:pic>
      <p:sp>
        <p:nvSpPr>
          <p:cNvPr id="22535" name="TextBox 13"/>
          <p:cNvSpPr txBox="1">
            <a:spLocks noChangeArrowheads="1"/>
          </p:cNvSpPr>
          <p:nvPr/>
        </p:nvSpPr>
        <p:spPr bwMode="auto">
          <a:xfrm>
            <a:off x="642938" y="2481263"/>
            <a:ext cx="1714500" cy="585787"/>
          </a:xfrm>
          <a:prstGeom prst="rect">
            <a:avLst/>
          </a:prstGeom>
          <a:noFill/>
          <a:ln w="9525">
            <a:noFill/>
            <a:miter lim="800000"/>
            <a:headEnd/>
            <a:tailEnd/>
          </a:ln>
        </p:spPr>
        <p:txBody>
          <a:bodyPr>
            <a:spAutoFit/>
          </a:bodyPr>
          <a:lstStyle/>
          <a:p>
            <a:r>
              <a:rPr lang="en-ZA" sz="3200">
                <a:latin typeface="Corbel" pitchFamily="34" charset="0"/>
              </a:rPr>
              <a:t>Porosity</a:t>
            </a:r>
          </a:p>
        </p:txBody>
      </p:sp>
      <p:sp>
        <p:nvSpPr>
          <p:cNvPr id="22536" name="TextBox 14"/>
          <p:cNvSpPr txBox="1">
            <a:spLocks noChangeArrowheads="1"/>
          </p:cNvSpPr>
          <p:nvPr/>
        </p:nvSpPr>
        <p:spPr bwMode="auto">
          <a:xfrm>
            <a:off x="4786313" y="1928813"/>
            <a:ext cx="2857500" cy="584200"/>
          </a:xfrm>
          <a:prstGeom prst="rect">
            <a:avLst/>
          </a:prstGeom>
          <a:noFill/>
          <a:ln w="9525">
            <a:noFill/>
            <a:miter lim="800000"/>
            <a:headEnd/>
            <a:tailEnd/>
          </a:ln>
        </p:spPr>
        <p:txBody>
          <a:bodyPr>
            <a:spAutoFit/>
          </a:bodyPr>
          <a:lstStyle/>
          <a:p>
            <a:r>
              <a:rPr lang="en-ZA" sz="3200">
                <a:latin typeface="Corbel" pitchFamily="34" charset="0"/>
              </a:rPr>
              <a:t>Axial Direction</a:t>
            </a:r>
          </a:p>
        </p:txBody>
      </p:sp>
      <p:sp>
        <p:nvSpPr>
          <p:cNvPr id="22537" name="TextBox 15"/>
          <p:cNvSpPr txBox="1">
            <a:spLocks noChangeArrowheads="1"/>
          </p:cNvSpPr>
          <p:nvPr/>
        </p:nvSpPr>
        <p:spPr bwMode="auto">
          <a:xfrm>
            <a:off x="2997200" y="1928813"/>
            <a:ext cx="6083300" cy="4246562"/>
          </a:xfrm>
          <a:prstGeom prst="rect">
            <a:avLst/>
          </a:prstGeom>
          <a:noFill/>
          <a:ln w="9525">
            <a:solidFill>
              <a:schemeClr val="tx1"/>
            </a:solidFill>
            <a:miter lim="800000"/>
            <a:headEnd/>
            <a:tailEnd/>
          </a:ln>
        </p:spPr>
        <p:txBody>
          <a:bodyPr>
            <a:spAutoFit/>
          </a:bodyPr>
          <a:lstStyle/>
          <a:p>
            <a:endParaRPr lang="en-ZA">
              <a:latin typeface="Corbel" pitchFamily="34" charset="0"/>
            </a:endParaRPr>
          </a:p>
          <a:p>
            <a:endParaRPr lang="en-ZA">
              <a:latin typeface="Corbel" pitchFamily="34" charset="0"/>
            </a:endParaRPr>
          </a:p>
          <a:p>
            <a:endParaRPr lang="en-ZA">
              <a:latin typeface="Corbel" pitchFamily="34" charset="0"/>
            </a:endParaRPr>
          </a:p>
          <a:p>
            <a:endParaRPr lang="en-ZA">
              <a:latin typeface="Corbel" pitchFamily="34" charset="0"/>
            </a:endParaRPr>
          </a:p>
          <a:p>
            <a:endParaRPr lang="en-ZA">
              <a:latin typeface="Corbel" pitchFamily="34" charset="0"/>
            </a:endParaRPr>
          </a:p>
          <a:p>
            <a:endParaRPr lang="en-ZA">
              <a:latin typeface="Corbel" pitchFamily="34" charset="0"/>
            </a:endParaRPr>
          </a:p>
          <a:p>
            <a:endParaRPr lang="en-ZA">
              <a:latin typeface="Corbel" pitchFamily="34" charset="0"/>
            </a:endParaRPr>
          </a:p>
          <a:p>
            <a:endParaRPr lang="en-ZA">
              <a:latin typeface="Corbel" pitchFamily="34" charset="0"/>
            </a:endParaRPr>
          </a:p>
          <a:p>
            <a:endParaRPr lang="en-ZA">
              <a:latin typeface="Corbel" pitchFamily="34" charset="0"/>
            </a:endParaRPr>
          </a:p>
          <a:p>
            <a:endParaRPr lang="en-ZA">
              <a:latin typeface="Corbel" pitchFamily="34" charset="0"/>
            </a:endParaRPr>
          </a:p>
          <a:p>
            <a:endParaRPr lang="en-ZA">
              <a:latin typeface="Corbel" pitchFamily="34" charset="0"/>
            </a:endParaRPr>
          </a:p>
          <a:p>
            <a:endParaRPr lang="en-ZA">
              <a:latin typeface="Corbel" pitchFamily="34" charset="0"/>
            </a:endParaRPr>
          </a:p>
          <a:p>
            <a:endParaRPr lang="en-ZA">
              <a:latin typeface="Corbel" pitchFamily="34" charset="0"/>
            </a:endParaRPr>
          </a:p>
          <a:p>
            <a:endParaRPr lang="en-ZA">
              <a:latin typeface="Corbel" pitchFamily="34" charset="0"/>
            </a:endParaRPr>
          </a:p>
          <a:p>
            <a:endParaRPr lang="en-ZA">
              <a:latin typeface="Corbel" pitchFamily="34" charset="0"/>
            </a:endParaRPr>
          </a:p>
        </p:txBody>
      </p:sp>
      <p:pic>
        <p:nvPicPr>
          <p:cNvPr id="22538" name="Picture 18"/>
          <p:cNvPicPr>
            <a:picLocks noChangeAspect="1" noChangeArrowheads="1"/>
          </p:cNvPicPr>
          <p:nvPr/>
        </p:nvPicPr>
        <p:blipFill>
          <a:blip r:embed="rId4" cstate="print"/>
          <a:srcRect l="4672" r="16353"/>
          <a:stretch>
            <a:fillRect/>
          </a:stretch>
        </p:blipFill>
        <p:spPr bwMode="auto">
          <a:xfrm>
            <a:off x="6777038" y="6410325"/>
            <a:ext cx="2366962" cy="447675"/>
          </a:xfrm>
          <a:prstGeom prst="rect">
            <a:avLst/>
          </a:prstGeom>
          <a:noFill/>
          <a:ln w="9525">
            <a:noFill/>
            <a:miter lim="800000"/>
            <a:headEnd/>
            <a:tailEnd/>
          </a:ln>
        </p:spPr>
      </p:pic>
      <p:pic>
        <p:nvPicPr>
          <p:cNvPr id="22539" name="Picture 5"/>
          <p:cNvPicPr>
            <a:picLocks noChangeAspect="1" noChangeArrowheads="1"/>
          </p:cNvPicPr>
          <p:nvPr/>
        </p:nvPicPr>
        <p:blipFill>
          <a:blip r:embed="rId5" cstate="print"/>
          <a:srcRect l="26303" t="13199" r="19785" b="12109"/>
          <a:stretch>
            <a:fillRect/>
          </a:stretch>
        </p:blipFill>
        <p:spPr bwMode="auto">
          <a:xfrm>
            <a:off x="6286500" y="3286125"/>
            <a:ext cx="2744788" cy="23764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Box 5"/>
          <p:cNvSpPr txBox="1">
            <a:spLocks noChangeArrowheads="1"/>
          </p:cNvSpPr>
          <p:nvPr/>
        </p:nvSpPr>
        <p:spPr bwMode="auto">
          <a:xfrm>
            <a:off x="3357563" y="2540000"/>
            <a:ext cx="1714500" cy="400050"/>
          </a:xfrm>
          <a:prstGeom prst="rect">
            <a:avLst/>
          </a:prstGeom>
          <a:noFill/>
          <a:ln w="9525">
            <a:noFill/>
            <a:miter lim="800000"/>
            <a:headEnd/>
            <a:tailEnd/>
          </a:ln>
        </p:spPr>
        <p:txBody>
          <a:bodyPr>
            <a:spAutoFit/>
          </a:bodyPr>
          <a:lstStyle/>
          <a:p>
            <a:r>
              <a:rPr lang="en-ZA" sz="2000">
                <a:latin typeface="Corbel" pitchFamily="34" charset="0"/>
              </a:rPr>
              <a:t>Cell Averaging</a:t>
            </a:r>
          </a:p>
        </p:txBody>
      </p:sp>
      <p:sp>
        <p:nvSpPr>
          <p:cNvPr id="10" name="Title 9"/>
          <p:cNvSpPr>
            <a:spLocks noGrp="1"/>
          </p:cNvSpPr>
          <p:nvPr>
            <p:ph type="title"/>
          </p:nvPr>
        </p:nvSpPr>
        <p:spPr>
          <a:xfrm>
            <a:off x="285720" y="0"/>
            <a:ext cx="8572560" cy="1428736"/>
          </a:xfrm>
        </p:spPr>
        <p:txBody>
          <a:bodyPr>
            <a:noAutofit/>
          </a:bodyPr>
          <a:lstStyle/>
          <a:p>
            <a:pPr algn="ctr" fontAlgn="auto">
              <a:spcAft>
                <a:spcPts val="0"/>
              </a:spcAft>
              <a:defRPr/>
            </a:pPr>
            <a:r>
              <a:rPr lang="en-ZA" sz="3200" dirty="0" smtClean="0">
                <a:solidFill>
                  <a:schemeClr val="accent1">
                    <a:satMod val="150000"/>
                  </a:schemeClr>
                </a:solidFill>
                <a:latin typeface="Times New Roman" pitchFamily="18" charset="0"/>
                <a:cs typeface="Times New Roman" pitchFamily="18" charset="0"/>
              </a:rPr>
              <a:t>5mm glass beads (31.25% Load)</a:t>
            </a:r>
            <a:br>
              <a:rPr lang="en-ZA" sz="3200" dirty="0" smtClean="0">
                <a:solidFill>
                  <a:schemeClr val="accent1">
                    <a:satMod val="150000"/>
                  </a:schemeClr>
                </a:solidFill>
                <a:latin typeface="Times New Roman" pitchFamily="18" charset="0"/>
                <a:cs typeface="Times New Roman" pitchFamily="18" charset="0"/>
              </a:rPr>
            </a:br>
            <a:r>
              <a:rPr lang="en-ZA" sz="3200" dirty="0" smtClean="0">
                <a:solidFill>
                  <a:schemeClr val="accent1">
                    <a:satMod val="150000"/>
                  </a:schemeClr>
                </a:solidFill>
                <a:latin typeface="Times New Roman" pitchFamily="18" charset="0"/>
                <a:cs typeface="Times New Roman" pitchFamily="18" charset="0"/>
              </a:rPr>
              <a:t>Slurry (-75</a:t>
            </a:r>
            <a:r>
              <a:rPr lang="en-ZA" sz="3200" dirty="0" smtClean="0">
                <a:solidFill>
                  <a:schemeClr val="accent1">
                    <a:satMod val="150000"/>
                  </a:schemeClr>
                </a:solidFill>
                <a:latin typeface="Times New Roman" pitchFamily="18" charset="0"/>
                <a:cs typeface="Times New Roman" pitchFamily="18" charset="0"/>
                <a:sym typeface="Symbol"/>
              </a:rPr>
              <a:t>m+53m)</a:t>
            </a:r>
            <a:br>
              <a:rPr lang="en-ZA" sz="3200" dirty="0" smtClean="0">
                <a:solidFill>
                  <a:schemeClr val="accent1">
                    <a:satMod val="150000"/>
                  </a:schemeClr>
                </a:solidFill>
                <a:latin typeface="Times New Roman" pitchFamily="18" charset="0"/>
                <a:cs typeface="Times New Roman" pitchFamily="18" charset="0"/>
                <a:sym typeface="Symbol"/>
              </a:rPr>
            </a:br>
            <a:r>
              <a:rPr lang="en-ZA" sz="3200" dirty="0" smtClean="0">
                <a:solidFill>
                  <a:schemeClr val="accent1">
                    <a:satMod val="150000"/>
                  </a:schemeClr>
                </a:solidFill>
                <a:latin typeface="Times New Roman" pitchFamily="18" charset="0"/>
                <a:cs typeface="Times New Roman" pitchFamily="18" charset="0"/>
                <a:sym typeface="Symbol"/>
              </a:rPr>
              <a:t>Speed: </a:t>
            </a:r>
            <a:r>
              <a:rPr lang="en-ZA" sz="3200" dirty="0" smtClean="0">
                <a:solidFill>
                  <a:schemeClr val="accent1">
                    <a:satMod val="150000"/>
                  </a:schemeClr>
                </a:solidFill>
                <a:latin typeface="Times New Roman" pitchFamily="18" charset="0"/>
                <a:cs typeface="Times New Roman" pitchFamily="18" charset="0"/>
              </a:rPr>
              <a:t>75% of critical</a:t>
            </a:r>
            <a:endParaRPr lang="en-ZA" sz="3200" dirty="0">
              <a:solidFill>
                <a:schemeClr val="accent1">
                  <a:satMod val="150000"/>
                </a:schemeClr>
              </a:solidFill>
              <a:latin typeface="Times New Roman" pitchFamily="18" charset="0"/>
              <a:cs typeface="Times New Roman" pitchFamily="18" charset="0"/>
            </a:endParaRPr>
          </a:p>
        </p:txBody>
      </p:sp>
      <p:sp>
        <p:nvSpPr>
          <p:cNvPr id="23556" name="TextBox 10"/>
          <p:cNvSpPr txBox="1">
            <a:spLocks noChangeArrowheads="1"/>
          </p:cNvSpPr>
          <p:nvPr/>
        </p:nvSpPr>
        <p:spPr bwMode="auto">
          <a:xfrm>
            <a:off x="6072188" y="2540000"/>
            <a:ext cx="3000375" cy="400050"/>
          </a:xfrm>
          <a:prstGeom prst="rect">
            <a:avLst/>
          </a:prstGeom>
          <a:noFill/>
          <a:ln w="9525">
            <a:noFill/>
            <a:miter lim="800000"/>
            <a:headEnd/>
            <a:tailEnd/>
          </a:ln>
        </p:spPr>
        <p:txBody>
          <a:bodyPr>
            <a:spAutoFit/>
          </a:bodyPr>
          <a:lstStyle/>
          <a:p>
            <a:r>
              <a:rPr lang="en-ZA" sz="2000">
                <a:latin typeface="Corbel" pitchFamily="34" charset="0"/>
              </a:rPr>
              <a:t>Cell Averaging+Brinkman</a:t>
            </a:r>
          </a:p>
        </p:txBody>
      </p:sp>
      <p:sp>
        <p:nvSpPr>
          <p:cNvPr id="23557" name="TextBox 13"/>
          <p:cNvSpPr txBox="1">
            <a:spLocks noChangeArrowheads="1"/>
          </p:cNvSpPr>
          <p:nvPr/>
        </p:nvSpPr>
        <p:spPr bwMode="auto">
          <a:xfrm>
            <a:off x="714375" y="2481263"/>
            <a:ext cx="857250" cy="400050"/>
          </a:xfrm>
          <a:prstGeom prst="rect">
            <a:avLst/>
          </a:prstGeom>
          <a:noFill/>
          <a:ln w="9525">
            <a:noFill/>
            <a:miter lim="800000"/>
            <a:headEnd/>
            <a:tailEnd/>
          </a:ln>
        </p:spPr>
        <p:txBody>
          <a:bodyPr>
            <a:spAutoFit/>
          </a:bodyPr>
          <a:lstStyle/>
          <a:p>
            <a:r>
              <a:rPr lang="en-ZA" sz="2000">
                <a:latin typeface="Corbel" pitchFamily="34" charset="0"/>
              </a:rPr>
              <a:t>Ergun</a:t>
            </a:r>
          </a:p>
        </p:txBody>
      </p:sp>
      <p:pic>
        <p:nvPicPr>
          <p:cNvPr id="23558" name="Picture 2"/>
          <p:cNvPicPr>
            <a:picLocks noChangeAspect="1" noChangeArrowheads="1"/>
          </p:cNvPicPr>
          <p:nvPr/>
        </p:nvPicPr>
        <p:blipFill>
          <a:blip r:embed="rId2" cstate="print"/>
          <a:srcRect l="26524" t="11310" r="17767" b="11850"/>
          <a:stretch>
            <a:fillRect/>
          </a:stretch>
        </p:blipFill>
        <p:spPr bwMode="auto">
          <a:xfrm>
            <a:off x="0" y="3195638"/>
            <a:ext cx="2752725" cy="2376487"/>
          </a:xfrm>
          <a:prstGeom prst="rect">
            <a:avLst/>
          </a:prstGeom>
          <a:noFill/>
          <a:ln w="9525">
            <a:noFill/>
            <a:miter lim="800000"/>
            <a:headEnd/>
            <a:tailEnd/>
          </a:ln>
        </p:spPr>
      </p:pic>
      <p:pic>
        <p:nvPicPr>
          <p:cNvPr id="23559" name="Picture 3"/>
          <p:cNvPicPr>
            <a:picLocks noChangeAspect="1" noChangeArrowheads="1"/>
          </p:cNvPicPr>
          <p:nvPr/>
        </p:nvPicPr>
        <p:blipFill>
          <a:blip r:embed="rId3" cstate="print"/>
          <a:srcRect l="26608" t="13293" r="16347" b="12427"/>
          <a:stretch>
            <a:fillRect/>
          </a:stretch>
        </p:blipFill>
        <p:spPr bwMode="auto">
          <a:xfrm>
            <a:off x="2943225" y="3195638"/>
            <a:ext cx="2914650" cy="2376487"/>
          </a:xfrm>
          <a:prstGeom prst="rect">
            <a:avLst/>
          </a:prstGeom>
          <a:noFill/>
          <a:ln w="9525">
            <a:noFill/>
            <a:miter lim="800000"/>
            <a:headEnd/>
            <a:tailEnd/>
          </a:ln>
        </p:spPr>
      </p:pic>
      <p:pic>
        <p:nvPicPr>
          <p:cNvPr id="23560" name="Picture 4"/>
          <p:cNvPicPr>
            <a:picLocks noChangeAspect="1" noChangeArrowheads="1"/>
          </p:cNvPicPr>
          <p:nvPr/>
        </p:nvPicPr>
        <p:blipFill>
          <a:blip r:embed="rId4" cstate="print"/>
          <a:srcRect l="26529" t="13040" r="16428" b="12682"/>
          <a:stretch>
            <a:fillRect/>
          </a:stretch>
        </p:blipFill>
        <p:spPr bwMode="auto">
          <a:xfrm>
            <a:off x="6072188" y="3214688"/>
            <a:ext cx="2914650" cy="2376487"/>
          </a:xfrm>
          <a:prstGeom prst="rect">
            <a:avLst/>
          </a:prstGeom>
          <a:noFill/>
          <a:ln w="9525">
            <a:noFill/>
            <a:miter lim="800000"/>
            <a:headEnd/>
            <a:tailEnd/>
          </a:ln>
        </p:spPr>
      </p:pic>
      <p:sp>
        <p:nvSpPr>
          <p:cNvPr id="23561" name="TextBox 11"/>
          <p:cNvSpPr txBox="1">
            <a:spLocks noChangeArrowheads="1"/>
          </p:cNvSpPr>
          <p:nvPr/>
        </p:nvSpPr>
        <p:spPr bwMode="auto">
          <a:xfrm>
            <a:off x="2500313" y="1643063"/>
            <a:ext cx="4500562" cy="708025"/>
          </a:xfrm>
          <a:prstGeom prst="rect">
            <a:avLst/>
          </a:prstGeom>
          <a:solidFill>
            <a:schemeClr val="tx1"/>
          </a:solidFill>
          <a:ln w="9525">
            <a:noFill/>
            <a:miter lim="800000"/>
            <a:headEnd/>
            <a:tailEnd/>
          </a:ln>
        </p:spPr>
        <p:txBody>
          <a:bodyPr>
            <a:spAutoFit/>
          </a:bodyPr>
          <a:lstStyle/>
          <a:p>
            <a:pPr algn="ctr"/>
            <a:r>
              <a:rPr lang="en-ZA" sz="4000">
                <a:solidFill>
                  <a:srgbClr val="FFC000"/>
                </a:solidFill>
                <a:latin typeface="Corbel" pitchFamily="34" charset="0"/>
              </a:rPr>
              <a:t>Axial Pressure Drop</a:t>
            </a:r>
          </a:p>
        </p:txBody>
      </p:sp>
      <p:pic>
        <p:nvPicPr>
          <p:cNvPr id="23562" name="Picture 18"/>
          <p:cNvPicPr>
            <a:picLocks noChangeAspect="1" noChangeArrowheads="1"/>
          </p:cNvPicPr>
          <p:nvPr/>
        </p:nvPicPr>
        <p:blipFill>
          <a:blip r:embed="rId5" cstate="print"/>
          <a:srcRect l="4672" r="16353"/>
          <a:stretch>
            <a:fillRect/>
          </a:stretch>
        </p:blipFill>
        <p:spPr bwMode="auto">
          <a:xfrm>
            <a:off x="6777038" y="6410325"/>
            <a:ext cx="2366962" cy="447675"/>
          </a:xfrm>
          <a:prstGeom prst="rect">
            <a:avLst/>
          </a:prstGeom>
          <a:noFill/>
          <a:ln w="9525">
            <a:noFill/>
            <a:miter lim="800000"/>
            <a:headEnd/>
            <a:tailEnd/>
          </a:ln>
        </p:spPr>
      </p:pic>
    </p:spTree>
  </p:cSld>
  <p:clrMapOvr>
    <a:masterClrMapping/>
  </p:clrMapOvr>
  <p:transition>
    <p:cut thruBlk="1"/>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a:xfrm>
            <a:off x="285720" y="0"/>
            <a:ext cx="8572560" cy="1428736"/>
          </a:xfrm>
        </p:spPr>
        <p:txBody>
          <a:bodyPr>
            <a:noAutofit/>
          </a:bodyPr>
          <a:lstStyle/>
          <a:p>
            <a:pPr algn="ctr" fontAlgn="auto">
              <a:spcAft>
                <a:spcPts val="0"/>
              </a:spcAft>
              <a:defRPr/>
            </a:pPr>
            <a:r>
              <a:rPr lang="en-ZA" sz="3200" dirty="0" smtClean="0">
                <a:solidFill>
                  <a:schemeClr val="accent1">
                    <a:satMod val="150000"/>
                  </a:schemeClr>
                </a:solidFill>
                <a:latin typeface="Times New Roman" pitchFamily="18" charset="0"/>
                <a:cs typeface="Times New Roman" pitchFamily="18" charset="0"/>
              </a:rPr>
              <a:t>5mm glass beads (31.25% Load)</a:t>
            </a:r>
            <a:br>
              <a:rPr lang="en-ZA" sz="3200" dirty="0" smtClean="0">
                <a:solidFill>
                  <a:schemeClr val="accent1">
                    <a:satMod val="150000"/>
                  </a:schemeClr>
                </a:solidFill>
                <a:latin typeface="Times New Roman" pitchFamily="18" charset="0"/>
                <a:cs typeface="Times New Roman" pitchFamily="18" charset="0"/>
              </a:rPr>
            </a:br>
            <a:r>
              <a:rPr lang="en-ZA" sz="3200" dirty="0" smtClean="0">
                <a:solidFill>
                  <a:schemeClr val="accent1">
                    <a:satMod val="150000"/>
                  </a:schemeClr>
                </a:solidFill>
                <a:latin typeface="Times New Roman" pitchFamily="18" charset="0"/>
                <a:cs typeface="Times New Roman" pitchFamily="18" charset="0"/>
              </a:rPr>
              <a:t>Slurry (-75</a:t>
            </a:r>
            <a:r>
              <a:rPr lang="en-ZA" sz="3200" dirty="0" smtClean="0">
                <a:solidFill>
                  <a:schemeClr val="accent1">
                    <a:satMod val="150000"/>
                  </a:schemeClr>
                </a:solidFill>
                <a:latin typeface="Times New Roman" pitchFamily="18" charset="0"/>
                <a:cs typeface="Times New Roman" pitchFamily="18" charset="0"/>
                <a:sym typeface="Symbol"/>
              </a:rPr>
              <a:t>m+53m)</a:t>
            </a:r>
            <a:br>
              <a:rPr lang="en-ZA" sz="3200" dirty="0" smtClean="0">
                <a:solidFill>
                  <a:schemeClr val="accent1">
                    <a:satMod val="150000"/>
                  </a:schemeClr>
                </a:solidFill>
                <a:latin typeface="Times New Roman" pitchFamily="18" charset="0"/>
                <a:cs typeface="Times New Roman" pitchFamily="18" charset="0"/>
                <a:sym typeface="Symbol"/>
              </a:rPr>
            </a:br>
            <a:r>
              <a:rPr lang="en-ZA" sz="3200" dirty="0" smtClean="0">
                <a:solidFill>
                  <a:schemeClr val="accent1">
                    <a:satMod val="150000"/>
                  </a:schemeClr>
                </a:solidFill>
                <a:latin typeface="Times New Roman" pitchFamily="18" charset="0"/>
                <a:cs typeface="Times New Roman" pitchFamily="18" charset="0"/>
                <a:sym typeface="Symbol"/>
              </a:rPr>
              <a:t>Speed: </a:t>
            </a:r>
            <a:r>
              <a:rPr lang="en-ZA" sz="3200" dirty="0" smtClean="0">
                <a:solidFill>
                  <a:schemeClr val="accent1">
                    <a:satMod val="150000"/>
                  </a:schemeClr>
                </a:solidFill>
                <a:latin typeface="Times New Roman" pitchFamily="18" charset="0"/>
                <a:cs typeface="Times New Roman" pitchFamily="18" charset="0"/>
              </a:rPr>
              <a:t>75% of critical</a:t>
            </a:r>
            <a:endParaRPr lang="en-ZA" sz="3200" dirty="0">
              <a:solidFill>
                <a:schemeClr val="accent1">
                  <a:satMod val="150000"/>
                </a:schemeClr>
              </a:solidFill>
              <a:latin typeface="Times New Roman" pitchFamily="18" charset="0"/>
              <a:cs typeface="Times New Roman" pitchFamily="18" charset="0"/>
            </a:endParaRPr>
          </a:p>
        </p:txBody>
      </p:sp>
      <p:sp>
        <p:nvSpPr>
          <p:cNvPr id="24579" name="TextBox 11"/>
          <p:cNvSpPr txBox="1">
            <a:spLocks noChangeArrowheads="1"/>
          </p:cNvSpPr>
          <p:nvPr/>
        </p:nvSpPr>
        <p:spPr bwMode="auto">
          <a:xfrm>
            <a:off x="1357313" y="1643063"/>
            <a:ext cx="6072187" cy="708025"/>
          </a:xfrm>
          <a:prstGeom prst="rect">
            <a:avLst/>
          </a:prstGeom>
          <a:solidFill>
            <a:schemeClr val="tx1"/>
          </a:solidFill>
          <a:ln w="9525">
            <a:noFill/>
            <a:miter lim="800000"/>
            <a:headEnd/>
            <a:tailEnd/>
          </a:ln>
        </p:spPr>
        <p:txBody>
          <a:bodyPr>
            <a:spAutoFit/>
          </a:bodyPr>
          <a:lstStyle/>
          <a:p>
            <a:pPr algn="ctr"/>
            <a:r>
              <a:rPr lang="en-ZA" sz="4000">
                <a:solidFill>
                  <a:srgbClr val="FFC000"/>
                </a:solidFill>
                <a:latin typeface="Corbel" pitchFamily="34" charset="0"/>
              </a:rPr>
              <a:t>Axial: Cell Averaging - Ergun</a:t>
            </a:r>
          </a:p>
        </p:txBody>
      </p:sp>
      <p:pic>
        <p:nvPicPr>
          <p:cNvPr id="24580" name="Picture 2"/>
          <p:cNvPicPr>
            <a:picLocks noChangeAspect="1" noChangeArrowheads="1"/>
          </p:cNvPicPr>
          <p:nvPr/>
        </p:nvPicPr>
        <p:blipFill>
          <a:blip r:embed="rId2" cstate="print"/>
          <a:srcRect l="26595" t="6725" r="18500" b="12379"/>
          <a:stretch>
            <a:fillRect/>
          </a:stretch>
        </p:blipFill>
        <p:spPr bwMode="auto">
          <a:xfrm>
            <a:off x="2173288" y="2357438"/>
            <a:ext cx="4684712" cy="4319587"/>
          </a:xfrm>
          <a:prstGeom prst="rect">
            <a:avLst/>
          </a:prstGeom>
          <a:noFill/>
          <a:ln w="9525">
            <a:noFill/>
            <a:miter lim="800000"/>
            <a:headEnd/>
            <a:tailEnd/>
          </a:ln>
        </p:spPr>
      </p:pic>
      <p:pic>
        <p:nvPicPr>
          <p:cNvPr id="24581" name="Picture 18"/>
          <p:cNvPicPr>
            <a:picLocks noChangeAspect="1" noChangeArrowheads="1"/>
          </p:cNvPicPr>
          <p:nvPr/>
        </p:nvPicPr>
        <p:blipFill>
          <a:blip r:embed="rId3" cstate="print"/>
          <a:srcRect l="4672" r="16353"/>
          <a:stretch>
            <a:fillRect/>
          </a:stretch>
        </p:blipFill>
        <p:spPr bwMode="auto">
          <a:xfrm>
            <a:off x="6777038" y="6410325"/>
            <a:ext cx="2366962" cy="447675"/>
          </a:xfrm>
          <a:prstGeom prst="rect">
            <a:avLst/>
          </a:prstGeom>
          <a:noFill/>
          <a:ln w="9525">
            <a:noFill/>
            <a:miter lim="800000"/>
            <a:headEnd/>
            <a:tailEnd/>
          </a:ln>
        </p:spPr>
      </p:pic>
    </p:spTree>
  </p:cSld>
  <p:clrMapOvr>
    <a:masterClrMapping/>
  </p:clrMapOvr>
  <p:transition>
    <p:cut thruBlk="1"/>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fontAlgn="auto">
              <a:spcAft>
                <a:spcPts val="0"/>
              </a:spcAft>
              <a:defRPr/>
            </a:pPr>
            <a:r>
              <a:rPr lang="en-ZA" dirty="0" smtClean="0">
                <a:solidFill>
                  <a:schemeClr val="accent1">
                    <a:satMod val="150000"/>
                  </a:schemeClr>
                </a:solidFill>
              </a:rPr>
              <a:t>Conclusions</a:t>
            </a:r>
            <a:endParaRPr lang="en-ZA" dirty="0">
              <a:solidFill>
                <a:schemeClr val="accent1">
                  <a:satMod val="150000"/>
                </a:schemeClr>
              </a:solidFill>
            </a:endParaRPr>
          </a:p>
        </p:txBody>
      </p:sp>
      <p:sp>
        <p:nvSpPr>
          <p:cNvPr id="4" name="Content Placeholder 3"/>
          <p:cNvSpPr>
            <a:spLocks noGrp="1"/>
          </p:cNvSpPr>
          <p:nvPr>
            <p:ph idx="1"/>
          </p:nvPr>
        </p:nvSpPr>
        <p:spPr/>
        <p:txBody>
          <a:bodyPr>
            <a:normAutofit/>
          </a:bodyPr>
          <a:lstStyle/>
          <a:p>
            <a:r>
              <a:rPr lang="en-ZA" i="1" dirty="0" smtClean="0"/>
              <a:t>First steps</a:t>
            </a:r>
            <a:r>
              <a:rPr lang="en-ZA" dirty="0" smtClean="0"/>
              <a:t> towards a mechanistic model</a:t>
            </a:r>
            <a:endParaRPr lang="en-ZA" i="1" dirty="0" smtClean="0"/>
          </a:p>
          <a:p>
            <a:r>
              <a:rPr lang="en-ZA" i="1" dirty="0" smtClean="0"/>
              <a:t>Theory</a:t>
            </a:r>
            <a:r>
              <a:rPr lang="en-ZA" dirty="0" smtClean="0"/>
              <a:t> based on combined volume &amp; time averaging</a:t>
            </a:r>
          </a:p>
          <a:p>
            <a:r>
              <a:rPr lang="en-ZA" i="1" dirty="0" smtClean="0"/>
              <a:t>New</a:t>
            </a:r>
            <a:r>
              <a:rPr lang="en-ZA" dirty="0" smtClean="0"/>
              <a:t> cell averaged model for permeability</a:t>
            </a:r>
          </a:p>
          <a:p>
            <a:r>
              <a:rPr lang="en-ZA" i="1" dirty="0" smtClean="0"/>
              <a:t>PEPT data</a:t>
            </a:r>
            <a:r>
              <a:rPr lang="en-ZA" dirty="0" smtClean="0"/>
              <a:t> analysis</a:t>
            </a:r>
            <a:endParaRPr lang="en-ZA" i="1" dirty="0" smtClean="0"/>
          </a:p>
          <a:p>
            <a:r>
              <a:rPr lang="en-ZA" i="1" dirty="0" smtClean="0"/>
              <a:t>Non-</a:t>
            </a:r>
            <a:r>
              <a:rPr lang="en-ZA" i="1" dirty="0" err="1" smtClean="0"/>
              <a:t>newtonian</a:t>
            </a:r>
            <a:r>
              <a:rPr lang="en-ZA" i="1" dirty="0" smtClean="0"/>
              <a:t> ?</a:t>
            </a:r>
          </a:p>
          <a:p>
            <a:r>
              <a:rPr lang="en-ZA" i="1" dirty="0" smtClean="0"/>
              <a:t>Inertial (non-Darcy) effects?</a:t>
            </a:r>
          </a:p>
        </p:txBody>
      </p:sp>
      <p:pic>
        <p:nvPicPr>
          <p:cNvPr id="25604" name="Picture 18"/>
          <p:cNvPicPr>
            <a:picLocks noChangeAspect="1" noChangeArrowheads="1"/>
          </p:cNvPicPr>
          <p:nvPr/>
        </p:nvPicPr>
        <p:blipFill>
          <a:blip r:embed="rId2" cstate="print"/>
          <a:srcRect l="4672" r="16353"/>
          <a:stretch>
            <a:fillRect/>
          </a:stretch>
        </p:blipFill>
        <p:spPr bwMode="auto">
          <a:xfrm>
            <a:off x="0" y="0"/>
            <a:ext cx="2366963" cy="447675"/>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Effect transition="in" filter="wipe(down)">
                                      <p:cBhvr>
                                        <p:cTn id="31" dur="500"/>
                                        <p:tgtEl>
                                          <p:spTgt spid="4">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nodeType="clickEffect">
                                  <p:stCondLst>
                                    <p:cond delay="0"/>
                                  </p:stCondLst>
                                  <p:childTnLst>
                                    <p:set>
                                      <p:cBhvr>
                                        <p:cTn id="35" dur="1" fill="hold">
                                          <p:stCondLst>
                                            <p:cond delay="0"/>
                                          </p:stCondLst>
                                        </p:cTn>
                                        <p:tgtEl>
                                          <p:spTgt spid="4">
                                            <p:txEl>
                                              <p:pRg st="5" end="5"/>
                                            </p:txEl>
                                          </p:spTgt>
                                        </p:tgtEl>
                                        <p:attrNameLst>
                                          <p:attrName>style.visibility</p:attrName>
                                        </p:attrNameLst>
                                      </p:cBhvr>
                                      <p:to>
                                        <p:strVal val="visible"/>
                                      </p:to>
                                    </p:set>
                                    <p:animEffect transition="in" filter="wipe(down)">
                                      <p:cBhvr>
                                        <p:cTn id="36"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Prospect</a:t>
            </a:r>
            <a:endParaRPr lang="en-ZA" dirty="0"/>
          </a:p>
        </p:txBody>
      </p:sp>
      <p:sp>
        <p:nvSpPr>
          <p:cNvPr id="3" name="Content Placeholder 2"/>
          <p:cNvSpPr>
            <a:spLocks noGrp="1"/>
          </p:cNvSpPr>
          <p:nvPr>
            <p:ph idx="1"/>
          </p:nvPr>
        </p:nvSpPr>
        <p:spPr>
          <a:xfrm>
            <a:off x="457200" y="2780929"/>
            <a:ext cx="8229600" cy="1872208"/>
          </a:xfrm>
        </p:spPr>
        <p:txBody>
          <a:bodyPr/>
          <a:lstStyle/>
          <a:p>
            <a:pPr>
              <a:buNone/>
            </a:pPr>
            <a:r>
              <a:rPr lang="en-ZA" dirty="0" smtClean="0"/>
              <a:t>    Build a better transport model, and the industrial world will beat a path to your door</a:t>
            </a:r>
            <a:endParaRPr lang="en-Z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548680"/>
            <a:ext cx="8229600" cy="5256584"/>
          </a:xfrm>
        </p:spPr>
        <p:txBody>
          <a:bodyPr>
            <a:normAutofit/>
          </a:bodyPr>
          <a:lstStyle/>
          <a:p>
            <a:r>
              <a:rPr lang="en-ZA" sz="9600" dirty="0" smtClean="0"/>
              <a:t>Thank you</a:t>
            </a:r>
            <a:endParaRPr lang="en-ZA" sz="9600"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8229600" cy="778098"/>
          </a:xfrm>
        </p:spPr>
        <p:txBody>
          <a:bodyPr/>
          <a:lstStyle/>
          <a:p>
            <a:r>
              <a:rPr lang="en-ZA" dirty="0" smtClean="0"/>
              <a:t>References</a:t>
            </a:r>
            <a:endParaRPr lang="en-ZA" dirty="0"/>
          </a:p>
        </p:txBody>
      </p:sp>
      <p:sp>
        <p:nvSpPr>
          <p:cNvPr id="4" name="Content Placeholder 3"/>
          <p:cNvSpPr>
            <a:spLocks noGrp="1"/>
          </p:cNvSpPr>
          <p:nvPr>
            <p:ph idx="1"/>
          </p:nvPr>
        </p:nvSpPr>
        <p:spPr/>
        <p:txBody>
          <a:bodyPr>
            <a:normAutofit fontScale="47500" lnSpcReduction="20000"/>
          </a:bodyPr>
          <a:lstStyle/>
          <a:p>
            <a:pPr marL="514350" indent="-514350">
              <a:buFont typeface="+mj-lt"/>
              <a:buAutoNum type="arabicPeriod"/>
            </a:pPr>
            <a:endParaRPr lang="en-ZA" dirty="0" smtClean="0"/>
          </a:p>
          <a:p>
            <a:pPr marL="514350" indent="-514350">
              <a:buFont typeface="+mj-lt"/>
              <a:buAutoNum type="arabicPeriod"/>
            </a:pPr>
            <a:r>
              <a:rPr lang="en-ZA" dirty="0" smtClean="0"/>
              <a:t>Darcy, H. Les </a:t>
            </a:r>
            <a:r>
              <a:rPr lang="en-ZA" dirty="0" err="1" smtClean="0"/>
              <a:t>Fontaines</a:t>
            </a:r>
            <a:r>
              <a:rPr lang="en-ZA" dirty="0" smtClean="0"/>
              <a:t> </a:t>
            </a:r>
            <a:r>
              <a:rPr lang="en-ZA" dirty="0" err="1" smtClean="0"/>
              <a:t>Publiques</a:t>
            </a:r>
            <a:r>
              <a:rPr lang="en-ZA" dirty="0" smtClean="0"/>
              <a:t> de la Ville de Dijon. Paris: </a:t>
            </a:r>
            <a:r>
              <a:rPr lang="en-ZA" dirty="0" err="1" smtClean="0"/>
              <a:t>Dalmount</a:t>
            </a:r>
            <a:r>
              <a:rPr lang="en-ZA" dirty="0" smtClean="0"/>
              <a:t>, 1856.</a:t>
            </a:r>
          </a:p>
          <a:p>
            <a:pPr marL="514350" indent="-514350">
              <a:buFont typeface="+mj-lt"/>
              <a:buAutoNum type="arabicPeriod"/>
            </a:pPr>
            <a:r>
              <a:rPr lang="en-ZA" dirty="0" smtClean="0"/>
              <a:t>Ergun, S., 1952. Fluid flow through packed columns. Chemical Engineering Progress 48, 89-94.</a:t>
            </a:r>
          </a:p>
          <a:p>
            <a:pPr marL="514350" indent="-514350">
              <a:buFont typeface="+mj-lt"/>
              <a:buAutoNum type="arabicPeriod"/>
            </a:pPr>
            <a:r>
              <a:rPr lang="en-ZA" dirty="0" smtClean="0"/>
              <a:t>Yoon, S.M. and Kunii, D., 1970. Gas Flow and Pressure Drop through Moving Beds. Industrial Engineering Chemical Design Development 9, 559-565.</a:t>
            </a:r>
          </a:p>
          <a:p>
            <a:pPr marL="514350" indent="-514350">
              <a:buFont typeface="+mj-lt"/>
              <a:buAutoNum type="arabicPeriod"/>
            </a:pPr>
            <a:r>
              <a:rPr lang="en-ZA" dirty="0" smtClean="0"/>
              <a:t>Whitaker, S., 1999. The Method of Volume Averaging ,</a:t>
            </a:r>
            <a:r>
              <a:rPr lang="en-ZA" dirty="0" err="1" smtClean="0"/>
              <a:t>Kluwer</a:t>
            </a:r>
            <a:r>
              <a:rPr lang="en-ZA" dirty="0" smtClean="0"/>
              <a:t> Academic Publishers. </a:t>
            </a:r>
          </a:p>
          <a:p>
            <a:pPr marL="514350" indent="-514350">
              <a:buFont typeface="+mj-lt"/>
              <a:buAutoNum type="arabicPeriod"/>
            </a:pPr>
            <a:r>
              <a:rPr lang="en-ZA" dirty="0" err="1" smtClean="0"/>
              <a:t>Happel</a:t>
            </a:r>
            <a:r>
              <a:rPr lang="en-ZA" dirty="0" smtClean="0"/>
              <a:t>, J., 1958. Viscous flow in </a:t>
            </a:r>
            <a:r>
              <a:rPr lang="en-ZA" dirty="0" err="1" smtClean="0"/>
              <a:t>multiparticle</a:t>
            </a:r>
            <a:r>
              <a:rPr lang="en-ZA" dirty="0" smtClean="0"/>
              <a:t> systems: slow motion of fluids relative to beds of spherical particles, American Institute of Chemical Engineers Journal 4, 197-201.</a:t>
            </a:r>
          </a:p>
          <a:p>
            <a:pPr marL="514350" indent="-514350">
              <a:buFont typeface="+mj-lt"/>
              <a:buAutoNum type="arabicPeriod"/>
            </a:pPr>
            <a:r>
              <a:rPr lang="en-ZA" dirty="0" err="1" smtClean="0"/>
              <a:t>Kuwabara</a:t>
            </a:r>
            <a:r>
              <a:rPr lang="en-ZA" dirty="0" smtClean="0"/>
              <a:t>, S., 1959. The forces experienced by randomly distributed parallel Cylinders or spheres in a viscous flow at small Reynolds numbers, Journal of the Physics Society of Japan 14, 527-532.</a:t>
            </a:r>
          </a:p>
          <a:p>
            <a:pPr marL="514350" indent="-514350">
              <a:buFont typeface="+mj-lt"/>
              <a:buAutoNum type="arabicPeriod"/>
            </a:pPr>
            <a:r>
              <a:rPr lang="en-ZA" dirty="0" smtClean="0"/>
              <a:t>Parker, D.J., Broadbent, C.J., </a:t>
            </a:r>
            <a:r>
              <a:rPr lang="en-ZA" dirty="0" err="1" smtClean="0"/>
              <a:t>Fowles</a:t>
            </a:r>
            <a:r>
              <a:rPr lang="en-ZA" dirty="0" smtClean="0"/>
              <a:t>, P., </a:t>
            </a:r>
            <a:r>
              <a:rPr lang="en-ZA" dirty="0" err="1" smtClean="0"/>
              <a:t>Hawkesworth</a:t>
            </a:r>
            <a:r>
              <a:rPr lang="en-ZA" dirty="0" smtClean="0"/>
              <a:t>, M.R. and McNeil, P., 1993. Positron emission particle tracking – a technique for studying flow within Engineering equipment, Nuclear Instruments and Methods in Physics Research A326, 592-607.</a:t>
            </a:r>
          </a:p>
          <a:p>
            <a:pPr marL="514350" indent="-514350">
              <a:buFont typeface="+mj-lt"/>
              <a:buAutoNum type="arabicPeriod"/>
            </a:pPr>
            <a:r>
              <a:rPr lang="en-AU" dirty="0" err="1" smtClean="0"/>
              <a:t>Condori</a:t>
            </a:r>
            <a:r>
              <a:rPr lang="en-AU" dirty="0" smtClean="0"/>
              <a:t>, P., </a:t>
            </a:r>
            <a:r>
              <a:rPr lang="en-AU" dirty="0" err="1" smtClean="0"/>
              <a:t>Mainza</a:t>
            </a:r>
            <a:r>
              <a:rPr lang="en-AU" dirty="0" smtClean="0"/>
              <a:t>, A., </a:t>
            </a:r>
            <a:r>
              <a:rPr lang="en-AU" dirty="0" err="1" smtClean="0"/>
              <a:t>Govender</a:t>
            </a:r>
            <a:r>
              <a:rPr lang="en-AU" dirty="0" smtClean="0"/>
              <a:t>, I. and Powell, M.,2008. </a:t>
            </a:r>
            <a:r>
              <a:rPr lang="en-AU" cap="all" dirty="0" smtClean="0"/>
              <a:t>A mechanistic APPROACH TO </a:t>
            </a:r>
            <a:r>
              <a:rPr lang="en-AU" cap="all" dirty="0" err="1" smtClean="0"/>
              <a:t>modelLING</a:t>
            </a:r>
            <a:r>
              <a:rPr lang="en-AU" cap="all" dirty="0" smtClean="0"/>
              <a:t> slurry transport in AG/SAG mills – transport through the charge</a:t>
            </a:r>
            <a:r>
              <a:rPr lang="en-ZA" dirty="0" smtClean="0"/>
              <a:t>. Proceeding of the 24</a:t>
            </a:r>
            <a:r>
              <a:rPr lang="en-ZA" baseline="30000" dirty="0" smtClean="0"/>
              <a:t>th</a:t>
            </a:r>
            <a:r>
              <a:rPr lang="en-ZA" dirty="0" smtClean="0"/>
              <a:t> International Minerals Processing Congress, Beijing, China.</a:t>
            </a:r>
          </a:p>
          <a:p>
            <a:pPr marL="514350" indent="-514350">
              <a:buFont typeface="+mj-lt"/>
              <a:buAutoNum type="arabicPeriod"/>
            </a:pPr>
            <a:r>
              <a:rPr lang="en-ZA" dirty="0" err="1" smtClean="0"/>
              <a:t>Govender</a:t>
            </a:r>
            <a:r>
              <a:rPr lang="en-ZA" dirty="0" smtClean="0"/>
              <a:t>, I. ,Tupper, G.B. ,  and </a:t>
            </a:r>
            <a:r>
              <a:rPr lang="en-ZA" dirty="0" err="1" smtClean="0"/>
              <a:t>Mainza</a:t>
            </a:r>
            <a:r>
              <a:rPr lang="en-ZA" dirty="0" smtClean="0"/>
              <a:t>, A.N.,2010. Towards a Mechanistic Model for Slurry Transport in Tumbling Mills. To appear in  </a:t>
            </a:r>
            <a:r>
              <a:rPr lang="en-ZA" i="1" dirty="0" smtClean="0"/>
              <a:t>Minerals Engineering</a:t>
            </a:r>
            <a:endParaRPr lang="en-ZA" dirty="0"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881</TotalTime>
  <Words>1985</Words>
  <Application>Microsoft Office PowerPoint</Application>
  <PresentationFormat>On-screen Show (4:3)</PresentationFormat>
  <Paragraphs>288</Paragraphs>
  <Slides>35</Slides>
  <Notes>14</Notes>
  <HiddenSlides>0</HiddenSlides>
  <MMClips>3</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35</vt:i4>
      </vt:variant>
    </vt:vector>
  </HeadingPairs>
  <TitlesOfParts>
    <vt:vector size="38" baseType="lpstr">
      <vt:lpstr>Office Theme</vt:lpstr>
      <vt:lpstr>Equation</vt:lpstr>
      <vt:lpstr>Document</vt:lpstr>
      <vt:lpstr>Physics of transport modelling in tumbling mills  </vt:lpstr>
      <vt:lpstr>Research interests</vt:lpstr>
      <vt:lpstr>Outline</vt:lpstr>
      <vt:lpstr>Autogenuous (AG) &amp;                            Semi-autogenuous (SAG) mills </vt:lpstr>
      <vt:lpstr>Tumbling Mills</vt:lpstr>
      <vt:lpstr>Approaches to modelling</vt:lpstr>
      <vt:lpstr>Packed static bed: Darcy’s Law</vt:lpstr>
      <vt:lpstr>Real mills are not static packed beds</vt:lpstr>
      <vt:lpstr>Dynamic bed ?</vt:lpstr>
      <vt:lpstr>Ad-hoc Model: “Ergun Moving Bed”</vt:lpstr>
      <vt:lpstr>Theory for dynamic bed</vt:lpstr>
      <vt:lpstr>Compare</vt:lpstr>
      <vt:lpstr>Theory for dynamic bed</vt:lpstr>
      <vt:lpstr>Theory for dynamic bed</vt:lpstr>
      <vt:lpstr>Theory for dynamic bed</vt:lpstr>
      <vt:lpstr>Cell Averaged Model</vt:lpstr>
      <vt:lpstr>Slide 17</vt:lpstr>
      <vt:lpstr>Slide 18</vt:lpstr>
      <vt:lpstr>Slide 19</vt:lpstr>
      <vt:lpstr>Positron Emission Particle Tracking</vt:lpstr>
      <vt:lpstr>Slide 21</vt:lpstr>
      <vt:lpstr>PEPT in Tumbling Mills</vt:lpstr>
      <vt:lpstr>Ergodicity – Time Averaging</vt:lpstr>
      <vt:lpstr>Slide 24</vt:lpstr>
      <vt:lpstr>Conjectured slurry flow pattern in a mill</vt:lpstr>
      <vt:lpstr>5mm glass beads (31.25% Load) Slurry (-75m+53m) Speed: 75% of critical</vt:lpstr>
      <vt:lpstr>5mm glass beads (31.25% Load) Slurry (-75m+53m) Speed: 75% of critical</vt:lpstr>
      <vt:lpstr>5mm glass beads (31.25% Load) Slurry (-75m+53m) Speed: 75% of critical</vt:lpstr>
      <vt:lpstr>5mm glass beads (31.25% Load) Slurry (-75m+53m) Speed: 75% of critical</vt:lpstr>
      <vt:lpstr>5mm glass beads (31.25% Load) Slurry (-75m+53m) Speed: 75% of critical</vt:lpstr>
      <vt:lpstr>5mm glass beads (31.25% Load) Slurry (-75m+53m) Speed: 75% of critical</vt:lpstr>
      <vt:lpstr>Conclusions</vt:lpstr>
      <vt:lpstr>Prospect</vt:lpstr>
      <vt:lpstr>Thank you</vt:lpstr>
      <vt:lpstr>References</vt:lpstr>
    </vt:vector>
  </TitlesOfParts>
  <Company>University of Cape Town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Physics of transport modelling in tumbling mills  </dc:title>
  <dc:creator>gary</dc:creator>
  <cp:lastModifiedBy>gary</cp:lastModifiedBy>
  <cp:revision>14</cp:revision>
  <dcterms:created xsi:type="dcterms:W3CDTF">2010-09-16T10:24:27Z</dcterms:created>
  <dcterms:modified xsi:type="dcterms:W3CDTF">2010-12-07T10:42:05Z</dcterms:modified>
</cp:coreProperties>
</file>