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5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22.wmf"/><Relationship Id="rId7" Type="http://schemas.openxmlformats.org/officeDocument/2006/relationships/image" Target="../media/image26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4" Type="http://schemas.openxmlformats.org/officeDocument/2006/relationships/image" Target="../media/image6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7" Type="http://schemas.openxmlformats.org/officeDocument/2006/relationships/image" Target="../media/image46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6" Type="http://schemas.openxmlformats.org/officeDocument/2006/relationships/image" Target="../media/image45.wmf"/><Relationship Id="rId5" Type="http://schemas.openxmlformats.org/officeDocument/2006/relationships/image" Target="../media/image44.wmf"/><Relationship Id="rId4" Type="http://schemas.openxmlformats.org/officeDocument/2006/relationships/image" Target="../media/image43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0E941FC-5BF1-4F5F-BAA4-3CAAB7B33126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Z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Z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085FE4B-AB65-4E87-A9F6-76C239D0F425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ZA" smtClean="0"/>
              <a:t>Beyond 2010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3698C1-A29B-484D-A5AB-56FC3D9128B3}" type="slidenum">
              <a:rPr lang="en-ZA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C0D75-51C5-43AE-B7EA-F373D4E58A43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2E15F-C89D-4999-B81F-CF77DA64BCFA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4439D-7FD2-4639-8824-4EE338A382F5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FB392-C95D-452B-9C04-30A4A877DBAC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05862-2CBA-44D9-A67A-C0967E7595EA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0D542-4968-4858-990A-8130D57FBE5B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861ED-F190-4CA6-8BA4-F637FF5BF8AE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A6F39-9CEC-46D8-BF51-9BDD6DFF1820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CBB9D-12F1-480A-A492-A7D780576A32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61E26-63C2-4C55-9722-4C962E8A38FF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265BD-0F25-4C3C-9ECE-F57FE0584E5F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39517-8496-4308-B7EF-4E7A55D0236B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6172-34AC-460C-B0AB-B8E7F7408491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BEE9E-2808-46F7-91D4-591032B96775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BEFBB-4965-4F4A-B9FC-8000DF9E312E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62A4B-41DA-4474-A7B7-08E97276FAEE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9EF8B-AFE5-4FD1-94DC-97FED797B1A9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BF388-5094-4491-A4C7-0B1AAAA83584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84551-26DF-468D-A7B4-5ADABF5B5094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22473-CEAC-4ADD-9F2E-A0D9B699A056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4BC47-55C0-4588-BC81-6A49545FA86F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9B99C-3A1C-449E-BFAC-C92A2A648ADB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36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1BFB43-75D2-43C5-8407-30AF7AB7BB62}" type="datetimeFigureOut">
              <a:rPr lang="en-US"/>
              <a:pPr>
                <a:defRPr/>
              </a:pPr>
              <a:t>12/7/2010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E60E17-26B5-4C1D-BDD5-0AD25A94AAA7}" type="slidenum">
              <a:rPr lang="en-ZA"/>
              <a:pPr>
                <a:defRPr/>
              </a:pPr>
              <a:t>‹#›</a:t>
            </a:fld>
            <a:endParaRPr lang="en-Z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83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1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13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3.bin"/><Relationship Id="rId5" Type="http://schemas.openxmlformats.org/officeDocument/2006/relationships/oleObject" Target="../embeddings/oleObject22.bin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1.bin"/><Relationship Id="rId9" Type="http://schemas.openxmlformats.org/officeDocument/2006/relationships/oleObject" Target="../embeddings/oleObject26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31.bin"/><Relationship Id="rId4" Type="http://schemas.openxmlformats.org/officeDocument/2006/relationships/oleObject" Target="../embeddings/oleObject30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6.bin"/><Relationship Id="rId5" Type="http://schemas.openxmlformats.org/officeDocument/2006/relationships/oleObject" Target="../embeddings/oleObject35.bin"/><Relationship Id="rId4" Type="http://schemas.openxmlformats.org/officeDocument/2006/relationships/oleObject" Target="../embeddings/oleObject34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40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4.bin"/><Relationship Id="rId5" Type="http://schemas.openxmlformats.org/officeDocument/2006/relationships/oleObject" Target="../embeddings/oleObject43.bin"/><Relationship Id="rId4" Type="http://schemas.openxmlformats.org/officeDocument/2006/relationships/oleObject" Target="../embeddings/oleObject42.bin"/><Relationship Id="rId9" Type="http://schemas.openxmlformats.org/officeDocument/2006/relationships/oleObject" Target="../embeddings/oleObject47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50.bin"/><Relationship Id="rId4" Type="http://schemas.openxmlformats.org/officeDocument/2006/relationships/oleObject" Target="../embeddings/oleObject49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oleObject5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A Beautiful MOND ?</a:t>
            </a:r>
            <a:endParaRPr lang="en-ZA" dirty="0"/>
          </a:p>
        </p:txBody>
      </p:sp>
      <p:sp>
        <p:nvSpPr>
          <p:cNvPr id="17411" name="Subtitle 2"/>
          <p:cNvSpPr>
            <a:spLocks noGrp="1"/>
          </p:cNvSpPr>
          <p:nvPr>
            <p:ph type="subTitle" idx="1"/>
          </p:nvPr>
        </p:nvSpPr>
        <p:spPr>
          <a:xfrm>
            <a:off x="1371600" y="3332163"/>
            <a:ext cx="6400800" cy="1752600"/>
          </a:xfrm>
        </p:spPr>
        <p:txBody>
          <a:bodyPr/>
          <a:lstStyle/>
          <a:p>
            <a:r>
              <a:rPr lang="en-ZA" smtClean="0"/>
              <a:t>G B Tupper</a:t>
            </a:r>
          </a:p>
          <a:p>
            <a:r>
              <a:rPr lang="en-ZA" smtClean="0"/>
              <a:t>U C 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“Missing mass problem”</a:t>
            </a:r>
            <a:endParaRPr lang="en-ZA" dirty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mtClean="0"/>
              <a:t>Zwicky (1933)</a:t>
            </a:r>
          </a:p>
          <a:p>
            <a:r>
              <a:rPr lang="en-ZA" smtClean="0"/>
              <a:t>1970’s: Galactic Rotation Curves</a:t>
            </a:r>
          </a:p>
          <a:p>
            <a:pPr>
              <a:buFont typeface="Wingdings 2" pitchFamily="18" charset="2"/>
              <a:buNone/>
            </a:pPr>
            <a:r>
              <a:rPr lang="en-ZA" smtClean="0"/>
              <a:t>                          +</a:t>
            </a:r>
          </a:p>
          <a:p>
            <a:pPr>
              <a:buFont typeface="Wingdings 2" pitchFamily="18" charset="2"/>
              <a:buNone/>
            </a:pPr>
            <a:r>
              <a:rPr lang="en-ZA" smtClean="0"/>
              <a:t>    </a:t>
            </a:r>
            <a:r>
              <a:rPr lang="en-ZA" b="1" smtClean="0"/>
              <a:t>S</a:t>
            </a:r>
            <a:r>
              <a:rPr lang="en-ZA" smtClean="0"/>
              <a:t>tandard </a:t>
            </a:r>
            <a:r>
              <a:rPr lang="en-ZA" b="1" smtClean="0"/>
              <a:t>M</a:t>
            </a:r>
            <a:r>
              <a:rPr lang="en-ZA" smtClean="0"/>
              <a:t>odel of </a:t>
            </a:r>
            <a:r>
              <a:rPr lang="en-ZA" b="1" smtClean="0"/>
              <a:t>P</a:t>
            </a:r>
            <a:r>
              <a:rPr lang="en-ZA" smtClean="0"/>
              <a:t>article </a:t>
            </a:r>
            <a:r>
              <a:rPr lang="en-ZA" b="1" smtClean="0"/>
              <a:t>P</a:t>
            </a:r>
            <a:r>
              <a:rPr lang="en-ZA" smtClean="0"/>
              <a:t>hysics</a:t>
            </a:r>
          </a:p>
          <a:p>
            <a:r>
              <a:rPr lang="en-ZA" i="1" smtClean="0"/>
              <a:t>Beyond</a:t>
            </a:r>
            <a:r>
              <a:rPr lang="en-ZA" smtClean="0"/>
              <a:t> </a:t>
            </a:r>
            <a:r>
              <a:rPr lang="en-ZA" b="1" smtClean="0"/>
              <a:t> SMPP : </a:t>
            </a:r>
            <a:r>
              <a:rPr lang="en-ZA" b="1" i="1" smtClean="0"/>
              <a:t>D</a:t>
            </a:r>
            <a:r>
              <a:rPr lang="en-ZA" i="1" smtClean="0"/>
              <a:t>ark </a:t>
            </a:r>
            <a:r>
              <a:rPr lang="en-ZA" b="1" i="1" smtClean="0"/>
              <a:t>M</a:t>
            </a:r>
            <a:r>
              <a:rPr lang="en-ZA" i="1" smtClean="0"/>
              <a:t>atter</a:t>
            </a:r>
          </a:p>
          <a:p>
            <a:pPr>
              <a:buFont typeface="Wingdings 2" pitchFamily="18" charset="2"/>
              <a:buNone/>
            </a:pPr>
            <a:r>
              <a:rPr lang="en-ZA" i="1" smtClean="0"/>
              <a:t>                              or</a:t>
            </a:r>
          </a:p>
          <a:p>
            <a:pPr>
              <a:buFont typeface="Wingdings 2" pitchFamily="18" charset="2"/>
              <a:buNone/>
            </a:pPr>
            <a:r>
              <a:rPr lang="en-ZA" i="1" smtClean="0"/>
              <a:t>     </a:t>
            </a:r>
            <a:r>
              <a:rPr lang="en-ZA" b="1" i="1" smtClean="0"/>
              <a:t>Mo</a:t>
            </a:r>
            <a:r>
              <a:rPr lang="en-ZA" i="1" smtClean="0"/>
              <a:t>dified </a:t>
            </a:r>
            <a:r>
              <a:rPr lang="en-ZA" b="1" i="1" smtClean="0"/>
              <a:t>N</a:t>
            </a:r>
            <a:r>
              <a:rPr lang="en-ZA" i="1" smtClean="0"/>
              <a:t>ewtonian </a:t>
            </a:r>
            <a:r>
              <a:rPr lang="en-ZA" b="1" i="1" smtClean="0"/>
              <a:t>D</a:t>
            </a:r>
            <a:r>
              <a:rPr lang="en-ZA" i="1" smtClean="0"/>
              <a:t>ynamics (</a:t>
            </a:r>
            <a:r>
              <a:rPr lang="en-ZA" b="1" smtClean="0"/>
              <a:t>MOND</a:t>
            </a:r>
            <a:r>
              <a:rPr lang="en-ZA" smtClean="0"/>
              <a:t>) ?</a:t>
            </a:r>
            <a:r>
              <a:rPr lang="en-ZA" i="1" smtClean="0"/>
              <a:t>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MOND</a:t>
            </a:r>
            <a:endParaRPr lang="en-ZA" dirty="0"/>
          </a:p>
        </p:txBody>
      </p:sp>
      <p:sp>
        <p:nvSpPr>
          <p:cNvPr id="10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en-ZA" smtClean="0"/>
              <a:t>Milgrom (1983)[1]</a:t>
            </a:r>
          </a:p>
          <a:p>
            <a:pPr>
              <a:buFont typeface="Wingdings 2" pitchFamily="18" charset="2"/>
              <a:buNone/>
            </a:pPr>
            <a:r>
              <a:rPr lang="en-ZA" smtClean="0"/>
              <a:t>     Modify inertia, minimum </a:t>
            </a:r>
            <a:r>
              <a:rPr lang="en-ZA" i="1" smtClean="0"/>
              <a:t>acceleration</a:t>
            </a:r>
            <a:r>
              <a:rPr lang="en-ZA" smtClean="0"/>
              <a:t> 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7000875" y="1928813"/>
          <a:ext cx="654050" cy="928687"/>
        </p:xfrm>
        <a:graphic>
          <a:graphicData uri="http://schemas.openxmlformats.org/presentationml/2006/ole">
            <p:oleObj spid="_x0000_s1026" name="Equation" r:id="rId3" imgW="164880" imgH="228600" progId="Equation.3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1785938" y="2786063"/>
          <a:ext cx="5357812" cy="2071687"/>
        </p:xfrm>
        <a:graphic>
          <a:graphicData uri="http://schemas.openxmlformats.org/presentationml/2006/ole">
            <p:oleObj spid="_x0000_s1027" name="Equation" r:id="rId4" imgW="965160" imgH="634680" progId="Equation.3">
              <p:embed/>
            </p:oleObj>
          </a:graphicData>
        </a:graphic>
      </p:graphicFrame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1500188" y="5000625"/>
          <a:ext cx="2262187" cy="1036638"/>
        </p:xfrm>
        <a:graphic>
          <a:graphicData uri="http://schemas.openxmlformats.org/presentationml/2006/ole">
            <p:oleObj spid="_x0000_s1028" name="Equation" r:id="rId5" imgW="761760" imgH="393480" progId="Equation.3">
              <p:embed/>
            </p:oleObj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4786313" y="5286375"/>
          <a:ext cx="2428875" cy="657225"/>
        </p:xfrm>
        <a:graphic>
          <a:graphicData uri="http://schemas.openxmlformats.org/presentationml/2006/ole">
            <p:oleObj spid="_x0000_s1029" name="Equation" r:id="rId6" imgW="9270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MOND</a:t>
            </a:r>
            <a:endParaRPr lang="en-ZA" dirty="0"/>
          </a:p>
        </p:txBody>
      </p:sp>
      <p:sp>
        <p:nvSpPr>
          <p:cNvPr id="2058" name="Content Placeholder 2"/>
          <p:cNvSpPr>
            <a:spLocks noGrp="1"/>
          </p:cNvSpPr>
          <p:nvPr>
            <p:ph idx="1"/>
          </p:nvPr>
        </p:nvSpPr>
        <p:spPr>
          <a:xfrm>
            <a:off x="428625" y="1571625"/>
            <a:ext cx="8229600" cy="4525963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en-ZA" smtClean="0"/>
              <a:t>Bekenstein &amp; Milgrom (1984)[2]</a:t>
            </a:r>
          </a:p>
          <a:p>
            <a:pPr>
              <a:buFont typeface="Wingdings" pitchFamily="2" charset="2"/>
              <a:buChar char="§"/>
            </a:pPr>
            <a:r>
              <a:rPr lang="en-ZA" smtClean="0"/>
              <a:t>Keep</a:t>
            </a:r>
          </a:p>
          <a:p>
            <a:pPr>
              <a:buFont typeface="Wingdings" pitchFamily="2" charset="2"/>
              <a:buChar char="§"/>
            </a:pPr>
            <a:r>
              <a:rPr lang="en-ZA" smtClean="0"/>
              <a:t>Modify Poisson equation </a:t>
            </a: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2050" name="Equation" r:id="rId3" imgW="114120" imgH="215640" progId="Equation.3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2000250" y="2000250"/>
          <a:ext cx="1428750" cy="571500"/>
        </p:xfrm>
        <a:graphic>
          <a:graphicData uri="http://schemas.openxmlformats.org/presentationml/2006/ole">
            <p:oleObj spid="_x0000_s2051" name="Equation" r:id="rId4" imgW="469800" imgH="253800" progId="Equation.3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0" y="3286125"/>
          <a:ext cx="4857750" cy="1643063"/>
        </p:xfrm>
        <a:graphic>
          <a:graphicData uri="http://schemas.openxmlformats.org/presentationml/2006/ole">
            <p:oleObj spid="_x0000_s2052" name="Equation" r:id="rId5" imgW="1892160" imgH="660240" progId="Equation.3">
              <p:embed/>
            </p:oleObj>
          </a:graphicData>
        </a:graphic>
      </p:graphicFrame>
      <p:graphicFrame>
        <p:nvGraphicFramePr>
          <p:cNvPr id="2053" name="Object 6"/>
          <p:cNvGraphicFramePr>
            <a:graphicFrameLocks noChangeAspect="1"/>
          </p:cNvGraphicFramePr>
          <p:nvPr/>
        </p:nvGraphicFramePr>
        <p:xfrm>
          <a:off x="4929188" y="4286250"/>
          <a:ext cx="4214812" cy="785813"/>
        </p:xfrm>
        <a:graphic>
          <a:graphicData uri="http://schemas.openxmlformats.org/presentationml/2006/ole">
            <p:oleObj spid="_x0000_s2053" name="Equation" r:id="rId6" imgW="1358640" imgH="228600" progId="Equation.3">
              <p:embed/>
            </p:oleObj>
          </a:graphicData>
        </a:graphic>
      </p:graphicFrame>
      <p:graphicFrame>
        <p:nvGraphicFramePr>
          <p:cNvPr id="2054" name="Object 7"/>
          <p:cNvGraphicFramePr>
            <a:graphicFrameLocks noChangeAspect="1"/>
          </p:cNvGraphicFramePr>
          <p:nvPr/>
        </p:nvGraphicFramePr>
        <p:xfrm>
          <a:off x="3429000" y="4286250"/>
          <a:ext cx="428625" cy="1000125"/>
        </p:xfrm>
        <a:graphic>
          <a:graphicData uri="http://schemas.openxmlformats.org/presentationml/2006/ole">
            <p:oleObj spid="_x0000_s2054" name="Equation" r:id="rId7" imgW="139680" imgH="215640" progId="Equation.3">
              <p:embed/>
            </p:oleObj>
          </a:graphicData>
        </a:graphic>
      </p:graphicFrame>
      <p:graphicFrame>
        <p:nvGraphicFramePr>
          <p:cNvPr id="2055" name="Object 8"/>
          <p:cNvGraphicFramePr>
            <a:graphicFrameLocks noChangeAspect="1"/>
          </p:cNvGraphicFramePr>
          <p:nvPr/>
        </p:nvGraphicFramePr>
        <p:xfrm>
          <a:off x="428625" y="5084763"/>
          <a:ext cx="6543675" cy="1773237"/>
        </p:xfrm>
        <a:graphic>
          <a:graphicData uri="http://schemas.openxmlformats.org/presentationml/2006/ole">
            <p:oleObj spid="_x0000_s2055" name="Equation" r:id="rId8" imgW="2400120" imgH="761760" progId="Equation.3">
              <p:embed/>
            </p:oleObj>
          </a:graphicData>
        </a:graphic>
      </p:graphicFrame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8988425" y="5749925"/>
          <a:ext cx="311150" cy="501650"/>
        </p:xfrm>
        <a:graphic>
          <a:graphicData uri="http://schemas.openxmlformats.org/presentationml/2006/ole">
            <p:oleObj spid="_x0000_s2056" name="Equation" r:id="rId9" imgW="11412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MOND</a:t>
            </a:r>
            <a:endParaRPr lang="en-ZA" dirty="0"/>
          </a:p>
        </p:txBody>
      </p:sp>
      <p:graphicFrame>
        <p:nvGraphicFramePr>
          <p:cNvPr id="3074" name="Content Placeholder 3"/>
          <p:cNvGraphicFramePr>
            <a:graphicFrameLocks noChangeAspect="1"/>
          </p:cNvGraphicFramePr>
          <p:nvPr>
            <p:ph idx="1"/>
          </p:nvPr>
        </p:nvGraphicFramePr>
        <p:xfrm>
          <a:off x="285750" y="2095500"/>
          <a:ext cx="8572500" cy="1309688"/>
        </p:xfrm>
        <a:graphic>
          <a:graphicData uri="http://schemas.openxmlformats.org/presentationml/2006/ole">
            <p:oleObj spid="_x0000_s3074" name="Equation" r:id="rId3" imgW="2577960" imgH="393480" progId="Equation.3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4530725" y="3786188"/>
          <a:ext cx="3155950" cy="1357312"/>
        </p:xfrm>
        <a:graphic>
          <a:graphicData uri="http://schemas.openxmlformats.org/presentationml/2006/ole">
            <p:oleObj spid="_x0000_s3075" name="Equation" r:id="rId4" imgW="7743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Relativistic MOND?</a:t>
            </a:r>
            <a:endParaRPr lang="en-ZA" dirty="0"/>
          </a:p>
        </p:txBody>
      </p:sp>
      <p:sp>
        <p:nvSpPr>
          <p:cNvPr id="410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mtClean="0"/>
              <a:t>Bekenstein (2004)[3] : TeVeS</a:t>
            </a:r>
          </a:p>
          <a:p>
            <a:pPr>
              <a:buFont typeface="Wingdings 2" pitchFamily="18" charset="2"/>
              <a:buNone/>
            </a:pPr>
            <a:r>
              <a:rPr lang="en-ZA" smtClean="0"/>
              <a:t>    </a:t>
            </a:r>
            <a:r>
              <a:rPr lang="en-ZA" i="1" smtClean="0"/>
              <a:t>Bi</a:t>
            </a:r>
            <a:r>
              <a:rPr lang="en-ZA" smtClean="0"/>
              <a:t>metric theory</a:t>
            </a:r>
          </a:p>
          <a:p>
            <a:pPr>
              <a:buFont typeface="Wingdings 2" pitchFamily="18" charset="2"/>
              <a:buNone/>
            </a:pPr>
            <a:endParaRPr lang="en-ZA" smtClean="0"/>
          </a:p>
          <a:p>
            <a:pPr>
              <a:buFont typeface="Wingdings" pitchFamily="2" charset="2"/>
              <a:buChar char="§"/>
            </a:pPr>
            <a:r>
              <a:rPr lang="en-ZA" smtClean="0"/>
              <a:t>Matter frame </a:t>
            </a:r>
            <a:r>
              <a:rPr lang="en-ZA" b="1" smtClean="0"/>
              <a:t>Te</a:t>
            </a:r>
            <a:r>
              <a:rPr lang="en-ZA" smtClean="0"/>
              <a:t>nsor</a:t>
            </a:r>
          </a:p>
          <a:p>
            <a:pPr>
              <a:buFont typeface="Wingdings" pitchFamily="2" charset="2"/>
              <a:buChar char="§"/>
            </a:pPr>
            <a:r>
              <a:rPr lang="en-ZA" smtClean="0"/>
              <a:t>Einstein-Hilbert</a:t>
            </a:r>
          </a:p>
          <a:p>
            <a:pPr>
              <a:buFont typeface="Wingdings" pitchFamily="2" charset="2"/>
              <a:buChar char="§"/>
            </a:pPr>
            <a:r>
              <a:rPr lang="en-ZA" smtClean="0"/>
              <a:t> Constrained </a:t>
            </a:r>
            <a:r>
              <a:rPr lang="en-ZA" b="1" smtClean="0"/>
              <a:t>Ve</a:t>
            </a:r>
            <a:r>
              <a:rPr lang="en-ZA" smtClean="0"/>
              <a:t>ctor</a:t>
            </a:r>
          </a:p>
          <a:p>
            <a:pPr>
              <a:buFont typeface="Wingdings" pitchFamily="2" charset="2"/>
              <a:buChar char="§"/>
            </a:pPr>
            <a:r>
              <a:rPr lang="en-ZA" b="1" smtClean="0"/>
              <a:t>S</a:t>
            </a:r>
            <a:r>
              <a:rPr lang="en-ZA" smtClean="0"/>
              <a:t>calar </a:t>
            </a:r>
          </a:p>
          <a:p>
            <a:pPr>
              <a:buFont typeface="Wingdings" pitchFamily="2" charset="2"/>
              <a:buChar char="Ø"/>
            </a:pPr>
            <a:r>
              <a:rPr lang="en-ZA" smtClean="0"/>
              <a:t>Zlosnik et al (2006): constraint    </a:t>
            </a: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3714750" y="2143125"/>
          <a:ext cx="4429125" cy="627063"/>
        </p:xfrm>
        <a:graphic>
          <a:graphicData uri="http://schemas.openxmlformats.org/presentationml/2006/ole">
            <p:oleObj spid="_x0000_s4098" name="Equation" r:id="rId3" imgW="1917360" imgH="253800" progId="Equation.3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4357688" y="3071813"/>
          <a:ext cx="928687" cy="669925"/>
        </p:xfrm>
        <a:graphic>
          <a:graphicData uri="http://schemas.openxmlformats.org/presentationml/2006/ole">
            <p:oleObj spid="_x0000_s4099" name="Equation" r:id="rId4" imgW="253800" imgH="241200" progId="Equation.3">
              <p:embed/>
            </p:oleObj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3714750" y="3500438"/>
          <a:ext cx="857250" cy="714375"/>
        </p:xfrm>
        <a:graphic>
          <a:graphicData uri="http://schemas.openxmlformats.org/presentationml/2006/ole">
            <p:oleObj spid="_x0000_s4100" name="Equation" r:id="rId5" imgW="253800" imgH="241200" progId="Equation.3">
              <p:embed/>
            </p:oleObj>
          </a:graphicData>
        </a:graphic>
      </p:graphicFrame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4500563" y="4071938"/>
          <a:ext cx="2143125" cy="611187"/>
        </p:xfrm>
        <a:graphic>
          <a:graphicData uri="http://schemas.openxmlformats.org/presentationml/2006/ole">
            <p:oleObj spid="_x0000_s4101" name="Equation" r:id="rId6" imgW="799920" imgH="253800" progId="Equation.3">
              <p:embed/>
            </p:oleObj>
          </a:graphicData>
        </a:graphic>
      </p:graphicFrame>
      <p:graphicFrame>
        <p:nvGraphicFramePr>
          <p:cNvPr id="4102" name="Object 6"/>
          <p:cNvGraphicFramePr>
            <a:graphicFrameLocks noChangeAspect="1"/>
          </p:cNvGraphicFramePr>
          <p:nvPr/>
        </p:nvGraphicFramePr>
        <p:xfrm>
          <a:off x="2214563" y="4714875"/>
          <a:ext cx="420687" cy="488950"/>
        </p:xfrm>
        <a:graphic>
          <a:graphicData uri="http://schemas.openxmlformats.org/presentationml/2006/ole">
            <p:oleObj spid="_x0000_s4102" name="Equation" r:id="rId7" imgW="126720" imgH="203040" progId="Equation.3">
              <p:embed/>
            </p:oleObj>
          </a:graphicData>
        </a:graphic>
      </p:graphicFrame>
      <p:graphicFrame>
        <p:nvGraphicFramePr>
          <p:cNvPr id="4103" name="Object 7"/>
          <p:cNvGraphicFramePr>
            <a:graphicFrameLocks noChangeAspect="1"/>
          </p:cNvGraphicFramePr>
          <p:nvPr/>
        </p:nvGraphicFramePr>
        <p:xfrm>
          <a:off x="6000750" y="5072063"/>
          <a:ext cx="2714625" cy="754062"/>
        </p:xfrm>
        <a:graphic>
          <a:graphicData uri="http://schemas.openxmlformats.org/presentationml/2006/ole">
            <p:oleObj spid="_x0000_s4103" name="Equation" r:id="rId8" imgW="95220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Relativistic MOND?</a:t>
            </a:r>
            <a:endParaRPr lang="en-ZA" dirty="0"/>
          </a:p>
        </p:txBody>
      </p:sp>
      <p:sp>
        <p:nvSpPr>
          <p:cNvPr id="51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ZA" smtClean="0"/>
              <a:t>Zlosnik et al (2006)[4]: </a:t>
            </a:r>
            <a:r>
              <a:rPr lang="en-ZA" i="1" smtClean="0"/>
              <a:t>Nonlinear Aether</a:t>
            </a:r>
            <a:r>
              <a:rPr lang="en-ZA" smtClean="0"/>
              <a:t> MOND</a:t>
            </a:r>
          </a:p>
          <a:p>
            <a:pPr>
              <a:buFont typeface="Wingdings" pitchFamily="2" charset="2"/>
              <a:buChar char="§"/>
            </a:pPr>
            <a:r>
              <a:rPr lang="en-ZA" b="1" smtClean="0"/>
              <a:t>One</a:t>
            </a:r>
            <a:r>
              <a:rPr lang="en-ZA" smtClean="0"/>
              <a:t> metric</a:t>
            </a:r>
          </a:p>
          <a:p>
            <a:pPr>
              <a:buFont typeface="Wingdings" pitchFamily="2" charset="2"/>
              <a:buChar char="§"/>
            </a:pPr>
            <a:r>
              <a:rPr lang="en-ZA" smtClean="0"/>
              <a:t>Timelike vector</a:t>
            </a:r>
          </a:p>
          <a:p>
            <a:pPr>
              <a:buFont typeface="Wingdings" pitchFamily="2" charset="2"/>
              <a:buChar char="§"/>
            </a:pPr>
            <a:r>
              <a:rPr lang="en-ZA" smtClean="0"/>
              <a:t>Action </a:t>
            </a:r>
          </a:p>
          <a:p>
            <a:pPr>
              <a:buFont typeface="Wingdings" pitchFamily="2" charset="2"/>
              <a:buChar char="§"/>
            </a:pPr>
            <a:endParaRPr lang="en-ZA" smtClean="0"/>
          </a:p>
          <a:p>
            <a:pPr>
              <a:buFont typeface="Wingdings" pitchFamily="2" charset="2"/>
              <a:buChar char="§"/>
            </a:pPr>
            <a:endParaRPr lang="en-ZA" smtClean="0"/>
          </a:p>
          <a:p>
            <a:pPr>
              <a:buFont typeface="Wingdings 2" pitchFamily="18" charset="2"/>
              <a:buNone/>
            </a:pPr>
            <a:r>
              <a:rPr lang="en-ZA" smtClean="0"/>
              <a:t>                              </a:t>
            </a:r>
          </a:p>
          <a:p>
            <a:pPr>
              <a:buFont typeface="Wingdings 2" pitchFamily="18" charset="2"/>
              <a:buNone/>
            </a:pPr>
            <a:r>
              <a:rPr lang="en-ZA" smtClean="0"/>
              <a:t>                               </a:t>
            </a: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3000375" y="2143125"/>
          <a:ext cx="539750" cy="527050"/>
        </p:xfrm>
        <a:graphic>
          <a:graphicData uri="http://schemas.openxmlformats.org/presentationml/2006/ole">
            <p:oleObj spid="_x0000_s5122" name="Equation" r:id="rId3" imgW="253800" imgH="241200" progId="Equation.3">
              <p:embed/>
            </p:oleObj>
          </a:graphicData>
        </a:graphic>
      </p:graphicFrame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3643313" y="2643188"/>
          <a:ext cx="642937" cy="549275"/>
        </p:xfrm>
        <a:graphic>
          <a:graphicData uri="http://schemas.openxmlformats.org/presentationml/2006/ole">
            <p:oleObj spid="_x0000_s5123" name="Equation" r:id="rId4" imgW="203040" imgH="241200" progId="Equation.3">
              <p:embed/>
            </p:oleObj>
          </a:graphicData>
        </a:graphic>
      </p:graphicFrame>
      <p:graphicFrame>
        <p:nvGraphicFramePr>
          <p:cNvPr id="5124" name="Object 5"/>
          <p:cNvGraphicFramePr>
            <a:graphicFrameLocks noChangeAspect="1"/>
          </p:cNvGraphicFramePr>
          <p:nvPr/>
        </p:nvGraphicFramePr>
        <p:xfrm>
          <a:off x="2428875" y="3214688"/>
          <a:ext cx="2500313" cy="514350"/>
        </p:xfrm>
        <a:graphic>
          <a:graphicData uri="http://schemas.openxmlformats.org/presentationml/2006/ole">
            <p:oleObj spid="_x0000_s5124" name="Equation" r:id="rId5" imgW="1218960" imgH="228600" progId="Equation.3">
              <p:embed/>
            </p:oleObj>
          </a:graphicData>
        </a:graphic>
      </p:graphicFrame>
      <p:graphicFrame>
        <p:nvGraphicFramePr>
          <p:cNvPr id="5125" name="Object 6"/>
          <p:cNvGraphicFramePr>
            <a:graphicFrameLocks noChangeAspect="1"/>
          </p:cNvGraphicFramePr>
          <p:nvPr/>
        </p:nvGraphicFramePr>
        <p:xfrm>
          <a:off x="5143500" y="3143250"/>
          <a:ext cx="2640013" cy="514350"/>
        </p:xfrm>
        <a:graphic>
          <a:graphicData uri="http://schemas.openxmlformats.org/presentationml/2006/ole">
            <p:oleObj spid="_x0000_s5125" name="Equation" r:id="rId6" imgW="1282680" imgH="228600" progId="Equation.3">
              <p:embed/>
            </p:oleObj>
          </a:graphicData>
        </a:graphic>
      </p:graphicFrame>
      <p:graphicFrame>
        <p:nvGraphicFramePr>
          <p:cNvPr id="5126" name="Object 7"/>
          <p:cNvGraphicFramePr>
            <a:graphicFrameLocks noChangeAspect="1"/>
          </p:cNvGraphicFramePr>
          <p:nvPr/>
        </p:nvGraphicFramePr>
        <p:xfrm>
          <a:off x="428625" y="4071938"/>
          <a:ext cx="8215313" cy="785812"/>
        </p:xfrm>
        <a:graphic>
          <a:graphicData uri="http://schemas.openxmlformats.org/presentationml/2006/ole">
            <p:oleObj spid="_x0000_s5126" name="Equation" r:id="rId7" imgW="3136680" imgH="279360" progId="Equation.3">
              <p:embed/>
            </p:oleObj>
          </a:graphicData>
        </a:graphic>
      </p:graphicFrame>
      <p:graphicFrame>
        <p:nvGraphicFramePr>
          <p:cNvPr id="5127" name="Object 8"/>
          <p:cNvGraphicFramePr>
            <a:graphicFrameLocks noChangeAspect="1"/>
          </p:cNvGraphicFramePr>
          <p:nvPr/>
        </p:nvGraphicFramePr>
        <p:xfrm>
          <a:off x="571500" y="5000625"/>
          <a:ext cx="2214563" cy="1000125"/>
        </p:xfrm>
        <a:graphic>
          <a:graphicData uri="http://schemas.openxmlformats.org/presentationml/2006/ole">
            <p:oleObj spid="_x0000_s5127" name="Equation" r:id="rId8" imgW="876240" imgH="469800" progId="Equation.3">
              <p:embed/>
            </p:oleObj>
          </a:graphicData>
        </a:graphic>
      </p:graphicFrame>
      <p:graphicFrame>
        <p:nvGraphicFramePr>
          <p:cNvPr id="5128" name="Object 9"/>
          <p:cNvGraphicFramePr>
            <a:graphicFrameLocks noChangeAspect="1"/>
          </p:cNvGraphicFramePr>
          <p:nvPr/>
        </p:nvGraphicFramePr>
        <p:xfrm>
          <a:off x="2827338" y="5143500"/>
          <a:ext cx="4203700" cy="611188"/>
        </p:xfrm>
        <a:graphic>
          <a:graphicData uri="http://schemas.openxmlformats.org/presentationml/2006/ole">
            <p:oleObj spid="_x0000_s5128" name="Equation" r:id="rId9" imgW="1854000" imgH="253800" progId="Equation.3">
              <p:embed/>
            </p:oleObj>
          </a:graphicData>
        </a:graphic>
      </p:graphicFrame>
      <p:graphicFrame>
        <p:nvGraphicFramePr>
          <p:cNvPr id="5129" name="Object 10"/>
          <p:cNvGraphicFramePr>
            <a:graphicFrameLocks noChangeAspect="1"/>
          </p:cNvGraphicFramePr>
          <p:nvPr/>
        </p:nvGraphicFramePr>
        <p:xfrm>
          <a:off x="2841625" y="5857875"/>
          <a:ext cx="3890963" cy="685800"/>
        </p:xfrm>
        <a:graphic>
          <a:graphicData uri="http://schemas.openxmlformats.org/presentationml/2006/ole">
            <p:oleObj spid="_x0000_s5129" name="Equation" r:id="rId10" imgW="168876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Relativistic MOND?</a:t>
            </a:r>
            <a:endParaRPr lang="en-ZA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ZA" smtClean="0"/>
              <a:t>Milgrom Bimetric (2009)[5]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MOND</a:t>
            </a:r>
            <a:endParaRPr lang="en-ZA" dirty="0"/>
          </a:p>
        </p:txBody>
      </p:sp>
      <p:sp>
        <p:nvSpPr>
          <p:cNvPr id="6148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mtClean="0"/>
              <a:t>Bekenstein &amp; Milgrom (1984)[2]</a:t>
            </a:r>
          </a:p>
          <a:p>
            <a:endParaRPr lang="en-ZA" smtClean="0"/>
          </a:p>
          <a:p>
            <a:endParaRPr lang="en-ZA" smtClean="0"/>
          </a:p>
          <a:p>
            <a:endParaRPr lang="en-ZA" smtClean="0"/>
          </a:p>
          <a:p>
            <a:endParaRPr lang="en-ZA" smtClean="0"/>
          </a:p>
          <a:p>
            <a:pPr>
              <a:buFont typeface="Wingdings 2" pitchFamily="18" charset="2"/>
              <a:buNone/>
            </a:pPr>
            <a:r>
              <a:rPr lang="en-ZA" smtClean="0"/>
              <a:t>     “like nonlinear electrodynamics and </a:t>
            </a:r>
            <a:r>
              <a:rPr lang="en-ZA" b="1" smtClean="0"/>
              <a:t>QCD.</a:t>
            </a:r>
            <a:r>
              <a:rPr lang="en-ZA" smtClean="0"/>
              <a:t>”</a:t>
            </a:r>
          </a:p>
        </p:txBody>
      </p:sp>
      <p:graphicFrame>
        <p:nvGraphicFramePr>
          <p:cNvPr id="6146" name="Object 3"/>
          <p:cNvGraphicFramePr>
            <a:graphicFrameLocks noChangeAspect="1"/>
          </p:cNvGraphicFramePr>
          <p:nvPr/>
        </p:nvGraphicFramePr>
        <p:xfrm>
          <a:off x="763588" y="2543175"/>
          <a:ext cx="6545262" cy="1773238"/>
        </p:xfrm>
        <a:graphic>
          <a:graphicData uri="http://schemas.openxmlformats.org/presentationml/2006/ole">
            <p:oleObj spid="_x0000_s6146" name="Equation" r:id="rId3" imgW="2400120" imgH="7617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QCD</a:t>
            </a:r>
            <a:endParaRPr lang="en-ZA" dirty="0"/>
          </a:p>
        </p:txBody>
      </p:sp>
      <p:sp>
        <p:nvSpPr>
          <p:cNvPr id="71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mtClean="0"/>
              <a:t>Pagels &amp; Tomboulis (1978)[6]: quantum field theory, renormalization </a:t>
            </a:r>
            <a:r>
              <a:rPr lang="en-ZA" u="sng" smtClean="0"/>
              <a:t>breaks</a:t>
            </a:r>
            <a:r>
              <a:rPr lang="en-ZA" smtClean="0"/>
              <a:t> </a:t>
            </a:r>
            <a:r>
              <a:rPr lang="en-ZA" i="1" smtClean="0"/>
              <a:t>conformal invariance</a:t>
            </a:r>
            <a:r>
              <a:rPr lang="en-ZA" smtClean="0"/>
              <a:t> ; </a:t>
            </a:r>
            <a:r>
              <a:rPr lang="en-ZA" b="1" smtClean="0"/>
              <a:t>eff</a:t>
            </a:r>
            <a:r>
              <a:rPr lang="en-ZA" smtClean="0"/>
              <a:t>ective action</a:t>
            </a:r>
          </a:p>
          <a:p>
            <a:endParaRPr lang="en-ZA" smtClean="0"/>
          </a:p>
          <a:p>
            <a:endParaRPr lang="en-ZA" smtClean="0"/>
          </a:p>
          <a:p>
            <a:endParaRPr lang="en-ZA" smtClean="0"/>
          </a:p>
          <a:p>
            <a:r>
              <a:rPr lang="en-ZA" smtClean="0"/>
              <a:t>Asymptotic freedom                           small g</a:t>
            </a:r>
          </a:p>
          <a:p>
            <a:r>
              <a:rPr lang="en-ZA" smtClean="0"/>
              <a:t>Infrared slavery, confinement</a:t>
            </a:r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1011238" y="3214688"/>
          <a:ext cx="2908300" cy="1428750"/>
        </p:xfrm>
        <a:graphic>
          <a:graphicData uri="http://schemas.openxmlformats.org/presentationml/2006/ole">
            <p:oleObj spid="_x0000_s7170" name="Equation" r:id="rId3" imgW="1358640" imgH="545760" progId="Equation.3">
              <p:embed/>
            </p:oleObj>
          </a:graphicData>
        </a:graphic>
      </p:graphicFrame>
      <p:graphicFrame>
        <p:nvGraphicFramePr>
          <p:cNvPr id="7171" name="Object 3"/>
          <p:cNvGraphicFramePr>
            <a:graphicFrameLocks noChangeAspect="1"/>
          </p:cNvGraphicFramePr>
          <p:nvPr/>
        </p:nvGraphicFramePr>
        <p:xfrm>
          <a:off x="4449763" y="3214688"/>
          <a:ext cx="3959225" cy="1357312"/>
        </p:xfrm>
        <a:graphic>
          <a:graphicData uri="http://schemas.openxmlformats.org/presentationml/2006/ole">
            <p:oleObj spid="_x0000_s7171" name="Equation" r:id="rId4" imgW="1955520" imgH="583920" progId="Equation.3">
              <p:embed/>
            </p:oleObj>
          </a:graphicData>
        </a:graphic>
      </p:graphicFrame>
      <p:graphicFrame>
        <p:nvGraphicFramePr>
          <p:cNvPr id="7172" name="Object 4"/>
          <p:cNvGraphicFramePr>
            <a:graphicFrameLocks noChangeAspect="1"/>
          </p:cNvGraphicFramePr>
          <p:nvPr/>
        </p:nvGraphicFramePr>
        <p:xfrm>
          <a:off x="4271963" y="4559300"/>
          <a:ext cx="2316162" cy="468313"/>
        </p:xfrm>
        <a:graphic>
          <a:graphicData uri="http://schemas.openxmlformats.org/presentationml/2006/ole">
            <p:oleObj spid="_x0000_s7172" name="Equation" r:id="rId5" imgW="85068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00013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QCD</a:t>
            </a:r>
            <a:endParaRPr lang="en-ZA" dirty="0"/>
          </a:p>
        </p:txBody>
      </p:sp>
      <p:sp>
        <p:nvSpPr>
          <p:cNvPr id="8196" name="Content Placeholder 2"/>
          <p:cNvSpPr>
            <a:spLocks noGrp="1"/>
          </p:cNvSpPr>
          <p:nvPr>
            <p:ph idx="1"/>
          </p:nvPr>
        </p:nvSpPr>
        <p:spPr>
          <a:xfrm>
            <a:off x="428625" y="1428750"/>
            <a:ext cx="82296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ZA" smtClean="0"/>
              <a:t>    Linear potential</a:t>
            </a:r>
          </a:p>
          <a:p>
            <a:pPr>
              <a:buFont typeface="Wingdings 2" pitchFamily="18" charset="2"/>
              <a:buNone/>
            </a:pPr>
            <a:endParaRPr lang="en-ZA" smtClean="0"/>
          </a:p>
          <a:p>
            <a:pPr>
              <a:buFont typeface="Wingdings 2" pitchFamily="18" charset="2"/>
              <a:buNone/>
            </a:pPr>
            <a:r>
              <a:rPr lang="en-ZA" smtClean="0"/>
              <a:t>QED</a:t>
            </a:r>
          </a:p>
          <a:p>
            <a:pPr>
              <a:buFont typeface="Wingdings 2" pitchFamily="18" charset="2"/>
              <a:buNone/>
            </a:pPr>
            <a:endParaRPr lang="en-ZA" smtClean="0"/>
          </a:p>
          <a:p>
            <a:pPr>
              <a:buFont typeface="Wingdings 2" pitchFamily="18" charset="2"/>
              <a:buNone/>
            </a:pPr>
            <a:endParaRPr lang="en-ZA" smtClean="0"/>
          </a:p>
          <a:p>
            <a:pPr>
              <a:buFont typeface="Wingdings 2" pitchFamily="18" charset="2"/>
              <a:buNone/>
            </a:pPr>
            <a:r>
              <a:rPr lang="en-ZA" smtClean="0"/>
              <a:t>QCD flux tube</a:t>
            </a:r>
          </a:p>
          <a:p>
            <a:pPr>
              <a:buFont typeface="Wingdings 2" pitchFamily="18" charset="2"/>
              <a:buNone/>
            </a:pPr>
            <a:endParaRPr lang="en-ZA" smtClean="0"/>
          </a:p>
          <a:p>
            <a:pPr>
              <a:buFont typeface="Wingdings 2" pitchFamily="18" charset="2"/>
              <a:buNone/>
            </a:pPr>
            <a:endParaRPr lang="en-ZA" smtClean="0"/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3706813" y="1338263"/>
          <a:ext cx="3303587" cy="681037"/>
        </p:xfrm>
        <a:graphic>
          <a:graphicData uri="http://schemas.openxmlformats.org/presentationml/2006/ole">
            <p:oleObj spid="_x0000_s8194" name="Equation" r:id="rId3" imgW="965160" imgH="228600" progId="Equation.3">
              <p:embed/>
            </p:oleObj>
          </a:graphicData>
        </a:graphic>
      </p:graphicFrame>
      <p:sp>
        <p:nvSpPr>
          <p:cNvPr id="6" name="Freeform 5"/>
          <p:cNvSpPr/>
          <p:nvPr/>
        </p:nvSpPr>
        <p:spPr>
          <a:xfrm>
            <a:off x="2214563" y="2274888"/>
            <a:ext cx="3036887" cy="868362"/>
          </a:xfrm>
          <a:custGeom>
            <a:avLst/>
            <a:gdLst>
              <a:gd name="connsiteX0" fmla="*/ 26727 w 3238850"/>
              <a:gd name="connsiteY0" fmla="*/ 633046 h 686503"/>
              <a:gd name="connsiteX1" fmla="*/ 97066 w 3238850"/>
              <a:gd name="connsiteY1" fmla="*/ 492369 h 686503"/>
              <a:gd name="connsiteX2" fmla="*/ 190850 w 3238850"/>
              <a:gd name="connsiteY2" fmla="*/ 375138 h 686503"/>
              <a:gd name="connsiteX3" fmla="*/ 214297 w 3238850"/>
              <a:gd name="connsiteY3" fmla="*/ 304800 h 686503"/>
              <a:gd name="connsiteX4" fmla="*/ 284635 w 3238850"/>
              <a:gd name="connsiteY4" fmla="*/ 257908 h 686503"/>
              <a:gd name="connsiteX5" fmla="*/ 331527 w 3238850"/>
              <a:gd name="connsiteY5" fmla="*/ 211015 h 686503"/>
              <a:gd name="connsiteX6" fmla="*/ 472204 w 3238850"/>
              <a:gd name="connsiteY6" fmla="*/ 164123 h 686503"/>
              <a:gd name="connsiteX7" fmla="*/ 542543 w 3238850"/>
              <a:gd name="connsiteY7" fmla="*/ 140677 h 686503"/>
              <a:gd name="connsiteX8" fmla="*/ 964574 w 3238850"/>
              <a:gd name="connsiteY8" fmla="*/ 93785 h 686503"/>
              <a:gd name="connsiteX9" fmla="*/ 1105250 w 3238850"/>
              <a:gd name="connsiteY9" fmla="*/ 70338 h 686503"/>
              <a:gd name="connsiteX10" fmla="*/ 1175589 w 3238850"/>
              <a:gd name="connsiteY10" fmla="*/ 46892 h 686503"/>
              <a:gd name="connsiteX11" fmla="*/ 1386604 w 3238850"/>
              <a:gd name="connsiteY11" fmla="*/ 23446 h 686503"/>
              <a:gd name="connsiteX12" fmla="*/ 1574174 w 3238850"/>
              <a:gd name="connsiteY12" fmla="*/ 0 h 686503"/>
              <a:gd name="connsiteX13" fmla="*/ 2558912 w 3238850"/>
              <a:gd name="connsiteY13" fmla="*/ 23446 h 686503"/>
              <a:gd name="connsiteX14" fmla="*/ 2699589 w 3238850"/>
              <a:gd name="connsiteY14" fmla="*/ 70338 h 686503"/>
              <a:gd name="connsiteX15" fmla="*/ 2934050 w 3238850"/>
              <a:gd name="connsiteY15" fmla="*/ 211015 h 686503"/>
              <a:gd name="connsiteX16" fmla="*/ 3027835 w 3238850"/>
              <a:gd name="connsiteY16" fmla="*/ 234461 h 686503"/>
              <a:gd name="connsiteX17" fmla="*/ 3098174 w 3238850"/>
              <a:gd name="connsiteY17" fmla="*/ 257908 h 686503"/>
              <a:gd name="connsiteX18" fmla="*/ 3145066 w 3238850"/>
              <a:gd name="connsiteY18" fmla="*/ 398585 h 686503"/>
              <a:gd name="connsiteX19" fmla="*/ 3168512 w 3238850"/>
              <a:gd name="connsiteY19" fmla="*/ 468923 h 686503"/>
              <a:gd name="connsiteX20" fmla="*/ 3238850 w 3238850"/>
              <a:gd name="connsiteY20" fmla="*/ 515815 h 68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238850" h="686503">
                <a:moveTo>
                  <a:pt x="26727" y="633046"/>
                </a:moveTo>
                <a:cubicBezTo>
                  <a:pt x="161109" y="431477"/>
                  <a:pt x="0" y="686503"/>
                  <a:pt x="97066" y="492369"/>
                </a:cubicBezTo>
                <a:cubicBezTo>
                  <a:pt x="126642" y="433217"/>
                  <a:pt x="147236" y="418753"/>
                  <a:pt x="190850" y="375138"/>
                </a:cubicBezTo>
                <a:cubicBezTo>
                  <a:pt x="198666" y="351692"/>
                  <a:pt x="198858" y="324099"/>
                  <a:pt x="214297" y="304800"/>
                </a:cubicBezTo>
                <a:cubicBezTo>
                  <a:pt x="231900" y="282796"/>
                  <a:pt x="262631" y="275511"/>
                  <a:pt x="284635" y="257908"/>
                </a:cubicBezTo>
                <a:cubicBezTo>
                  <a:pt x="301896" y="244099"/>
                  <a:pt x="311755" y="220901"/>
                  <a:pt x="331527" y="211015"/>
                </a:cubicBezTo>
                <a:cubicBezTo>
                  <a:pt x="375737" y="188910"/>
                  <a:pt x="425312" y="179754"/>
                  <a:pt x="472204" y="164123"/>
                </a:cubicBezTo>
                <a:cubicBezTo>
                  <a:pt x="495650" y="156308"/>
                  <a:pt x="517951" y="143136"/>
                  <a:pt x="542543" y="140677"/>
                </a:cubicBezTo>
                <a:cubicBezTo>
                  <a:pt x="701782" y="124753"/>
                  <a:pt x="809710" y="115909"/>
                  <a:pt x="964574" y="93785"/>
                </a:cubicBezTo>
                <a:cubicBezTo>
                  <a:pt x="1011635" y="87062"/>
                  <a:pt x="1058843" y="80651"/>
                  <a:pt x="1105250" y="70338"/>
                </a:cubicBezTo>
                <a:cubicBezTo>
                  <a:pt x="1129376" y="64977"/>
                  <a:pt x="1151211" y="50955"/>
                  <a:pt x="1175589" y="46892"/>
                </a:cubicBezTo>
                <a:cubicBezTo>
                  <a:pt x="1245397" y="35257"/>
                  <a:pt x="1316318" y="31715"/>
                  <a:pt x="1386604" y="23446"/>
                </a:cubicBezTo>
                <a:lnTo>
                  <a:pt x="1574174" y="0"/>
                </a:lnTo>
                <a:cubicBezTo>
                  <a:pt x="1902420" y="7815"/>
                  <a:pt x="2231212" y="2965"/>
                  <a:pt x="2558912" y="23446"/>
                </a:cubicBezTo>
                <a:cubicBezTo>
                  <a:pt x="2608245" y="26529"/>
                  <a:pt x="2699589" y="70338"/>
                  <a:pt x="2699589" y="70338"/>
                </a:cubicBezTo>
                <a:cubicBezTo>
                  <a:pt x="2769702" y="117080"/>
                  <a:pt x="2851655" y="180117"/>
                  <a:pt x="2934050" y="211015"/>
                </a:cubicBezTo>
                <a:cubicBezTo>
                  <a:pt x="2964222" y="222329"/>
                  <a:pt x="2996851" y="225608"/>
                  <a:pt x="3027835" y="234461"/>
                </a:cubicBezTo>
                <a:cubicBezTo>
                  <a:pt x="3051599" y="241251"/>
                  <a:pt x="3074728" y="250092"/>
                  <a:pt x="3098174" y="257908"/>
                </a:cubicBezTo>
                <a:lnTo>
                  <a:pt x="3145066" y="398585"/>
                </a:lnTo>
                <a:cubicBezTo>
                  <a:pt x="3152881" y="422031"/>
                  <a:pt x="3147948" y="455214"/>
                  <a:pt x="3168512" y="468923"/>
                </a:cubicBezTo>
                <a:lnTo>
                  <a:pt x="3238850" y="515815"/>
                </a:ln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9" name="Freeform 8"/>
          <p:cNvSpPr/>
          <p:nvPr/>
        </p:nvSpPr>
        <p:spPr>
          <a:xfrm>
            <a:off x="2227263" y="2903538"/>
            <a:ext cx="2978150" cy="120650"/>
          </a:xfrm>
          <a:custGeom>
            <a:avLst/>
            <a:gdLst>
              <a:gd name="connsiteX0" fmla="*/ 0 w 2977661"/>
              <a:gd name="connsiteY0" fmla="*/ 121652 h 121652"/>
              <a:gd name="connsiteX1" fmla="*/ 1312984 w 2977661"/>
              <a:gd name="connsiteY1" fmla="*/ 74760 h 121652"/>
              <a:gd name="connsiteX2" fmla="*/ 2719753 w 2977661"/>
              <a:gd name="connsiteY2" fmla="*/ 51313 h 121652"/>
              <a:gd name="connsiteX3" fmla="*/ 2813538 w 2977661"/>
              <a:gd name="connsiteY3" fmla="*/ 27867 h 121652"/>
              <a:gd name="connsiteX4" fmla="*/ 2883877 w 2977661"/>
              <a:gd name="connsiteY4" fmla="*/ 4421 h 121652"/>
              <a:gd name="connsiteX5" fmla="*/ 2977661 w 2977661"/>
              <a:gd name="connsiteY5" fmla="*/ 4421 h 121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77661" h="121652">
                <a:moveTo>
                  <a:pt x="0" y="121652"/>
                </a:moveTo>
                <a:cubicBezTo>
                  <a:pt x="595870" y="67482"/>
                  <a:pt x="222021" y="95541"/>
                  <a:pt x="1312984" y="74760"/>
                </a:cubicBezTo>
                <a:lnTo>
                  <a:pt x="2719753" y="51313"/>
                </a:lnTo>
                <a:cubicBezTo>
                  <a:pt x="2751015" y="43498"/>
                  <a:pt x="2782554" y="36719"/>
                  <a:pt x="2813538" y="27867"/>
                </a:cubicBezTo>
                <a:cubicBezTo>
                  <a:pt x="2837302" y="21077"/>
                  <a:pt x="2859411" y="7916"/>
                  <a:pt x="2883877" y="4421"/>
                </a:cubicBezTo>
                <a:cubicBezTo>
                  <a:pt x="2914824" y="0"/>
                  <a:pt x="2946400" y="4421"/>
                  <a:pt x="2977661" y="4421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11" name="Freeform 10"/>
          <p:cNvSpPr/>
          <p:nvPr/>
        </p:nvSpPr>
        <p:spPr>
          <a:xfrm>
            <a:off x="2274888" y="2930525"/>
            <a:ext cx="2906712" cy="715963"/>
          </a:xfrm>
          <a:custGeom>
            <a:avLst/>
            <a:gdLst>
              <a:gd name="connsiteX0" fmla="*/ 0 w 2907323"/>
              <a:gd name="connsiteY0" fmla="*/ 164123 h 715904"/>
              <a:gd name="connsiteX1" fmla="*/ 46892 w 2907323"/>
              <a:gd name="connsiteY1" fmla="*/ 257908 h 715904"/>
              <a:gd name="connsiteX2" fmla="*/ 70338 w 2907323"/>
              <a:gd name="connsiteY2" fmla="*/ 328246 h 715904"/>
              <a:gd name="connsiteX3" fmla="*/ 140677 w 2907323"/>
              <a:gd name="connsiteY3" fmla="*/ 351693 h 715904"/>
              <a:gd name="connsiteX4" fmla="*/ 187569 w 2907323"/>
              <a:gd name="connsiteY4" fmla="*/ 422031 h 715904"/>
              <a:gd name="connsiteX5" fmla="*/ 257908 w 2907323"/>
              <a:gd name="connsiteY5" fmla="*/ 445477 h 715904"/>
              <a:gd name="connsiteX6" fmla="*/ 328246 w 2907323"/>
              <a:gd name="connsiteY6" fmla="*/ 492369 h 715904"/>
              <a:gd name="connsiteX7" fmla="*/ 375138 w 2907323"/>
              <a:gd name="connsiteY7" fmla="*/ 562708 h 715904"/>
              <a:gd name="connsiteX8" fmla="*/ 445477 w 2907323"/>
              <a:gd name="connsiteY8" fmla="*/ 586154 h 715904"/>
              <a:gd name="connsiteX9" fmla="*/ 539261 w 2907323"/>
              <a:gd name="connsiteY9" fmla="*/ 609600 h 715904"/>
              <a:gd name="connsiteX10" fmla="*/ 609600 w 2907323"/>
              <a:gd name="connsiteY10" fmla="*/ 633046 h 715904"/>
              <a:gd name="connsiteX11" fmla="*/ 867508 w 2907323"/>
              <a:gd name="connsiteY11" fmla="*/ 656493 h 715904"/>
              <a:gd name="connsiteX12" fmla="*/ 1547446 w 2907323"/>
              <a:gd name="connsiteY12" fmla="*/ 656493 h 715904"/>
              <a:gd name="connsiteX13" fmla="*/ 1922585 w 2907323"/>
              <a:gd name="connsiteY13" fmla="*/ 633046 h 715904"/>
              <a:gd name="connsiteX14" fmla="*/ 2063261 w 2907323"/>
              <a:gd name="connsiteY14" fmla="*/ 562708 h 715904"/>
              <a:gd name="connsiteX15" fmla="*/ 2203938 w 2907323"/>
              <a:gd name="connsiteY15" fmla="*/ 515816 h 715904"/>
              <a:gd name="connsiteX16" fmla="*/ 2274277 w 2907323"/>
              <a:gd name="connsiteY16" fmla="*/ 492369 h 715904"/>
              <a:gd name="connsiteX17" fmla="*/ 2391508 w 2907323"/>
              <a:gd name="connsiteY17" fmla="*/ 468923 h 715904"/>
              <a:gd name="connsiteX18" fmla="*/ 2461846 w 2907323"/>
              <a:gd name="connsiteY18" fmla="*/ 445477 h 715904"/>
              <a:gd name="connsiteX19" fmla="*/ 2649415 w 2907323"/>
              <a:gd name="connsiteY19" fmla="*/ 398585 h 715904"/>
              <a:gd name="connsiteX20" fmla="*/ 2790092 w 2907323"/>
              <a:gd name="connsiteY20" fmla="*/ 351693 h 715904"/>
              <a:gd name="connsiteX21" fmla="*/ 2813538 w 2907323"/>
              <a:gd name="connsiteY21" fmla="*/ 281354 h 715904"/>
              <a:gd name="connsiteX22" fmla="*/ 2907323 w 2907323"/>
              <a:gd name="connsiteY22" fmla="*/ 187569 h 715904"/>
              <a:gd name="connsiteX23" fmla="*/ 2883877 w 2907323"/>
              <a:gd name="connsiteY23" fmla="*/ 0 h 715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907323" h="715904">
                <a:moveTo>
                  <a:pt x="0" y="164123"/>
                </a:moveTo>
                <a:cubicBezTo>
                  <a:pt x="15631" y="195385"/>
                  <a:pt x="33124" y="225782"/>
                  <a:pt x="46892" y="257908"/>
                </a:cubicBezTo>
                <a:cubicBezTo>
                  <a:pt x="56627" y="280624"/>
                  <a:pt x="52862" y="310770"/>
                  <a:pt x="70338" y="328246"/>
                </a:cubicBezTo>
                <a:cubicBezTo>
                  <a:pt x="87814" y="345722"/>
                  <a:pt x="117231" y="343877"/>
                  <a:pt x="140677" y="351693"/>
                </a:cubicBezTo>
                <a:cubicBezTo>
                  <a:pt x="156308" y="375139"/>
                  <a:pt x="165565" y="404428"/>
                  <a:pt x="187569" y="422031"/>
                </a:cubicBezTo>
                <a:cubicBezTo>
                  <a:pt x="206868" y="437470"/>
                  <a:pt x="235803" y="434424"/>
                  <a:pt x="257908" y="445477"/>
                </a:cubicBezTo>
                <a:cubicBezTo>
                  <a:pt x="283112" y="458079"/>
                  <a:pt x="304800" y="476738"/>
                  <a:pt x="328246" y="492369"/>
                </a:cubicBezTo>
                <a:cubicBezTo>
                  <a:pt x="343877" y="515815"/>
                  <a:pt x="353134" y="545105"/>
                  <a:pt x="375138" y="562708"/>
                </a:cubicBezTo>
                <a:cubicBezTo>
                  <a:pt x="394437" y="578147"/>
                  <a:pt x="421713" y="579364"/>
                  <a:pt x="445477" y="586154"/>
                </a:cubicBezTo>
                <a:cubicBezTo>
                  <a:pt x="476461" y="595006"/>
                  <a:pt x="508277" y="600748"/>
                  <a:pt x="539261" y="609600"/>
                </a:cubicBezTo>
                <a:cubicBezTo>
                  <a:pt x="563025" y="616390"/>
                  <a:pt x="585134" y="629551"/>
                  <a:pt x="609600" y="633046"/>
                </a:cubicBezTo>
                <a:cubicBezTo>
                  <a:pt x="695056" y="645254"/>
                  <a:pt x="781539" y="648677"/>
                  <a:pt x="867508" y="656493"/>
                </a:cubicBezTo>
                <a:cubicBezTo>
                  <a:pt x="1164561" y="715904"/>
                  <a:pt x="965008" y="685615"/>
                  <a:pt x="1547446" y="656493"/>
                </a:cubicBezTo>
                <a:cubicBezTo>
                  <a:pt x="1672580" y="650236"/>
                  <a:pt x="1797539" y="640862"/>
                  <a:pt x="1922585" y="633046"/>
                </a:cubicBezTo>
                <a:cubicBezTo>
                  <a:pt x="2179112" y="547537"/>
                  <a:pt x="1790551" y="683912"/>
                  <a:pt x="2063261" y="562708"/>
                </a:cubicBezTo>
                <a:cubicBezTo>
                  <a:pt x="2108430" y="542633"/>
                  <a:pt x="2157046" y="531447"/>
                  <a:pt x="2203938" y="515816"/>
                </a:cubicBezTo>
                <a:cubicBezTo>
                  <a:pt x="2227384" y="508000"/>
                  <a:pt x="2250042" y="497216"/>
                  <a:pt x="2274277" y="492369"/>
                </a:cubicBezTo>
                <a:cubicBezTo>
                  <a:pt x="2313354" y="484554"/>
                  <a:pt x="2352847" y="478588"/>
                  <a:pt x="2391508" y="468923"/>
                </a:cubicBezTo>
                <a:cubicBezTo>
                  <a:pt x="2415484" y="462929"/>
                  <a:pt x="2438003" y="451980"/>
                  <a:pt x="2461846" y="445477"/>
                </a:cubicBezTo>
                <a:cubicBezTo>
                  <a:pt x="2524022" y="428520"/>
                  <a:pt x="2588275" y="418965"/>
                  <a:pt x="2649415" y="398585"/>
                </a:cubicBezTo>
                <a:lnTo>
                  <a:pt x="2790092" y="351693"/>
                </a:lnTo>
                <a:cubicBezTo>
                  <a:pt x="2797907" y="328247"/>
                  <a:pt x="2799173" y="301465"/>
                  <a:pt x="2813538" y="281354"/>
                </a:cubicBezTo>
                <a:cubicBezTo>
                  <a:pt x="2839235" y="245378"/>
                  <a:pt x="2907323" y="187569"/>
                  <a:pt x="2907323" y="187569"/>
                </a:cubicBezTo>
                <a:cubicBezTo>
                  <a:pt x="2876295" y="63457"/>
                  <a:pt x="2883877" y="126008"/>
                  <a:pt x="2883877" y="0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13" name="Freeform 12"/>
          <p:cNvSpPr/>
          <p:nvPr/>
        </p:nvSpPr>
        <p:spPr>
          <a:xfrm>
            <a:off x="1571625" y="3024188"/>
            <a:ext cx="631825" cy="98425"/>
          </a:xfrm>
          <a:custGeom>
            <a:avLst/>
            <a:gdLst>
              <a:gd name="connsiteX0" fmla="*/ 633046 w 633046"/>
              <a:gd name="connsiteY0" fmla="*/ 0 h 98792"/>
              <a:gd name="connsiteX1" fmla="*/ 0 w 633046"/>
              <a:gd name="connsiteY1" fmla="*/ 46892 h 98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3046" h="98792">
                <a:moveTo>
                  <a:pt x="633046" y="0"/>
                </a:moveTo>
                <a:cubicBezTo>
                  <a:pt x="336669" y="98792"/>
                  <a:pt x="541799" y="46892"/>
                  <a:pt x="0" y="46892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14" name="Freeform 13"/>
          <p:cNvSpPr/>
          <p:nvPr/>
        </p:nvSpPr>
        <p:spPr>
          <a:xfrm>
            <a:off x="1641475" y="2203450"/>
            <a:ext cx="609600" cy="774700"/>
          </a:xfrm>
          <a:custGeom>
            <a:avLst/>
            <a:gdLst>
              <a:gd name="connsiteX0" fmla="*/ 609600 w 609600"/>
              <a:gd name="connsiteY0" fmla="*/ 774693 h 774693"/>
              <a:gd name="connsiteX1" fmla="*/ 562707 w 609600"/>
              <a:gd name="connsiteY1" fmla="*/ 493339 h 774693"/>
              <a:gd name="connsiteX2" fmla="*/ 539261 w 609600"/>
              <a:gd name="connsiteY2" fmla="*/ 399554 h 774693"/>
              <a:gd name="connsiteX3" fmla="*/ 445477 w 609600"/>
              <a:gd name="connsiteY3" fmla="*/ 258877 h 774693"/>
              <a:gd name="connsiteX4" fmla="*/ 375138 w 609600"/>
              <a:gd name="connsiteY4" fmla="*/ 141646 h 774693"/>
              <a:gd name="connsiteX5" fmla="*/ 328246 w 609600"/>
              <a:gd name="connsiteY5" fmla="*/ 71308 h 774693"/>
              <a:gd name="connsiteX6" fmla="*/ 23446 w 609600"/>
              <a:gd name="connsiteY6" fmla="*/ 969 h 774693"/>
              <a:gd name="connsiteX7" fmla="*/ 0 w 609600"/>
              <a:gd name="connsiteY7" fmla="*/ 969 h 774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600" h="774693">
                <a:moveTo>
                  <a:pt x="609600" y="774693"/>
                </a:moveTo>
                <a:cubicBezTo>
                  <a:pt x="590024" y="637661"/>
                  <a:pt x="590138" y="616775"/>
                  <a:pt x="562707" y="493339"/>
                </a:cubicBezTo>
                <a:cubicBezTo>
                  <a:pt x="555717" y="461883"/>
                  <a:pt x="553672" y="428376"/>
                  <a:pt x="539261" y="399554"/>
                </a:cubicBezTo>
                <a:cubicBezTo>
                  <a:pt x="514057" y="349146"/>
                  <a:pt x="463299" y="312342"/>
                  <a:pt x="445477" y="258877"/>
                </a:cubicBezTo>
                <a:cubicBezTo>
                  <a:pt x="404760" y="136726"/>
                  <a:pt x="448702" y="233601"/>
                  <a:pt x="375138" y="141646"/>
                </a:cubicBezTo>
                <a:cubicBezTo>
                  <a:pt x="357535" y="119642"/>
                  <a:pt x="352141" y="86243"/>
                  <a:pt x="328246" y="71308"/>
                </a:cubicBezTo>
                <a:cubicBezTo>
                  <a:pt x="254593" y="25275"/>
                  <a:pt x="102950" y="10907"/>
                  <a:pt x="23446" y="969"/>
                </a:cubicBezTo>
                <a:cubicBezTo>
                  <a:pt x="15691" y="0"/>
                  <a:pt x="7815" y="969"/>
                  <a:pt x="0" y="969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18" name="Freeform 17"/>
          <p:cNvSpPr/>
          <p:nvPr/>
        </p:nvSpPr>
        <p:spPr>
          <a:xfrm>
            <a:off x="5181600" y="2295525"/>
            <a:ext cx="844550" cy="635000"/>
          </a:xfrm>
          <a:custGeom>
            <a:avLst/>
            <a:gdLst>
              <a:gd name="connsiteX0" fmla="*/ 0 w 844062"/>
              <a:gd name="connsiteY0" fmla="*/ 634985 h 634985"/>
              <a:gd name="connsiteX1" fmla="*/ 23446 w 844062"/>
              <a:gd name="connsiteY1" fmla="*/ 564647 h 634985"/>
              <a:gd name="connsiteX2" fmla="*/ 46892 w 844062"/>
              <a:gd name="connsiteY2" fmla="*/ 400524 h 634985"/>
              <a:gd name="connsiteX3" fmla="*/ 234462 w 844062"/>
              <a:gd name="connsiteY3" fmla="*/ 166062 h 634985"/>
              <a:gd name="connsiteX4" fmla="*/ 304800 w 844062"/>
              <a:gd name="connsiteY4" fmla="*/ 142616 h 634985"/>
              <a:gd name="connsiteX5" fmla="*/ 375138 w 844062"/>
              <a:gd name="connsiteY5" fmla="*/ 95724 h 634985"/>
              <a:gd name="connsiteX6" fmla="*/ 515815 w 844062"/>
              <a:gd name="connsiteY6" fmla="*/ 48831 h 634985"/>
              <a:gd name="connsiteX7" fmla="*/ 609600 w 844062"/>
              <a:gd name="connsiteY7" fmla="*/ 25385 h 634985"/>
              <a:gd name="connsiteX8" fmla="*/ 844062 w 844062"/>
              <a:gd name="connsiteY8" fmla="*/ 1939 h 634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44062" h="634985">
                <a:moveTo>
                  <a:pt x="0" y="634985"/>
                </a:moveTo>
                <a:cubicBezTo>
                  <a:pt x="7815" y="611539"/>
                  <a:pt x="18599" y="588881"/>
                  <a:pt x="23446" y="564647"/>
                </a:cubicBezTo>
                <a:cubicBezTo>
                  <a:pt x="34284" y="510457"/>
                  <a:pt x="27054" y="452104"/>
                  <a:pt x="46892" y="400524"/>
                </a:cubicBezTo>
                <a:cubicBezTo>
                  <a:pt x="57682" y="372469"/>
                  <a:pt x="185171" y="182492"/>
                  <a:pt x="234462" y="166062"/>
                </a:cubicBezTo>
                <a:cubicBezTo>
                  <a:pt x="257908" y="158247"/>
                  <a:pt x="282695" y="153669"/>
                  <a:pt x="304800" y="142616"/>
                </a:cubicBezTo>
                <a:cubicBezTo>
                  <a:pt x="330004" y="130014"/>
                  <a:pt x="349388" y="107168"/>
                  <a:pt x="375138" y="95724"/>
                </a:cubicBezTo>
                <a:cubicBezTo>
                  <a:pt x="420307" y="75649"/>
                  <a:pt x="467862" y="60819"/>
                  <a:pt x="515815" y="48831"/>
                </a:cubicBezTo>
                <a:cubicBezTo>
                  <a:pt x="547077" y="41016"/>
                  <a:pt x="577815" y="30683"/>
                  <a:pt x="609600" y="25385"/>
                </a:cubicBezTo>
                <a:cubicBezTo>
                  <a:pt x="761910" y="0"/>
                  <a:pt x="746754" y="1939"/>
                  <a:pt x="844062" y="1939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19" name="Freeform 18"/>
          <p:cNvSpPr/>
          <p:nvPr/>
        </p:nvSpPr>
        <p:spPr>
          <a:xfrm>
            <a:off x="5181600" y="2828925"/>
            <a:ext cx="1031875" cy="125413"/>
          </a:xfrm>
          <a:custGeom>
            <a:avLst/>
            <a:gdLst>
              <a:gd name="connsiteX0" fmla="*/ 0 w 1031631"/>
              <a:gd name="connsiteY0" fmla="*/ 124775 h 124775"/>
              <a:gd name="connsiteX1" fmla="*/ 1031631 w 1031631"/>
              <a:gd name="connsiteY1" fmla="*/ 101329 h 12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31631" h="124775">
                <a:moveTo>
                  <a:pt x="0" y="124775"/>
                </a:moveTo>
                <a:cubicBezTo>
                  <a:pt x="374326" y="0"/>
                  <a:pt x="45624" y="101329"/>
                  <a:pt x="1031631" y="101329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20" name="Freeform 19"/>
          <p:cNvSpPr/>
          <p:nvPr/>
        </p:nvSpPr>
        <p:spPr>
          <a:xfrm>
            <a:off x="5133975" y="2930525"/>
            <a:ext cx="1173163" cy="774700"/>
          </a:xfrm>
          <a:custGeom>
            <a:avLst/>
            <a:gdLst>
              <a:gd name="connsiteX0" fmla="*/ 0 w 1172307"/>
              <a:gd name="connsiteY0" fmla="*/ 0 h 773723"/>
              <a:gd name="connsiteX1" fmla="*/ 23446 w 1172307"/>
              <a:gd name="connsiteY1" fmla="*/ 93785 h 773723"/>
              <a:gd name="connsiteX2" fmla="*/ 46892 w 1172307"/>
              <a:gd name="connsiteY2" fmla="*/ 164123 h 773723"/>
              <a:gd name="connsiteX3" fmla="*/ 70338 w 1172307"/>
              <a:gd name="connsiteY3" fmla="*/ 281354 h 773723"/>
              <a:gd name="connsiteX4" fmla="*/ 93784 w 1172307"/>
              <a:gd name="connsiteY4" fmla="*/ 351693 h 773723"/>
              <a:gd name="connsiteX5" fmla="*/ 164123 w 1172307"/>
              <a:gd name="connsiteY5" fmla="*/ 375139 h 773723"/>
              <a:gd name="connsiteX6" fmla="*/ 281354 w 1172307"/>
              <a:gd name="connsiteY6" fmla="*/ 492369 h 773723"/>
              <a:gd name="connsiteX7" fmla="*/ 328246 w 1172307"/>
              <a:gd name="connsiteY7" fmla="*/ 562708 h 773723"/>
              <a:gd name="connsiteX8" fmla="*/ 468923 w 1172307"/>
              <a:gd name="connsiteY8" fmla="*/ 656493 h 773723"/>
              <a:gd name="connsiteX9" fmla="*/ 539261 w 1172307"/>
              <a:gd name="connsiteY9" fmla="*/ 703385 h 773723"/>
              <a:gd name="connsiteX10" fmla="*/ 609600 w 1172307"/>
              <a:gd name="connsiteY10" fmla="*/ 726831 h 773723"/>
              <a:gd name="connsiteX11" fmla="*/ 890954 w 1172307"/>
              <a:gd name="connsiteY11" fmla="*/ 773723 h 773723"/>
              <a:gd name="connsiteX12" fmla="*/ 1172307 w 1172307"/>
              <a:gd name="connsiteY12" fmla="*/ 750277 h 773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72307" h="773723">
                <a:moveTo>
                  <a:pt x="0" y="0"/>
                </a:moveTo>
                <a:cubicBezTo>
                  <a:pt x="7815" y="31262"/>
                  <a:pt x="14593" y="62801"/>
                  <a:pt x="23446" y="93785"/>
                </a:cubicBezTo>
                <a:cubicBezTo>
                  <a:pt x="30235" y="117548"/>
                  <a:pt x="40898" y="140147"/>
                  <a:pt x="46892" y="164123"/>
                </a:cubicBezTo>
                <a:cubicBezTo>
                  <a:pt x="56557" y="202784"/>
                  <a:pt x="60673" y="242693"/>
                  <a:pt x="70338" y="281354"/>
                </a:cubicBezTo>
                <a:cubicBezTo>
                  <a:pt x="76332" y="305331"/>
                  <a:pt x="76308" y="334217"/>
                  <a:pt x="93784" y="351693"/>
                </a:cubicBezTo>
                <a:cubicBezTo>
                  <a:pt x="111260" y="369169"/>
                  <a:pt x="140677" y="367324"/>
                  <a:pt x="164123" y="375139"/>
                </a:cubicBezTo>
                <a:cubicBezTo>
                  <a:pt x="289170" y="562710"/>
                  <a:pt x="125044" y="336059"/>
                  <a:pt x="281354" y="492369"/>
                </a:cubicBezTo>
                <a:cubicBezTo>
                  <a:pt x="301279" y="512294"/>
                  <a:pt x="307039" y="544152"/>
                  <a:pt x="328246" y="562708"/>
                </a:cubicBezTo>
                <a:cubicBezTo>
                  <a:pt x="370659" y="599820"/>
                  <a:pt x="422031" y="625231"/>
                  <a:pt x="468923" y="656493"/>
                </a:cubicBezTo>
                <a:cubicBezTo>
                  <a:pt x="492369" y="672124"/>
                  <a:pt x="512528" y="694474"/>
                  <a:pt x="539261" y="703385"/>
                </a:cubicBezTo>
                <a:cubicBezTo>
                  <a:pt x="562707" y="711200"/>
                  <a:pt x="585623" y="720837"/>
                  <a:pt x="609600" y="726831"/>
                </a:cubicBezTo>
                <a:cubicBezTo>
                  <a:pt x="701027" y="749688"/>
                  <a:pt x="798313" y="760489"/>
                  <a:pt x="890954" y="773723"/>
                </a:cubicBezTo>
                <a:cubicBezTo>
                  <a:pt x="1156644" y="749569"/>
                  <a:pt x="1062537" y="750277"/>
                  <a:pt x="1172307" y="750277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21" name="Freeform 20"/>
          <p:cNvSpPr/>
          <p:nvPr/>
        </p:nvSpPr>
        <p:spPr>
          <a:xfrm>
            <a:off x="3422650" y="4162425"/>
            <a:ext cx="2908300" cy="479425"/>
          </a:xfrm>
          <a:custGeom>
            <a:avLst/>
            <a:gdLst>
              <a:gd name="connsiteX0" fmla="*/ 0 w 2907324"/>
              <a:gd name="connsiteY0" fmla="*/ 480229 h 480229"/>
              <a:gd name="connsiteX1" fmla="*/ 187570 w 2907324"/>
              <a:gd name="connsiteY1" fmla="*/ 245768 h 480229"/>
              <a:gd name="connsiteX2" fmla="*/ 257908 w 2907324"/>
              <a:gd name="connsiteY2" fmla="*/ 198876 h 480229"/>
              <a:gd name="connsiteX3" fmla="*/ 398585 w 2907324"/>
              <a:gd name="connsiteY3" fmla="*/ 151983 h 480229"/>
              <a:gd name="connsiteX4" fmla="*/ 1688124 w 2907324"/>
              <a:gd name="connsiteY4" fmla="*/ 105091 h 480229"/>
              <a:gd name="connsiteX5" fmla="*/ 2485293 w 2907324"/>
              <a:gd name="connsiteY5" fmla="*/ 151983 h 480229"/>
              <a:gd name="connsiteX6" fmla="*/ 2625970 w 2907324"/>
              <a:gd name="connsiteY6" fmla="*/ 198876 h 480229"/>
              <a:gd name="connsiteX7" fmla="*/ 2836985 w 2907324"/>
              <a:gd name="connsiteY7" fmla="*/ 269214 h 480229"/>
              <a:gd name="connsiteX8" fmla="*/ 2907324 w 2907324"/>
              <a:gd name="connsiteY8" fmla="*/ 292660 h 480229"/>
              <a:gd name="connsiteX9" fmla="*/ 2907324 w 2907324"/>
              <a:gd name="connsiteY9" fmla="*/ 433337 h 480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07324" h="480229">
                <a:moveTo>
                  <a:pt x="0" y="480229"/>
                </a:moveTo>
                <a:cubicBezTo>
                  <a:pt x="50167" y="404979"/>
                  <a:pt x="107390" y="299222"/>
                  <a:pt x="187570" y="245768"/>
                </a:cubicBezTo>
                <a:cubicBezTo>
                  <a:pt x="211016" y="230137"/>
                  <a:pt x="232158" y="210320"/>
                  <a:pt x="257908" y="198876"/>
                </a:cubicBezTo>
                <a:cubicBezTo>
                  <a:pt x="303077" y="178801"/>
                  <a:pt x="351693" y="167614"/>
                  <a:pt x="398585" y="151983"/>
                </a:cubicBezTo>
                <a:cubicBezTo>
                  <a:pt x="854532" y="0"/>
                  <a:pt x="444365" y="129009"/>
                  <a:pt x="1688124" y="105091"/>
                </a:cubicBezTo>
                <a:cubicBezTo>
                  <a:pt x="1722589" y="106417"/>
                  <a:pt x="2293663" y="110919"/>
                  <a:pt x="2485293" y="151983"/>
                </a:cubicBezTo>
                <a:cubicBezTo>
                  <a:pt x="2533625" y="162340"/>
                  <a:pt x="2579078" y="183245"/>
                  <a:pt x="2625970" y="198876"/>
                </a:cubicBezTo>
                <a:lnTo>
                  <a:pt x="2836985" y="269214"/>
                </a:lnTo>
                <a:cubicBezTo>
                  <a:pt x="2860431" y="277029"/>
                  <a:pt x="2907324" y="267945"/>
                  <a:pt x="2907324" y="292660"/>
                </a:cubicBezTo>
                <a:lnTo>
                  <a:pt x="2907324" y="433337"/>
                </a:ln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23" name="Freeform 22"/>
          <p:cNvSpPr/>
          <p:nvPr/>
        </p:nvSpPr>
        <p:spPr>
          <a:xfrm>
            <a:off x="1382713" y="2930525"/>
            <a:ext cx="892175" cy="830263"/>
          </a:xfrm>
          <a:custGeom>
            <a:avLst/>
            <a:gdLst>
              <a:gd name="connsiteX0" fmla="*/ 867508 w 890954"/>
              <a:gd name="connsiteY0" fmla="*/ 0 h 829298"/>
              <a:gd name="connsiteX1" fmla="*/ 890954 w 890954"/>
              <a:gd name="connsiteY1" fmla="*/ 70339 h 829298"/>
              <a:gd name="connsiteX2" fmla="*/ 820615 w 890954"/>
              <a:gd name="connsiteY2" fmla="*/ 515816 h 829298"/>
              <a:gd name="connsiteX3" fmla="*/ 773723 w 890954"/>
              <a:gd name="connsiteY3" fmla="*/ 586154 h 829298"/>
              <a:gd name="connsiteX4" fmla="*/ 703385 w 890954"/>
              <a:gd name="connsiteY4" fmla="*/ 609600 h 829298"/>
              <a:gd name="connsiteX5" fmla="*/ 656492 w 890954"/>
              <a:gd name="connsiteY5" fmla="*/ 656493 h 829298"/>
              <a:gd name="connsiteX6" fmla="*/ 515815 w 890954"/>
              <a:gd name="connsiteY6" fmla="*/ 703385 h 829298"/>
              <a:gd name="connsiteX7" fmla="*/ 445477 w 890954"/>
              <a:gd name="connsiteY7" fmla="*/ 750277 h 829298"/>
              <a:gd name="connsiteX8" fmla="*/ 0 w 890954"/>
              <a:gd name="connsiteY8" fmla="*/ 797169 h 82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0954" h="829298">
                <a:moveTo>
                  <a:pt x="867508" y="0"/>
                </a:moveTo>
                <a:cubicBezTo>
                  <a:pt x="875323" y="23446"/>
                  <a:pt x="890954" y="45624"/>
                  <a:pt x="890954" y="70339"/>
                </a:cubicBezTo>
                <a:cubicBezTo>
                  <a:pt x="890954" y="138918"/>
                  <a:pt x="886520" y="416958"/>
                  <a:pt x="820615" y="515816"/>
                </a:cubicBezTo>
                <a:cubicBezTo>
                  <a:pt x="804984" y="539262"/>
                  <a:pt x="795727" y="568551"/>
                  <a:pt x="773723" y="586154"/>
                </a:cubicBezTo>
                <a:cubicBezTo>
                  <a:pt x="754424" y="601593"/>
                  <a:pt x="726831" y="601785"/>
                  <a:pt x="703385" y="609600"/>
                </a:cubicBezTo>
                <a:cubicBezTo>
                  <a:pt x="687754" y="625231"/>
                  <a:pt x="676264" y="646607"/>
                  <a:pt x="656492" y="656493"/>
                </a:cubicBezTo>
                <a:cubicBezTo>
                  <a:pt x="612282" y="678598"/>
                  <a:pt x="515815" y="703385"/>
                  <a:pt x="515815" y="703385"/>
                </a:cubicBezTo>
                <a:cubicBezTo>
                  <a:pt x="492369" y="719016"/>
                  <a:pt x="471227" y="738833"/>
                  <a:pt x="445477" y="750277"/>
                </a:cubicBezTo>
                <a:cubicBezTo>
                  <a:pt x="267680" y="829298"/>
                  <a:pt x="232408" y="797169"/>
                  <a:pt x="0" y="797169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26" name="Freeform 25"/>
          <p:cNvSpPr/>
          <p:nvPr/>
        </p:nvSpPr>
        <p:spPr>
          <a:xfrm>
            <a:off x="3422650" y="4619625"/>
            <a:ext cx="2954338" cy="22225"/>
          </a:xfrm>
          <a:custGeom>
            <a:avLst/>
            <a:gdLst>
              <a:gd name="connsiteX0" fmla="*/ 0 w 2954216"/>
              <a:gd name="connsiteY0" fmla="*/ 23446 h 23446"/>
              <a:gd name="connsiteX1" fmla="*/ 2954216 w 2954216"/>
              <a:gd name="connsiteY1" fmla="*/ 0 h 23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54216" h="23446">
                <a:moveTo>
                  <a:pt x="0" y="23446"/>
                </a:moveTo>
                <a:lnTo>
                  <a:pt x="2954216" y="0"/>
                </a:ln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  <p:sp>
        <p:nvSpPr>
          <p:cNvPr id="27" name="Freeform 26"/>
          <p:cNvSpPr/>
          <p:nvPr/>
        </p:nvSpPr>
        <p:spPr>
          <a:xfrm>
            <a:off x="3446463" y="4619625"/>
            <a:ext cx="2938462" cy="468313"/>
          </a:xfrm>
          <a:custGeom>
            <a:avLst/>
            <a:gdLst>
              <a:gd name="connsiteX0" fmla="*/ 0 w 2938183"/>
              <a:gd name="connsiteY0" fmla="*/ 46893 h 468923"/>
              <a:gd name="connsiteX1" fmla="*/ 23446 w 2938183"/>
              <a:gd name="connsiteY1" fmla="*/ 140677 h 468923"/>
              <a:gd name="connsiteX2" fmla="*/ 211015 w 2938183"/>
              <a:gd name="connsiteY2" fmla="*/ 211016 h 468923"/>
              <a:gd name="connsiteX3" fmla="*/ 281353 w 2938183"/>
              <a:gd name="connsiteY3" fmla="*/ 257908 h 468923"/>
              <a:gd name="connsiteX4" fmla="*/ 328246 w 2938183"/>
              <a:gd name="connsiteY4" fmla="*/ 304800 h 468923"/>
              <a:gd name="connsiteX5" fmla="*/ 468923 w 2938183"/>
              <a:gd name="connsiteY5" fmla="*/ 351693 h 468923"/>
              <a:gd name="connsiteX6" fmla="*/ 609600 w 2938183"/>
              <a:gd name="connsiteY6" fmla="*/ 398585 h 468923"/>
              <a:gd name="connsiteX7" fmla="*/ 1219200 w 2938183"/>
              <a:gd name="connsiteY7" fmla="*/ 445477 h 468923"/>
              <a:gd name="connsiteX8" fmla="*/ 1383323 w 2938183"/>
              <a:gd name="connsiteY8" fmla="*/ 468923 h 468923"/>
              <a:gd name="connsiteX9" fmla="*/ 2344615 w 2938183"/>
              <a:gd name="connsiteY9" fmla="*/ 422031 h 468923"/>
              <a:gd name="connsiteX10" fmla="*/ 2602523 w 2938183"/>
              <a:gd name="connsiteY10" fmla="*/ 351693 h 468923"/>
              <a:gd name="connsiteX11" fmla="*/ 2649415 w 2938183"/>
              <a:gd name="connsiteY11" fmla="*/ 304800 h 468923"/>
              <a:gd name="connsiteX12" fmla="*/ 2696307 w 2938183"/>
              <a:gd name="connsiteY12" fmla="*/ 234462 h 468923"/>
              <a:gd name="connsiteX13" fmla="*/ 2766646 w 2938183"/>
              <a:gd name="connsiteY13" fmla="*/ 211016 h 468923"/>
              <a:gd name="connsiteX14" fmla="*/ 2813538 w 2938183"/>
              <a:gd name="connsiteY14" fmla="*/ 164123 h 468923"/>
              <a:gd name="connsiteX15" fmla="*/ 2907323 w 2938183"/>
              <a:gd name="connsiteY15" fmla="*/ 140677 h 468923"/>
              <a:gd name="connsiteX16" fmla="*/ 2930769 w 2938183"/>
              <a:gd name="connsiteY16" fmla="*/ 0 h 4689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938183" h="468923">
                <a:moveTo>
                  <a:pt x="0" y="46893"/>
                </a:moveTo>
                <a:cubicBezTo>
                  <a:pt x="7815" y="78154"/>
                  <a:pt x="9035" y="111855"/>
                  <a:pt x="23446" y="140677"/>
                </a:cubicBezTo>
                <a:cubicBezTo>
                  <a:pt x="60041" y="213867"/>
                  <a:pt x="142970" y="199675"/>
                  <a:pt x="211015" y="211016"/>
                </a:cubicBezTo>
                <a:cubicBezTo>
                  <a:pt x="234461" y="226647"/>
                  <a:pt x="259349" y="240305"/>
                  <a:pt x="281353" y="257908"/>
                </a:cubicBezTo>
                <a:cubicBezTo>
                  <a:pt x="298614" y="271717"/>
                  <a:pt x="308474" y="294914"/>
                  <a:pt x="328246" y="304800"/>
                </a:cubicBezTo>
                <a:cubicBezTo>
                  <a:pt x="372457" y="326905"/>
                  <a:pt x="422031" y="336062"/>
                  <a:pt x="468923" y="351693"/>
                </a:cubicBezTo>
                <a:cubicBezTo>
                  <a:pt x="468925" y="351694"/>
                  <a:pt x="609598" y="398585"/>
                  <a:pt x="609600" y="398585"/>
                </a:cubicBezTo>
                <a:cubicBezTo>
                  <a:pt x="952892" y="436728"/>
                  <a:pt x="749966" y="417875"/>
                  <a:pt x="1219200" y="445477"/>
                </a:cubicBezTo>
                <a:cubicBezTo>
                  <a:pt x="1273908" y="453292"/>
                  <a:pt x="1328060" y="468923"/>
                  <a:pt x="1383323" y="468923"/>
                </a:cubicBezTo>
                <a:cubicBezTo>
                  <a:pt x="1973427" y="468923"/>
                  <a:pt x="1950227" y="465852"/>
                  <a:pt x="2344615" y="422031"/>
                </a:cubicBezTo>
                <a:cubicBezTo>
                  <a:pt x="2556161" y="369145"/>
                  <a:pt x="2471044" y="395519"/>
                  <a:pt x="2602523" y="351693"/>
                </a:cubicBezTo>
                <a:cubicBezTo>
                  <a:pt x="2618154" y="336062"/>
                  <a:pt x="2635606" y="322061"/>
                  <a:pt x="2649415" y="304800"/>
                </a:cubicBezTo>
                <a:cubicBezTo>
                  <a:pt x="2667018" y="282796"/>
                  <a:pt x="2674303" y="252065"/>
                  <a:pt x="2696307" y="234462"/>
                </a:cubicBezTo>
                <a:cubicBezTo>
                  <a:pt x="2715606" y="219023"/>
                  <a:pt x="2743200" y="218831"/>
                  <a:pt x="2766646" y="211016"/>
                </a:cubicBezTo>
                <a:cubicBezTo>
                  <a:pt x="2782277" y="195385"/>
                  <a:pt x="2793766" y="174009"/>
                  <a:pt x="2813538" y="164123"/>
                </a:cubicBezTo>
                <a:cubicBezTo>
                  <a:pt x="2842360" y="149712"/>
                  <a:pt x="2882160" y="160807"/>
                  <a:pt x="2907323" y="140677"/>
                </a:cubicBezTo>
                <a:cubicBezTo>
                  <a:pt x="2938183" y="115989"/>
                  <a:pt x="2930769" y="30643"/>
                  <a:pt x="2930769" y="0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Z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QCD</a:t>
            </a:r>
            <a:endParaRPr lang="en-ZA" dirty="0"/>
          </a:p>
        </p:txBody>
      </p:sp>
      <p:sp>
        <p:nvSpPr>
          <p:cNvPr id="922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mtClean="0"/>
              <a:t>Interpolate</a:t>
            </a:r>
          </a:p>
          <a:p>
            <a:endParaRPr lang="en-ZA" smtClean="0"/>
          </a:p>
          <a:p>
            <a:endParaRPr lang="en-ZA" smtClean="0"/>
          </a:p>
          <a:p>
            <a:endParaRPr lang="en-ZA" smtClean="0"/>
          </a:p>
          <a:p>
            <a:pPr>
              <a:buFont typeface="Wingdings 2" pitchFamily="18" charset="2"/>
              <a:buNone/>
            </a:pPr>
            <a:r>
              <a:rPr lang="en-ZA" smtClean="0"/>
              <a:t>     Large field        weak coupling</a:t>
            </a:r>
          </a:p>
          <a:p>
            <a:pPr>
              <a:buFont typeface="Wingdings 2" pitchFamily="18" charset="2"/>
              <a:buNone/>
            </a:pPr>
            <a:r>
              <a:rPr lang="en-ZA" smtClean="0"/>
              <a:t>      small field        strong coupling</a:t>
            </a:r>
          </a:p>
          <a:p>
            <a:pPr>
              <a:buFont typeface="Wingdings 2" pitchFamily="18" charset="2"/>
              <a:buNone/>
            </a:pPr>
            <a:endParaRPr lang="en-ZA" smtClean="0"/>
          </a:p>
          <a:p>
            <a:pPr>
              <a:buFont typeface="Wingdings 2" pitchFamily="18" charset="2"/>
              <a:buNone/>
            </a:pPr>
            <a:r>
              <a:rPr lang="en-ZA" smtClean="0"/>
              <a:t>     IR </a:t>
            </a:r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3067050" y="1198563"/>
          <a:ext cx="2654300" cy="1174750"/>
        </p:xfrm>
        <a:graphic>
          <a:graphicData uri="http://schemas.openxmlformats.org/presentationml/2006/ole">
            <p:oleObj spid="_x0000_s9218" name="Equation" r:id="rId3" imgW="1091880" imgH="457200" progId="Equation.3">
              <p:embed/>
            </p:oleObj>
          </a:graphicData>
        </a:graphic>
      </p:graphicFrame>
      <p:graphicFrame>
        <p:nvGraphicFramePr>
          <p:cNvPr id="9219" name="Object 3"/>
          <p:cNvGraphicFramePr>
            <a:graphicFrameLocks noChangeAspect="1"/>
          </p:cNvGraphicFramePr>
          <p:nvPr/>
        </p:nvGraphicFramePr>
        <p:xfrm>
          <a:off x="2286000" y="2500313"/>
          <a:ext cx="4143375" cy="1214437"/>
        </p:xfrm>
        <a:graphic>
          <a:graphicData uri="http://schemas.openxmlformats.org/presentationml/2006/ole">
            <p:oleObj spid="_x0000_s9219" name="Equation" r:id="rId4" imgW="1968480" imgH="583920" progId="Equation.3">
              <p:embed/>
            </p:oleObj>
          </a:graphicData>
        </a:graphic>
      </p:graphicFrame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2103438" y="4929188"/>
          <a:ext cx="4081462" cy="992187"/>
        </p:xfrm>
        <a:graphic>
          <a:graphicData uri="http://schemas.openxmlformats.org/presentationml/2006/ole">
            <p:oleObj spid="_x0000_s9220" name="Equation" r:id="rId5" imgW="1981080" imgH="634680" progId="Equation.3">
              <p:embed/>
            </p:oleObj>
          </a:graphicData>
        </a:graphic>
      </p:graphicFrame>
      <p:graphicFrame>
        <p:nvGraphicFramePr>
          <p:cNvPr id="9221" name="Object 5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9221" name="Equation" r:id="rId6" imgW="114120" imgH="215640" progId="Equation.3">
              <p:embed/>
            </p:oleObj>
          </a:graphicData>
        </a:graphic>
      </p:graphicFrame>
      <p:graphicFrame>
        <p:nvGraphicFramePr>
          <p:cNvPr id="9222" name="Object 6"/>
          <p:cNvGraphicFramePr>
            <a:graphicFrameLocks noChangeAspect="1"/>
          </p:cNvGraphicFramePr>
          <p:nvPr/>
        </p:nvGraphicFramePr>
        <p:xfrm>
          <a:off x="2928938" y="3786188"/>
          <a:ext cx="428625" cy="366712"/>
        </p:xfrm>
        <a:graphic>
          <a:graphicData uri="http://schemas.openxmlformats.org/presentationml/2006/ole">
            <p:oleObj spid="_x0000_s9222" name="Equation" r:id="rId7" imgW="215640" imgH="152280" progId="Equation.3">
              <p:embed/>
            </p:oleObj>
          </a:graphicData>
        </a:graphic>
      </p:graphicFrame>
      <p:graphicFrame>
        <p:nvGraphicFramePr>
          <p:cNvPr id="9223" name="Object 7"/>
          <p:cNvGraphicFramePr>
            <a:graphicFrameLocks noChangeAspect="1"/>
          </p:cNvGraphicFramePr>
          <p:nvPr/>
        </p:nvGraphicFramePr>
        <p:xfrm>
          <a:off x="2928938" y="4286250"/>
          <a:ext cx="428625" cy="366713"/>
        </p:xfrm>
        <a:graphic>
          <a:graphicData uri="http://schemas.openxmlformats.org/presentationml/2006/ole">
            <p:oleObj spid="_x0000_s9223" name="Equation" r:id="rId8" imgW="215640" imgH="1522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Compare</a:t>
            </a:r>
            <a:endParaRPr lang="en-Z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750887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QCD</a:t>
            </a:r>
            <a:endParaRPr lang="en-Z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750887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Gravity</a:t>
            </a:r>
            <a:endParaRPr lang="en-ZA" dirty="0"/>
          </a:p>
        </p:txBody>
      </p:sp>
      <p:sp>
        <p:nvSpPr>
          <p:cNvPr id="20485" name="Content Placeholder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ZA" smtClean="0"/>
              <a:t>Gluons self interact</a:t>
            </a:r>
          </a:p>
          <a:p>
            <a:r>
              <a:rPr lang="en-ZA" smtClean="0"/>
              <a:t>Renormalizable</a:t>
            </a:r>
          </a:p>
          <a:p>
            <a:endParaRPr lang="en-ZA" smtClean="0"/>
          </a:p>
          <a:p>
            <a:r>
              <a:rPr lang="en-ZA" smtClean="0"/>
              <a:t>Asymptotically free</a:t>
            </a:r>
          </a:p>
          <a:p>
            <a:r>
              <a:rPr lang="en-ZA" smtClean="0"/>
              <a:t>Local gauge invariance </a:t>
            </a:r>
          </a:p>
          <a:p>
            <a:endParaRPr lang="en-ZA" smtClean="0"/>
          </a:p>
          <a:p>
            <a:r>
              <a:rPr lang="en-ZA" smtClean="0"/>
              <a:t>Broken scale invariance, effective action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ZA" dirty="0" smtClean="0"/>
              <a:t>Gravitons self interact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ZA" dirty="0" err="1" smtClean="0"/>
              <a:t>Nonrenormalizable</a:t>
            </a:r>
            <a:r>
              <a:rPr lang="en-ZA" dirty="0" smtClean="0"/>
              <a:t>, </a:t>
            </a:r>
            <a:r>
              <a:rPr lang="en-ZA" dirty="0" err="1" smtClean="0"/>
              <a:t>effeftive</a:t>
            </a:r>
            <a:r>
              <a:rPr lang="en-ZA" dirty="0" smtClean="0"/>
              <a:t> field theory [7]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ZA" dirty="0" smtClean="0"/>
              <a:t>Asymptotically </a:t>
            </a:r>
            <a:r>
              <a:rPr lang="en-ZA" i="1" dirty="0" smtClean="0"/>
              <a:t>safe  [8]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ZA" i="1" dirty="0" smtClean="0"/>
              <a:t>General coordinate invariance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ZA" b="1" dirty="0" smtClean="0"/>
              <a:t>??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    “</a:t>
            </a:r>
            <a:r>
              <a:rPr lang="en-ZA" b="1" dirty="0" smtClean="0"/>
              <a:t>D</a:t>
            </a:r>
            <a:r>
              <a:rPr lang="en-ZA" dirty="0" smtClean="0"/>
              <a:t>ielectric </a:t>
            </a:r>
            <a:r>
              <a:rPr lang="en-ZA" b="1" dirty="0" smtClean="0"/>
              <a:t>I</a:t>
            </a:r>
            <a:r>
              <a:rPr lang="en-ZA" dirty="0" smtClean="0"/>
              <a:t>nfrared </a:t>
            </a:r>
            <a:r>
              <a:rPr lang="en-ZA" b="1" dirty="0" smtClean="0"/>
              <a:t>Mo</a:t>
            </a:r>
            <a:r>
              <a:rPr lang="en-ZA" dirty="0" smtClean="0"/>
              <a:t>dified </a:t>
            </a:r>
            <a:r>
              <a:rPr lang="en-ZA" b="1" dirty="0" smtClean="0"/>
              <a:t>N</a:t>
            </a:r>
            <a:r>
              <a:rPr lang="en-ZA" dirty="0" smtClean="0"/>
              <a:t>onlinear </a:t>
            </a:r>
            <a:r>
              <a:rPr lang="en-ZA" b="1" dirty="0" smtClean="0"/>
              <a:t>D</a:t>
            </a:r>
            <a:r>
              <a:rPr lang="en-ZA" dirty="0" smtClean="0"/>
              <a:t>ynamics”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DIMOND</a:t>
            </a:r>
            <a:endParaRPr lang="en-ZA" dirty="0"/>
          </a:p>
        </p:txBody>
      </p:sp>
      <p:sp>
        <p:nvSpPr>
          <p:cNvPr id="10245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en-ZA" smtClean="0"/>
              <a:t>Require</a:t>
            </a:r>
          </a:p>
          <a:p>
            <a:pPr>
              <a:buFont typeface="Courier New" pitchFamily="49" charset="0"/>
              <a:buChar char="o"/>
            </a:pPr>
            <a:r>
              <a:rPr lang="en-ZA" smtClean="0"/>
              <a:t>Pure gravity </a:t>
            </a:r>
          </a:p>
          <a:p>
            <a:pPr>
              <a:buFont typeface="Courier New" pitchFamily="49" charset="0"/>
              <a:buChar char="o"/>
            </a:pPr>
            <a:r>
              <a:rPr lang="en-ZA" smtClean="0"/>
              <a:t>Reduce to </a:t>
            </a:r>
            <a:r>
              <a:rPr lang="en-ZA" b="1" smtClean="0"/>
              <a:t>G</a:t>
            </a:r>
            <a:r>
              <a:rPr lang="en-ZA" smtClean="0"/>
              <a:t>eneral </a:t>
            </a:r>
            <a:r>
              <a:rPr lang="en-ZA" b="1" smtClean="0"/>
              <a:t>R</a:t>
            </a:r>
            <a:r>
              <a:rPr lang="en-ZA" smtClean="0"/>
              <a:t>elativity for ‘strong fields’</a:t>
            </a:r>
          </a:p>
          <a:p>
            <a:pPr>
              <a:buFont typeface="Courier New" pitchFamily="49" charset="0"/>
              <a:buChar char="o"/>
            </a:pPr>
            <a:r>
              <a:rPr lang="en-ZA" i="1" smtClean="0"/>
              <a:t>Natural</a:t>
            </a:r>
            <a:r>
              <a:rPr lang="en-ZA" smtClean="0"/>
              <a:t>  MONDian limit for weak fields</a:t>
            </a:r>
          </a:p>
          <a:p>
            <a:pPr>
              <a:buFont typeface="Wingdings 2" pitchFamily="18" charset="2"/>
              <a:buNone/>
            </a:pPr>
            <a:r>
              <a:rPr lang="en-ZA" smtClean="0"/>
              <a:t>      </a:t>
            </a:r>
            <a:r>
              <a:rPr lang="en-ZA" b="1" smtClean="0"/>
              <a:t>not</a:t>
            </a:r>
            <a:r>
              <a:rPr lang="en-ZA" smtClean="0"/>
              <a:t>              as Ricci</a:t>
            </a:r>
          </a:p>
          <a:p>
            <a:pPr>
              <a:buFont typeface="Wingdings" pitchFamily="2" charset="2"/>
              <a:buChar char="Ø"/>
            </a:pPr>
            <a:r>
              <a:rPr lang="en-ZA" smtClean="0"/>
              <a:t>Note GR has </a:t>
            </a:r>
            <a:r>
              <a:rPr lang="en-ZA" b="1" smtClean="0"/>
              <a:t>G</a:t>
            </a:r>
            <a:r>
              <a:rPr lang="en-ZA" smtClean="0"/>
              <a:t>eneral </a:t>
            </a:r>
            <a:r>
              <a:rPr lang="en-ZA" b="1" smtClean="0"/>
              <a:t>C</a:t>
            </a:r>
            <a:r>
              <a:rPr lang="en-ZA" smtClean="0"/>
              <a:t>oordinate </a:t>
            </a:r>
            <a:r>
              <a:rPr lang="en-ZA" b="1" smtClean="0"/>
              <a:t>I</a:t>
            </a:r>
            <a:r>
              <a:rPr lang="en-ZA" smtClean="0"/>
              <a:t>nvariance </a:t>
            </a:r>
            <a:r>
              <a:rPr lang="en-ZA" i="1" smtClean="0"/>
              <a:t>and </a:t>
            </a:r>
          </a:p>
          <a:p>
            <a:pPr>
              <a:buFont typeface="Wingdings 2" pitchFamily="18" charset="2"/>
              <a:buNone/>
            </a:pPr>
            <a:r>
              <a:rPr lang="en-ZA" b="1" smtClean="0"/>
              <a:t>    L</a:t>
            </a:r>
            <a:r>
              <a:rPr lang="en-ZA" smtClean="0"/>
              <a:t>ocal </a:t>
            </a:r>
            <a:r>
              <a:rPr lang="en-ZA" b="1" smtClean="0"/>
              <a:t>L</a:t>
            </a:r>
            <a:r>
              <a:rPr lang="en-ZA" smtClean="0"/>
              <a:t>orentz </a:t>
            </a:r>
            <a:r>
              <a:rPr lang="en-ZA" b="1" smtClean="0"/>
              <a:t>I</a:t>
            </a:r>
            <a:r>
              <a:rPr lang="en-ZA" smtClean="0"/>
              <a:t>nvariance</a:t>
            </a:r>
            <a:endParaRPr lang="en-ZA" b="1" smtClean="0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1857375" y="3643313"/>
          <a:ext cx="857250" cy="500062"/>
        </p:xfrm>
        <a:graphic>
          <a:graphicData uri="http://schemas.openxmlformats.org/presentationml/2006/ole">
            <p:oleObj spid="_x0000_s10242" name="Equation" r:id="rId3" imgW="368280" imgH="215640" progId="Equation.3">
              <p:embed/>
            </p:oleObj>
          </a:graphicData>
        </a:graphic>
      </p:graphicFrame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4357688" y="3571875"/>
          <a:ext cx="1709737" cy="504825"/>
        </p:xfrm>
        <a:graphic>
          <a:graphicData uri="http://schemas.openxmlformats.org/presentationml/2006/ole">
            <p:oleObj spid="_x0000_s10243" name="Equation" r:id="rId4" imgW="571320" imgH="2793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DIMOND</a:t>
            </a:r>
            <a:endParaRPr lang="en-ZA" dirty="0"/>
          </a:p>
        </p:txBody>
      </p:sp>
      <p:sp>
        <p:nvSpPr>
          <p:cNvPr id="1127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en-ZA" smtClean="0"/>
              <a:t>Fermions (matter) require tetrad field </a:t>
            </a:r>
          </a:p>
          <a:p>
            <a:endParaRPr lang="en-ZA" smtClean="0"/>
          </a:p>
          <a:p>
            <a:r>
              <a:rPr lang="en-ZA" smtClean="0"/>
              <a:t>GR has hidden LLI</a:t>
            </a:r>
          </a:p>
          <a:p>
            <a:pPr>
              <a:buFont typeface="Wingdings 2" pitchFamily="18" charset="2"/>
              <a:buNone/>
            </a:pPr>
            <a:r>
              <a:rPr lang="en-ZA" smtClean="0"/>
              <a:t>     Christoffel connection torsionless</a:t>
            </a:r>
          </a:p>
          <a:p>
            <a:pPr>
              <a:buFont typeface="Wingdings 2" pitchFamily="18" charset="2"/>
              <a:buNone/>
            </a:pPr>
            <a:r>
              <a:rPr lang="en-ZA" smtClean="0"/>
              <a:t>          </a:t>
            </a:r>
          </a:p>
          <a:p>
            <a:r>
              <a:rPr lang="en-ZA" smtClean="0"/>
              <a:t>Weitzenbock connection </a:t>
            </a:r>
          </a:p>
          <a:p>
            <a:pPr>
              <a:buFont typeface="Wingdings 2" pitchFamily="18" charset="2"/>
              <a:buNone/>
            </a:pPr>
            <a:r>
              <a:rPr lang="en-ZA" smtClean="0"/>
              <a:t>     nonzero </a:t>
            </a:r>
            <a:r>
              <a:rPr lang="en-ZA" i="1" smtClean="0"/>
              <a:t>torsion</a:t>
            </a:r>
          </a:p>
          <a:p>
            <a:pPr>
              <a:buFont typeface="Wingdings 2" pitchFamily="18" charset="2"/>
              <a:buNone/>
            </a:pPr>
            <a:r>
              <a:rPr lang="en-ZA" i="1" smtClean="0"/>
              <a:t>      zero curvature </a:t>
            </a:r>
          </a:p>
          <a:p>
            <a:pPr>
              <a:buFont typeface="Wingdings 2" pitchFamily="18" charset="2"/>
              <a:buNone/>
            </a:pPr>
            <a:r>
              <a:rPr lang="en-ZA" i="1" smtClean="0"/>
              <a:t>     Weitzenbock spacetime: absolute parallelism</a:t>
            </a:r>
            <a:r>
              <a:rPr lang="en-ZA" smtClean="0"/>
              <a:t>  </a:t>
            </a:r>
          </a:p>
          <a:p>
            <a:pPr>
              <a:buFont typeface="Wingdings 2" pitchFamily="18" charset="2"/>
              <a:buNone/>
            </a:pPr>
            <a:endParaRPr lang="en-ZA" smtClean="0"/>
          </a:p>
        </p:txBody>
      </p:sp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7072313" y="1500188"/>
          <a:ext cx="1166812" cy="698500"/>
        </p:xfrm>
        <a:graphic>
          <a:graphicData uri="http://schemas.openxmlformats.org/presentationml/2006/ole">
            <p:oleObj spid="_x0000_s11266" name="Equation" r:id="rId3" imgW="190440" imgH="253800" progId="Equation.3">
              <p:embed/>
            </p:oleObj>
          </a:graphicData>
        </a:graphic>
      </p:graphicFrame>
      <p:graphicFrame>
        <p:nvGraphicFramePr>
          <p:cNvPr id="11267" name="Object 3"/>
          <p:cNvGraphicFramePr>
            <a:graphicFrameLocks noChangeAspect="1"/>
          </p:cNvGraphicFramePr>
          <p:nvPr/>
        </p:nvGraphicFramePr>
        <p:xfrm>
          <a:off x="2214563" y="2000250"/>
          <a:ext cx="2786062" cy="682625"/>
        </p:xfrm>
        <a:graphic>
          <a:graphicData uri="http://schemas.openxmlformats.org/presentationml/2006/ole">
            <p:oleObj spid="_x0000_s11267" name="Equation" r:id="rId4" imgW="888840" imgH="253800" progId="Equation.3">
              <p:embed/>
            </p:oleObj>
          </a:graphicData>
        </a:graphic>
      </p:graphicFrame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4357688" y="2643188"/>
          <a:ext cx="1143000" cy="500062"/>
        </p:xfrm>
        <a:graphic>
          <a:graphicData uri="http://schemas.openxmlformats.org/presentationml/2006/ole">
            <p:oleObj spid="_x0000_s11268" name="Equation" r:id="rId5" imgW="622080" imgH="215640" progId="Equation.3">
              <p:embed/>
            </p:oleObj>
          </a:graphicData>
        </a:graphic>
      </p:graphicFrame>
      <p:graphicFrame>
        <p:nvGraphicFramePr>
          <p:cNvPr id="11269" name="Object 5"/>
          <p:cNvGraphicFramePr>
            <a:graphicFrameLocks noChangeAspect="1"/>
          </p:cNvGraphicFramePr>
          <p:nvPr/>
        </p:nvGraphicFramePr>
        <p:xfrm>
          <a:off x="3786188" y="3571875"/>
          <a:ext cx="2586037" cy="611188"/>
        </p:xfrm>
        <a:graphic>
          <a:graphicData uri="http://schemas.openxmlformats.org/presentationml/2006/ole">
            <p:oleObj spid="_x0000_s11269" name="Equation" r:id="rId6" imgW="1155600" imgH="253800" progId="Equation.3">
              <p:embed/>
            </p:oleObj>
          </a:graphicData>
        </a:graphic>
      </p:graphicFrame>
      <p:graphicFrame>
        <p:nvGraphicFramePr>
          <p:cNvPr id="11270" name="Object 6"/>
          <p:cNvGraphicFramePr>
            <a:graphicFrameLocks noChangeAspect="1"/>
          </p:cNvGraphicFramePr>
          <p:nvPr/>
        </p:nvGraphicFramePr>
        <p:xfrm>
          <a:off x="5357813" y="4143375"/>
          <a:ext cx="1785937" cy="642938"/>
        </p:xfrm>
        <a:graphic>
          <a:graphicData uri="http://schemas.openxmlformats.org/presentationml/2006/ole">
            <p:oleObj spid="_x0000_s11270" name="Equation" r:id="rId7" imgW="749160" imgH="253800" progId="Equation.3">
              <p:embed/>
            </p:oleObj>
          </a:graphicData>
        </a:graphic>
      </p:graphicFrame>
      <p:graphicFrame>
        <p:nvGraphicFramePr>
          <p:cNvPr id="11271" name="Object 7"/>
          <p:cNvGraphicFramePr>
            <a:graphicFrameLocks noChangeAspect="1"/>
          </p:cNvGraphicFramePr>
          <p:nvPr/>
        </p:nvGraphicFramePr>
        <p:xfrm>
          <a:off x="3714750" y="4572000"/>
          <a:ext cx="1285875" cy="714375"/>
        </p:xfrm>
        <a:graphic>
          <a:graphicData uri="http://schemas.openxmlformats.org/presentationml/2006/ole">
            <p:oleObj spid="_x0000_s11271" name="Equation" r:id="rId8" imgW="469800" imgH="253800" progId="Equation.3">
              <p:embed/>
            </p:oleObj>
          </a:graphicData>
        </a:graphic>
      </p:graphicFrame>
      <p:graphicFrame>
        <p:nvGraphicFramePr>
          <p:cNvPr id="11272" name="Object 8"/>
          <p:cNvGraphicFramePr>
            <a:graphicFrameLocks noChangeAspect="1"/>
          </p:cNvGraphicFramePr>
          <p:nvPr/>
        </p:nvGraphicFramePr>
        <p:xfrm>
          <a:off x="3500438" y="5286375"/>
          <a:ext cx="1714500" cy="514350"/>
        </p:xfrm>
        <a:graphic>
          <a:graphicData uri="http://schemas.openxmlformats.org/presentationml/2006/ole">
            <p:oleObj spid="_x0000_s11272" name="Equation" r:id="rId9" imgW="83808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 Torsion Gravity[9]</a:t>
            </a:r>
            <a:endParaRPr lang="en-ZA" dirty="0"/>
          </a:p>
        </p:txBody>
      </p:sp>
      <p:sp>
        <p:nvSpPr>
          <p:cNvPr id="1229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38"/>
          </a:xfrm>
        </p:spPr>
        <p:txBody>
          <a:bodyPr/>
          <a:lstStyle/>
          <a:p>
            <a:r>
              <a:rPr lang="en-ZA" smtClean="0"/>
              <a:t>Contorsion </a:t>
            </a:r>
            <a:r>
              <a:rPr lang="en-ZA" i="1" smtClean="0"/>
              <a:t>tensor</a:t>
            </a:r>
            <a:r>
              <a:rPr lang="en-ZA" smtClean="0"/>
              <a:t>  </a:t>
            </a:r>
          </a:p>
          <a:p>
            <a:endParaRPr lang="en-ZA" smtClean="0"/>
          </a:p>
          <a:p>
            <a:r>
              <a:rPr lang="en-ZA" smtClean="0"/>
              <a:t>Denote </a:t>
            </a:r>
          </a:p>
          <a:p>
            <a:endParaRPr lang="en-ZA" smtClean="0"/>
          </a:p>
          <a:p>
            <a:r>
              <a:rPr lang="en-ZA" smtClean="0"/>
              <a:t>Up to a “surface term” </a:t>
            </a:r>
          </a:p>
          <a:p>
            <a:endParaRPr lang="en-ZA" smtClean="0"/>
          </a:p>
          <a:p>
            <a:endParaRPr lang="en-ZA" smtClean="0"/>
          </a:p>
          <a:p>
            <a:pPr>
              <a:buFont typeface="Wingdings 2" pitchFamily="18" charset="2"/>
              <a:buNone/>
            </a:pPr>
            <a:r>
              <a:rPr lang="en-ZA" smtClean="0"/>
              <a:t>      “</a:t>
            </a:r>
            <a:r>
              <a:rPr lang="en-ZA" i="1" smtClean="0"/>
              <a:t>Teleparallel equivalent of GR” </a:t>
            </a:r>
            <a:endParaRPr lang="en-ZA" smtClean="0"/>
          </a:p>
        </p:txBody>
      </p:sp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3929063" y="1500188"/>
          <a:ext cx="2500312" cy="785812"/>
        </p:xfrm>
        <a:graphic>
          <a:graphicData uri="http://schemas.openxmlformats.org/presentationml/2006/ole">
            <p:oleObj spid="_x0000_s12290" name="Equation" r:id="rId3" imgW="977760" imgH="253800" progId="Equation.3">
              <p:embed/>
            </p:oleObj>
          </a:graphicData>
        </a:graphic>
      </p:graphicFrame>
      <p:graphicFrame>
        <p:nvGraphicFramePr>
          <p:cNvPr id="12291" name="Object 3"/>
          <p:cNvGraphicFramePr>
            <a:graphicFrameLocks noChangeAspect="1"/>
          </p:cNvGraphicFramePr>
          <p:nvPr/>
        </p:nvGraphicFramePr>
        <p:xfrm>
          <a:off x="2571750" y="2643188"/>
          <a:ext cx="4857750" cy="785812"/>
        </p:xfrm>
        <a:graphic>
          <a:graphicData uri="http://schemas.openxmlformats.org/presentationml/2006/ole">
            <p:oleObj spid="_x0000_s12291" name="Equation" r:id="rId4" imgW="1981080" imgH="253800" progId="Equation.3">
              <p:embed/>
            </p:oleObj>
          </a:graphicData>
        </a:graphic>
      </p:graphicFrame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1500188" y="4286250"/>
          <a:ext cx="6143625" cy="931863"/>
        </p:xfrm>
        <a:graphic>
          <a:graphicData uri="http://schemas.openxmlformats.org/presentationml/2006/ole">
            <p:oleObj spid="_x0000_s12292" name="Equation" r:id="rId5" imgW="298440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DIMOND</a:t>
            </a:r>
            <a:endParaRPr lang="en-ZA" dirty="0"/>
          </a:p>
        </p:txBody>
      </p:sp>
      <p:sp>
        <p:nvSpPr>
          <p:cNvPr id="1331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ZA" smtClean="0"/>
              <a:t>             Is GCI scalar </a:t>
            </a:r>
            <a:r>
              <a:rPr lang="en-ZA" i="1" smtClean="0"/>
              <a:t>but </a:t>
            </a:r>
          </a:p>
          <a:p>
            <a:pPr>
              <a:buFont typeface="Wingdings" pitchFamily="2" charset="2"/>
              <a:buChar char="Ø"/>
            </a:pPr>
            <a:endParaRPr lang="en-ZA" i="1" smtClean="0"/>
          </a:p>
          <a:p>
            <a:pPr>
              <a:buFont typeface="Wingdings" pitchFamily="2" charset="2"/>
              <a:buChar char="Ø"/>
            </a:pPr>
            <a:endParaRPr lang="en-ZA" i="1" smtClean="0"/>
          </a:p>
          <a:p>
            <a:pPr>
              <a:buFont typeface="Wingdings" pitchFamily="2" charset="2"/>
              <a:buChar char="Ø"/>
            </a:pPr>
            <a:r>
              <a:rPr lang="en-ZA" i="1" smtClean="0"/>
              <a:t>Hypothesis: (infrared ) effects in quantum gravity  break LLI (like conformal invariance in QCD) but preserve GCI (like gauge invariance in QCD)</a:t>
            </a:r>
            <a:endParaRPr lang="en-ZA" smtClean="0"/>
          </a:p>
        </p:txBody>
      </p:sp>
      <p:graphicFrame>
        <p:nvGraphicFramePr>
          <p:cNvPr id="13314" name="Object 2"/>
          <p:cNvGraphicFramePr>
            <a:graphicFrameLocks noChangeAspect="1"/>
          </p:cNvGraphicFramePr>
          <p:nvPr/>
        </p:nvGraphicFramePr>
        <p:xfrm>
          <a:off x="1000125" y="1643063"/>
          <a:ext cx="846138" cy="511175"/>
        </p:xfrm>
        <a:graphic>
          <a:graphicData uri="http://schemas.openxmlformats.org/presentationml/2006/ole">
            <p:oleObj spid="_x0000_s13314" name="Equation" r:id="rId3" imgW="406080" imgH="164880" progId="Equation.3">
              <p:embed/>
            </p:oleObj>
          </a:graphicData>
        </a:graphic>
      </p:graphicFrame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1500188" y="2214563"/>
          <a:ext cx="5929312" cy="679450"/>
        </p:xfrm>
        <a:graphic>
          <a:graphicData uri="http://schemas.openxmlformats.org/presentationml/2006/ole">
            <p:oleObj spid="_x0000_s13315" name="Equation" r:id="rId4" imgW="191736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DIMOND</a:t>
            </a:r>
            <a:endParaRPr lang="en-ZA" dirty="0"/>
          </a:p>
        </p:txBody>
      </p:sp>
      <p:sp>
        <p:nvSpPr>
          <p:cNvPr id="143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ZA" smtClean="0"/>
              <a:t>Propose </a:t>
            </a:r>
            <a:r>
              <a:rPr lang="en-ZA" i="1" smtClean="0"/>
              <a:t>effective </a:t>
            </a:r>
            <a:r>
              <a:rPr lang="en-ZA" smtClean="0"/>
              <a:t>action: </a:t>
            </a:r>
          </a:p>
          <a:p>
            <a:pPr>
              <a:buFont typeface="Wingdings" pitchFamily="2" charset="2"/>
              <a:buChar char="Ø"/>
            </a:pPr>
            <a:endParaRPr lang="en-ZA" smtClean="0"/>
          </a:p>
          <a:p>
            <a:pPr>
              <a:buFont typeface="Wingdings" pitchFamily="2" charset="2"/>
              <a:buChar char="Ø"/>
            </a:pPr>
            <a:endParaRPr lang="en-ZA" smtClean="0"/>
          </a:p>
          <a:p>
            <a:pPr>
              <a:buFont typeface="Wingdings" pitchFamily="2" charset="2"/>
              <a:buChar char="Ø"/>
            </a:pPr>
            <a:endParaRPr lang="en-ZA" smtClean="0"/>
          </a:p>
          <a:p>
            <a:pPr>
              <a:buFont typeface="Wingdings" pitchFamily="2" charset="2"/>
              <a:buChar char="Ø"/>
            </a:pPr>
            <a:r>
              <a:rPr lang="en-ZA" smtClean="0"/>
              <a:t>GR limit </a:t>
            </a:r>
            <a:r>
              <a:rPr lang="en-ZA" i="1" smtClean="0"/>
              <a:t>automatic</a:t>
            </a:r>
            <a:endParaRPr lang="en-ZA" smtClean="0"/>
          </a:p>
          <a:p>
            <a:pPr>
              <a:buFont typeface="Wingdings" pitchFamily="2" charset="2"/>
              <a:buChar char="Ø"/>
            </a:pPr>
            <a:r>
              <a:rPr lang="en-ZA" smtClean="0"/>
              <a:t>Newtonian MOND limit </a:t>
            </a:r>
            <a:r>
              <a:rPr lang="en-ZA" i="1" smtClean="0"/>
              <a:t>automatic</a:t>
            </a:r>
            <a:endParaRPr lang="en-ZA" smtClean="0"/>
          </a:p>
        </p:txBody>
      </p:sp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1000125" y="2428875"/>
          <a:ext cx="6357938" cy="1241425"/>
        </p:xfrm>
        <a:graphic>
          <a:graphicData uri="http://schemas.openxmlformats.org/presentationml/2006/ole">
            <p:oleObj spid="_x0000_s14338" name="Equation" r:id="rId3" imgW="2565360" imgH="4824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“Conclusions”</a:t>
            </a:r>
            <a:endParaRPr lang="en-ZA" dirty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mtClean="0"/>
              <a:t>Is DIMOND ‘beautiful’ ?</a:t>
            </a:r>
          </a:p>
          <a:p>
            <a:r>
              <a:rPr lang="en-ZA" smtClean="0"/>
              <a:t>Can one </a:t>
            </a:r>
            <a:r>
              <a:rPr lang="en-ZA" i="1" smtClean="0"/>
              <a:t>derive </a:t>
            </a:r>
            <a:r>
              <a:rPr lang="en-ZA" smtClean="0"/>
              <a:t>breaking of LLI and so effective action?</a:t>
            </a:r>
          </a:p>
          <a:p>
            <a:r>
              <a:rPr lang="en-ZA" smtClean="0"/>
              <a:t>What about cosmology – especially ‘dark energy’ ? [10]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ZA" dirty="0" smtClean="0"/>
              <a:t>References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[1]M </a:t>
            </a:r>
            <a:r>
              <a:rPr lang="en-ZA" dirty="0" err="1" smtClean="0"/>
              <a:t>Milgrom</a:t>
            </a:r>
            <a:r>
              <a:rPr lang="en-ZA" dirty="0" smtClean="0"/>
              <a:t>, </a:t>
            </a:r>
            <a:r>
              <a:rPr lang="en-ZA" dirty="0" err="1" smtClean="0"/>
              <a:t>Astrophys</a:t>
            </a:r>
            <a:r>
              <a:rPr lang="en-ZA" dirty="0" smtClean="0"/>
              <a:t> J </a:t>
            </a:r>
            <a:r>
              <a:rPr lang="en-ZA" b="1" dirty="0" smtClean="0"/>
              <a:t>270</a:t>
            </a:r>
            <a:r>
              <a:rPr lang="en-ZA" dirty="0" smtClean="0"/>
              <a:t>(1983)365,371,384.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[2]J </a:t>
            </a:r>
            <a:r>
              <a:rPr lang="en-ZA" dirty="0" err="1" smtClean="0"/>
              <a:t>Bekenstein</a:t>
            </a:r>
            <a:r>
              <a:rPr lang="en-ZA" dirty="0" smtClean="0"/>
              <a:t> and M </a:t>
            </a:r>
            <a:r>
              <a:rPr lang="en-ZA" dirty="0" err="1" smtClean="0"/>
              <a:t>Milgrom</a:t>
            </a:r>
            <a:r>
              <a:rPr lang="en-ZA" dirty="0" smtClean="0"/>
              <a:t>, </a:t>
            </a:r>
            <a:r>
              <a:rPr lang="en-ZA" dirty="0" err="1" smtClean="0"/>
              <a:t>Astrophys</a:t>
            </a:r>
            <a:r>
              <a:rPr lang="en-ZA" dirty="0" smtClean="0"/>
              <a:t> J </a:t>
            </a:r>
            <a:r>
              <a:rPr lang="en-ZA" b="1" dirty="0" smtClean="0"/>
              <a:t>286</a:t>
            </a:r>
            <a:r>
              <a:rPr lang="en-ZA" dirty="0" smtClean="0"/>
              <a:t>(1984)7.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[3]J D </a:t>
            </a:r>
            <a:r>
              <a:rPr lang="en-ZA" dirty="0" err="1" smtClean="0"/>
              <a:t>Bekenstein</a:t>
            </a:r>
            <a:r>
              <a:rPr lang="en-ZA" dirty="0" smtClean="0"/>
              <a:t>, Phys Rev </a:t>
            </a:r>
            <a:r>
              <a:rPr lang="en-ZA" b="1" dirty="0" smtClean="0"/>
              <a:t>D70</a:t>
            </a:r>
            <a:r>
              <a:rPr lang="en-ZA" dirty="0" smtClean="0"/>
              <a:t>(2004)083509.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[4]T G </a:t>
            </a:r>
            <a:r>
              <a:rPr lang="en-ZA" dirty="0" err="1" smtClean="0"/>
              <a:t>Zlosnik</a:t>
            </a:r>
            <a:r>
              <a:rPr lang="en-ZA" dirty="0" smtClean="0"/>
              <a:t>, P G Ferreira and G D </a:t>
            </a:r>
            <a:r>
              <a:rPr lang="en-ZA" dirty="0" err="1" smtClean="0"/>
              <a:t>Starkman</a:t>
            </a:r>
            <a:r>
              <a:rPr lang="en-ZA" dirty="0" smtClean="0"/>
              <a:t>, Phys Rev </a:t>
            </a:r>
            <a:r>
              <a:rPr lang="en-ZA" b="1" dirty="0" smtClean="0"/>
              <a:t>D75</a:t>
            </a:r>
            <a:r>
              <a:rPr lang="en-ZA" dirty="0" smtClean="0"/>
              <a:t>(2007)044017.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[5]M </a:t>
            </a:r>
            <a:r>
              <a:rPr lang="en-ZA" dirty="0" err="1" smtClean="0"/>
              <a:t>Milgrom</a:t>
            </a:r>
            <a:r>
              <a:rPr lang="en-ZA" dirty="0" smtClean="0"/>
              <a:t>, Phys Rev </a:t>
            </a:r>
            <a:r>
              <a:rPr lang="en-ZA" b="1" dirty="0" smtClean="0"/>
              <a:t>D80</a:t>
            </a:r>
            <a:r>
              <a:rPr lang="en-ZA" dirty="0" smtClean="0"/>
              <a:t>(2009)123536.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[6]H </a:t>
            </a:r>
            <a:r>
              <a:rPr lang="en-ZA" dirty="0" err="1" smtClean="0"/>
              <a:t>Pagels</a:t>
            </a:r>
            <a:r>
              <a:rPr lang="en-ZA" dirty="0" smtClean="0"/>
              <a:t> and E </a:t>
            </a:r>
            <a:r>
              <a:rPr lang="en-ZA" dirty="0" err="1" smtClean="0"/>
              <a:t>Tomboulis</a:t>
            </a:r>
            <a:r>
              <a:rPr lang="en-ZA" dirty="0" smtClean="0"/>
              <a:t>, </a:t>
            </a:r>
            <a:r>
              <a:rPr lang="en-ZA" dirty="0" err="1" smtClean="0"/>
              <a:t>Nucl</a:t>
            </a:r>
            <a:r>
              <a:rPr lang="en-ZA" dirty="0" smtClean="0"/>
              <a:t> Phys </a:t>
            </a:r>
            <a:r>
              <a:rPr lang="en-ZA" b="1" dirty="0" smtClean="0"/>
              <a:t>143</a:t>
            </a:r>
            <a:r>
              <a:rPr lang="en-ZA" dirty="0" smtClean="0"/>
              <a:t>(1978)485.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[7] J F </a:t>
            </a:r>
            <a:r>
              <a:rPr lang="en-ZA" dirty="0" err="1" smtClean="0"/>
              <a:t>Donoghue</a:t>
            </a:r>
            <a:r>
              <a:rPr lang="en-ZA" dirty="0" smtClean="0"/>
              <a:t>. Phys Rev </a:t>
            </a:r>
            <a:r>
              <a:rPr lang="en-ZA" b="1" dirty="0" smtClean="0"/>
              <a:t>D50</a:t>
            </a:r>
            <a:r>
              <a:rPr lang="en-ZA" dirty="0" smtClean="0"/>
              <a:t>(1994)3874.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[8] M Reuter, Phys Rev </a:t>
            </a:r>
            <a:r>
              <a:rPr lang="en-ZA" b="1" dirty="0" smtClean="0"/>
              <a:t>D57</a:t>
            </a:r>
            <a:r>
              <a:rPr lang="en-ZA" dirty="0" smtClean="0"/>
              <a:t>(1998)971.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[9]H I Arcos and J G Pereira, </a:t>
            </a:r>
            <a:r>
              <a:rPr lang="en-ZA" dirty="0" err="1" smtClean="0"/>
              <a:t>Int</a:t>
            </a:r>
            <a:r>
              <a:rPr lang="en-ZA" dirty="0" smtClean="0"/>
              <a:t> J Mod Phys </a:t>
            </a:r>
            <a:r>
              <a:rPr lang="en-ZA" b="1" dirty="0" smtClean="0"/>
              <a:t>D13</a:t>
            </a:r>
            <a:r>
              <a:rPr lang="en-ZA" dirty="0" smtClean="0"/>
              <a:t>(2004)2193.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en-ZA" dirty="0" smtClean="0"/>
              <a:t>[10]G R </a:t>
            </a:r>
            <a:r>
              <a:rPr lang="en-ZA" dirty="0" err="1" smtClean="0"/>
              <a:t>Bengochea</a:t>
            </a:r>
            <a:r>
              <a:rPr lang="en-ZA" dirty="0" smtClean="0"/>
              <a:t> and R Ferraro, Phys Rev </a:t>
            </a:r>
            <a:r>
              <a:rPr lang="en-ZA" b="1" dirty="0" smtClean="0"/>
              <a:t>D79</a:t>
            </a:r>
            <a:r>
              <a:rPr lang="en-ZA" dirty="0" smtClean="0"/>
              <a:t>(2009)124019.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1787</TotalTime>
  <Words>528</Words>
  <Application>Microsoft Office PowerPoint</Application>
  <PresentationFormat>On-screen Show (4:3)</PresentationFormat>
  <Paragraphs>141</Paragraphs>
  <Slides>20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Book Antiqua</vt:lpstr>
      <vt:lpstr>Arial</vt:lpstr>
      <vt:lpstr>Lucida Sans</vt:lpstr>
      <vt:lpstr>Wingdings 2</vt:lpstr>
      <vt:lpstr>Wingdings</vt:lpstr>
      <vt:lpstr>Wingdings 3</vt:lpstr>
      <vt:lpstr>Calibri</vt:lpstr>
      <vt:lpstr>Courier New</vt:lpstr>
      <vt:lpstr>Apex</vt:lpstr>
      <vt:lpstr>Equation</vt:lpstr>
      <vt:lpstr>Microsoft Equation 3.0</vt:lpstr>
      <vt:lpstr>A Beautiful MOND ?</vt:lpstr>
      <vt:lpstr>“Missing mass problem”</vt:lpstr>
      <vt:lpstr>MOND</vt:lpstr>
      <vt:lpstr>MOND</vt:lpstr>
      <vt:lpstr>MOND</vt:lpstr>
      <vt:lpstr>Relativistic MOND?</vt:lpstr>
      <vt:lpstr>Relativistic MOND?</vt:lpstr>
      <vt:lpstr>Relativistic MOND?</vt:lpstr>
      <vt:lpstr>MOND</vt:lpstr>
      <vt:lpstr>QCD</vt:lpstr>
      <vt:lpstr>QCD</vt:lpstr>
      <vt:lpstr>QCD</vt:lpstr>
      <vt:lpstr>Compare</vt:lpstr>
      <vt:lpstr>DIMOND</vt:lpstr>
      <vt:lpstr>DIMOND</vt:lpstr>
      <vt:lpstr> Torsion Gravity[9]</vt:lpstr>
      <vt:lpstr>DIMOND</vt:lpstr>
      <vt:lpstr>DIMOND</vt:lpstr>
      <vt:lpstr>“Conclusions”</vt:lpstr>
      <vt:lpstr>References</vt:lpstr>
    </vt:vector>
  </TitlesOfParts>
  <Company>University of Cape Town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Beautiful MOND ?</dc:title>
  <dc:creator>gary</dc:creator>
  <cp:lastModifiedBy>gary</cp:lastModifiedBy>
  <cp:revision>17</cp:revision>
  <dcterms:created xsi:type="dcterms:W3CDTF">2010-02-01T13:40:30Z</dcterms:created>
  <dcterms:modified xsi:type="dcterms:W3CDTF">2010-12-07T10:57:50Z</dcterms:modified>
</cp:coreProperties>
</file>