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  <p:sldMasterId id="2147483724" r:id="rId3"/>
    <p:sldMasterId id="2147483736" r:id="rId4"/>
  </p:sldMasterIdLst>
  <p:notesMasterIdLst>
    <p:notesMasterId r:id="rId34"/>
  </p:notesMasterIdLst>
  <p:sldIdLst>
    <p:sldId id="257" r:id="rId5"/>
    <p:sldId id="307" r:id="rId6"/>
    <p:sldId id="258" r:id="rId7"/>
    <p:sldId id="260" r:id="rId8"/>
    <p:sldId id="262" r:id="rId9"/>
    <p:sldId id="263" r:id="rId10"/>
    <p:sldId id="273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04" r:id="rId22"/>
    <p:sldId id="287" r:id="rId23"/>
    <p:sldId id="288" r:id="rId24"/>
    <p:sldId id="289" r:id="rId25"/>
    <p:sldId id="290" r:id="rId26"/>
    <p:sldId id="291" r:id="rId27"/>
    <p:sldId id="294" r:id="rId28"/>
    <p:sldId id="295" r:id="rId29"/>
    <p:sldId id="267" r:id="rId30"/>
    <p:sldId id="305" r:id="rId31"/>
    <p:sldId id="306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3A18-43A3-1F42-8CE6-806490AD3273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F5DB7-4F15-C043-8C11-E97B4F57B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04A7A-3919-454C-990D-A9C9595CC67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B1A3-4E83-A246-AD4E-231FD0EACB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E2D7AC-FC18-6B4E-B3CA-9913A98F4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581469-DCF3-9F4B-A973-B4CF68744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E521F2-FD7B-3645-BF59-9E13D1472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FBC47B-F5B0-1C4E-93BA-001E67341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FDC47B-7997-4F4E-ACA1-668B42432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606302-9EE0-8247-AC19-995524B3C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32D043-D43F-5B4F-BAEE-8D29B773C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202D5-023F-3549-B09F-88D527761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BEF9BD-B7F7-EF49-837C-F903C8542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D92677-3B3E-6D48-8BA3-1F9BA3829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CC7DBB-CFE3-DE40-80B6-1C3360D20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D4DCE2-1B7C-F840-8F19-3ED18F00F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BB63DB-FDAE-8B45-9FD7-3F9C9A0E4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503CF6-2EF9-E747-BEC9-8328DC06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697B76-4E8C-564E-BF7B-32641468E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3115612-CB1E-9F47-AB76-0194306FE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C0BD46-9012-D441-BBF2-42D2504652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E767F-1E2E-9C45-9890-3EDCD5B665E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F95BE3-B3F7-914F-8731-0D2BD8BC944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B3147-E29A-1243-B323-D9985857D83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C8AD42-F492-3F4C-B26F-88CE71C155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60C826-CCE4-174A-BA8C-E90F3EAAE33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E29152-14A2-1342-AA4D-AE0CC7C6B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0ADCB4-C0E8-4149-BEC9-273AF9DD548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CF8E00-6431-E249-A5CF-F33CA6A5BD9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F11FA-3968-FB41-9E65-CE9BDABD56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C2FE10-BD55-5643-AE16-4157C4ACA5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303A25-64EB-F246-9571-C06DA769042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29F7-42CF-F043-8819-9D3BB8C6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B12E-6491-7749-BF40-883BD440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D5A1-F6A5-FE43-8AF2-E58583FF9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20E6-C5F9-464A-A021-EE4115BB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0DC-168C-D649-8110-A550BB24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BBA858-F8E7-954E-BD15-DC28F877A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F95-E7D5-9C4F-82BF-59024BEFC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089D-0B54-F841-BD04-BCCFDF3A3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7DD3-20FA-0047-AA1B-E959DA9E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3AEC-998E-DB48-B275-9AF3B0F7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3269-DD8D-F74F-9FC9-AAE8B073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8A5E-63F0-FD4C-8E8B-197F342C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021BDF-9E69-904C-A134-56967F0AB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C722D3-F947-834F-8309-6B38835E1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C8B184-C7E0-7341-81B9-AAF83727A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E6FE4F-4717-434D-B971-97BDF04E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3F0BA2-E696-CF49-9A36-96B5044A4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fld id="{C13CB0EF-12E4-AC41-969B-FECA552B921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E77AB2-6935-394F-908D-D9F5320B3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endParaRPr lang="en-US" altLang="ja-JP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endParaRPr lang="en-US" altLang="ja-JP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fld id="{AE45B0B8-408E-F744-9002-0D1E27F3E8D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5784AB7A-DFF5-2B40-8DE8-9D705517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df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d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7" Type="http://schemas.openxmlformats.org/officeDocument/2006/relationships/image" Target="../media/image39.pdf"/><Relationship Id="rId8" Type="http://schemas.openxmlformats.org/officeDocument/2006/relationships/image" Target="../media/image40.png"/><Relationship Id="rId9" Type="http://schemas.openxmlformats.org/officeDocument/2006/relationships/image" Target="../media/image41.pdf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Relationship Id="rId8" Type="http://schemas.openxmlformats.org/officeDocument/2006/relationships/image" Target="../media/image57.pdf"/><Relationship Id="rId9" Type="http://schemas.openxmlformats.org/officeDocument/2006/relationships/image" Target="../media/image58.png"/><Relationship Id="rId10" Type="http://schemas.openxmlformats.org/officeDocument/2006/relationships/image" Target="../media/image59.pdf"/><Relationship Id="rId11" Type="http://schemas.openxmlformats.org/officeDocument/2006/relationships/image" Target="../media/image6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8" Type="http://schemas.openxmlformats.org/officeDocument/2006/relationships/image" Target="../media/image67.pdf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1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df"/><Relationship Id="rId5" Type="http://schemas.openxmlformats.org/officeDocument/2006/relationships/image" Target="../media/image72.png"/><Relationship Id="rId6" Type="http://schemas.openxmlformats.org/officeDocument/2006/relationships/image" Target="../media/image73.pdf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9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df"/><Relationship Id="rId5" Type="http://schemas.openxmlformats.org/officeDocument/2006/relationships/image" Target="../media/image78.png"/><Relationship Id="rId6" Type="http://schemas.openxmlformats.org/officeDocument/2006/relationships/image" Target="../media/image79.pdf"/><Relationship Id="rId7" Type="http://schemas.openxmlformats.org/officeDocument/2006/relationships/image" Target="../media/image80.png"/><Relationship Id="rId8" Type="http://schemas.openxmlformats.org/officeDocument/2006/relationships/image" Target="../media/image81.pdf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5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869229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Calibri"/>
                <a:cs typeface="Calibri"/>
              </a:rPr>
              <a:t>    </a:t>
            </a:r>
            <a:r>
              <a:rPr lang="en-US" sz="4000" b="1" dirty="0" err="1" smtClean="0">
                <a:latin typeface="Calibri"/>
                <a:cs typeface="Calibri"/>
              </a:rPr>
              <a:t>Glasma</a:t>
            </a:r>
            <a:r>
              <a:rPr lang="en-US" sz="4000" b="1" dirty="0" smtClean="0">
                <a:latin typeface="Calibri"/>
                <a:cs typeface="Calibri"/>
              </a:rPr>
              <a:t> to plasma: classical coherence,</a:t>
            </a:r>
          </a:p>
          <a:p>
            <a:r>
              <a:rPr lang="en-US" sz="4000" b="1" dirty="0" smtClean="0">
                <a:latin typeface="Calibri"/>
                <a:cs typeface="Calibri"/>
              </a:rPr>
              <a:t>  quantum </a:t>
            </a:r>
            <a:r>
              <a:rPr lang="en-US" sz="4000" b="1" dirty="0" err="1" smtClean="0">
                <a:latin typeface="Calibri"/>
                <a:cs typeface="Calibri"/>
              </a:rPr>
              <a:t>decoherence</a:t>
            </a:r>
            <a:r>
              <a:rPr lang="en-US" sz="4000" b="1" dirty="0" smtClean="0">
                <a:latin typeface="Calibri"/>
                <a:cs typeface="Calibri"/>
              </a:rPr>
              <a:t> &amp; </a:t>
            </a:r>
            <a:r>
              <a:rPr lang="en-US" sz="4000" b="1" dirty="0" err="1" smtClean="0">
                <a:latin typeface="Calibri"/>
                <a:cs typeface="Calibri"/>
              </a:rPr>
              <a:t>thermalization</a:t>
            </a:r>
            <a:r>
              <a:rPr lang="en-US" sz="4000" b="1" dirty="0" smtClean="0">
                <a:latin typeface="Calibri"/>
                <a:cs typeface="Calibri"/>
              </a:rPr>
              <a:t> </a:t>
            </a:r>
          </a:p>
          <a:p>
            <a:r>
              <a:rPr lang="en-US" sz="4000" b="1" dirty="0" smtClean="0">
                <a:latin typeface="Calibri"/>
                <a:cs typeface="Calibri"/>
              </a:rPr>
              <a:t>                        in the little Bang</a:t>
            </a:r>
            <a:endParaRPr lang="en-US" sz="4000" dirty="0" smtClean="0"/>
          </a:p>
          <a:p>
            <a:pPr algn="ctr"/>
            <a:endParaRPr lang="en-US" sz="3200" b="1" dirty="0" smtClean="0"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latin typeface="Calibri"/>
                <a:cs typeface="Calibri"/>
              </a:rPr>
              <a:t>Raju </a:t>
            </a:r>
            <a:r>
              <a:rPr lang="en-US" sz="3200" b="1" dirty="0" smtClean="0">
                <a:latin typeface="Calibri"/>
                <a:cs typeface="Calibri"/>
              </a:rPr>
              <a:t>Venugopalan</a:t>
            </a:r>
            <a:endParaRPr lang="en-US" sz="3200" b="1" dirty="0" smtClean="0">
              <a:latin typeface="Calibri"/>
              <a:cs typeface="Calibri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30662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Calibri"/>
                <a:cs typeface="Calibri"/>
              </a:rPr>
              <a:t>L</a:t>
            </a:r>
            <a:r>
              <a:rPr lang="en-US" sz="1600" b="1" dirty="0" smtClean="0">
                <a:latin typeface="Calibri"/>
                <a:cs typeface="Calibri"/>
              </a:rPr>
              <a:t>ecture </a:t>
            </a:r>
            <a:r>
              <a:rPr lang="en-US" sz="1600" b="1" dirty="0" err="1" smtClean="0">
                <a:latin typeface="Calibri"/>
                <a:cs typeface="Calibri"/>
              </a:rPr>
              <a:t>iV</a:t>
            </a:r>
            <a:r>
              <a:rPr lang="en-US" sz="1600" b="1" dirty="0" smtClean="0">
                <a:latin typeface="Calibri"/>
                <a:cs typeface="Calibri"/>
              </a:rPr>
              <a:t>, UCT, February 2012</a:t>
            </a:r>
            <a:endParaRPr lang="en-US" sz="16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07" y="0"/>
            <a:ext cx="8458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Quantum fluctuations in classical backgrounds: II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07" y="3999003"/>
            <a:ext cx="7784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p</a:t>
            </a:r>
            <a:r>
              <a:rPr lang="en-US" sz="2400" b="1" baseline="30000" dirty="0" err="1" smtClean="0">
                <a:latin typeface="Calibri"/>
                <a:cs typeface="Calibri"/>
              </a:rPr>
              <a:t>η</a:t>
            </a:r>
            <a:r>
              <a:rPr lang="en-US" sz="2400" b="1" dirty="0" smtClean="0">
                <a:latin typeface="Calibri"/>
                <a:cs typeface="Calibri"/>
              </a:rPr>
              <a:t> ≠ 0 (generated after collision) modes  grow exponentially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with proper time can have to be </a:t>
            </a:r>
            <a:r>
              <a:rPr lang="en-US" sz="2400" b="1" dirty="0" err="1" smtClean="0">
                <a:latin typeface="Calibri"/>
                <a:cs typeface="Calibri"/>
              </a:rPr>
              <a:t>resummed</a:t>
            </a:r>
            <a:r>
              <a:rPr lang="en-US" sz="2400" b="1" dirty="0" smtClean="0">
                <a:latin typeface="Calibri"/>
                <a:cs typeface="Calibri"/>
              </a:rPr>
              <a:t> to all orders 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6795" y="883975"/>
            <a:ext cx="21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Romatschke,Venugopalan</a:t>
            </a:r>
            <a:endParaRPr lang="en-US" sz="14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Fukushima,Gelis,McLerran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3366" y="1667056"/>
            <a:ext cx="2133601" cy="1446939"/>
            <a:chOff x="1728" y="144"/>
            <a:chExt cx="2208" cy="1679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728" y="144"/>
              <a:ext cx="768" cy="1631"/>
              <a:chOff x="432" y="816"/>
              <a:chExt cx="768" cy="1631"/>
            </a:xfrm>
          </p:grpSpPr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432" y="816"/>
                <a:ext cx="768" cy="1631"/>
                <a:chOff x="432" y="816"/>
                <a:chExt cx="720" cy="1488"/>
              </a:xfrm>
            </p:grpSpPr>
            <p:sp>
              <p:nvSpPr>
                <p:cNvPr id="7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32" y="816"/>
                  <a:ext cx="72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20"/>
                <p:cNvSpPr>
                  <a:spLocks noChangeShapeType="1"/>
                </p:cNvSpPr>
                <p:nvPr/>
              </p:nvSpPr>
              <p:spPr bwMode="auto">
                <a:xfrm>
                  <a:off x="432" y="1200"/>
                  <a:ext cx="0" cy="110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32" y="1872"/>
                  <a:ext cx="72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22"/>
                <p:cNvSpPr>
                  <a:spLocks noChangeShapeType="1"/>
                </p:cNvSpPr>
                <p:nvPr/>
              </p:nvSpPr>
              <p:spPr bwMode="auto">
                <a:xfrm>
                  <a:off x="1152" y="816"/>
                  <a:ext cx="0" cy="10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528" y="1296"/>
                <a:ext cx="144" cy="288"/>
                <a:chOff x="576" y="1248"/>
                <a:chExt cx="144" cy="288"/>
              </a:xfrm>
            </p:grpSpPr>
            <p:sp>
              <p:nvSpPr>
                <p:cNvPr id="6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25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 rot="4387939">
                <a:off x="840" y="1032"/>
                <a:ext cx="144" cy="288"/>
                <a:chOff x="576" y="1248"/>
                <a:chExt cx="144" cy="288"/>
              </a:xfrm>
            </p:grpSpPr>
            <p:sp>
              <p:nvSpPr>
                <p:cNvPr id="6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28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7101526" flipV="1">
                <a:off x="875" y="1300"/>
                <a:ext cx="188" cy="288"/>
                <a:chOff x="576" y="1248"/>
                <a:chExt cx="144" cy="288"/>
              </a:xfrm>
            </p:grpSpPr>
            <p:sp>
              <p:nvSpPr>
                <p:cNvPr id="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8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31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8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 rot="-5155907">
                <a:off x="544" y="1679"/>
                <a:ext cx="191" cy="288"/>
                <a:chOff x="576" y="1248"/>
                <a:chExt cx="144" cy="288"/>
              </a:xfrm>
            </p:grpSpPr>
            <p:sp>
              <p:nvSpPr>
                <p:cNvPr id="62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34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 flipH="1">
                <a:off x="912" y="1680"/>
                <a:ext cx="144" cy="288"/>
                <a:chOff x="576" y="1248"/>
                <a:chExt cx="144" cy="288"/>
              </a:xfrm>
            </p:grpSpPr>
            <p:sp>
              <p:nvSpPr>
                <p:cNvPr id="6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37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 rot="4409057">
                <a:off x="552" y="1944"/>
                <a:ext cx="144" cy="288"/>
                <a:chOff x="576" y="1248"/>
                <a:chExt cx="144" cy="288"/>
              </a:xfrm>
            </p:grpSpPr>
            <p:sp>
              <p:nvSpPr>
                <p:cNvPr id="5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40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168" y="192"/>
              <a:ext cx="768" cy="1631"/>
              <a:chOff x="432" y="816"/>
              <a:chExt cx="768" cy="1631"/>
            </a:xfrm>
          </p:grpSpPr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432" y="816"/>
                <a:ext cx="768" cy="1631"/>
                <a:chOff x="432" y="816"/>
                <a:chExt cx="720" cy="1488"/>
              </a:xfrm>
            </p:grpSpPr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32" y="816"/>
                  <a:ext cx="72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>
                  <a:off x="432" y="1200"/>
                  <a:ext cx="0" cy="110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32" y="1872"/>
                  <a:ext cx="72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>
                  <a:off x="1152" y="816"/>
                  <a:ext cx="0" cy="10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28" y="1296"/>
                <a:ext cx="144" cy="288"/>
                <a:chOff x="576" y="1248"/>
                <a:chExt cx="144" cy="288"/>
              </a:xfrm>
            </p:grpSpPr>
            <p:sp>
              <p:nvSpPr>
                <p:cNvPr id="4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49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 rot="4387939">
                <a:off x="840" y="1032"/>
                <a:ext cx="144" cy="288"/>
                <a:chOff x="576" y="1248"/>
                <a:chExt cx="144" cy="288"/>
              </a:xfrm>
            </p:grpSpPr>
            <p:sp>
              <p:nvSpPr>
                <p:cNvPr id="4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52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 rot="7101526" flipV="1">
                <a:off x="875" y="1300"/>
                <a:ext cx="188" cy="288"/>
                <a:chOff x="576" y="1248"/>
                <a:chExt cx="144" cy="288"/>
              </a:xfrm>
            </p:grpSpPr>
            <p:sp>
              <p:nvSpPr>
                <p:cNvPr id="4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8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55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8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 rot="-5155907">
                <a:off x="544" y="1679"/>
                <a:ext cx="191" cy="288"/>
                <a:chOff x="576" y="1248"/>
                <a:chExt cx="144" cy="288"/>
              </a:xfrm>
            </p:grpSpPr>
            <p:sp>
              <p:nvSpPr>
                <p:cNvPr id="3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58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 flipH="1">
                <a:off x="912" y="1680"/>
                <a:ext cx="144" cy="288"/>
                <a:chOff x="576" y="1248"/>
                <a:chExt cx="144" cy="288"/>
              </a:xfrm>
            </p:grpSpPr>
            <p:sp>
              <p:nvSpPr>
                <p:cNvPr id="37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61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 rot="4409057">
                <a:off x="552" y="1944"/>
                <a:ext cx="144" cy="288"/>
                <a:chOff x="576" y="1248"/>
                <a:chExt cx="144" cy="288"/>
              </a:xfrm>
            </p:grpSpPr>
            <p:sp>
              <p:nvSpPr>
                <p:cNvPr id="3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76" y="1248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64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352" y="240"/>
              <a:ext cx="1296" cy="288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68" y="768"/>
              <a:ext cx="1392" cy="24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968" y="960"/>
              <a:ext cx="1344" cy="288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016" y="1200"/>
              <a:ext cx="1296" cy="192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12" y="528"/>
              <a:ext cx="1392" cy="192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872" y="1392"/>
              <a:ext cx="1392" cy="24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40" y="8"/>
                </a:cxn>
                <a:cxn ang="0">
                  <a:pos x="432" y="248"/>
                </a:cxn>
                <a:cxn ang="0">
                  <a:pos x="672" y="56"/>
                </a:cxn>
                <a:cxn ang="0">
                  <a:pos x="816" y="200"/>
                </a:cxn>
                <a:cxn ang="0">
                  <a:pos x="960" y="56"/>
                </a:cxn>
                <a:cxn ang="0">
                  <a:pos x="1152" y="248"/>
                </a:cxn>
              </a:cxnLst>
              <a:rect l="0" t="0" r="r" b="b"/>
              <a:pathLst>
                <a:path w="1152" h="256">
                  <a:moveTo>
                    <a:pt x="0" y="200"/>
                  </a:moveTo>
                  <a:cubicBezTo>
                    <a:pt x="84" y="100"/>
                    <a:pt x="168" y="0"/>
                    <a:pt x="240" y="8"/>
                  </a:cubicBezTo>
                  <a:cubicBezTo>
                    <a:pt x="312" y="16"/>
                    <a:pt x="360" y="240"/>
                    <a:pt x="432" y="248"/>
                  </a:cubicBezTo>
                  <a:cubicBezTo>
                    <a:pt x="504" y="256"/>
                    <a:pt x="608" y="64"/>
                    <a:pt x="672" y="56"/>
                  </a:cubicBezTo>
                  <a:cubicBezTo>
                    <a:pt x="736" y="48"/>
                    <a:pt x="768" y="200"/>
                    <a:pt x="816" y="200"/>
                  </a:cubicBezTo>
                  <a:cubicBezTo>
                    <a:pt x="864" y="200"/>
                    <a:pt x="904" y="48"/>
                    <a:pt x="960" y="56"/>
                  </a:cubicBezTo>
                  <a:cubicBezTo>
                    <a:pt x="1016" y="64"/>
                    <a:pt x="1120" y="216"/>
                    <a:pt x="1152" y="248"/>
                  </a:cubicBezTo>
                </a:path>
              </a:pathLst>
            </a:custGeom>
            <a:noFill/>
            <a:ln w="38100" cmpd="sng">
              <a:solidFill>
                <a:srgbClr val="8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3081472" y="2390462"/>
            <a:ext cx="16430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-898504496" y="60154"/>
            <a:ext cx="2147483647" cy="2147483647"/>
            <a:chOff x="3696" y="2448"/>
            <a:chExt cx="8479395" cy="3721519"/>
          </a:xfrm>
        </p:grpSpPr>
        <p:pic>
          <p:nvPicPr>
            <p:cNvPr id="76" name="Picture 75" descr="maxam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333"/>
            <a:stretch>
              <a:fillRect/>
            </a:stretch>
          </p:blipFill>
          <p:spPr bwMode="auto">
            <a:xfrm>
              <a:off x="4976336" y="1209367"/>
              <a:ext cx="3506755" cy="2514600"/>
            </a:xfrm>
            <a:prstGeom prst="rect">
              <a:avLst/>
            </a:prstGeom>
            <a:noFill/>
          </p:spPr>
        </p:pic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H="1" flipV="1">
              <a:off x="3696" y="3024"/>
              <a:ext cx="343" cy="34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2" descr="Parchment"/>
            <p:cNvSpPr txBox="1">
              <a:spLocks noChangeArrowheads="1"/>
            </p:cNvSpPr>
            <p:nvPr/>
          </p:nvSpPr>
          <p:spPr bwMode="auto">
            <a:xfrm>
              <a:off x="4177" y="2448"/>
              <a:ext cx="479" cy="109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</p:txBody>
        </p:sp>
        <p:pic>
          <p:nvPicPr>
            <p:cNvPr id="79" name="Picture 78" descr="maxa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3552" y="1753064"/>
              <a:ext cx="223935" cy="152915"/>
            </a:xfrm>
            <a:prstGeom prst="rect">
              <a:avLst/>
            </a:prstGeom>
            <a:noFill/>
          </p:spPr>
        </p:pic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3888" y="2880"/>
              <a:ext cx="7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increasing </a:t>
              </a:r>
            </a:p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seed size</a:t>
              </a:r>
            </a:p>
          </p:txBody>
        </p:sp>
        <p:sp>
          <p:nvSpPr>
            <p:cNvPr id="81" name="Text Box 15" descr="Parchment"/>
            <p:cNvSpPr txBox="1">
              <a:spLocks noChangeArrowheads="1"/>
            </p:cNvSpPr>
            <p:nvPr/>
          </p:nvSpPr>
          <p:spPr bwMode="auto">
            <a:xfrm>
              <a:off x="4464" y="3504"/>
              <a:ext cx="288" cy="1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tIns="0" anchorCtr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Times New Roman" charset="0"/>
                </a:rPr>
                <a:t>2500</a:t>
              </a:r>
              <a:endParaRPr lang="en-US">
                <a:latin typeface="Futura" charset="0"/>
              </a:endParaRPr>
            </a:p>
          </p:txBody>
        </p:sp>
      </p:grpSp>
      <p:grpSp>
        <p:nvGrpSpPr>
          <p:cNvPr id="82" name="Group 9"/>
          <p:cNvGrpSpPr>
            <a:grpSpLocks/>
          </p:cNvGrpSpPr>
          <p:nvPr/>
        </p:nvGrpSpPr>
        <p:grpSpPr bwMode="auto">
          <a:xfrm>
            <a:off x="4990007" y="1484403"/>
            <a:ext cx="3657600" cy="2514600"/>
            <a:chOff x="2400" y="2016"/>
            <a:chExt cx="2352" cy="1776"/>
          </a:xfrm>
        </p:grpSpPr>
        <p:pic>
          <p:nvPicPr>
            <p:cNvPr id="83" name="Picture 10" descr="maxam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333"/>
            <a:stretch>
              <a:fillRect/>
            </a:stretch>
          </p:blipFill>
          <p:spPr bwMode="auto">
            <a:xfrm>
              <a:off x="2400" y="2016"/>
              <a:ext cx="2255" cy="1776"/>
            </a:xfrm>
            <a:prstGeom prst="rect">
              <a:avLst/>
            </a:prstGeom>
            <a:noFill/>
          </p:spPr>
        </p:pic>
        <p:sp>
          <p:nvSpPr>
            <p:cNvPr id="84" name="Line 11"/>
            <p:cNvSpPr>
              <a:spLocks noChangeShapeType="1"/>
            </p:cNvSpPr>
            <p:nvPr/>
          </p:nvSpPr>
          <p:spPr bwMode="auto">
            <a:xfrm flipH="1" flipV="1">
              <a:off x="3696" y="3024"/>
              <a:ext cx="343" cy="34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12" descr="Parchment"/>
            <p:cNvSpPr txBox="1">
              <a:spLocks noChangeArrowheads="1"/>
            </p:cNvSpPr>
            <p:nvPr/>
          </p:nvSpPr>
          <p:spPr bwMode="auto">
            <a:xfrm>
              <a:off x="4177" y="2448"/>
              <a:ext cx="479" cy="109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</p:txBody>
        </p:sp>
        <p:pic>
          <p:nvPicPr>
            <p:cNvPr id="86" name="Picture 13" descr="maxa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2400"/>
              <a:ext cx="144" cy="108"/>
            </a:xfrm>
            <a:prstGeom prst="rect">
              <a:avLst/>
            </a:prstGeom>
            <a:noFill/>
          </p:spPr>
        </p:pic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3888" y="2880"/>
              <a:ext cx="7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increasing </a:t>
              </a:r>
            </a:p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seed size</a:t>
              </a:r>
            </a:p>
          </p:txBody>
        </p:sp>
        <p:sp>
          <p:nvSpPr>
            <p:cNvPr id="88" name="Text Box 15" descr="Parchment"/>
            <p:cNvSpPr txBox="1">
              <a:spLocks noChangeArrowheads="1"/>
            </p:cNvSpPr>
            <p:nvPr/>
          </p:nvSpPr>
          <p:spPr bwMode="auto">
            <a:xfrm>
              <a:off x="4464" y="3504"/>
              <a:ext cx="288" cy="1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tIns="0" anchorCtr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Times New Roman" charset="0"/>
                </a:rPr>
                <a:t>2500</a:t>
              </a:r>
              <a:endParaRPr lang="en-US">
                <a:latin typeface="Futura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3081472" y="1600452"/>
            <a:ext cx="2211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Quant.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fluct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.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grow exponentially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after collision</a:t>
            </a:r>
            <a:endParaRPr lang="en-US" sz="1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45557" y="2481551"/>
            <a:ext cx="2106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As large as classical 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field at 1/Qs !</a:t>
            </a:r>
            <a:endParaRPr lang="en-US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91" name="Picture 9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237" y="5157704"/>
            <a:ext cx="3007844" cy="741063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658277" y="5103673"/>
            <a:ext cx="519617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So called “secular divergences” 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known in condensed matter physics</a:t>
            </a:r>
          </a:p>
          <a:p>
            <a:endParaRPr lang="en-US" sz="20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The Boltzmann equation is a specific example…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058" y="21267"/>
            <a:ext cx="9383058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spectrum of initial quantum fluctuations 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-898504496" y="60154"/>
            <a:ext cx="2147483647" cy="2147483647"/>
            <a:chOff x="3696" y="2448"/>
            <a:chExt cx="8479395" cy="3721519"/>
          </a:xfrm>
        </p:grpSpPr>
        <p:pic>
          <p:nvPicPr>
            <p:cNvPr id="76" name="Picture 75" descr="maxam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333"/>
            <a:stretch>
              <a:fillRect/>
            </a:stretch>
          </p:blipFill>
          <p:spPr bwMode="auto">
            <a:xfrm>
              <a:off x="4976336" y="1209367"/>
              <a:ext cx="3506755" cy="2514600"/>
            </a:xfrm>
            <a:prstGeom prst="rect">
              <a:avLst/>
            </a:prstGeom>
            <a:noFill/>
          </p:spPr>
        </p:pic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H="1" flipV="1">
              <a:off x="3696" y="3024"/>
              <a:ext cx="343" cy="34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2" descr="Parchment"/>
            <p:cNvSpPr txBox="1">
              <a:spLocks noChangeArrowheads="1"/>
            </p:cNvSpPr>
            <p:nvPr/>
          </p:nvSpPr>
          <p:spPr bwMode="auto">
            <a:xfrm>
              <a:off x="4177" y="2448"/>
              <a:ext cx="479" cy="109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</p:txBody>
        </p:sp>
        <p:pic>
          <p:nvPicPr>
            <p:cNvPr id="79" name="Picture 78" descr="maxa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3552" y="1753064"/>
              <a:ext cx="223935" cy="152915"/>
            </a:xfrm>
            <a:prstGeom prst="rect">
              <a:avLst/>
            </a:prstGeom>
            <a:noFill/>
          </p:spPr>
        </p:pic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3888" y="2880"/>
              <a:ext cx="7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increasing </a:t>
              </a:r>
            </a:p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seed size</a:t>
              </a:r>
            </a:p>
          </p:txBody>
        </p:sp>
        <p:sp>
          <p:nvSpPr>
            <p:cNvPr id="81" name="Text Box 15" descr="Parchment"/>
            <p:cNvSpPr txBox="1">
              <a:spLocks noChangeArrowheads="1"/>
            </p:cNvSpPr>
            <p:nvPr/>
          </p:nvSpPr>
          <p:spPr bwMode="auto">
            <a:xfrm>
              <a:off x="4464" y="3504"/>
              <a:ext cx="288" cy="1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tIns="0" anchorCtr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Times New Roman" charset="0"/>
                </a:rPr>
                <a:t>2500</a:t>
              </a:r>
              <a:endParaRPr lang="en-US">
                <a:latin typeface="Futura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99662" y="994267"/>
            <a:ext cx="2884351" cy="2715405"/>
            <a:chOff x="288954" y="839087"/>
            <a:chExt cx="2884351" cy="2715405"/>
          </a:xfrm>
        </p:grpSpPr>
        <p:pic>
          <p:nvPicPr>
            <p:cNvPr id="95" name="Picture 94" descr="dum1.png"/>
            <p:cNvPicPr>
              <a:picLocks noChangeAspect="1"/>
            </p:cNvPicPr>
            <p:nvPr/>
          </p:nvPicPr>
          <p:blipFill>
            <a:blip r:embed="rId5"/>
            <a:srcRect l="13661" r="13114"/>
            <a:stretch>
              <a:fillRect/>
            </a:stretch>
          </p:blipFill>
          <p:spPr>
            <a:xfrm>
              <a:off x="288954" y="839087"/>
              <a:ext cx="2884351" cy="2715405"/>
            </a:xfrm>
            <a:prstGeom prst="rect">
              <a:avLst/>
            </a:prstGeom>
          </p:spPr>
        </p:pic>
        <p:sp>
          <p:nvSpPr>
            <p:cNvPr id="96" name="Oval 95"/>
            <p:cNvSpPr/>
            <p:nvPr/>
          </p:nvSpPr>
          <p:spPr bwMode="auto">
            <a:xfrm>
              <a:off x="1324612" y="989111"/>
              <a:ext cx="699191" cy="39805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1359893" y="1083055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1674208" y="1083055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84013" y="1238235"/>
            <a:ext cx="2489200" cy="2006600"/>
            <a:chOff x="474148" y="3849873"/>
            <a:chExt cx="2489200" cy="2006600"/>
          </a:xfrm>
        </p:grpSpPr>
        <p:pic>
          <p:nvPicPr>
            <p:cNvPr id="105" name="Picture 104" descr="dum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48" y="3849873"/>
              <a:ext cx="2489200" cy="2006600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 bwMode="auto">
            <a:xfrm>
              <a:off x="1373604" y="3849873"/>
              <a:ext cx="790545" cy="39805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1512293" y="3952544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802500" y="3952544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74148" y="3952544"/>
              <a:ext cx="724495" cy="252890"/>
            </a:xfrm>
            <a:prstGeom prst="rect">
              <a:avLst/>
            </a:prstGeom>
          </p:spPr>
        </p:pic>
      </p:grpSp>
      <p:pic>
        <p:nvPicPr>
          <p:cNvPr id="107" name="Picture 10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99662" y="1164267"/>
            <a:ext cx="724495" cy="252890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6045728" y="1343317"/>
            <a:ext cx="2501900" cy="2332626"/>
            <a:chOff x="6555116" y="2367303"/>
            <a:chExt cx="2501900" cy="2332626"/>
          </a:xfrm>
        </p:grpSpPr>
        <p:pic>
          <p:nvPicPr>
            <p:cNvPr id="114" name="Picture 113" descr="dum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55116" y="2566329"/>
              <a:ext cx="2501900" cy="2133600"/>
            </a:xfrm>
            <a:prstGeom prst="rect">
              <a:avLst/>
            </a:prstGeom>
          </p:spPr>
        </p:pic>
        <p:sp>
          <p:nvSpPr>
            <p:cNvPr id="110" name="Oval 109"/>
            <p:cNvSpPr/>
            <p:nvPr/>
          </p:nvSpPr>
          <p:spPr bwMode="auto">
            <a:xfrm>
              <a:off x="7440330" y="2367303"/>
              <a:ext cx="885214" cy="39805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565894" y="2473883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950770" y="2473883"/>
              <a:ext cx="256584" cy="18639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987281" y="1323452"/>
            <a:ext cx="724495" cy="25289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045728" y="3368166"/>
            <a:ext cx="2666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alibri"/>
                <a:cs typeface="Calibri"/>
              </a:rPr>
              <a:t>Parametrically suppressed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46173" y="3198889"/>
            <a:ext cx="2777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  <a:latin typeface="Calibri"/>
                <a:cs typeface="Calibri"/>
              </a:rPr>
              <a:t>Exponentiate</a:t>
            </a:r>
            <a:r>
              <a:rPr lang="en-US" sz="1600" b="1" dirty="0" smtClean="0">
                <a:solidFill>
                  <a:srgbClr val="008000"/>
                </a:solidFill>
                <a:latin typeface="Calibri"/>
                <a:cs typeface="Calibri"/>
              </a:rPr>
              <a:t> and </a:t>
            </a:r>
            <a:r>
              <a:rPr lang="en-US" sz="1600" b="1" dirty="0" err="1" smtClean="0">
                <a:solidFill>
                  <a:srgbClr val="008000"/>
                </a:solidFill>
                <a:latin typeface="Calibri"/>
                <a:cs typeface="Calibri"/>
              </a:rPr>
              <a:t>resum</a:t>
            </a:r>
            <a:r>
              <a:rPr lang="en-US" sz="1600" b="1" dirty="0" smtClean="0">
                <a:solidFill>
                  <a:srgbClr val="008000"/>
                </a:solidFill>
                <a:latin typeface="Calibri"/>
                <a:cs typeface="Calibri"/>
              </a:rPr>
              <a:t> these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5427" y="3675943"/>
            <a:ext cx="617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Leading quantum corrections to all orders give: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29864" y="4201543"/>
            <a:ext cx="7965002" cy="669281"/>
          </a:xfrm>
          <a:prstGeom prst="rect">
            <a:avLst/>
          </a:prstGeom>
        </p:spPr>
      </p:pic>
      <p:pic>
        <p:nvPicPr>
          <p:cNvPr id="122" name="Picture 1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597481" y="4870824"/>
            <a:ext cx="5389800" cy="715065"/>
          </a:xfrm>
          <a:prstGeom prst="rect">
            <a:avLst/>
          </a:prstGeom>
        </p:spPr>
      </p:pic>
      <p:sp>
        <p:nvSpPr>
          <p:cNvPr id="123" name="Down Arrow 122"/>
          <p:cNvSpPr/>
          <p:nvPr/>
        </p:nvSpPr>
        <p:spPr bwMode="auto">
          <a:xfrm>
            <a:off x="4205463" y="5585889"/>
            <a:ext cx="618233" cy="405523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24157" y="5991412"/>
            <a:ext cx="85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alibri"/>
                <a:cs typeface="Calibri"/>
              </a:rPr>
              <a:t>Gauge invariant Gaussian spectrum of quantum fluctuations computed </a:t>
            </a:r>
            <a:r>
              <a:rPr lang="en-US" b="1" i="1" dirty="0" err="1" smtClean="0">
                <a:solidFill>
                  <a:srgbClr val="660066"/>
                </a:solidFill>
                <a:latin typeface="Calibri"/>
                <a:cs typeface="Calibri"/>
              </a:rPr>
              <a:t>ab</a:t>
            </a:r>
            <a:r>
              <a:rPr lang="en-US" b="1" i="1" dirty="0" smtClean="0">
                <a:solidFill>
                  <a:srgbClr val="660066"/>
                </a:solidFill>
                <a:latin typeface="Calibri"/>
                <a:cs typeface="Calibri"/>
              </a:rPr>
              <a:t> initio</a:t>
            </a:r>
            <a:endParaRPr lang="en-US" b="1" i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27185" y="6360744"/>
            <a:ext cx="5350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(in inflation, see Son;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Khlebnikov,Tkachev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;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Kofman,Linde,Starobinsky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058" y="21267"/>
            <a:ext cx="9383058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spectrum of initial quantum fluctuations 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-898504496" y="60154"/>
            <a:ext cx="2147483647" cy="2147483647"/>
            <a:chOff x="3696" y="2448"/>
            <a:chExt cx="8479395" cy="3721519"/>
          </a:xfrm>
        </p:grpSpPr>
        <p:pic>
          <p:nvPicPr>
            <p:cNvPr id="76" name="Picture 75" descr="maxam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333"/>
            <a:stretch>
              <a:fillRect/>
            </a:stretch>
          </p:blipFill>
          <p:spPr bwMode="auto">
            <a:xfrm>
              <a:off x="4976336" y="1209367"/>
              <a:ext cx="3506755" cy="2514600"/>
            </a:xfrm>
            <a:prstGeom prst="rect">
              <a:avLst/>
            </a:prstGeom>
            <a:noFill/>
          </p:spPr>
        </p:pic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H="1" flipV="1">
              <a:off x="3696" y="3024"/>
              <a:ext cx="343" cy="34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2" descr="Parchment"/>
            <p:cNvSpPr txBox="1">
              <a:spLocks noChangeArrowheads="1"/>
            </p:cNvSpPr>
            <p:nvPr/>
          </p:nvSpPr>
          <p:spPr bwMode="auto">
            <a:xfrm>
              <a:off x="4177" y="2448"/>
              <a:ext cx="479" cy="109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Futura" charset="0"/>
              </a:endParaRPr>
            </a:p>
          </p:txBody>
        </p:sp>
        <p:pic>
          <p:nvPicPr>
            <p:cNvPr id="79" name="Picture 78" descr="maxa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3552" y="1753064"/>
              <a:ext cx="223935" cy="152915"/>
            </a:xfrm>
            <a:prstGeom prst="rect">
              <a:avLst/>
            </a:prstGeom>
            <a:noFill/>
          </p:spPr>
        </p:pic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3888" y="2880"/>
              <a:ext cx="7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increasing </a:t>
              </a:r>
            </a:p>
            <a:p>
              <a:r>
                <a:rPr lang="en-US" sz="1400" b="1">
                  <a:solidFill>
                    <a:srgbClr val="008080"/>
                  </a:solidFill>
                  <a:latin typeface="Futura" charset="0"/>
                </a:rPr>
                <a:t>seed size</a:t>
              </a:r>
            </a:p>
          </p:txBody>
        </p:sp>
        <p:sp>
          <p:nvSpPr>
            <p:cNvPr id="81" name="Text Box 15" descr="Parchment"/>
            <p:cNvSpPr txBox="1">
              <a:spLocks noChangeArrowheads="1"/>
            </p:cNvSpPr>
            <p:nvPr/>
          </p:nvSpPr>
          <p:spPr bwMode="auto">
            <a:xfrm>
              <a:off x="4464" y="3504"/>
              <a:ext cx="288" cy="1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tIns="0" anchorCtr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Times New Roman" charset="0"/>
                </a:rPr>
                <a:t>2500</a:t>
              </a:r>
              <a:endParaRPr lang="en-US">
                <a:latin typeface="Futura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9864" y="1158696"/>
            <a:ext cx="654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Path integral over small fluctuations equivalent to 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9864" y="1852706"/>
            <a:ext cx="8442512" cy="630257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>
            <a:off x="5378824" y="2357327"/>
            <a:ext cx="896470" cy="2512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993238" y="2608599"/>
            <a:ext cx="247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alibri"/>
                <a:cs typeface="Calibri"/>
              </a:rPr>
              <a:t>Gaussian random variables</a:t>
            </a:r>
            <a:endParaRPr lang="en-US" sz="16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588" y="3436471"/>
            <a:ext cx="859078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Berry conjecture: High lying quantum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eigenstates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of classically chaotic systems, 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                                linear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superpositions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of Gaussian random variables</a:t>
            </a:r>
          </a:p>
          <a:p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Srednicki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: Systems that satisfy Berry’s conjecture exhibit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                  “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eigenstate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thermalization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”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Hydrodynamics from quantum fluctuations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361181"/>
            <a:ext cx="198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scalar Φ</a:t>
            </a:r>
            <a:r>
              <a:rPr lang="en-US" sz="2000" b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4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theory</a:t>
            </a:r>
            <a:r>
              <a:rPr lang="en-US" sz="2000" b="1" dirty="0" smtClean="0">
                <a:latin typeface="Calibri"/>
                <a:cs typeface="Calibri"/>
              </a:rPr>
              <a:t>:</a:t>
            </a:r>
            <a:endParaRPr lang="en-US" sz="2000" b="1" baseline="30000" dirty="0">
              <a:latin typeface="Calibri"/>
              <a:cs typeface="Calibri"/>
            </a:endParaRPr>
          </a:p>
        </p:txBody>
      </p:sp>
      <p:pic>
        <p:nvPicPr>
          <p:cNvPr id="6" name="Picture 5" descr="dum1.png"/>
          <p:cNvPicPr>
            <a:picLocks noChangeAspect="1"/>
          </p:cNvPicPr>
          <p:nvPr/>
        </p:nvPicPr>
        <p:blipFill>
          <a:blip r:embed="rId2"/>
          <a:srcRect l="6867" r="5150" b="4397"/>
          <a:stretch>
            <a:fillRect/>
          </a:stretch>
        </p:blipFill>
        <p:spPr>
          <a:xfrm>
            <a:off x="4518665" y="939800"/>
            <a:ext cx="4115925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0" y="2115234"/>
            <a:ext cx="398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Energy density and pressure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without averaging over fluctuations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088" y="44704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Energy density and pressure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after averaging over fluctuations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38088" y="5500493"/>
            <a:ext cx="347126" cy="2317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340" y="5316786"/>
            <a:ext cx="300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Converges to single valued 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relation “EOS”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0" y="989111"/>
            <a:ext cx="27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Dusling,Epelbaum,Gelis,RV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5" y="3886200"/>
            <a:ext cx="4252315" cy="269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Hydrodynamics from quantum fluctuations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63" y="1361181"/>
            <a:ext cx="430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Anatomy of phase </a:t>
            </a:r>
            <a:r>
              <a:rPr lang="en-US" sz="2400" b="1" dirty="0" err="1" smtClean="0">
                <a:solidFill>
                  <a:srgbClr val="000090"/>
                </a:solidFill>
                <a:latin typeface="Calibri"/>
                <a:cs typeface="Calibri"/>
              </a:rPr>
              <a:t>decoherence</a:t>
            </a: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: </a:t>
            </a:r>
            <a:endParaRPr lang="en-US" sz="2400" b="1" baseline="30000" dirty="0">
              <a:latin typeface="Calibri"/>
              <a:cs typeface="Calibri"/>
            </a:endParaRPr>
          </a:p>
        </p:txBody>
      </p:sp>
      <p:pic>
        <p:nvPicPr>
          <p:cNvPr id="13" name="Picture 12" descr="dum1.png"/>
          <p:cNvPicPr>
            <a:picLocks noChangeAspect="1"/>
          </p:cNvPicPr>
          <p:nvPr/>
        </p:nvPicPr>
        <p:blipFill>
          <a:blip r:embed="rId2"/>
          <a:srcRect l="9401" t="9901" r="7231" b="7622"/>
          <a:stretch>
            <a:fillRect/>
          </a:stretch>
        </p:blipFill>
        <p:spPr>
          <a:xfrm>
            <a:off x="4548607" y="967540"/>
            <a:ext cx="4595393" cy="3091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4631" y="2165684"/>
            <a:ext cx="3493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ΔΘ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Δω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</a:t>
            </a:r>
            <a:endParaRPr lang="en-US" sz="2400" b="1" dirty="0" smtClean="0"/>
          </a:p>
          <a:p>
            <a:endParaRPr lang="en-US" sz="800" b="1" dirty="0" smtClean="0"/>
          </a:p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period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= 2π /  </a:t>
            </a:r>
            <a:r>
              <a:rPr lang="en-US" sz="2400" b="1" dirty="0" err="1" smtClean="0"/>
              <a:t>Δω</a:t>
            </a:r>
            <a:endParaRPr lang="en-US" sz="2400" b="1" dirty="0" smtClean="0"/>
          </a:p>
          <a:p>
            <a:endParaRPr lang="en-US" sz="800" b="1" dirty="0" smtClean="0"/>
          </a:p>
          <a:p>
            <a:r>
              <a:rPr lang="en-US" sz="2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period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400" b="1" dirty="0" smtClean="0"/>
              <a:t> 18.2 / </a:t>
            </a:r>
            <a:r>
              <a:rPr lang="en-US" sz="2400" b="1" dirty="0" err="1" smtClean="0"/>
              <a:t>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max</a:t>
            </a:r>
            <a:endParaRPr lang="en-US" sz="2400" b="1" baseline="-25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355474" y="3671872"/>
            <a:ext cx="414421" cy="387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60843" y="4058986"/>
            <a:ext cx="446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Different field amplitudes from different 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initializations of the classical field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4769" y="4766872"/>
            <a:ext cx="6350251" cy="520368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94769" y="5374060"/>
            <a:ext cx="754814" cy="325606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604973" y="5287240"/>
            <a:ext cx="2890923" cy="562710"/>
          </a:xfrm>
          <a:prstGeom prst="rect">
            <a:avLst/>
          </a:prstGeom>
        </p:spPr>
      </p:pic>
      <p:sp>
        <p:nvSpPr>
          <p:cNvPr id="24" name="Left Brace 23"/>
          <p:cNvSpPr/>
          <p:nvPr/>
        </p:nvSpPr>
        <p:spPr bwMode="auto">
          <a:xfrm rot="16200000">
            <a:off x="3739881" y="5465543"/>
            <a:ext cx="227263" cy="996077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81491" y="6077213"/>
            <a:ext cx="4565437" cy="5453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48607" y="5287240"/>
            <a:ext cx="56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= 0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3585" y="5748905"/>
            <a:ext cx="318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Because T</a:t>
            </a:r>
            <a:r>
              <a:rPr lang="en-US" b="1" baseline="-25000" dirty="0" smtClean="0">
                <a:solidFill>
                  <a:srgbClr val="000090"/>
                </a:solidFill>
                <a:latin typeface="Calibri"/>
                <a:cs typeface="Calibri"/>
              </a:rPr>
              <a:t>μ</a:t>
            </a:r>
            <a:r>
              <a:rPr lang="en-US" b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μ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  for scalar theory is 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a total derivative 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and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</a:rPr>
              <a:t>φ</a:t>
            </a:r>
            <a:r>
              <a:rPr lang="en-US" b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is periodic</a:t>
            </a:r>
            <a:endParaRPr lang="en-US" b="1" baseline="30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061" y="835223"/>
            <a:ext cx="27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Dusling,Epelbaum,Gelis,RV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Quasi-particle description?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" y="4997677"/>
            <a:ext cx="60452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000" b="1" dirty="0" smtClean="0">
                <a:latin typeface="Calibri"/>
                <a:cs typeface="Calibri"/>
              </a:rPr>
              <a:t> At early times, no quasi-particle description</a:t>
            </a:r>
          </a:p>
          <a:p>
            <a:endParaRPr lang="en-US" sz="2000" b="1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000" b="1" dirty="0" smtClean="0">
                <a:latin typeface="Calibri"/>
                <a:cs typeface="Calibri"/>
              </a:rPr>
              <a:t> May have quasi-particle description at late times.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     Effective kinetic “Boltzmann” description in terms of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     interacting quasi-particles at late times ?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25" y="873323"/>
            <a:ext cx="185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Epelbaum,Gelis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95" y="873323"/>
            <a:ext cx="3189840" cy="225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894"/>
            <a:ext cx="3649323" cy="2516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15" y="3132497"/>
            <a:ext cx="3810144" cy="19173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6101752" y="3686132"/>
            <a:ext cx="510780" cy="243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44883" y="342452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libri"/>
                <a:cs typeface="Calibri"/>
              </a:rPr>
              <a:t>Energy density of free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Calibri"/>
                <a:cs typeface="Calibri"/>
              </a:rPr>
              <a:t>quasi-particles</a:t>
            </a:r>
            <a:endParaRPr lang="en-US" sz="14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H="1">
            <a:off x="6899475" y="4617945"/>
            <a:ext cx="782877" cy="3274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68829" y="5173099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libri"/>
                <a:cs typeface="Calibri"/>
              </a:rPr>
              <a:t>Energy density on the lattice</a:t>
            </a:r>
            <a:endParaRPr lang="en-US" sz="14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1408" y="2195811"/>
            <a:ext cx="130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libri"/>
                <a:cs typeface="Calibri"/>
              </a:rPr>
              <a:t>Plasmon mass</a:t>
            </a:r>
            <a:endParaRPr lang="en-US" sz="14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95" y="1641813"/>
            <a:ext cx="251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Spectral function </a:t>
            </a:r>
            <a:r>
              <a:rPr 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ω,k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en-US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316800"/>
            <a:ext cx="33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ω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21454" y="3424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68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Quasi-particle occupation number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4" name="Content Placeholder 3" descr="dum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6674" t="9702" r="3172" b="8837"/>
              <a:stretch>
                <a:fillRect/>
              </a:stretch>
            </p:blipFill>
          </mc:Choice>
          <mc:Fallback>
            <p:blipFill>
              <a:blip r:embed="rId3"/>
              <a:srcRect l="6674" t="9702" r="3172" b="8837"/>
              <a:stretch>
                <a:fillRect/>
              </a:stretch>
            </p:blipFill>
          </mc:Fallback>
        </mc:AlternateContent>
        <p:spPr>
          <a:xfrm>
            <a:off x="1743294" y="946403"/>
            <a:ext cx="6314306" cy="5290440"/>
          </a:xfrm>
        </p:spPr>
      </p:pic>
      <p:sp>
        <p:nvSpPr>
          <p:cNvPr id="5" name="Bent-Up Arrow 4"/>
          <p:cNvSpPr/>
          <p:nvPr/>
        </p:nvSpPr>
        <p:spPr bwMode="auto">
          <a:xfrm>
            <a:off x="1964172" y="3962247"/>
            <a:ext cx="1100509" cy="303726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522" y="411411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    Initial </a:t>
            </a:r>
          </a:p>
          <a:p>
            <a:r>
              <a:rPr lang="en-US" b="1" dirty="0" smtClean="0">
                <a:latin typeface="Calibri"/>
                <a:cs typeface="Calibri"/>
              </a:rPr>
              <a:t>mode distribution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780" y="6236843"/>
            <a:ext cx="671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System becomes over occupied relative to a thermal distribution…</a:t>
            </a:r>
            <a:endParaRPr lang="en-US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15" y="1143000"/>
            <a:ext cx="192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Gelis,Epelbaum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4" y="0"/>
            <a:ext cx="8872346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Bose-Einstein Condensation in HI Collisions ?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74" y="1143000"/>
            <a:ext cx="1270000" cy="165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7" y="1143000"/>
            <a:ext cx="1270000" cy="165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18" y="1143000"/>
            <a:ext cx="4935487" cy="2925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0394" y="4173285"/>
            <a:ext cx="396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Cold rubidium atoms in a magnetic trap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654" y="5035176"/>
            <a:ext cx="8598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Gell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-Mann’s Totalitarian Principle of Quantum Mechanics: 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      </a:t>
            </a:r>
            <a:r>
              <a:rPr lang="en-US" sz="2400" b="1" dirty="0" smtClean="0">
                <a:solidFill>
                  <a:srgbClr val="800000"/>
                </a:solidFill>
                <a:latin typeface="Arial"/>
                <a:cs typeface="Arial"/>
              </a:rPr>
              <a:t>Everything that is not forbidden is Compulsory</a:t>
            </a:r>
            <a:endParaRPr lang="en-US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4" y="0"/>
            <a:ext cx="8458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Bose-Einstein Condensation and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Thermalization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6775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/>
                <a:cs typeface="Calibri"/>
              </a:rPr>
              <a:t>     Assumption: Evolution of “classical” fields in the </a:t>
            </a:r>
            <a:r>
              <a:rPr lang="en-US" sz="2000" b="1" dirty="0" err="1" smtClean="0">
                <a:latin typeface="Calibri"/>
                <a:cs typeface="Calibri"/>
              </a:rPr>
              <a:t>Glasma</a:t>
            </a:r>
            <a:r>
              <a:rPr lang="en-US" sz="2000" b="1" dirty="0" smtClean="0">
                <a:latin typeface="Calibri"/>
                <a:cs typeface="Calibri"/>
              </a:rPr>
              <a:t> can be matched to a quasi-particle transport description</a:t>
            </a:r>
          </a:p>
          <a:p>
            <a:pPr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>
              <a:buNone/>
            </a:pPr>
            <a:r>
              <a:rPr lang="en-US" sz="2000" b="1" dirty="0" smtClean="0">
                <a:latin typeface="Calibri"/>
                <a:cs typeface="Calibri"/>
              </a:rPr>
              <a:t>     All estimates are “parametric”: α</a:t>
            </a:r>
            <a:r>
              <a:rPr lang="en-US" sz="2000" b="1" baseline="-25000" dirty="0" smtClean="0">
                <a:latin typeface="Calibri"/>
                <a:cs typeface="Calibri"/>
              </a:rPr>
              <a:t>S</a:t>
            </a:r>
            <a:r>
              <a:rPr lang="en-US" sz="2000" b="1" dirty="0" smtClean="0">
                <a:latin typeface="Calibri"/>
                <a:cs typeface="Calibri"/>
              </a:rPr>
              <a:t> &lt;&lt; 1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728" y="989111"/>
            <a:ext cx="3920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Blaizot,Gelis,Liao,McLerran,RV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: arXiv:1107.5295v2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9957" y="2117940"/>
            <a:ext cx="232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See also, Mueller, Son (2002)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271" y="3372428"/>
            <a:ext cx="63234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System is over-occupied:     </a:t>
            </a:r>
            <a:r>
              <a:rPr lang="en-US" sz="2400" b="1" dirty="0" err="1" smtClean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≈ Q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4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/α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; </a:t>
            </a:r>
            <a:r>
              <a:rPr lang="en-US" sz="2400" b="1" dirty="0" err="1" smtClean="0">
                <a:solidFill>
                  <a:srgbClr val="800000"/>
                </a:solidFill>
                <a:latin typeface="Calibri"/>
                <a:cs typeface="Calibri"/>
              </a:rPr>
              <a:t>ε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= Q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4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4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/α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Calibri"/>
                <a:ea typeface="Wingdings"/>
                <a:cs typeface="Calibri"/>
              </a:rPr>
              <a:t>                                             </a:t>
            </a:r>
            <a:r>
              <a:rPr lang="en-US" sz="2400" b="1" dirty="0" err="1" smtClean="0">
                <a:solidFill>
                  <a:srgbClr val="8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lang="en-US" sz="2400" b="1" dirty="0" err="1" smtClean="0">
                <a:solidFill>
                  <a:srgbClr val="8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ε</a:t>
            </a:r>
            <a:r>
              <a:rPr lang="en-US" sz="24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-3/4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 ≈ 1/α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4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1/4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&gt;&gt; 1</a:t>
            </a:r>
          </a:p>
          <a:p>
            <a:endParaRPr lang="en-US" sz="20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In a thermal system, </a:t>
            </a:r>
            <a:r>
              <a:rPr lang="en-US" sz="2000" b="1" dirty="0" err="1" smtClean="0">
                <a:solidFill>
                  <a:srgbClr val="008000"/>
                </a:solidFill>
                <a:latin typeface="Calibri"/>
                <a:cs typeface="Calibri"/>
              </a:rPr>
              <a:t>n</a:t>
            </a:r>
            <a:r>
              <a:rPr lang="en-US" sz="2000" b="1" dirty="0" err="1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 ε</a:t>
            </a:r>
            <a:r>
              <a:rPr lang="en-US" sz="2000" b="1" baseline="30000" dirty="0" smtClean="0">
                <a:solidFill>
                  <a:srgbClr val="008000"/>
                </a:solidFill>
                <a:latin typeface="Calibri"/>
                <a:cs typeface="Calibri"/>
              </a:rPr>
              <a:t>-3/4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 = 1</a:t>
            </a:r>
          </a:p>
          <a:p>
            <a:endParaRPr lang="en-US" sz="2000" b="1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179909"/>
            <a:ext cx="781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If a system is over-occupied near equilibrium and elastic scattering dominates,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 it can generate a Bose-Einstein condensate</a:t>
            </a: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3823" y="5641575"/>
            <a:ext cx="2774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Known also in  context of inflation: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Khlebnikov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Tkachev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(1996)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Berges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et al.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4" y="0"/>
            <a:ext cx="8458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Bose-Einstein Condensation and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Thermalization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9522" y="1369426"/>
            <a:ext cx="5451872" cy="83949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5205" y="2370648"/>
            <a:ext cx="2826983" cy="677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2586" y="2433510"/>
            <a:ext cx="5147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In a many-body system, gluons develop a mass</a:t>
            </a:r>
          </a:p>
          <a:p>
            <a:r>
              <a:rPr lang="en-US" sz="2000" b="1" dirty="0" err="1" smtClean="0">
                <a:latin typeface="Calibri"/>
                <a:cs typeface="Calibri"/>
              </a:rPr>
              <a:t>ω</a:t>
            </a:r>
            <a:r>
              <a:rPr lang="en-US" sz="2000" b="1" baseline="-25000" dirty="0" err="1" smtClean="0">
                <a:latin typeface="Calibri"/>
                <a:cs typeface="Calibri"/>
              </a:rPr>
              <a:t>p</a:t>
            </a:r>
            <a:r>
              <a:rPr lang="en-US" sz="2000" b="1" baseline="-25000" dirty="0" smtClean="0">
                <a:latin typeface="Calibri"/>
                <a:cs typeface="Calibri"/>
              </a:rPr>
              <a:t>=0 </a:t>
            </a:r>
            <a:r>
              <a:rPr lang="en-US" sz="2000" b="1" dirty="0" smtClean="0">
                <a:latin typeface="Calibri"/>
                <a:cs typeface="Calibri"/>
              </a:rPr>
              <a:t>= </a:t>
            </a:r>
            <a:r>
              <a:rPr lang="en-US" sz="2000" b="1" dirty="0" err="1" smtClean="0">
                <a:latin typeface="Calibri"/>
                <a:cs typeface="Calibri"/>
              </a:rPr>
              <a:t>m</a:t>
            </a:r>
            <a:r>
              <a:rPr lang="en-US" sz="2000" b="1" dirty="0" smtClean="0">
                <a:latin typeface="Calibri"/>
                <a:cs typeface="Calibri"/>
              </a:rPr>
              <a:t> ≈ α</a:t>
            </a:r>
            <a:r>
              <a:rPr lang="en-US" sz="2000" b="1" baseline="-25000" dirty="0" smtClean="0">
                <a:latin typeface="Calibri"/>
                <a:cs typeface="Calibri"/>
              </a:rPr>
              <a:t>S</a:t>
            </a:r>
            <a:r>
              <a:rPr lang="en-US" sz="2000" b="1" baseline="30000" dirty="0" smtClean="0">
                <a:latin typeface="Calibri"/>
                <a:cs typeface="Calibri"/>
              </a:rPr>
              <a:t>1/2</a:t>
            </a:r>
            <a:r>
              <a:rPr lang="en-US" sz="2000" b="1" dirty="0" smtClean="0">
                <a:latin typeface="Calibri"/>
                <a:cs typeface="Calibri"/>
              </a:rPr>
              <a:t> T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444" y="3332259"/>
            <a:ext cx="735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If over-occupation persists for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μ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=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m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, system develops a condensate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02595" y="3932424"/>
            <a:ext cx="4678799" cy="725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12188" y="5208442"/>
            <a:ext cx="5384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As α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ea typeface="Wingdings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0, most particles go into the condensate</a:t>
            </a:r>
            <a:endParaRPr lang="en-US" sz="20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85205" y="5063178"/>
            <a:ext cx="2510670" cy="69063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71654" y="6008662"/>
            <a:ext cx="3870253" cy="4398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01252" y="5753815"/>
            <a:ext cx="3788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It however carries a small fraction 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of the energy density…</a:t>
            </a:r>
            <a:endParaRPr lang="en-US" sz="20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Outline of lectures</a:t>
            </a:r>
          </a:p>
        </p:txBody>
      </p:sp>
      <p:sp>
        <p:nvSpPr>
          <p:cNvPr id="92163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I: QCD and the Quark-Gluon Plasma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II: Gluon Saturation and the Color Glass Condensate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III: Quantum field theory in strong fields. Factorization. the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Glasma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and long range correlations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Lecture IV: Quantum field theory in strong fields. 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sz="10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24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 Instabilities and the spectrum of initial quantum  fluctuations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solidFill>
                <a:srgbClr val="00009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Lecture V: Quantum field theory in strong fields. </a:t>
            </a:r>
            <a:r>
              <a:rPr lang="en-US" sz="2400" b="1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Decoherence</a:t>
            </a:r>
            <a:r>
              <a:rPr lang="en-US" sz="24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,  hydrodynamics, Bose-Einstein Condensation and </a:t>
            </a:r>
            <a:r>
              <a:rPr lang="en-US" sz="2400" b="1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thermalization</a:t>
            </a:r>
            <a:endParaRPr lang="en-US" sz="2400" b="1" dirty="0" smtClean="0">
              <a:solidFill>
                <a:srgbClr val="00009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VI: Future prospects: RHIC, LHC and the EIC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Transport in the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85" y="1402623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400" b="1" dirty="0" smtClean="0">
                <a:latin typeface="Calibri"/>
                <a:cs typeface="Calibri"/>
              </a:rPr>
              <a:t>“Landau” equation for small angle 2 </a:t>
            </a:r>
            <a:r>
              <a:rPr lang="en-US" sz="2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b="1" dirty="0" smtClean="0">
                <a:latin typeface="Calibri"/>
                <a:cs typeface="Calibri"/>
              </a:rPr>
              <a:t> 2 scattering: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12624" y="2402724"/>
            <a:ext cx="5597980" cy="656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907" y="3460023"/>
            <a:ext cx="390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This is satisfied by a distribution where      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5985" y="4263132"/>
            <a:ext cx="2074418" cy="65079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62502" y="4254153"/>
            <a:ext cx="2819365" cy="65678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556373" y="4409384"/>
            <a:ext cx="1802012" cy="358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985" y="5398990"/>
            <a:ext cx="7638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400" b="1" baseline="-25000" dirty="0" smtClean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400" b="1" dirty="0" err="1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 are dynamical time dependent scales determined 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by the transport equation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Transport in the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373799"/>
            <a:ext cx="133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At </a:t>
            </a:r>
            <a:r>
              <a:rPr lang="en-US" sz="2000" b="1" dirty="0" err="1" smtClean="0">
                <a:latin typeface="Calibri"/>
                <a:cs typeface="Calibri"/>
              </a:rPr>
              <a:t>τ</a:t>
            </a:r>
            <a:r>
              <a:rPr lang="en-US" sz="2000" b="1" dirty="0" smtClean="0">
                <a:latin typeface="Calibri"/>
                <a:cs typeface="Calibri"/>
              </a:rPr>
              <a:t> ~ 1/Q</a:t>
            </a:r>
            <a:r>
              <a:rPr lang="en-US" sz="2000" b="1" baseline="-25000" dirty="0" smtClean="0">
                <a:latin typeface="Calibri"/>
                <a:cs typeface="Calibri"/>
              </a:rPr>
              <a:t>S</a:t>
            </a:r>
            <a:endParaRPr lang="en-US" sz="2000" b="1" baseline="-25000" dirty="0"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>
            <a:stCxn id="2" idx="2"/>
          </p:cNvCxnSpPr>
          <p:nvPr/>
        </p:nvCxnSpPr>
        <p:spPr bwMode="auto">
          <a:xfrm rot="5400000">
            <a:off x="3720215" y="1992197"/>
            <a:ext cx="1700982" cy="2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69412" y="2843982"/>
            <a:ext cx="285760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572000" y="1373799"/>
            <a:ext cx="190248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5740186" y="2109684"/>
            <a:ext cx="1468595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130707" y="4409222"/>
            <a:ext cx="53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f(p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25313" y="1191514"/>
            <a:ext cx="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1/α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endParaRPr lang="en-US" b="1" baseline="-250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7019" y="2845570"/>
            <a:ext cx="19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77418" y="2976848"/>
            <a:ext cx="9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r>
              <a:rPr lang="en-US" b="1" dirty="0" smtClean="0">
                <a:latin typeface="Calibri"/>
                <a:cs typeface="Calibri"/>
              </a:rPr>
              <a:t>=</a:t>
            </a:r>
            <a:r>
              <a:rPr lang="en-US" b="1" dirty="0" err="1" smtClean="0">
                <a:latin typeface="Calibri"/>
                <a:cs typeface="Calibri"/>
              </a:rPr>
              <a:t>Λ</a:t>
            </a:r>
            <a:r>
              <a:rPr lang="en-US" b="1" dirty="0" smtClean="0">
                <a:latin typeface="Calibri"/>
                <a:cs typeface="Calibri"/>
              </a:rPr>
              <a:t>=Q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endParaRPr lang="en-US" b="1" baseline="-25000" dirty="0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4224556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At </a:t>
            </a:r>
            <a:r>
              <a:rPr lang="en-US" b="1" dirty="0" err="1" smtClean="0">
                <a:latin typeface="Calibri"/>
                <a:cs typeface="Calibri"/>
              </a:rPr>
              <a:t>τ</a:t>
            </a:r>
            <a:r>
              <a:rPr lang="en-US" b="1" dirty="0" smtClean="0">
                <a:latin typeface="Calibri"/>
                <a:cs typeface="Calibri"/>
              </a:rPr>
              <a:t> &gt; 1/Q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endParaRPr lang="en-US" b="1" baseline="-25000" dirty="0">
              <a:latin typeface="Calibri"/>
              <a:cs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3870027" y="4592594"/>
            <a:ext cx="1700982" cy="2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21812" y="5442791"/>
            <a:ext cx="285760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23653" y="5442791"/>
            <a:ext cx="19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721812" y="4224556"/>
            <a:ext cx="537843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5259655" y="4226144"/>
            <a:ext cx="980146" cy="7853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6023353" y="5227931"/>
            <a:ext cx="43289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4650538" y="4833673"/>
            <a:ext cx="1218235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10800000">
            <a:off x="4997363" y="4778554"/>
            <a:ext cx="26149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0800000">
            <a:off x="5977419" y="5218569"/>
            <a:ext cx="261589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063220" y="5475686"/>
            <a:ext cx="39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endParaRPr lang="en-US" b="1" baseline="-25000" dirty="0"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6142" y="54894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  <a:cs typeface="Calibri"/>
              </a:rPr>
              <a:t>Λ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037" y="4041478"/>
            <a:ext cx="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1/α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endParaRPr lang="en-US" b="1" baseline="-25000" dirty="0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5858824"/>
            <a:ext cx="709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When Λ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= α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Λ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,  the system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thermalizes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;  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one gets the ordering of scales: 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Λ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=T,  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m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=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Λ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Λ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= α</a:t>
            </a:r>
            <a:r>
              <a:rPr lang="en-US" sz="2000" b="1" baseline="30000" dirty="0" smtClean="0">
                <a:solidFill>
                  <a:srgbClr val="FF6600"/>
                </a:solidFill>
                <a:latin typeface="Calibri"/>
                <a:cs typeface="Calibri"/>
              </a:rPr>
              <a:t>1/2 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T,    Λ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 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= α</a:t>
            </a:r>
            <a:r>
              <a:rPr lang="en-US" sz="2000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T</a:t>
            </a:r>
            <a:endParaRPr lang="en-US" sz="20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68" y="38100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Thermalization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: from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to Plasma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65" y="1181100"/>
            <a:ext cx="7772400" cy="4114800"/>
          </a:xfrm>
        </p:spPr>
        <p:txBody>
          <a:bodyPr/>
          <a:lstStyle/>
          <a:p>
            <a:pPr>
              <a:buNone/>
            </a:pPr>
            <a:endParaRPr lang="en-US" sz="1200" b="1" dirty="0" smtClean="0">
              <a:latin typeface="Calibri"/>
              <a:cs typeface="Calibri"/>
            </a:endParaRPr>
          </a:p>
          <a:p>
            <a:pPr>
              <a:buNone/>
            </a:pPr>
            <a:r>
              <a:rPr lang="en-US" sz="2000" b="1" u="sng" dirty="0" smtClean="0">
                <a:latin typeface="Calibri"/>
                <a:cs typeface="Calibri"/>
              </a:rPr>
              <a:t>Fixed box</a:t>
            </a:r>
            <a:r>
              <a:rPr lang="en-US" sz="2000" b="1" dirty="0" smtClean="0">
                <a:latin typeface="Calibri"/>
                <a:cs typeface="Calibri"/>
              </a:rPr>
              <a:t>:    Energy conservation gives 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Λ</a:t>
            </a:r>
            <a:r>
              <a:rPr lang="en-US" sz="20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Λ</a:t>
            </a:r>
            <a:r>
              <a:rPr lang="en-US" sz="20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= constant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           </a:t>
            </a:r>
            <a:r>
              <a:rPr lang="en-US" sz="2000" b="1" dirty="0" smtClean="0">
                <a:latin typeface="Calibri"/>
                <a:cs typeface="Calibri"/>
              </a:rPr>
              <a:t>From moments of transport eqn., , 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  <a:cs typeface="Calibri"/>
              </a:rPr>
              <a:t>τ</a:t>
            </a:r>
            <a:r>
              <a:rPr lang="en-US" sz="2000" b="1" baseline="-25000" dirty="0" err="1" smtClean="0">
                <a:solidFill>
                  <a:srgbClr val="800000"/>
                </a:solidFill>
                <a:latin typeface="Calibri"/>
                <a:cs typeface="Calibri"/>
              </a:rPr>
              <a:t>coll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=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  <a:cs typeface="Calibri"/>
              </a:rPr>
              <a:t>Λ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/ Λ</a:t>
            </a:r>
            <a:r>
              <a:rPr lang="en-US" sz="20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2000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20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~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endParaRPr lang="en-US" sz="20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4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2000" b="1" dirty="0" smtClean="0">
                <a:latin typeface="Calibri"/>
                <a:cs typeface="Calibri"/>
              </a:rPr>
              <a:t>From these two conditions, 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65363" y="2295911"/>
            <a:ext cx="2097578" cy="73719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08824" y="2295911"/>
            <a:ext cx="1937980" cy="737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0952" y="3520016"/>
            <a:ext cx="2391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Thermalization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time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32765" y="3331480"/>
            <a:ext cx="2860352" cy="7771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846171" y="3319961"/>
            <a:ext cx="5821190" cy="9546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552" y="4762979"/>
            <a:ext cx="6989664" cy="1713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baseline="30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Entropy density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= Λ</a:t>
            </a:r>
            <a:r>
              <a:rPr lang="en-US" sz="2000" b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increases and saturates at 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t</a:t>
            </a:r>
            <a:r>
              <a:rPr lang="en-US" sz="2000" b="1" baseline="-25000" dirty="0" err="1" smtClean="0">
                <a:solidFill>
                  <a:srgbClr val="000090"/>
                </a:solidFill>
                <a:latin typeface="Calibri"/>
                <a:cs typeface="Calibri"/>
              </a:rPr>
              <a:t>therm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as T</a:t>
            </a:r>
            <a:r>
              <a:rPr lang="en-US" sz="2000" b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</a:p>
          <a:p>
            <a:endParaRPr lang="en-US" sz="2000" b="1" baseline="30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We showed that system is strongly interacting with itself due to 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coherence of fields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2393" y="4393647"/>
            <a:ext cx="228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Also,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Kurkela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, Moore (2011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68" y="38100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Thermalization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: from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to Plasma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23" y="1099119"/>
            <a:ext cx="825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/>
                <a:cs typeface="Calibri"/>
              </a:rPr>
              <a:t>Expanding box :</a:t>
            </a:r>
            <a:r>
              <a:rPr lang="en-US" sz="2000" b="1" dirty="0" smtClean="0">
                <a:latin typeface="Calibri"/>
                <a:cs typeface="Calibri"/>
              </a:rPr>
              <a:t>matter is now strongly self interacting for fixed momentum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                              anisotropy </a:t>
            </a:r>
            <a:r>
              <a:rPr lang="en-US" sz="2000" b="1" u="sng" dirty="0" smtClean="0">
                <a:latin typeface="Calibri"/>
                <a:cs typeface="Calibri"/>
              </a:rPr>
              <a:t> </a:t>
            </a:r>
            <a:endParaRPr lang="en-US" sz="2000" b="1" u="sng" dirty="0">
              <a:latin typeface="Calibri"/>
              <a:cs typeface="Calibri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64772" y="1711268"/>
            <a:ext cx="3546040" cy="99829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79068" y="2728026"/>
            <a:ext cx="3328255" cy="94953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37792" y="2728026"/>
            <a:ext cx="3604949" cy="10469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6226" y="4547207"/>
            <a:ext cx="2911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Thermalization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time </a:t>
            </a:r>
            <a:r>
              <a:rPr lang="en-US" sz="2000" b="1" dirty="0" err="1" smtClean="0">
                <a:solidFill>
                  <a:srgbClr val="FF6600"/>
                </a:solidFill>
                <a:latin typeface="Calibri"/>
                <a:cs typeface="Calibri"/>
              </a:rPr>
              <a:t>t</a:t>
            </a:r>
            <a:r>
              <a:rPr lang="en-US" sz="2000" b="1" baseline="-25000" dirty="0" err="1" smtClean="0">
                <a:solidFill>
                  <a:srgbClr val="FF6600"/>
                </a:solidFill>
                <a:latin typeface="Calibri"/>
                <a:cs typeface="Calibri"/>
              </a:rPr>
              <a:t>therm</a:t>
            </a:r>
            <a:r>
              <a:rPr lang="en-US" sz="2000" b="1" dirty="0" smtClean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37792" y="4347152"/>
            <a:ext cx="2735082" cy="8021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852102" y="4147097"/>
            <a:ext cx="5943210" cy="11296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890" y="5349895"/>
            <a:ext cx="766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For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δ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= -1, recover fixed box results…</a:t>
            </a:r>
          </a:p>
          <a:p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 condensate can still form in the expanding case for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δ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&gt; 1/5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5357" y="1810308"/>
            <a:ext cx="130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0 &lt; </a:t>
            </a:r>
            <a:r>
              <a:rPr lang="en-US" sz="2000" b="1" dirty="0" err="1" smtClean="0">
                <a:solidFill>
                  <a:srgbClr val="008000"/>
                </a:solidFill>
                <a:latin typeface="Calibri"/>
                <a:cs typeface="Calibri"/>
              </a:rPr>
              <a:t>δ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 ≤ 1/3 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What about plasma instabilities ?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3689" y="2265557"/>
            <a:ext cx="1810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Kurkela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, Moore(2011)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33" y="1421991"/>
            <a:ext cx="6011156" cy="3559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81092"/>
            <a:ext cx="4239979" cy="1516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2916" y="5259986"/>
            <a:ext cx="4011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Likely weak anisotropy relevant: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Needs careful study to gauge impact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on scaling solutions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92" y="1021881"/>
            <a:ext cx="873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Another mechanism for </a:t>
            </a:r>
            <a:r>
              <a:rPr lang="en-US" sz="2000" b="1" dirty="0" err="1" smtClean="0">
                <a:latin typeface="Arial"/>
                <a:cs typeface="Arial"/>
              </a:rPr>
              <a:t>isotropization</a:t>
            </a:r>
            <a:r>
              <a:rPr lang="en-US" sz="2000" b="1" dirty="0" smtClean="0">
                <a:latin typeface="Arial"/>
                <a:cs typeface="Arial"/>
              </a:rPr>
              <a:t>, hydrodynamics, </a:t>
            </a:r>
            <a:r>
              <a:rPr lang="en-US" sz="2000" b="1" dirty="0" err="1" smtClean="0">
                <a:latin typeface="Arial"/>
                <a:cs typeface="Arial"/>
              </a:rPr>
              <a:t>thermalization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Summary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9682" y="1142999"/>
            <a:ext cx="8203849" cy="507645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/>
                <a:cs typeface="Calibri"/>
              </a:rPr>
              <a:t> Presented </a:t>
            </a:r>
            <a:r>
              <a:rPr lang="en-US" sz="2400" b="1" i="1" dirty="0" err="1" smtClean="0">
                <a:latin typeface="Calibri"/>
                <a:cs typeface="Calibri"/>
              </a:rPr>
              <a:t>ab</a:t>
            </a:r>
            <a:r>
              <a:rPr lang="en-US" sz="2400" b="1" i="1" dirty="0" smtClean="0">
                <a:latin typeface="Calibri"/>
                <a:cs typeface="Calibri"/>
              </a:rPr>
              <a:t> initio </a:t>
            </a:r>
            <a:r>
              <a:rPr lang="en-US" sz="2400" b="1" dirty="0" smtClean="0">
                <a:latin typeface="Calibri"/>
                <a:cs typeface="Calibri"/>
              </a:rPr>
              <a:t>picture of collective features of multi-particle production and </a:t>
            </a:r>
            <a:r>
              <a:rPr lang="en-US" sz="2400" b="1" dirty="0" err="1" smtClean="0">
                <a:latin typeface="Calibri"/>
                <a:cs typeface="Calibri"/>
              </a:rPr>
              <a:t>thermalization</a:t>
            </a:r>
            <a:r>
              <a:rPr lang="en-US" sz="2400" b="1" dirty="0" smtClean="0">
                <a:latin typeface="Calibri"/>
                <a:cs typeface="Calibri"/>
              </a:rPr>
              <a:t> in heavy ion collisions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600" b="1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err="1" smtClean="0">
                <a:latin typeface="Calibri"/>
                <a:cs typeface="Calibri"/>
              </a:rPr>
              <a:t>Thermalization</a:t>
            </a:r>
            <a:r>
              <a:rPr lang="en-US" sz="2400" b="1" dirty="0" smtClean="0">
                <a:latin typeface="Calibri"/>
                <a:cs typeface="Calibri"/>
              </a:rPr>
              <a:t> is a subtle business even in weak coupling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600" b="1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/>
                <a:cs typeface="Calibri"/>
              </a:rPr>
              <a:t>Hydrodynamics is unreasonably effective because it requires rapid </a:t>
            </a:r>
            <a:r>
              <a:rPr lang="en-US" sz="2400" b="1" dirty="0" err="1" smtClean="0">
                <a:latin typeface="Calibri"/>
                <a:cs typeface="Calibri"/>
              </a:rPr>
              <a:t>decoherence</a:t>
            </a:r>
            <a:r>
              <a:rPr lang="en-US" sz="2400" b="1" dirty="0" smtClean="0">
                <a:latin typeface="Calibri"/>
                <a:cs typeface="Calibri"/>
              </a:rPr>
              <a:t> of classical fields and strong self-interactions, not </a:t>
            </a:r>
            <a:r>
              <a:rPr lang="en-US" sz="2400" b="1" dirty="0" err="1" smtClean="0">
                <a:latin typeface="Calibri"/>
                <a:cs typeface="Calibri"/>
              </a:rPr>
              <a:t>thermalization</a:t>
            </a:r>
            <a:endParaRPr lang="en-US" sz="2400" b="1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600" b="1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/>
                <a:cs typeface="Calibri"/>
              </a:rPr>
              <a:t>Exciting possibility of a transient Bose-Einstein Condensate</a:t>
            </a:r>
          </a:p>
          <a:p>
            <a:pPr>
              <a:buClr>
                <a:srgbClr val="FF0000"/>
              </a:buClr>
              <a:buNone/>
            </a:pPr>
            <a:r>
              <a:rPr lang="en-US" sz="2400" b="1" dirty="0" smtClean="0">
                <a:latin typeface="Calibri"/>
                <a:cs typeface="Calibri"/>
              </a:rPr>
              <a:t>     interesting phenomenological consequences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6442"/>
            <a:ext cx="77724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918512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Photon &amp; </a:t>
            </a:r>
            <a:r>
              <a:rPr lang="en-US" sz="3200" b="1" dirty="0" err="1" smtClean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-lepton emission in HI collisions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8" y="1399739"/>
            <a:ext cx="8918512" cy="4114800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Photons: excess at transverse </a:t>
            </a:r>
            <a:r>
              <a:rPr lang="en-US" sz="2400" b="1" dirty="0" err="1" smtClean="0">
                <a:latin typeface="Calibri"/>
                <a:cs typeface="Calibri"/>
              </a:rPr>
              <a:t>momenta</a:t>
            </a:r>
            <a:r>
              <a:rPr lang="en-US" sz="2400" b="1" dirty="0" smtClean="0">
                <a:latin typeface="Calibri"/>
                <a:cs typeface="Calibri"/>
              </a:rPr>
              <a:t> 1-3 </a:t>
            </a:r>
            <a:r>
              <a:rPr lang="en-US" sz="2400" b="1" dirty="0" err="1" smtClean="0">
                <a:latin typeface="Calibri"/>
                <a:cs typeface="Calibri"/>
              </a:rPr>
              <a:t>GeV</a:t>
            </a:r>
            <a:r>
              <a:rPr lang="en-US" sz="2400" b="1" dirty="0" smtClean="0">
                <a:latin typeface="Calibri"/>
                <a:cs typeface="Calibri"/>
              </a:rPr>
              <a:t>; strong N</a:t>
            </a:r>
            <a:r>
              <a:rPr lang="en-US" sz="2400" b="1" baseline="-25000" dirty="0" smtClean="0">
                <a:latin typeface="Calibri"/>
                <a:cs typeface="Calibri"/>
              </a:rPr>
              <a:t>part</a:t>
            </a:r>
            <a:r>
              <a:rPr lang="en-US" sz="2400" b="1" baseline="30000" dirty="0" smtClean="0">
                <a:latin typeface="Calibri"/>
                <a:cs typeface="Calibri"/>
              </a:rPr>
              <a:t>2</a:t>
            </a:r>
            <a:r>
              <a:rPr lang="en-US" sz="2400" b="1" dirty="0" smtClean="0">
                <a:latin typeface="Calibri"/>
                <a:cs typeface="Calibri"/>
              </a:rPr>
              <a:t> dependence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4057"/>
          <a:stretch>
            <a:fillRect/>
          </a:stretch>
        </p:blipFill>
        <p:spPr>
          <a:xfrm>
            <a:off x="837011" y="2862898"/>
            <a:ext cx="5801363" cy="3733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5793" y="2000112"/>
            <a:ext cx="289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McLerran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 et al: distributions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sensitive to anisotropy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δ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918512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Photon &amp; </a:t>
            </a:r>
            <a:r>
              <a:rPr lang="en-US" sz="3200" b="1" dirty="0" err="1" smtClean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-lepton emission in HI collisions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8" y="1181100"/>
            <a:ext cx="8918512" cy="4114800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Di-leptons: excess in region </a:t>
            </a:r>
            <a:r>
              <a:rPr lang="en-US" sz="2400" b="1" dirty="0" err="1" smtClean="0">
                <a:latin typeface="Calibri"/>
                <a:cs typeface="Calibri"/>
              </a:rPr>
              <a:t>pT</a:t>
            </a:r>
            <a:r>
              <a:rPr lang="en-US" sz="2400" b="1" dirty="0" smtClean="0">
                <a:latin typeface="Calibri"/>
                <a:cs typeface="Calibri"/>
              </a:rPr>
              <a:t> &lt; M;  M ≤0.5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254" y="1601762"/>
            <a:ext cx="2776108" cy="3037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7100" y="4588014"/>
            <a:ext cx="42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Fit T ~ 100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MeV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; inconsistent with thermal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emission or hard scattering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r="9746"/>
          <a:stretch>
            <a:fillRect/>
          </a:stretch>
        </p:blipFill>
        <p:spPr>
          <a:xfrm>
            <a:off x="225488" y="1904245"/>
            <a:ext cx="3760363" cy="2079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8" y="4227590"/>
            <a:ext cx="3297731" cy="263041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481387" y="2936121"/>
            <a:ext cx="2235875" cy="10679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117150" y="5988574"/>
            <a:ext cx="1659593" cy="202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76743" y="5526909"/>
            <a:ext cx="3217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Min. bias PHENIX data – predict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part</a:t>
            </a:r>
            <a:r>
              <a:rPr lang="en-US" b="1" baseline="30000" dirty="0" smtClean="0">
                <a:solidFill>
                  <a:srgbClr val="800000"/>
                </a:solidFill>
                <a:latin typeface="Calibri"/>
                <a:cs typeface="Calibri"/>
              </a:rPr>
              <a:t>3/2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 dependence 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Role of inelastic processes ?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4044" y="919490"/>
            <a:ext cx="228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Wong (2004)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Mueller,Shoshi,Wong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(2006)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1" y="919490"/>
            <a:ext cx="2345267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341" y="2519690"/>
            <a:ext cx="801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Power counting for </a:t>
            </a:r>
            <a:r>
              <a:rPr lang="en-US" sz="2000" b="1" dirty="0" err="1" smtClean="0">
                <a:latin typeface="Calibri"/>
                <a:cs typeface="Calibri"/>
              </a:rPr>
              <a:t>n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m</a:t>
            </a:r>
            <a:r>
              <a:rPr lang="en-US" sz="2000" b="1" dirty="0" smtClean="0">
                <a:latin typeface="Calibri"/>
                <a:cs typeface="Calibri"/>
              </a:rPr>
              <a:t> processes contributions to the collision integral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49" y="1008299"/>
            <a:ext cx="2237534" cy="1511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926816"/>
            <a:ext cx="47884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Vertices contribute α</a:t>
            </a:r>
            <a:r>
              <a:rPr lang="en-US" b="1" baseline="-25000" dirty="0" smtClean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lang="en-US" b="1" baseline="30000" dirty="0" smtClean="0">
                <a:solidFill>
                  <a:srgbClr val="008000"/>
                </a:solidFill>
                <a:latin typeface="Calibri"/>
                <a:cs typeface="Calibri"/>
              </a:rPr>
              <a:t>n+m-2</a:t>
            </a:r>
          </a:p>
          <a:p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Factor of (Λ</a:t>
            </a:r>
            <a:r>
              <a:rPr lang="en-US" b="1" baseline="-25000" dirty="0" smtClean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/α</a:t>
            </a:r>
            <a:r>
              <a:rPr lang="en-US" b="1" baseline="-25000" dirty="0" smtClean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r>
              <a:rPr lang="en-US" b="1" baseline="30000" dirty="0" smtClean="0">
                <a:solidFill>
                  <a:srgbClr val="008000"/>
                </a:solidFill>
                <a:latin typeface="Calibri"/>
                <a:cs typeface="Calibri"/>
              </a:rPr>
              <a:t>n+m-2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 from distribution functions</a:t>
            </a:r>
          </a:p>
          <a:p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Screened infrared singularity: (1/Λ Λ</a:t>
            </a:r>
            <a:r>
              <a:rPr lang="en-US" b="1" baseline="-25000" dirty="0" smtClean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r>
              <a:rPr lang="en-US" b="1" baseline="30000" dirty="0" smtClean="0">
                <a:solidFill>
                  <a:srgbClr val="008000"/>
                </a:solidFill>
                <a:latin typeface="Calibri"/>
                <a:cs typeface="Calibri"/>
              </a:rPr>
              <a:t>n+m-4</a:t>
            </a:r>
          </a:p>
          <a:p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Remaining phase space integrals Λ</a:t>
            </a:r>
            <a:r>
              <a:rPr lang="en-US" b="1" baseline="30000" dirty="0" smtClean="0">
                <a:solidFill>
                  <a:srgbClr val="008000"/>
                </a:solidFill>
                <a:latin typeface="Calibri"/>
                <a:cs typeface="Calibri"/>
              </a:rPr>
              <a:t>n+m-5</a:t>
            </a:r>
          </a:p>
          <a:p>
            <a:endParaRPr lang="en-US" sz="12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Net result is </a:t>
            </a:r>
            <a:r>
              <a:rPr lang="en-US" b="1" dirty="0" err="1" smtClean="0">
                <a:solidFill>
                  <a:srgbClr val="FF6600"/>
                </a:solidFill>
                <a:latin typeface="Calibri"/>
                <a:cs typeface="Calibri"/>
              </a:rPr>
              <a:t>τ</a:t>
            </a:r>
            <a:r>
              <a:rPr lang="en-US" b="1" baseline="-25000" dirty="0" err="1" smtClean="0">
                <a:solidFill>
                  <a:srgbClr val="FF6600"/>
                </a:solidFill>
                <a:latin typeface="Calibri"/>
                <a:cs typeface="Calibri"/>
              </a:rPr>
              <a:t>inelas</a:t>
            </a:r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 ~ </a:t>
            </a:r>
            <a:r>
              <a:rPr lang="en-US" b="1" dirty="0" err="1" smtClean="0">
                <a:solidFill>
                  <a:srgbClr val="FF6600"/>
                </a:solidFill>
                <a:latin typeface="Calibri"/>
                <a:cs typeface="Calibri"/>
              </a:rPr>
              <a:t>Λ</a:t>
            </a:r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 / Λ</a:t>
            </a:r>
            <a:r>
              <a:rPr lang="en-US" b="1" baseline="-25000" dirty="0" smtClean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lang="en-US" b="1" baseline="30000" dirty="0" smtClean="0">
                <a:solidFill>
                  <a:srgbClr val="FF6600"/>
                </a:solidFill>
                <a:latin typeface="Calibri"/>
                <a:cs typeface="Calibri"/>
              </a:rPr>
              <a:t>2</a:t>
            </a:r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 = </a:t>
            </a:r>
            <a:r>
              <a:rPr lang="en-US" b="1" dirty="0" err="1" smtClean="0">
                <a:solidFill>
                  <a:srgbClr val="FF6600"/>
                </a:solidFill>
                <a:latin typeface="Calibri"/>
                <a:cs typeface="Calibri"/>
              </a:rPr>
              <a:t>τ</a:t>
            </a:r>
            <a:r>
              <a:rPr lang="en-US" b="1" baseline="-25000" dirty="0" err="1" smtClean="0">
                <a:solidFill>
                  <a:srgbClr val="FF6600"/>
                </a:solidFill>
                <a:latin typeface="Calibri"/>
                <a:cs typeface="Calibri"/>
              </a:rPr>
              <a:t>elas</a:t>
            </a:r>
            <a:endParaRPr lang="en-US" b="1" baseline="-25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341" y="5142807"/>
            <a:ext cx="6772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At most parametrically of the same order as elastic scattering. 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So a transient Bose-Einstein condensate can form.</a:t>
            </a:r>
          </a:p>
          <a:p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Numerical simulations will be decisive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3701" y="6005496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Dusling,Epelbaum,Gelis,RV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, in progress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Blaizot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, Liao,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McLerran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CE2-1B7C-F840-8F19-3ED18F00FB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1238" y="363982"/>
            <a:ext cx="2688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</a:t>
            </a:r>
            <a:r>
              <a:rPr lang="en-US" sz="3200" b="1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Calibri"/>
                <a:cs typeface="Calibri"/>
              </a:rPr>
              <a:t>Talk Outline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89" y="1467999"/>
            <a:ext cx="874531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Motivation: the unreasonable effectiveness of  hydrodynamics   </a:t>
            </a:r>
          </a:p>
          <a:p>
            <a:pPr>
              <a:buClr>
                <a:srgbClr val="660066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                    in heavy ion collisions</a:t>
            </a: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                  </a:t>
            </a:r>
            <a:r>
              <a:rPr lang="en-US" sz="2400" b="1" u="sng" dirty="0" smtClean="0">
                <a:solidFill>
                  <a:schemeClr val="bg1"/>
                </a:solidFill>
                <a:latin typeface="Calibri"/>
                <a:cs typeface="Calibri"/>
              </a:rPr>
              <a:t>An </a:t>
            </a:r>
            <a:r>
              <a:rPr lang="en-US" sz="2400" b="1" u="sng" dirty="0" err="1" smtClean="0">
                <a:solidFill>
                  <a:schemeClr val="bg1"/>
                </a:solidFill>
                <a:latin typeface="Calibri"/>
                <a:cs typeface="Calibri"/>
              </a:rPr>
              <a:t>ab</a:t>
            </a:r>
            <a:r>
              <a:rPr lang="en-US" sz="2400" b="1" u="sng" dirty="0" smtClean="0">
                <a:solidFill>
                  <a:schemeClr val="bg1"/>
                </a:solidFill>
                <a:latin typeface="Calibri"/>
                <a:cs typeface="Calibri"/>
              </a:rPr>
              <a:t> initio weak coupling approach:</a:t>
            </a: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Paradigm: Classical coherence in nuclear </a:t>
            </a:r>
            <a:r>
              <a:rPr lang="en-US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wavefunctions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Quantum fluctuations: Factorization, Evolution, </a:t>
            </a:r>
            <a:r>
              <a:rPr lang="en-US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Decoherence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Isotropization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, Bose-Einstein Condensation, </a:t>
            </a:r>
            <a:r>
              <a:rPr lang="en-US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Thermalization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?</a:t>
            </a: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</a:t>
            </a: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</a:p>
          <a:p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50527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HI theory draws concretely on concepts in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perturbative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 and non-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perturbative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 QCD, string holography, reaction-diffusion systems, topological effects, plasma physics, thermodynamics and stat.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mech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latin typeface="Calibri"/>
                <a:cs typeface="Calibri"/>
              </a:rPr>
              <a:t>, quantum chaos, Bose-Einstein condensates, pre-heating in inflationary cosmology</a:t>
            </a:r>
          </a:p>
          <a:p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8" y="0"/>
            <a:ext cx="862386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Strong flow = (nearly) ideal hydrodynamics</a:t>
            </a:r>
            <a:endParaRPr lang="en-US" sz="36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High pt elliptic 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57868"/>
            <a:ext cx="1646203" cy="20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15208" y="1469634"/>
            <a:ext cx="2216965" cy="2154550"/>
            <a:chOff x="144" y="288"/>
            <a:chExt cx="5760" cy="369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696" y="384"/>
              <a:ext cx="1440" cy="1248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44" y="2976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1920" y="432"/>
              <a:ext cx="2352" cy="2016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40" y="2880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84" y="2784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28" y="2688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24" y="2592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680" y="1632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688" y="768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784" y="672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880" y="576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976" y="480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072" y="384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168" y="288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576" y="480"/>
              <a:ext cx="3024" cy="26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432" y="432"/>
              <a:ext cx="3024" cy="26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288" y="384"/>
              <a:ext cx="3024" cy="26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64" y="2400"/>
              <a:ext cx="15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960" y="2304"/>
              <a:ext cx="15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056" y="2208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52" y="2112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248" y="2016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344" y="1920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536" y="1728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392" y="1824"/>
              <a:ext cx="28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1536" y="576"/>
              <a:ext cx="2352" cy="2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1488" y="480"/>
              <a:ext cx="2304" cy="20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1776" y="576"/>
              <a:ext cx="2304" cy="20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1728" y="1536"/>
              <a:ext cx="1488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112" y="1248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208" y="1152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256" y="1056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400" y="1008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448" y="912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496" y="816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440" y="1680"/>
              <a:ext cx="1392" cy="1344"/>
            </a:xfrm>
            <a:prstGeom prst="ellipse">
              <a:avLst/>
            </a:prstGeom>
            <a:gradFill rotWithShape="1">
              <a:gsLst>
                <a:gs pos="0">
                  <a:srgbClr val="FFBFBF"/>
                </a:gs>
                <a:gs pos="100000">
                  <a:srgbClr val="FF0000">
                    <a:alpha val="92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720" y="2496"/>
              <a:ext cx="768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816" y="2544"/>
              <a:ext cx="81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>
              <a:off x="960" y="2592"/>
              <a:ext cx="81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1152" y="2592"/>
              <a:ext cx="864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1296" y="2592"/>
              <a:ext cx="912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1440" y="2496"/>
              <a:ext cx="1056" cy="9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1584" y="2448"/>
              <a:ext cx="115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720" y="2496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488" y="2640"/>
              <a:ext cx="21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1344" y="2448"/>
              <a:ext cx="244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064" y="2592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2304" y="2544"/>
              <a:ext cx="16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496" y="2496"/>
              <a:ext cx="15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736" y="2448"/>
              <a:ext cx="13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>
              <a:off x="2448" y="1104"/>
              <a:ext cx="2928" cy="26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H="1">
              <a:off x="2592" y="1200"/>
              <a:ext cx="2928" cy="26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2784" y="1248"/>
              <a:ext cx="2928" cy="26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168" y="672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4176" y="960"/>
              <a:ext cx="864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3888" y="912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3696" y="864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3552" y="816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>
              <a:off x="3456" y="720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3360" y="672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3096" y="1008"/>
              <a:ext cx="1392" cy="1344"/>
            </a:xfrm>
            <a:prstGeom prst="ellipse">
              <a:avLst/>
            </a:prstGeom>
            <a:gradFill rotWithShape="0">
              <a:gsLst>
                <a:gs pos="0">
                  <a:srgbClr val="BBCCFF"/>
                </a:gs>
                <a:gs pos="100000">
                  <a:srgbClr val="3366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1824" y="1536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920" y="1440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2016" y="1344"/>
              <a:ext cx="27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3648" y="1824"/>
              <a:ext cx="11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840" y="1776"/>
              <a:ext cx="11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4032" y="1728"/>
              <a:ext cx="100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4224" y="1680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4464" y="1536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H="1">
              <a:off x="2832" y="1824"/>
              <a:ext cx="624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1728" y="1824"/>
              <a:ext cx="1920" cy="17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H="1">
              <a:off x="1872" y="1776"/>
              <a:ext cx="2064" cy="18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2064" y="1728"/>
              <a:ext cx="2160" cy="19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H="1">
              <a:off x="2256" y="1056"/>
              <a:ext cx="2928" cy="26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H="1">
              <a:off x="2784" y="1824"/>
              <a:ext cx="48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2784" y="1776"/>
              <a:ext cx="33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H="1">
              <a:off x="2976" y="1296"/>
              <a:ext cx="2928" cy="26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H="1">
              <a:off x="192" y="288"/>
              <a:ext cx="3024" cy="26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4416" y="1632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H="1">
              <a:off x="816" y="2352"/>
              <a:ext cx="1248" cy="1056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H="1">
              <a:off x="1392" y="1872"/>
              <a:ext cx="2160" cy="192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ight Arrow 87"/>
          <p:cNvSpPr/>
          <p:nvPr/>
        </p:nvSpPr>
        <p:spPr bwMode="auto">
          <a:xfrm>
            <a:off x="2584375" y="2458489"/>
            <a:ext cx="696827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0" name="Picture 8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43711" y="2588881"/>
            <a:ext cx="3734942" cy="417982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429000" y="3484278"/>
            <a:ext cx="1518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Spatial anisotropy</a:t>
            </a:r>
            <a:endParaRPr lang="en-US" sz="1200" b="1" dirty="0">
              <a:solidFill>
                <a:srgbClr val="008000"/>
              </a:solidFill>
            </a:endParaRPr>
          </a:p>
        </p:txBody>
      </p:sp>
      <p:grpSp>
        <p:nvGrpSpPr>
          <p:cNvPr id="87" name="Group 95"/>
          <p:cNvGrpSpPr/>
          <p:nvPr/>
        </p:nvGrpSpPr>
        <p:grpSpPr>
          <a:xfrm>
            <a:off x="216695" y="3761277"/>
            <a:ext cx="8761958" cy="2651900"/>
            <a:chOff x="216695" y="3966684"/>
            <a:chExt cx="8761958" cy="2651900"/>
          </a:xfrm>
        </p:grpSpPr>
        <p:sp>
          <p:nvSpPr>
            <p:cNvPr id="93" name="Rectangle 92"/>
            <p:cNvSpPr/>
            <p:nvPr/>
          </p:nvSpPr>
          <p:spPr>
            <a:xfrm>
              <a:off x="681480" y="5418256"/>
              <a:ext cx="7532207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Calibri"/>
                  <a:cs typeface="Calibri"/>
                </a:rPr>
                <a:t>v</a:t>
              </a:r>
              <a:r>
                <a:rPr lang="en-US" sz="2400" b="1" baseline="-25000" dirty="0" smtClean="0">
                  <a:latin typeface="Calibri"/>
                  <a:cs typeface="Calibri"/>
                </a:rPr>
                <a:t>2</a:t>
              </a:r>
              <a:r>
                <a:rPr lang="en-US" sz="2400" b="1" dirty="0" smtClean="0">
                  <a:latin typeface="Calibri"/>
                  <a:cs typeface="Calibri"/>
                </a:rPr>
                <a:t> measures how efficiently  hot matter converts spatial anisotropies to momentum anisotropy </a:t>
              </a:r>
            </a:p>
            <a:p>
              <a:r>
                <a:rPr lang="en-US" sz="2400" b="1" dirty="0" smtClean="0">
                  <a:latin typeface="Calibri"/>
                  <a:cs typeface="Calibri"/>
                </a:rPr>
                <a:t>– most efficient way is hydrodynamics</a:t>
              </a:r>
            </a:p>
          </p:txBody>
        </p:sp>
        <p:pic>
          <p:nvPicPr>
            <p:cNvPr id="95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695" y="3966684"/>
              <a:ext cx="8761958" cy="10976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57163" y="825044"/>
            <a:ext cx="8756650" cy="4693444"/>
            <a:chOff x="179388" y="1889919"/>
            <a:chExt cx="8756650" cy="469344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133600"/>
              <a:ext cx="5472112" cy="444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15712292">
              <a:off x="6487319" y="1019969"/>
              <a:ext cx="635000" cy="4176712"/>
            </a:xfrm>
            <a:prstGeom prst="triangle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vert="eaVert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7486650" y="2409825"/>
              <a:ext cx="420688" cy="403225"/>
            </a:xfrm>
            <a:prstGeom prst="plus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8132763" y="1889919"/>
              <a:ext cx="781050" cy="37941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LHC !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224588" y="4684713"/>
              <a:ext cx="2711450" cy="8858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CERN Press release, November 26, 2010:</a:t>
              </a:r>
            </a:p>
            <a:p>
              <a:endParaRPr lang="en-US" sz="1000" b="1"/>
            </a:p>
            <a:p>
              <a:r>
                <a:rPr lang="en-US" sz="1000" b="1"/>
                <a:t>‘confirms that the much hotter plasma </a:t>
              </a:r>
              <a:br>
                <a:rPr lang="en-US" sz="1000" b="1"/>
              </a:br>
              <a:r>
                <a:rPr lang="en-US" sz="1000" b="1"/>
                <a:t>produced at the LHC behaves as a </a:t>
              </a:r>
              <a:br>
                <a:rPr lang="en-US" sz="1000" b="1"/>
              </a:br>
              <a:r>
                <a:rPr lang="en-US" sz="1000" b="1"/>
                <a:t>very low viscosity liquid (a perfect fluid)..’</a:t>
              </a: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94247" y="5712392"/>
            <a:ext cx="484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at RHIC and the LHC is large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772" y="240268"/>
            <a:ext cx="74671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Strong flow = (nearly) ideal hydrodynamics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6772" y="240268"/>
            <a:ext cx="74671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Strong flow = (nearly) ideal hydrodynamics</a:t>
            </a:r>
            <a:endParaRPr lang="en-US" sz="3200" dirty="0"/>
          </a:p>
        </p:txBody>
      </p:sp>
      <p:pic>
        <p:nvPicPr>
          <p:cNvPr id="10" name="Picture 9" descr="Flow + theory"/>
          <p:cNvPicPr>
            <a:picLocks noChangeAspect="1" noChangeArrowheads="1"/>
          </p:cNvPicPr>
          <p:nvPr/>
        </p:nvPicPr>
        <p:blipFill>
          <a:blip r:embed="rId2"/>
          <a:srcRect t="6003" r="7327" b="1765"/>
          <a:stretch>
            <a:fillRect/>
          </a:stretch>
        </p:blipFill>
        <p:spPr bwMode="auto">
          <a:xfrm>
            <a:off x="298634" y="1012638"/>
            <a:ext cx="4718094" cy="31844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55252" y="1125668"/>
            <a:ext cx="35323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v</a:t>
            </a:r>
            <a:r>
              <a:rPr lang="en-US" sz="2400" b="1" baseline="-25000" dirty="0" smtClean="0">
                <a:latin typeface="Calibri"/>
                <a:cs typeface="Calibri"/>
              </a:rPr>
              <a:t>2</a:t>
            </a:r>
            <a:r>
              <a:rPr lang="en-US" sz="2400" b="1" dirty="0" smtClean="0">
                <a:latin typeface="Calibri"/>
                <a:cs typeface="Calibri"/>
              </a:rPr>
              <a:t> at LHC in agreement </a:t>
            </a:r>
          </a:p>
          <a:p>
            <a:r>
              <a:rPr lang="en-US" sz="2400" b="1" dirty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ith (slightly) viscous </a:t>
            </a:r>
          </a:p>
          <a:p>
            <a:r>
              <a:rPr lang="en-US" sz="2400" b="1" dirty="0">
                <a:latin typeface="Calibri"/>
                <a:cs typeface="Calibri"/>
              </a:rPr>
              <a:t>r</a:t>
            </a:r>
            <a:r>
              <a:rPr lang="en-US" sz="2400" b="1" dirty="0" smtClean="0">
                <a:latin typeface="Calibri"/>
                <a:cs typeface="Calibri"/>
              </a:rPr>
              <a:t>elativistic hydrodynamics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4074" r="3571"/>
          <a:stretch>
            <a:fillRect/>
          </a:stretch>
        </p:blipFill>
        <p:spPr>
          <a:xfrm>
            <a:off x="298634" y="4197047"/>
            <a:ext cx="4718094" cy="25912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197794" y="5281490"/>
            <a:ext cx="1226656" cy="10822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5252" y="4455623"/>
            <a:ext cx="3198311" cy="1651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Takes a long time ~ R/</a:t>
            </a:r>
            <a:r>
              <a:rPr lang="en-US" sz="2400" b="1" dirty="0" err="1" smtClean="0">
                <a:latin typeface="Calibri"/>
                <a:cs typeface="Calibri"/>
              </a:rPr>
              <a:t>c</a:t>
            </a:r>
            <a:r>
              <a:rPr lang="en-US" sz="2400" b="1" baseline="-25000" dirty="0" err="1" smtClean="0">
                <a:latin typeface="Calibri"/>
                <a:cs typeface="Calibri"/>
              </a:rPr>
              <a:t>S</a:t>
            </a:r>
            <a:r>
              <a:rPr lang="en-US" sz="2400" b="1" baseline="-25000" dirty="0" smtClean="0">
                <a:latin typeface="Calibri"/>
                <a:cs typeface="Calibri"/>
              </a:rPr>
              <a:t> </a:t>
            </a:r>
          </a:p>
          <a:p>
            <a:endParaRPr lang="en-US" sz="800" b="1" baseline="-25000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to build up v</a:t>
            </a:r>
            <a:r>
              <a:rPr lang="en-US" sz="2400" b="1" baseline="-25000" dirty="0" smtClean="0">
                <a:latin typeface="Calibri"/>
                <a:cs typeface="Calibri"/>
              </a:rPr>
              <a:t>2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Flow must set in very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early  (≤ 1 fm)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236" y="166760"/>
            <a:ext cx="8378083" cy="6605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Quantum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decoherence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from classical coherence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460" y="911354"/>
            <a:ext cx="8859995" cy="2247901"/>
            <a:chOff x="384" y="2558"/>
            <a:chExt cx="5376" cy="141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2558"/>
              <a:ext cx="5376" cy="1416"/>
              <a:chOff x="576" y="2443"/>
              <a:chExt cx="4174" cy="1546"/>
            </a:xfrm>
          </p:grpSpPr>
          <p:pic>
            <p:nvPicPr>
              <p:cNvPr id="8" name="Picture 6" descr="AllEvol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6" y="2443"/>
                <a:ext cx="4174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672" y="3487"/>
                <a:ext cx="715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Color Glass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Condensates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88" y="3505"/>
                <a:ext cx="604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Initial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Singularity</a:t>
                </a:r>
                <a:endParaRPr lang="en-US" sz="1800" b="1" dirty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112" y="3599"/>
                <a:ext cx="49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err="1"/>
                  <a:t>Glasma</a:t>
                </a:r>
                <a:endParaRPr lang="en-US" sz="1800" b="1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846" y="3488"/>
                <a:ext cx="73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dirty="0" err="1"/>
                  <a:t>sQGP</a:t>
                </a:r>
                <a:r>
                  <a:rPr lang="en-US" sz="1800" b="1" dirty="0"/>
                  <a:t> - </a:t>
                </a:r>
              </a:p>
              <a:p>
                <a:r>
                  <a:rPr lang="en-US" sz="1800" b="1" dirty="0"/>
                  <a:t>perfect fluid</a:t>
                </a:r>
                <a:endParaRPr lang="en-US" sz="2400" dirty="0">
                  <a:latin typeface="Futura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878" y="3505"/>
                <a:ext cx="51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dirty="0" err="1"/>
                  <a:t>Hadron</a:t>
                </a:r>
                <a:r>
                  <a:rPr lang="en-US" sz="1800" b="1" dirty="0"/>
                  <a:t> </a:t>
                </a:r>
              </a:p>
              <a:p>
                <a:r>
                  <a:rPr lang="en-US" sz="1800" b="1" dirty="0"/>
                  <a:t>Gas</a:t>
                </a:r>
              </a:p>
            </p:txBody>
          </p:sp>
        </p:grp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912" y="3974"/>
              <a:ext cx="422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55449" y="937836"/>
            <a:ext cx="2859935" cy="149284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40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21840" y="2961796"/>
            <a:ext cx="28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t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985" y="3608127"/>
            <a:ext cx="812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80"/>
              </a:buClr>
              <a:buFont typeface="Wingdings" charset="2"/>
              <a:buNone/>
            </a:pPr>
            <a:r>
              <a:rPr lang="en-US" sz="2400" b="1" dirty="0" err="1" smtClean="0">
                <a:latin typeface="Calibri"/>
                <a:cs typeface="Calibri"/>
              </a:rPr>
              <a:t>Glasma</a:t>
            </a:r>
            <a:r>
              <a:rPr lang="en-US" sz="2400" b="1" dirty="0" smtClean="0">
                <a:latin typeface="Calibri"/>
                <a:cs typeface="Calibri"/>
              </a:rPr>
              <a:t> (\</a:t>
            </a:r>
            <a:r>
              <a:rPr lang="en-US" sz="2400" b="1" dirty="0" err="1" smtClean="0">
                <a:latin typeface="Calibri"/>
                <a:cs typeface="Calibri"/>
              </a:rPr>
              <a:t>Glahs-maa</a:t>
            </a:r>
            <a:r>
              <a:rPr lang="en-US" sz="2400" b="1" dirty="0" smtClean="0">
                <a:latin typeface="Calibri"/>
                <a:cs typeface="Calibri"/>
              </a:rPr>
              <a:t>\): </a:t>
            </a:r>
            <a:r>
              <a:rPr lang="en-US" sz="2400" b="1" i="1" dirty="0" smtClean="0">
                <a:latin typeface="Calibri"/>
                <a:cs typeface="Calibri"/>
              </a:rPr>
              <a:t>Noun: </a:t>
            </a:r>
            <a:r>
              <a:rPr lang="en-US" sz="2400" b="1" dirty="0" smtClean="0">
                <a:solidFill>
                  <a:srgbClr val="004080"/>
                </a:solidFill>
                <a:latin typeface="Calibri"/>
                <a:cs typeface="Calibri"/>
              </a:rPr>
              <a:t>non-equilibrium matter </a:t>
            </a:r>
          </a:p>
          <a:p>
            <a:pPr>
              <a:buClr>
                <a:srgbClr val="800080"/>
              </a:buClr>
              <a:buFont typeface="Wingdings" charset="2"/>
              <a:buNone/>
            </a:pPr>
            <a:r>
              <a:rPr lang="en-US" sz="2400" b="1" dirty="0" smtClean="0">
                <a:solidFill>
                  <a:srgbClr val="004080"/>
                </a:solidFill>
                <a:latin typeface="Calibri"/>
                <a:cs typeface="Calibri"/>
              </a:rPr>
              <a:t>                                                        between CGC and QGP </a:t>
            </a:r>
            <a:endParaRPr lang="en-US" sz="2400" b="1" dirty="0">
              <a:solidFill>
                <a:srgbClr val="00408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3329" y="4633475"/>
            <a:ext cx="404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       </a:t>
            </a:r>
            <a:r>
              <a:rPr lang="en-US" sz="2400" b="1" u="sng" dirty="0" smtClean="0">
                <a:solidFill>
                  <a:srgbClr val="000090"/>
                </a:solidFill>
                <a:latin typeface="Calibri"/>
                <a:cs typeface="Calibri"/>
              </a:rPr>
              <a:t>Computational framework</a:t>
            </a:r>
            <a:endParaRPr lang="en-US" sz="2400" b="1" u="sng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478" y="5270331"/>
            <a:ext cx="8645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Quantum field theory for strong time dependent sources (</a:t>
            </a:r>
            <a:r>
              <a:rPr lang="en-US" sz="2400" b="1" dirty="0" err="1" smtClean="0">
                <a:latin typeface="Calibri"/>
                <a:cs typeface="Calibri"/>
              </a:rPr>
              <a:t>ρ</a:t>
            </a:r>
            <a:r>
              <a:rPr lang="en-US" sz="2400" b="1" dirty="0" smtClean="0">
                <a:latin typeface="Calibri"/>
                <a:cs typeface="Calibri"/>
              </a:rPr>
              <a:t> ~ 1/g) ,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  </a:t>
            </a:r>
            <a:endParaRPr lang="en-US" sz="2400" b="1" i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5449" y="4787363"/>
            <a:ext cx="166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Gelis,RV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NPA (2006)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437" y="5916662"/>
            <a:ext cx="570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For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eg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., Schwinger mechanism for pair production in QED,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Hawking radiation on Black Hole horizon, …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07" y="0"/>
            <a:ext cx="8458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Quantum fluctuations in classical backgrounds: I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LC_loop3"/>
          <p:cNvPicPr>
            <a:picLocks noChangeAspect="1" noChangeArrowheads="1"/>
          </p:cNvPicPr>
          <p:nvPr/>
        </p:nvPicPr>
        <p:blipFill>
          <a:blip r:embed="rId2"/>
          <a:srcRect l="36363" t="37982" r="4546" b="31485"/>
          <a:stretch>
            <a:fillRect/>
          </a:stretch>
        </p:blipFill>
        <p:spPr bwMode="auto">
          <a:xfrm>
            <a:off x="393835" y="1391187"/>
            <a:ext cx="4659326" cy="1863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407" y="4058593"/>
            <a:ext cx="819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p</a:t>
            </a:r>
            <a:r>
              <a:rPr lang="en-US" sz="2400" b="1" baseline="30000" dirty="0" err="1" smtClean="0">
                <a:latin typeface="Calibri"/>
                <a:cs typeface="Calibri"/>
              </a:rPr>
              <a:t>η</a:t>
            </a:r>
            <a:r>
              <a:rPr lang="en-US" sz="2400" b="1" dirty="0" smtClean="0">
                <a:latin typeface="Calibri"/>
                <a:cs typeface="Calibri"/>
              </a:rPr>
              <a:t>=0 (small 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!) modes that are coherent with the nuclei can be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factorized for inclusive observables - JIMWLK factorization 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8" name="Picture 7" descr="LC_loop3"/>
          <p:cNvPicPr>
            <a:picLocks noChangeAspect="1" noChangeArrowheads="1"/>
          </p:cNvPicPr>
          <p:nvPr/>
        </p:nvPicPr>
        <p:blipFill>
          <a:blip r:embed="rId2"/>
          <a:srcRect l="5302" t="30342" r="69698" b="31485"/>
          <a:stretch>
            <a:fillRect/>
          </a:stretch>
        </p:blipFill>
        <p:spPr bwMode="auto">
          <a:xfrm>
            <a:off x="6274079" y="883975"/>
            <a:ext cx="2005899" cy="23706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9407" y="3435949"/>
            <a:ext cx="49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Factorized into energy evolution of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wavefunctions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795" y="3254583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Suppressed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6795" y="883975"/>
            <a:ext cx="2108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Gelis,Lappi,RV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: 0804.2630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3835" y="4966169"/>
            <a:ext cx="7988300" cy="923926"/>
            <a:chOff x="536047" y="2981104"/>
            <a:chExt cx="7988300" cy="923926"/>
          </a:xfrm>
        </p:grpSpPr>
        <p:pic>
          <p:nvPicPr>
            <p:cNvPr id="18" name="Picture 17" descr="latex-imag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047" y="2981104"/>
              <a:ext cx="7861300" cy="677863"/>
            </a:xfrm>
            <a:prstGeom prst="rect">
              <a:avLst/>
            </a:prstGeom>
            <a:noFill/>
          </p:spPr>
        </p:pic>
        <p:pic>
          <p:nvPicPr>
            <p:cNvPr id="19" name="Picture 18" descr="latex-image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66747" y="3658967"/>
              <a:ext cx="3657600" cy="246063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693718" y="5890095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alibri"/>
                <a:cs typeface="Calibri"/>
              </a:rPr>
              <a:t>The W’s are universal “functional density matrices” </a:t>
            </a:r>
          </a:p>
          <a:p>
            <a:r>
              <a:rPr lang="en-US" b="1" dirty="0" smtClean="0">
                <a:solidFill>
                  <a:srgbClr val="660066"/>
                </a:solidFill>
                <a:latin typeface="Calibri"/>
                <a:cs typeface="Calibri"/>
              </a:rPr>
              <a:t>and can be extracted from DIS or </a:t>
            </a:r>
            <a:r>
              <a:rPr lang="en-US" b="1" dirty="0" err="1" smtClean="0">
                <a:solidFill>
                  <a:srgbClr val="660066"/>
                </a:solidFill>
                <a:latin typeface="Calibri"/>
                <a:cs typeface="Calibri"/>
              </a:rPr>
              <a:t>hadronic</a:t>
            </a:r>
            <a:r>
              <a:rPr lang="en-US" b="1" dirty="0" smtClean="0">
                <a:solidFill>
                  <a:srgbClr val="660066"/>
                </a:solidFill>
                <a:latin typeface="Calibri"/>
                <a:cs typeface="Calibri"/>
              </a:rPr>
              <a:t> collisions </a:t>
            </a:r>
            <a:endParaRPr lang="en-US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Classical features of the </a:t>
            </a:r>
            <a:r>
              <a:rPr lang="en-US" sz="3600" b="1" dirty="0" err="1" smtClean="0">
                <a:solidFill>
                  <a:srgbClr val="000090"/>
                </a:solidFill>
                <a:latin typeface="Calibri"/>
                <a:cs typeface="Calibri"/>
              </a:rPr>
              <a:t>Glasma</a:t>
            </a:r>
            <a:endParaRPr lang="en-US" sz="36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685800" y="1474338"/>
            <a:ext cx="7817189" cy="1564644"/>
            <a:chOff x="685800" y="1474338"/>
            <a:chExt cx="7817189" cy="1564644"/>
          </a:xfrm>
        </p:grpSpPr>
        <p:pic>
          <p:nvPicPr>
            <p:cNvPr id="4" name="Picture 3" descr="Gelis1.png"/>
            <p:cNvPicPr>
              <a:picLocks noChangeAspect="1"/>
            </p:cNvPicPr>
            <p:nvPr/>
          </p:nvPicPr>
          <p:blipFill>
            <a:blip r:embed="rId2"/>
            <a:srcRect l="9980" t="5824" r="5988"/>
            <a:stretch>
              <a:fillRect/>
            </a:stretch>
          </p:blipFill>
          <p:spPr>
            <a:xfrm>
              <a:off x="685800" y="1474338"/>
              <a:ext cx="2605734" cy="15646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58631" y="1656688"/>
              <a:ext cx="44443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/>
                  <a:cs typeface="Calibri"/>
                </a:rPr>
                <a:t>Solutions of Yang-Mills equations produce (nearly) boost invariant  gluon field configurations: 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“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Glasma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 flux tubes”</a:t>
              </a:r>
              <a:endParaRPr lang="en-US" sz="20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5799" y="3038982"/>
            <a:ext cx="7831004" cy="2670888"/>
            <a:chOff x="685799" y="3038982"/>
            <a:chExt cx="7831004" cy="2670888"/>
          </a:xfrm>
        </p:grpSpPr>
        <p:pic>
          <p:nvPicPr>
            <p:cNvPr id="5" name="Picture 4" descr="Gelis2.png"/>
            <p:cNvPicPr>
              <a:picLocks noChangeAspect="1"/>
            </p:cNvPicPr>
            <p:nvPr/>
          </p:nvPicPr>
          <p:blipFill>
            <a:blip r:embed="rId3"/>
            <a:srcRect l="9056" r="8663"/>
            <a:stretch>
              <a:fillRect/>
            </a:stretch>
          </p:blipFill>
          <p:spPr>
            <a:xfrm>
              <a:off x="685799" y="3038982"/>
              <a:ext cx="2928741" cy="16245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58631" y="3155325"/>
              <a:ext cx="4458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/>
                  <a:cs typeface="Calibri"/>
                </a:rPr>
                <a:t>Lumpy gluon fields are 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color screened </a:t>
              </a:r>
              <a:r>
                <a:rPr lang="en-US" sz="2000" b="1" dirty="0" smtClean="0">
                  <a:latin typeface="Calibri"/>
                  <a:cs typeface="Calibri"/>
                </a:rPr>
                <a:t>in </a:t>
              </a:r>
            </a:p>
            <a:p>
              <a:r>
                <a:rPr lang="en-US" sz="2000" b="1" dirty="0" smtClean="0">
                  <a:latin typeface="Calibri"/>
                  <a:cs typeface="Calibri"/>
                </a:rPr>
                <a:t> transverse plane over distances ~ 1/Q</a:t>
              </a:r>
              <a:r>
                <a:rPr lang="en-US" sz="2000" b="1" baseline="-25000" dirty="0" smtClean="0">
                  <a:latin typeface="Calibri"/>
                  <a:cs typeface="Calibri"/>
                </a:rPr>
                <a:t>S</a:t>
              </a:r>
              <a:r>
                <a:rPr lang="en-US" sz="2000" b="1" dirty="0" smtClean="0">
                  <a:latin typeface="Calibri"/>
                  <a:cs typeface="Calibri"/>
                </a:rPr>
                <a:t>  </a:t>
              </a:r>
            </a:p>
            <a:p>
              <a:r>
                <a:rPr lang="en-US" sz="2000" b="1" dirty="0" smtClean="0">
                  <a:latin typeface="Calibri"/>
                  <a:cs typeface="Calibri"/>
                </a:rPr>
                <a:t>- Negative Binomial multiplicity distribution. </a:t>
              </a:r>
            </a:p>
            <a:p>
              <a:r>
                <a:rPr lang="en-US" sz="2000" b="1" dirty="0" smtClean="0">
                  <a:latin typeface="Calibri"/>
                  <a:cs typeface="Calibri"/>
                </a:rPr>
                <a:t/>
              </a:r>
              <a:br>
                <a:rPr lang="en-US" sz="2000" b="1" dirty="0" smtClean="0">
                  <a:latin typeface="Calibri"/>
                  <a:cs typeface="Calibri"/>
                </a:rPr>
              </a:br>
              <a:endParaRPr lang="en-US" sz="2000" b="1" dirty="0" smtClean="0">
                <a:latin typeface="Calibri"/>
                <a:cs typeface="Calibri"/>
              </a:endParaRPr>
            </a:p>
            <a:p>
              <a:endParaRPr lang="en-US" sz="2000" b="1" dirty="0" smtClean="0">
                <a:latin typeface="Calibri"/>
                <a:cs typeface="Calibri"/>
              </a:endParaRPr>
            </a:p>
            <a:p>
              <a:endParaRPr lang="en-US" sz="2000" b="1" dirty="0">
                <a:latin typeface="Calibri"/>
                <a:cs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7470" y="4842986"/>
            <a:ext cx="8219745" cy="1835144"/>
            <a:chOff x="717470" y="4842986"/>
            <a:chExt cx="8219745" cy="1835144"/>
          </a:xfrm>
        </p:grpSpPr>
        <p:pic>
          <p:nvPicPr>
            <p:cNvPr id="8" name="Picture 7" descr="EB_field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76" t="7831" r="9091" b="7831"/>
            <a:stretch>
              <a:fillRect/>
            </a:stretch>
          </p:blipFill>
          <p:spPr bwMode="auto">
            <a:xfrm>
              <a:off x="717470" y="4842986"/>
              <a:ext cx="2897070" cy="183514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058631" y="5094317"/>
              <a:ext cx="48785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/>
                  <a:cs typeface="Calibri"/>
                </a:rPr>
                <a:t>“</a:t>
              </a:r>
              <a:r>
                <a:rPr lang="en-US" sz="2000" b="1" dirty="0" err="1" smtClean="0">
                  <a:latin typeface="Calibri"/>
                  <a:cs typeface="Calibri"/>
                </a:rPr>
                <a:t>Glasma</a:t>
              </a:r>
              <a:r>
                <a:rPr lang="en-US" sz="2000" b="1" dirty="0" smtClean="0">
                  <a:latin typeface="Calibri"/>
                  <a:cs typeface="Calibri"/>
                </a:rPr>
                <a:t> flux tubes” have non-trivial </a:t>
              </a:r>
            </a:p>
            <a:p>
              <a:r>
                <a:rPr lang="en-US" sz="2000" b="1" dirty="0" smtClean="0">
                  <a:latin typeface="Calibri"/>
                  <a:cs typeface="Calibri"/>
                </a:rPr>
                <a:t> longitudinal color E &amp; B fields at early times</a:t>
              </a:r>
            </a:p>
            <a:p>
              <a:r>
                <a:rPr lang="en-US" sz="2000" b="1" dirty="0" smtClean="0">
                  <a:latin typeface="Calibri"/>
                  <a:cs typeface="Calibri"/>
                </a:rPr>
                <a:t>--generate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Chern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-Simons </a:t>
              </a:r>
              <a:r>
                <a:rPr lang="en-US" sz="2000" b="1" dirty="0" smtClean="0">
                  <a:latin typeface="Calibri"/>
                  <a:cs typeface="Calibri"/>
                </a:rPr>
                <a:t>topological charge</a:t>
              </a:r>
              <a:endParaRPr lang="en-US" sz="2000" b="1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1753</Words>
  <Application>Microsoft Macintosh PowerPoint</Application>
  <PresentationFormat>On-screen Show (4:3)</PresentationFormat>
  <Paragraphs>295</Paragraphs>
  <Slides>29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Gleam</vt:lpstr>
      <vt:lpstr>Blank Presentation</vt:lpstr>
      <vt:lpstr>標準デザイン</vt:lpstr>
      <vt:lpstr>1_Blank Presentation</vt:lpstr>
      <vt:lpstr>Slide 1</vt:lpstr>
      <vt:lpstr>Outline of lectures</vt:lpstr>
      <vt:lpstr>Slide 3</vt:lpstr>
      <vt:lpstr>Strong flow = (nearly) ideal hydrodynamics</vt:lpstr>
      <vt:lpstr>Slide 5</vt:lpstr>
      <vt:lpstr>Slide 6</vt:lpstr>
      <vt:lpstr>Quantum decoherence from classical coherence</vt:lpstr>
      <vt:lpstr>Quantum fluctuations in classical backgrounds: I</vt:lpstr>
      <vt:lpstr>Classical features of the Glasma</vt:lpstr>
      <vt:lpstr>Quantum fluctuations in classical backgrounds: II</vt:lpstr>
      <vt:lpstr>Glasma spectrum of initial quantum fluctuations </vt:lpstr>
      <vt:lpstr>Glasma spectrum of initial quantum fluctuations </vt:lpstr>
      <vt:lpstr>Hydrodynamics from quantum fluctuations</vt:lpstr>
      <vt:lpstr>Hydrodynamics from quantum fluctuations</vt:lpstr>
      <vt:lpstr>Quasi-particle description?</vt:lpstr>
      <vt:lpstr>Quasi-particle occupation number</vt:lpstr>
      <vt:lpstr>Bose-Einstein Condensation in HI Collisions ?</vt:lpstr>
      <vt:lpstr>Bose-Einstein Condensation and Thermalization</vt:lpstr>
      <vt:lpstr>Bose-Einstein Condensation and Thermalization</vt:lpstr>
      <vt:lpstr>Transport in the Glasma</vt:lpstr>
      <vt:lpstr>Transport in the Glasma</vt:lpstr>
      <vt:lpstr>Thermalization: from Glasma to Plasma</vt:lpstr>
      <vt:lpstr>Thermalization: from Glasma to Plasma</vt:lpstr>
      <vt:lpstr>What about plasma instabilities ?</vt:lpstr>
      <vt:lpstr>Summary</vt:lpstr>
      <vt:lpstr>THE END</vt:lpstr>
      <vt:lpstr>Photon &amp; di-lepton emission in HI collisions</vt:lpstr>
      <vt:lpstr>Photon &amp; di-lepton emission in HI collisions</vt:lpstr>
      <vt:lpstr>Role of inelastic processes 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 Venugopalan</dc:creator>
  <cp:lastModifiedBy>Raju Venugopalan</cp:lastModifiedBy>
  <cp:revision>83</cp:revision>
  <dcterms:created xsi:type="dcterms:W3CDTF">2012-02-10T05:31:59Z</dcterms:created>
  <dcterms:modified xsi:type="dcterms:W3CDTF">2012-02-10T05:46:37Z</dcterms:modified>
</cp:coreProperties>
</file>