
<file path=[Content_Types].xml><?xml version="1.0" encoding="utf-8"?>
<Types xmlns="http://schemas.openxmlformats.org/package/2006/content-types">
  <Override PartName="/ppt/slides/slide41.xml" ContentType="application/vnd.openxmlformats-officedocument.presentationml.slide+xml"/>
  <Override PartName="/ppt/slideLayouts/slideLayout67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8.xml" ContentType="application/vnd.openxmlformats-officedocument.presentationml.slide+xml"/>
  <Override PartName="/ppt/slides/slide37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Default Extension="vml" ContentType="application/vnd.openxmlformats-officedocument.vmlDrawing"/>
  <Override PartName="/ppt/slideLayouts/slideLayout15.xml" ContentType="application/vnd.openxmlformats-officedocument.presentationml.slideLayout+xml"/>
  <Override PartName="/ppt/theme/theme1.xml" ContentType="application/vnd.openxmlformats-officedocument.theme+xml"/>
  <Override PartName="/ppt/notesSlides/notesSlide2.xml" ContentType="application/vnd.openxmlformats-officedocument.presentationml.notesSlide+xml"/>
  <Override PartName="/ppt/slideLayouts/slideLayout24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7.xml" ContentType="application/vnd.openxmlformats-officedocument.theme+xml"/>
  <Default Extension="jpeg" ContentType="image/jpeg"/>
  <Override PartName="/ppt/notesSlides/notesSlide11.xml" ContentType="application/vnd.openxmlformats-officedocument.presentationml.notesSlide+xml"/>
  <Override PartName="/ppt/slideLayouts/slideLayout63.xml" ContentType="application/vnd.openxmlformats-officedocument.presentationml.slideLayout+xml"/>
  <Override PartName="/ppt/slides/slide13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3.xml" ContentType="application/vnd.openxmlformats-officedocument.presentationml.slide+xml"/>
  <Override PartName="/ppt/slideLayouts/slideLayout49.xml" ContentType="application/vnd.openxmlformats-officedocument.presentationml.slideLayout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42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27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3.xml" ContentType="application/vnd.openxmlformats-officedocument.presentationml.notesSlide+xml"/>
  <Override PartName="/ppt/slideLayouts/slideLayout2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4.xml" ContentType="application/vnd.openxmlformats-officedocument.presentationml.slideLayout+xml"/>
  <Override PartName="/ppt/notesSlides/notesSlide8.xml" ContentType="application/vnd.openxmlformats-officedocument.presentationml.notesSlide+xml"/>
  <Override PartName="/ppt/slideLayouts/slideLayout64.xml" ContentType="application/vnd.openxmlformats-officedocument.presentationml.slideLayout+xml"/>
  <Override PartName="/ppt/notesSlides/notesSlide12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4.xml" ContentType="application/vnd.openxmlformats-officedocument.presentationml.slide+xml"/>
  <Default Extension="bin" ContentType="application/vnd.openxmlformats-officedocument.presentationml.printerSettings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slides/slide5.xml" ContentType="application/vnd.openxmlformats-officedocument.presentationml.slide+xml"/>
  <Default Extension="xml" ContentType="application/xml"/>
  <Override PartName="/ppt/slideLayouts/slideLayout6.xml" ContentType="application/vnd.openxmlformats-officedocument.presentationml.slideLayout+xml"/>
  <Override PartName="/ppt/slideMasters/slideMaster3.xml" ContentType="application/vnd.openxmlformats-officedocument.presentationml.slideMaster+xml"/>
  <Override PartName="/ppt/slides/slide43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8.xml" ContentType="application/vnd.openxmlformats-officedocument.presentationml.notesSlide+xml"/>
  <Override PartName="/ppt/notesSlides/notesSlide28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app.xml" ContentType="application/vnd.openxmlformats-officedocument.extended-properties+xml"/>
  <Override PartName="/ppt/slides/slide39.xml" ContentType="application/vnd.openxmlformats-officedocument.presentationml.slide+xml"/>
  <Override PartName="/ppt/slideLayouts/slideLayout30.xml" ContentType="application/vnd.openxmlformats-officedocument.presentationml.slideLayout+xml"/>
  <Override PartName="/docProps/core.xml" ContentType="application/vnd.openxmlformats-package.core-properties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notesSlides/notesSlide4.xml" ContentType="application/vnd.openxmlformats-officedocument.presentationml.notesSlide+xml"/>
  <Override PartName="/ppt/slideLayouts/slideLayout2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13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44.xml" ContentType="application/vnd.openxmlformats-officedocument.presentationml.slide+xml"/>
  <Override PartName="/ppt/notesSlides/notesSlide19.xml" ContentType="application/vnd.openxmlformats-officedocument.presentationml.notesSlide+xml"/>
  <Override PartName="/ppt/notesSlides/notesSlide29.xml" ContentType="application/vnd.openxmlformats-officedocument.presentationml.notes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slideLayouts/slideLayout60.xml" ContentType="application/vnd.openxmlformats-officedocument.presentationml.slideLayout+xml"/>
  <Override PartName="/ppt/notesSlides/notesSlide5.xml" ContentType="application/vnd.openxmlformats-officedocument.presentationml.notesSlide+xml"/>
  <Override PartName="/ppt/slideLayouts/slideLayout27.xml" ContentType="application/vnd.openxmlformats-officedocument.presentationml.slideLayout+xml"/>
  <Override PartName="/ppt/slides/slide10.xml" ContentType="application/vnd.openxmlformats-officedocument.presentationml.slide+xml"/>
  <Override PartName="/ppt/slideLayouts/slideLayout37.xml" ContentType="application/vnd.openxmlformats-officedocument.presentationml.slideLayout+xml"/>
  <Override PartName="/ppt/slides/slide20.xml" ContentType="application/vnd.openxmlformats-officedocument.presentationml.slide+xml"/>
  <Override PartName="/ppt/slideLayouts/slideLayout46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5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5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s/slide16.xml" ContentType="application/vnd.openxmlformats-officedocument.presentationml.slide+xml"/>
  <Override PartName="/ppt/viewProps.xml" ContentType="application/vnd.openxmlformats-officedocument.presentationml.viewProps+xml"/>
  <Override PartName="/ppt/embeddings/Microsoft_Equation1.bin" ContentType="application/vnd.openxmlformats-officedocument.oleObject"/>
  <Override PartName="/ppt/notesSlides/notesSlide24.xml" ContentType="application/vnd.openxmlformats-officedocument.presentationml.notesSlide+xml"/>
  <Override PartName="/ppt/slides/slide26.xml" ContentType="application/vnd.openxmlformats-officedocument.presentationml.slide+xml"/>
  <Default Extension="pict" ContentType="image/pict"/>
  <Default Extension="rels" ContentType="application/vnd.openxmlformats-package.relationships+xml"/>
  <Override PartName="/ppt/slides/slide35.xml" ContentType="application/vnd.openxmlformats-officedocument.presentationml.slide+xml"/>
  <Override PartName="/ppt/slides/slide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13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2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notesSlides/notesSlide6.xml" ContentType="application/vnd.openxmlformats-officedocument.presentationml.notesSlide+xml"/>
  <Override PartName="/ppt/slideLayouts/slideLayout28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s/slide11.xml" ContentType="application/vnd.openxmlformats-officedocument.presentationml.slide+xml"/>
  <Override PartName="/ppt/notesSlides/notesSlide10.xml" ContentType="application/vnd.openxmlformats-officedocument.presentationml.notesSlide+xml"/>
  <Override PartName="/ppt/slideLayouts/slideLayout38.xml" ContentType="application/vnd.openxmlformats-officedocument.presentationml.slideLayout+xml"/>
  <Override PartName="/ppt/slides/slide21.xml" ContentType="application/vnd.openxmlformats-officedocument.presentationml.slide+xml"/>
  <Override PartName="/ppt/slideLayouts/slideLayout47.xml" ContentType="application/vnd.openxmlformats-officedocument.presentationml.slideLayout+xml"/>
  <Override PartName="/ppt/slides/slide30.xml" ContentType="application/vnd.openxmlformats-officedocument.presentationml.slide+xml"/>
  <Override PartName="/ppt/slides/slide2.xml" ContentType="application/vnd.openxmlformats-officedocument.presentationml.slide+xml"/>
  <Override PartName="/ppt/slideLayouts/slideLayout57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40.xml" ContentType="application/vnd.openxmlformats-officedocument.presentationml.slide+xml"/>
  <Override PartName="/ppt/slideLayouts/slideLayout66.xml" ContentType="application/vnd.openxmlformats-officedocument.presentationml.slideLayout+xml"/>
  <Override PartName="/ppt/notesSlides/notesSlide15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Masters/slideMaster6.xml" ContentType="application/vnd.openxmlformats-officedocument.presentationml.slideMaster+xml"/>
  <Default Extension="pdf" ContentType="application/pdf"/>
  <Override PartName="/ppt/slideLayouts/slideLayout14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23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6.xml" ContentType="application/vnd.openxmlformats-officedocument.theme+xml"/>
  <Override PartName="/ppt/notesSlides/notesSlide7.xml" ContentType="application/vnd.openxmlformats-officedocument.presentationml.notesSlide+xml"/>
  <Override PartName="/ppt/slideLayouts/slideLayout29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39.xml" ContentType="application/vnd.openxmlformats-officedocument.presentationml.slideLayout+xml"/>
  <Override PartName="/ppt/notesSlides/notesSlide20.xml" ContentType="application/vnd.openxmlformats-officedocument.presentationml.notesSlide+xml"/>
  <Override PartName="/ppt/slides/slide22.xml" ContentType="application/vnd.openxmlformats-officedocument.presentationml.slide+xml"/>
  <Override PartName="/ppt/slideLayouts/slideLayout48.xml" ContentType="application/vnd.openxmlformats-officedocument.presentationml.slideLayout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slides/slide3.xml" ContentType="application/vnd.openxmlformats-officedocument.presentationml.slide+xml"/>
  <Override PartName="/ppt/slideLayouts/slideLayout5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  <p:sldMasterId id="2147483660" r:id="rId2"/>
    <p:sldMasterId id="2147483673" r:id="rId3"/>
    <p:sldMasterId id="2147483685" r:id="rId4"/>
    <p:sldMasterId id="2147483697" r:id="rId5"/>
    <p:sldMasterId id="2147483709" r:id="rId6"/>
  </p:sldMasterIdLst>
  <p:notesMasterIdLst>
    <p:notesMasterId r:id="rId51"/>
  </p:notesMasterIdLst>
  <p:sldIdLst>
    <p:sldId id="257" r:id="rId7"/>
    <p:sldId id="312" r:id="rId8"/>
    <p:sldId id="258" r:id="rId9"/>
    <p:sldId id="261" r:id="rId10"/>
    <p:sldId id="259" r:id="rId11"/>
    <p:sldId id="260" r:id="rId12"/>
    <p:sldId id="262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6" r:id="rId23"/>
    <p:sldId id="281" r:id="rId24"/>
    <p:sldId id="282" r:id="rId25"/>
    <p:sldId id="283" r:id="rId26"/>
    <p:sldId id="284" r:id="rId27"/>
    <p:sldId id="285" r:id="rId28"/>
    <p:sldId id="287" r:id="rId29"/>
    <p:sldId id="288" r:id="rId30"/>
    <p:sldId id="291" r:id="rId31"/>
    <p:sldId id="292" r:id="rId32"/>
    <p:sldId id="294" r:id="rId33"/>
    <p:sldId id="289" r:id="rId34"/>
    <p:sldId id="300" r:id="rId35"/>
    <p:sldId id="299" r:id="rId36"/>
    <p:sldId id="290" r:id="rId37"/>
    <p:sldId id="295" r:id="rId38"/>
    <p:sldId id="311" r:id="rId39"/>
    <p:sldId id="293" r:id="rId40"/>
    <p:sldId id="301" r:id="rId41"/>
    <p:sldId id="309" r:id="rId42"/>
    <p:sldId id="310" r:id="rId43"/>
    <p:sldId id="302" r:id="rId44"/>
    <p:sldId id="303" r:id="rId45"/>
    <p:sldId id="304" r:id="rId46"/>
    <p:sldId id="305" r:id="rId47"/>
    <p:sldId id="306" r:id="rId48"/>
    <p:sldId id="313" r:id="rId49"/>
    <p:sldId id="314" r:id="rId5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FF0080"/>
    <a:srgbClr val="66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-99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50" Type="http://schemas.openxmlformats.org/officeDocument/2006/relationships/slide" Target="slides/slide44.xml"/><Relationship Id="rId51" Type="http://schemas.openxmlformats.org/officeDocument/2006/relationships/notesMaster" Target="notesMasters/notesMaster1.xml"/><Relationship Id="rId52" Type="http://schemas.openxmlformats.org/officeDocument/2006/relationships/printerSettings" Target="printerSettings/printerSettings1.bin"/><Relationship Id="rId53" Type="http://schemas.openxmlformats.org/officeDocument/2006/relationships/presProps" Target="presProps.xml"/><Relationship Id="rId54" Type="http://schemas.openxmlformats.org/officeDocument/2006/relationships/viewProps" Target="viewProps.xml"/><Relationship Id="rId55" Type="http://schemas.openxmlformats.org/officeDocument/2006/relationships/theme" Target="theme/theme1.xml"/><Relationship Id="rId56" Type="http://schemas.openxmlformats.org/officeDocument/2006/relationships/tableStyles" Target="tableStyles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ict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06F68E-BC5F-594C-8FE9-0CC81232CDB3}" type="datetimeFigureOut">
              <a:rPr lang="en-US" smtClean="0"/>
              <a:pPr/>
              <a:t>2/9/12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5C65F5-12F7-EA49-881C-9FEB9BEC791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E519E9-8061-C24C-B4A9-627F996D786B}" type="slidenum">
              <a:rPr lang="en-US"/>
              <a:pPr/>
              <a:t>1</a:t>
            </a:fld>
            <a:endParaRPr lang="en-US"/>
          </a:p>
        </p:txBody>
      </p:sp>
      <p:sp>
        <p:nvSpPr>
          <p:cNvPr id="9318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8B85D9-F5B5-0749-A3D7-EC865AC2CFB1}" type="slidenum">
              <a:rPr lang="en-US"/>
              <a:pPr/>
              <a:t>11</a:t>
            </a:fld>
            <a:endParaRPr lang="en-US"/>
          </a:p>
        </p:txBody>
      </p:sp>
      <p:sp>
        <p:nvSpPr>
          <p:cNvPr id="2969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987CD3-0587-BC42-B16E-F2FEB2A54915}" type="slidenum">
              <a:rPr lang="en-US"/>
              <a:pPr/>
              <a:t>12</a:t>
            </a:fld>
            <a:endParaRPr lang="en-US"/>
          </a:p>
        </p:txBody>
      </p:sp>
      <p:sp>
        <p:nvSpPr>
          <p:cNvPr id="3174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74E05F-FA28-9D4F-B207-0706182CA385}" type="slidenum">
              <a:rPr lang="en-US"/>
              <a:pPr/>
              <a:t>13</a:t>
            </a:fld>
            <a:endParaRPr lang="en-US"/>
          </a:p>
        </p:txBody>
      </p:sp>
      <p:sp>
        <p:nvSpPr>
          <p:cNvPr id="3379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81D25E-5AE8-CA44-A4CA-4E1A794896A4}" type="slidenum">
              <a:rPr lang="en-US"/>
              <a:pPr/>
              <a:t>14</a:t>
            </a:fld>
            <a:endParaRPr lang="en-US"/>
          </a:p>
        </p:txBody>
      </p:sp>
      <p:sp>
        <p:nvSpPr>
          <p:cNvPr id="3584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2B185C-987B-404E-9E5C-21D1B9E13830}" type="slidenum">
              <a:rPr lang="en-US"/>
              <a:pPr/>
              <a:t>15</a:t>
            </a:fld>
            <a:endParaRPr lang="en-US"/>
          </a:p>
        </p:txBody>
      </p:sp>
      <p:sp>
        <p:nvSpPr>
          <p:cNvPr id="3789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D0CDD60-69C8-644B-974C-E7A5496225FD}" type="slidenum">
              <a:rPr lang="en-US"/>
              <a:pPr/>
              <a:t>16</a:t>
            </a:fld>
            <a:endParaRPr lang="en-US"/>
          </a:p>
        </p:txBody>
      </p:sp>
      <p:sp>
        <p:nvSpPr>
          <p:cNvPr id="3993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8B4EE4-1F37-8A40-97EC-46073778E09F}" type="slidenum">
              <a:rPr lang="en-US"/>
              <a:pPr/>
              <a:t>17</a:t>
            </a:fld>
            <a:endParaRPr lang="en-US"/>
          </a:p>
        </p:txBody>
      </p:sp>
      <p:sp>
        <p:nvSpPr>
          <p:cNvPr id="5222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7CC94D0-C09A-1646-8BA5-F0EC81779195}" type="slidenum">
              <a:rPr lang="en-US"/>
              <a:pPr/>
              <a:t>18</a:t>
            </a:fld>
            <a:endParaRPr lang="en-US"/>
          </a:p>
        </p:txBody>
      </p:sp>
      <p:sp>
        <p:nvSpPr>
          <p:cNvPr id="4198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1C8B16-67CD-8843-AA06-461A980BC0F6}" type="slidenum">
              <a:rPr lang="en-US"/>
              <a:pPr/>
              <a:t>19</a:t>
            </a:fld>
            <a:endParaRPr lang="en-US"/>
          </a:p>
        </p:txBody>
      </p:sp>
      <p:sp>
        <p:nvSpPr>
          <p:cNvPr id="4403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DE73CD-EFDF-814A-9D31-9D47D2A49807}" type="slidenum">
              <a:rPr lang="en-US"/>
              <a:pPr/>
              <a:t>20</a:t>
            </a:fld>
            <a:endParaRPr lang="en-US"/>
          </a:p>
        </p:txBody>
      </p:sp>
      <p:sp>
        <p:nvSpPr>
          <p:cNvPr id="4608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EB6712D-9678-C048-B8B4-6CA3155F38B7}" type="slidenum">
              <a:rPr lang="en-US"/>
              <a:pPr/>
              <a:t>3</a:t>
            </a:fld>
            <a:endParaRPr lang="en-US"/>
          </a:p>
        </p:txBody>
      </p:sp>
      <p:sp>
        <p:nvSpPr>
          <p:cNvPr id="3993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AD942D7-48D4-BF46-B204-5D4E811DAA05}" type="slidenum">
              <a:rPr lang="en-US"/>
              <a:pPr/>
              <a:t>21</a:t>
            </a:fld>
            <a:endParaRPr lang="en-US"/>
          </a:p>
        </p:txBody>
      </p:sp>
      <p:sp>
        <p:nvSpPr>
          <p:cNvPr id="4813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12D8B4-DCF2-E645-902E-B293E0D90FB8}" type="slidenum">
              <a:rPr lang="en-US"/>
              <a:pPr/>
              <a:t>22</a:t>
            </a:fld>
            <a:endParaRPr lang="en-US"/>
          </a:p>
        </p:txBody>
      </p:sp>
      <p:sp>
        <p:nvSpPr>
          <p:cNvPr id="5427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5B18A0-52C1-5044-81E7-B83E4A5B6877}" type="slidenum">
              <a:rPr lang="en-US"/>
              <a:pPr/>
              <a:t>23</a:t>
            </a:fld>
            <a:endParaRPr lang="en-US"/>
          </a:p>
        </p:txBody>
      </p:sp>
      <p:sp>
        <p:nvSpPr>
          <p:cNvPr id="6553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A8B4BB-2849-7D45-BF08-48FD675FEF3B}" type="slidenum">
              <a:rPr lang="en-US"/>
              <a:pPr/>
              <a:t>24</a:t>
            </a:fld>
            <a:endParaRPr lang="en-US"/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1D6D43-4780-4645-A3F0-28D35CC830F9}" type="slidenum">
              <a:rPr lang="en-US"/>
              <a:pPr/>
              <a:t>26</a:t>
            </a:fld>
            <a:endParaRPr lang="en-US"/>
          </a:p>
        </p:txBody>
      </p:sp>
      <p:sp>
        <p:nvSpPr>
          <p:cNvPr id="4096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8363918-DA99-3247-9D4D-7377CC6083CC}" type="slidenum">
              <a:rPr lang="en-US"/>
              <a:pPr/>
              <a:t>27</a:t>
            </a:fld>
            <a:endParaRPr lang="en-US"/>
          </a:p>
        </p:txBody>
      </p:sp>
      <p:sp>
        <p:nvSpPr>
          <p:cNvPr id="9933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AB5E3A8-730F-C449-92E5-3BD1E29012F3}" type="slidenum">
              <a:rPr lang="en-US"/>
              <a:pPr/>
              <a:t>28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458313-4220-0A43-AA7F-6AA3433A440D}" type="slidenum">
              <a:rPr lang="en-US"/>
              <a:pPr/>
              <a:t>29</a:t>
            </a:fld>
            <a:endParaRPr lang="en-US"/>
          </a:p>
        </p:txBody>
      </p:sp>
      <p:sp>
        <p:nvSpPr>
          <p:cNvPr id="11469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136E85-E63E-8147-AB32-D9C6E26E6E80}" type="slidenum">
              <a:rPr lang="en-US"/>
              <a:pPr/>
              <a:t>30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9A0BB07-0983-7748-AAEC-5AECAC93E929}" type="slidenum">
              <a:rPr lang="en-US"/>
              <a:pPr/>
              <a:t>31</a:t>
            </a:fld>
            <a:endParaRPr lang="en-US"/>
          </a:p>
        </p:txBody>
      </p:sp>
      <p:sp>
        <p:nvSpPr>
          <p:cNvPr id="48130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027BF0-9E27-024F-BFD3-19D02138D186}" type="slidenum">
              <a:rPr lang="en-US"/>
              <a:pPr/>
              <a:t>4</a:t>
            </a:fld>
            <a:endParaRPr lang="en-US"/>
          </a:p>
        </p:txBody>
      </p:sp>
      <p:sp>
        <p:nvSpPr>
          <p:cNvPr id="7782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39052B-E177-2043-B6C2-8C310D1E4BED}" type="slidenum">
              <a:rPr lang="en-US"/>
              <a:pPr/>
              <a:t>32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87650AA-75C1-2E48-BB35-18610BB328D9}" type="slidenum">
              <a:rPr lang="en-US"/>
              <a:pPr/>
              <a:t>33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FF5F95-640E-1940-89D3-60A1E0C181FF}" type="slidenum">
              <a:rPr lang="en-US"/>
              <a:pPr/>
              <a:t>34</a:t>
            </a:fld>
            <a:endParaRPr lang="en-US"/>
          </a:p>
        </p:txBody>
      </p:sp>
      <p:sp>
        <p:nvSpPr>
          <p:cNvPr id="3686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F342B43-65C7-684A-9F0E-11ECF9007DB8}" type="slidenum">
              <a:rPr lang="en-US"/>
              <a:pPr/>
              <a:t>35</a:t>
            </a:fld>
            <a:endParaRPr lang="en-US"/>
          </a:p>
        </p:txBody>
      </p:sp>
      <p:sp>
        <p:nvSpPr>
          <p:cNvPr id="3891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75142E-48E2-9F45-81A2-515A3437E214}" type="slidenum">
              <a:rPr lang="en-US"/>
              <a:pPr/>
              <a:t>5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75142E-48E2-9F45-81A2-515A3437E214}" type="slidenum">
              <a:rPr lang="en-US"/>
              <a:pPr/>
              <a:t>6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E1B595-D98B-2440-B516-6296A0F1A2A8}" type="slidenum">
              <a:rPr lang="en-US"/>
              <a:pPr/>
              <a:t>7</a:t>
            </a:fld>
            <a:endParaRPr lang="en-US"/>
          </a:p>
        </p:txBody>
      </p:sp>
      <p:sp>
        <p:nvSpPr>
          <p:cNvPr id="17715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9B2705-7748-894C-9AF9-B62A37E4E508}" type="slidenum">
              <a:rPr lang="en-US"/>
              <a:pPr/>
              <a:t>8</a:t>
            </a:fld>
            <a:endParaRPr lang="en-US"/>
          </a:p>
        </p:txBody>
      </p:sp>
      <p:sp>
        <p:nvSpPr>
          <p:cNvPr id="62466" name="Rectangle 102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41856B-8EC0-554B-A656-F101624E8E65}" type="slidenum">
              <a:rPr lang="en-US"/>
              <a:pPr/>
              <a:t>9</a:t>
            </a:fld>
            <a:endParaRPr lang="en-US"/>
          </a:p>
        </p:txBody>
      </p:sp>
      <p:sp>
        <p:nvSpPr>
          <p:cNvPr id="2560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AC8B9B-F10F-EC45-947D-9E1C3855526F}" type="slidenum">
              <a:rPr lang="en-US"/>
              <a:pPr/>
              <a:t>10</a:t>
            </a:fld>
            <a:endParaRPr lang="en-US"/>
          </a:p>
        </p:txBody>
      </p:sp>
      <p:sp>
        <p:nvSpPr>
          <p:cNvPr id="2765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71DD-B353-9E41-B3DC-F3EF3B6281CA}" type="datetimeFigureOut">
              <a:rPr lang="en-US" smtClean="0"/>
              <a:pPr/>
              <a:t>2/9/12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A829-B538-FC49-8A43-AC69F54292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71DD-B353-9E41-B3DC-F3EF3B6281CA}" type="datetimeFigureOut">
              <a:rPr lang="en-US" smtClean="0"/>
              <a:pPr/>
              <a:t>2/9/12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A829-B538-FC49-8A43-AC69F54292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71DD-B353-9E41-B3DC-F3EF3B6281CA}" type="datetimeFigureOut">
              <a:rPr lang="en-US" smtClean="0"/>
              <a:pPr/>
              <a:t>2/9/12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A829-B538-FC49-8A43-AC69F54292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BEFBC47B-F5B0-1C4E-93BA-001E67341A4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21FDC47B-7997-4F4E-ACA1-668B4243225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7A606302-9EE0-8247-AC19-995524B3C0B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B332D043-D43F-5B4F-BAEE-8D29B773C2A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FE1202D5-023F-3549-B09F-88D527761C5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D5BEF9BD-B7F7-EF49-837C-F903C8542A8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95D92677-3B3E-6D48-8BA3-1F9BA38293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2FCC7DBB-CFE3-DE40-80B6-1C3360D207E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71DD-B353-9E41-B3DC-F3EF3B6281CA}" type="datetimeFigureOut">
              <a:rPr lang="en-US" smtClean="0"/>
              <a:pPr/>
              <a:t>2/9/12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A829-B538-FC49-8A43-AC69F54292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6BBB63DB-FDAE-8B45-9FD7-3F9C9A0E43A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CE503CF6-2EF9-E747-BEC9-8328DC0614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0C697B76-4E8C-564E-BF7B-32641468E32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fld id="{83115612-CB1E-9F47-AB76-0194306FE6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5FB1EC9D-F48D-674B-AD66-CD3617D5F8D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46D4BF6B-1034-3845-B52B-255CFD7EB9D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F8D005AF-2241-C241-B146-A1F1E3B3C8D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5A772EB7-6FB0-BD44-B6CD-1760D487E7D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F9DAF273-F9FF-4D41-94C2-E3024BB8F3B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757757A9-DEEA-1B40-9A26-0F53967BF59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71DD-B353-9E41-B3DC-F3EF3B6281CA}" type="datetimeFigureOut">
              <a:rPr lang="en-US" smtClean="0"/>
              <a:pPr/>
              <a:t>2/9/12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A829-B538-FC49-8A43-AC69F54292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F6D9A823-F24A-B740-85A0-18D35C27C5C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D10B6CCE-E209-0249-905F-8AAAAD0C1CE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1E948ACF-D9CB-B74E-BF74-C0FB8DA9C1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7DCFF0F0-244A-6044-A3B6-CBC3569CBC4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2E17AEFD-1323-6545-8DEC-7EC8C4755C7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032C7540-FF4E-6B4F-8E6D-21C14FD4E34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096DD4B8-2762-F345-835A-5DAFF38093D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739A7C13-079C-F443-9061-E1F8D425FB0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F8FAA4D5-B71F-EB46-B93C-62D70080D1A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C4AE82EF-F072-4945-82BE-CC6184D566C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71DD-B353-9E41-B3DC-F3EF3B6281CA}" type="datetimeFigureOut">
              <a:rPr lang="en-US" smtClean="0"/>
              <a:pPr/>
              <a:t>2/9/12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A829-B538-FC49-8A43-AC69F54292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1BB83361-8B97-A146-8F39-A1048C5A597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95B0F731-686E-C14F-9F1D-510F7C67C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9ABBA1AA-8C67-C64E-998A-C20717176CB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BED6DB48-B28A-EB4F-8A79-99D1D946CFF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ED98F572-7AA3-A74A-BCB7-B29886B7299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0924EE78-1B88-5647-A33B-1C77C83F939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F6891988-40AB-A944-A6A9-CE7C68762F6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2EC964EC-BFBD-D041-8FA9-15606CEF81A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8D08023D-7E94-3A4B-9ABA-63DA13018A4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A2BFFF60-E49D-AD47-BA07-159AD061E3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71DD-B353-9E41-B3DC-F3EF3B6281CA}" type="datetimeFigureOut">
              <a:rPr lang="en-US" smtClean="0"/>
              <a:pPr/>
              <a:t>2/9/12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A829-B538-FC49-8A43-AC69F54292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C2BA9F1B-0DDB-5545-8481-35B7F112FA2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7FCC1C74-F2A1-5543-89E8-02D25E8B5EB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27E4453A-CA5C-004F-AA57-DF187201A74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556752A3-3558-2748-A24D-90BF0425BEC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CD41E9BF-592C-F648-A597-FBC41C3F288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5CAD1F9E-AE26-F641-BCC7-898322F88DE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7F9DD435-BF11-9144-91E2-D5F793E172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9D29E9-CA57-EF40-A0EC-1B42ECEF1B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3028FD-18A8-354B-9C13-9F1AA86F68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E00708-3C56-3043-800B-151E212C2B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71DD-B353-9E41-B3DC-F3EF3B6281CA}" type="datetimeFigureOut">
              <a:rPr lang="en-US" smtClean="0"/>
              <a:pPr/>
              <a:t>2/9/12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A829-B538-FC49-8A43-AC69F54292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BA3FFB-5F4D-434F-AB21-413CEDDAC8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8469A-93D9-E147-A44B-BAC0D45B2C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1C162B-0396-D24F-BAC8-E32EF3A03B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EA07AD-D7BB-1848-94AE-EED33171D6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486AFC-58DA-7E4D-9200-48FC5DD299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E02C35-FCA4-5A45-89EC-2D5A978112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4ABA02-901B-FD4E-9A85-674DCCB1B3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21A174-62E5-8B48-AEA2-C6C1B0326B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71DD-B353-9E41-B3DC-F3EF3B6281CA}" type="datetimeFigureOut">
              <a:rPr lang="en-US" smtClean="0"/>
              <a:pPr/>
              <a:t>2/9/12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A829-B538-FC49-8A43-AC69F54292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71DD-B353-9E41-B3DC-F3EF3B6281CA}" type="datetimeFigureOut">
              <a:rPr lang="en-US" smtClean="0"/>
              <a:pPr/>
              <a:t>2/9/12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A829-B538-FC49-8A43-AC69F54292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71DD-B353-9E41-B3DC-F3EF3B6281CA}" type="datetimeFigureOut">
              <a:rPr lang="en-US" smtClean="0"/>
              <a:pPr/>
              <a:t>2/9/12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A829-B538-FC49-8A43-AC69F54292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5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6.xml"/><Relationship Id="rId12" Type="http://schemas.openxmlformats.org/officeDocument/2006/relationships/theme" Target="../theme/theme5.xml"/><Relationship Id="rId1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2.xml"/><Relationship Id="rId8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7.xml"/><Relationship Id="rId12" Type="http://schemas.openxmlformats.org/officeDocument/2006/relationships/theme" Target="../theme/theme6.xml"/><Relationship Id="rId1" Type="http://schemas.openxmlformats.org/officeDocument/2006/relationships/slideLayout" Target="../slideLayouts/slideLayout57.xml"/><Relationship Id="rId2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9.xml"/><Relationship Id="rId4" Type="http://schemas.openxmlformats.org/officeDocument/2006/relationships/slideLayout" Target="../slideLayouts/slideLayout60.xml"/><Relationship Id="rId5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3.xml"/><Relationship Id="rId8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571DD-B353-9E41-B3DC-F3EF3B6281CA}" type="datetimeFigureOut">
              <a:rPr lang="en-US" smtClean="0"/>
              <a:pPr/>
              <a:t>2/9/12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5A829-B538-FC49-8A43-AC69F542920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6E77AB2-6935-394F-908D-D9F5320B364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5CC82F69-171F-DB45-9E4A-E62B511B852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4445013-C6BC-584B-AF75-C80BDD7375A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F0C406D-0CC5-7848-8086-996D1E509CC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+mn-ea"/>
                <a:cs typeface="+mn-cs"/>
              </a:defRPr>
            </a:lvl1pPr>
          </a:lstStyle>
          <a:p>
            <a:pPr>
              <a:defRPr/>
            </a:pPr>
            <a:fld id="{97231F0C-BF2F-9243-A538-0D6C3E1CE9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charset="-128"/>
          <a:cs typeface="Osaka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charset="-128"/>
          <a:cs typeface="Osaka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charset="-128"/>
          <a:cs typeface="Osaka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charset="-128"/>
          <a:cs typeface="Osaka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charset="-128"/>
          <a:cs typeface="Osaka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charset="-128"/>
          <a:cs typeface="Osaka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charset="-128"/>
          <a:cs typeface="Osaka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charset="-128"/>
          <a:cs typeface="Osaka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8.jpeg"/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4" Type="http://schemas.openxmlformats.org/officeDocument/2006/relationships/image" Target="../media/image32.jpeg"/><Relationship Id="rId5" Type="http://schemas.openxmlformats.org/officeDocument/2006/relationships/image" Target="../media/image33.png"/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5" Type="http://schemas.openxmlformats.org/officeDocument/2006/relationships/image" Target="../media/image39.png"/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5" Type="http://schemas.openxmlformats.org/officeDocument/2006/relationships/image" Target="../media/image42.png"/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2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5.png"/><Relationship Id="rId5" Type="http://schemas.openxmlformats.org/officeDocument/2006/relationships/image" Target="../media/image46.png"/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5" Type="http://schemas.openxmlformats.org/officeDocument/2006/relationships/image" Target="../media/image49.png"/><Relationship Id="rId6" Type="http://schemas.openxmlformats.org/officeDocument/2006/relationships/image" Target="../media/image50.png"/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2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4" Type="http://schemas.openxmlformats.org/officeDocument/2006/relationships/image" Target="../media/image53.png"/><Relationship Id="rId5" Type="http://schemas.openxmlformats.org/officeDocument/2006/relationships/image" Target="../media/image54.png"/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2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4" Type="http://schemas.openxmlformats.org/officeDocument/2006/relationships/image" Target="../media/image56.png"/><Relationship Id="rId5" Type="http://schemas.openxmlformats.org/officeDocument/2006/relationships/image" Target="../media/image57.png"/><Relationship Id="rId6" Type="http://schemas.openxmlformats.org/officeDocument/2006/relationships/image" Target="../media/image58.png"/><Relationship Id="rId7" Type="http://schemas.openxmlformats.org/officeDocument/2006/relationships/image" Target="../media/image59.png"/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2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4" Type="http://schemas.openxmlformats.org/officeDocument/2006/relationships/image" Target="NULL"/><Relationship Id="rId5" Type="http://schemas.openxmlformats.org/officeDocument/2006/relationships/image" Target="NULL"/><Relationship Id="rId6" Type="http://schemas.openxmlformats.org/officeDocument/2006/relationships/image" Target="../media/image60.png"/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3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4" Type="http://schemas.openxmlformats.org/officeDocument/2006/relationships/image" Target="../media/image62.png"/><Relationship Id="rId5" Type="http://schemas.openxmlformats.org/officeDocument/2006/relationships/image" Target="../media/image63.png"/><Relationship Id="rId6" Type="http://schemas.openxmlformats.org/officeDocument/2006/relationships/image" Target="NULL"/><Relationship Id="rId7" Type="http://schemas.openxmlformats.org/officeDocument/2006/relationships/image" Target="../media/image64.png"/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31.xml"/></Relationships>
</file>

<file path=ppt/slides/_rels/slide3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73.png"/><Relationship Id="rId12" Type="http://schemas.openxmlformats.org/officeDocument/2006/relationships/image" Target="../media/image74.png"/><Relationship Id="rId1" Type="http://schemas.openxmlformats.org/officeDocument/2006/relationships/slideLayout" Target="../slideLayouts/slideLayout47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65.png"/><Relationship Id="rId4" Type="http://schemas.openxmlformats.org/officeDocument/2006/relationships/image" Target="../media/image66.png"/><Relationship Id="rId5" Type="http://schemas.openxmlformats.org/officeDocument/2006/relationships/image" Target="../media/image67.png"/><Relationship Id="rId6" Type="http://schemas.openxmlformats.org/officeDocument/2006/relationships/image" Target="../media/image68.png"/><Relationship Id="rId7" Type="http://schemas.openxmlformats.org/officeDocument/2006/relationships/image" Target="../media/image69.png"/><Relationship Id="rId8" Type="http://schemas.openxmlformats.org/officeDocument/2006/relationships/image" Target="../media/image70.png"/><Relationship Id="rId9" Type="http://schemas.openxmlformats.org/officeDocument/2006/relationships/image" Target="../media/image71.png"/><Relationship Id="rId10" Type="http://schemas.openxmlformats.org/officeDocument/2006/relationships/image" Target="../media/image7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4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4" Type="http://schemas.openxmlformats.org/officeDocument/2006/relationships/image" Target="../media/image79.pdf"/><Relationship Id="rId5" Type="http://schemas.openxmlformats.org/officeDocument/2006/relationships/image" Target="../media/image80.png"/><Relationship Id="rId6" Type="http://schemas.openxmlformats.org/officeDocument/2006/relationships/image" Target="../media/image81.pdf"/><Relationship Id="rId7" Type="http://schemas.openxmlformats.org/officeDocument/2006/relationships/image" Target="../media/image82.png"/><Relationship Id="rId8" Type="http://schemas.openxmlformats.org/officeDocument/2006/relationships/image" Target="../media/image83.pdf"/><Relationship Id="rId9" Type="http://schemas.openxmlformats.org/officeDocument/2006/relationships/image" Target="../media/image84.png"/><Relationship Id="rId1" Type="http://schemas.openxmlformats.org/officeDocument/2006/relationships/slideLayout" Target="../slideLayouts/slideLayout52.xml"/><Relationship Id="rId2" Type="http://schemas.openxmlformats.org/officeDocument/2006/relationships/image" Target="../media/image77.pdf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4" Type="http://schemas.openxmlformats.org/officeDocument/2006/relationships/image" Target="../media/image88.png"/><Relationship Id="rId5" Type="http://schemas.openxmlformats.org/officeDocument/2006/relationships/image" Target="../media/image89.pdf"/><Relationship Id="rId6" Type="http://schemas.openxmlformats.org/officeDocument/2006/relationships/image" Target="../media/image90.png"/><Relationship Id="rId7" Type="http://schemas.openxmlformats.org/officeDocument/2006/relationships/image" Target="../media/image91.pdf"/><Relationship Id="rId8" Type="http://schemas.openxmlformats.org/officeDocument/2006/relationships/image" Target="../media/image92.png"/><Relationship Id="rId1" Type="http://schemas.openxmlformats.org/officeDocument/2006/relationships/slideLayout" Target="../slideLayouts/slideLayout52.xml"/><Relationship Id="rId2" Type="http://schemas.openxmlformats.org/officeDocument/2006/relationships/image" Target="../media/image86.pd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df"/><Relationship Id="rId4" Type="http://schemas.openxmlformats.org/officeDocument/2006/relationships/image" Target="../media/image94.png"/><Relationship Id="rId5" Type="http://schemas.openxmlformats.org/officeDocument/2006/relationships/image" Target="../media/image95.pdf"/><Relationship Id="rId6" Type="http://schemas.openxmlformats.org/officeDocument/2006/relationships/image" Target="../media/image96.png"/><Relationship Id="rId7" Type="http://schemas.openxmlformats.org/officeDocument/2006/relationships/image" Target="../media/image97.png"/><Relationship Id="rId1" Type="http://schemas.openxmlformats.org/officeDocument/2006/relationships/slideLayout" Target="../slideLayouts/slideLayout52.xml"/><Relationship Id="rId2" Type="http://schemas.openxmlformats.org/officeDocument/2006/relationships/image" Target="../media/image8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df"/><Relationship Id="rId4" Type="http://schemas.openxmlformats.org/officeDocument/2006/relationships/image" Target="../media/image100.png"/><Relationship Id="rId5" Type="http://schemas.openxmlformats.org/officeDocument/2006/relationships/image" Target="../media/image101.pdf"/><Relationship Id="rId6" Type="http://schemas.openxmlformats.org/officeDocument/2006/relationships/image" Target="../media/image102.png"/><Relationship Id="rId7" Type="http://schemas.openxmlformats.org/officeDocument/2006/relationships/image" Target="../media/image103.pdf"/><Relationship Id="rId8" Type="http://schemas.openxmlformats.org/officeDocument/2006/relationships/image" Target="../media/image104.png"/><Relationship Id="rId1" Type="http://schemas.openxmlformats.org/officeDocument/2006/relationships/slideLayout" Target="../slideLayouts/slideLayout52.xml"/><Relationship Id="rId2" Type="http://schemas.openxmlformats.org/officeDocument/2006/relationships/image" Target="../media/image9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df"/><Relationship Id="rId4" Type="http://schemas.openxmlformats.org/officeDocument/2006/relationships/image" Target="../media/image107.png"/><Relationship Id="rId5" Type="http://schemas.openxmlformats.org/officeDocument/2006/relationships/image" Target="../media/image108.pdf"/><Relationship Id="rId6" Type="http://schemas.openxmlformats.org/officeDocument/2006/relationships/image" Target="../media/image109.png"/><Relationship Id="rId7" Type="http://schemas.openxmlformats.org/officeDocument/2006/relationships/image" Target="../media/image110.pdf"/><Relationship Id="rId8" Type="http://schemas.openxmlformats.org/officeDocument/2006/relationships/image" Target="../media/image111.png"/><Relationship Id="rId1" Type="http://schemas.openxmlformats.org/officeDocument/2006/relationships/slideLayout" Target="../slideLayouts/slideLayout52.xml"/><Relationship Id="rId2" Type="http://schemas.openxmlformats.org/officeDocument/2006/relationships/image" Target="../media/image105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Relationship Id="rId2" Type="http://schemas.openxmlformats.org/officeDocument/2006/relationships/image" Target="../media/image112.png"/><Relationship Id="rId3" Type="http://schemas.openxmlformats.org/officeDocument/2006/relationships/image" Target="../media/image113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Relationship Id="rId2" Type="http://schemas.openxmlformats.org/officeDocument/2006/relationships/image" Target="../media/image114.png"/><Relationship Id="rId3" Type="http://schemas.openxmlformats.org/officeDocument/2006/relationships/image" Target="../media/image1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jpe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4" Type="http://schemas.openxmlformats.org/officeDocument/2006/relationships/notesSlide" Target="../notesSlides/notesSlide6.xml"/><Relationship Id="rId5" Type="http://schemas.openxmlformats.org/officeDocument/2006/relationships/image" Target="../media/image10.png"/><Relationship Id="rId6" Type="http://schemas.openxmlformats.org/officeDocument/2006/relationships/oleObject" Target="../embeddings/Microsoft_Equation1.bin"/><Relationship Id="rId7" Type="http://schemas.openxmlformats.org/officeDocument/2006/relationships/image" Target="../media/image11.png"/><Relationship Id="rId1" Type="http://schemas.openxmlformats.org/officeDocument/2006/relationships/vmlDrawing" Target="../drawings/vmlDrawing1.vml"/><Relationship Id="rId2" Type="http://schemas.openxmlformats.org/officeDocument/2006/relationships/tags" Target="../tags/tag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jpeg"/><Relationship Id="rId6" Type="http://schemas.openxmlformats.org/officeDocument/2006/relationships/image" Target="../media/image15.jpeg"/><Relationship Id="rId7" Type="http://schemas.openxmlformats.org/officeDocument/2006/relationships/image" Target="../media/image16.jpeg"/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3.png"/><Relationship Id="rId6" Type="http://schemas.openxmlformats.org/officeDocument/2006/relationships/image" Target="../media/image19.png"/><Relationship Id="rId7" Type="http://schemas.openxmlformats.org/officeDocument/2006/relationships/image" Target="../media/image20.png"/><Relationship Id="rId8" Type="http://schemas.openxmlformats.org/officeDocument/2006/relationships/image" Target="../media/image21.png"/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alpha val="6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/>
          <p:cNvPicPr>
            <a:picLocks noChangeAspect="1" noChangeArrowheads="1"/>
          </p:cNvPicPr>
          <p:nvPr/>
        </p:nvPicPr>
        <p:blipFill>
          <a:blip r:embed="rId3">
            <a:lum bright="41000" contrast="-2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639054" y="2525369"/>
            <a:ext cx="60809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The</a:t>
            </a:r>
            <a:r>
              <a:rPr lang="en-US" sz="4000" b="1" dirty="0" smtClean="0">
                <a:solidFill>
                  <a:srgbClr val="FF0000"/>
                </a:solidFill>
              </a:rPr>
              <a:t> Color </a:t>
            </a:r>
            <a:r>
              <a:rPr lang="en-US" sz="4000" b="1" dirty="0" smtClean="0">
                <a:solidFill>
                  <a:srgbClr val="008000"/>
                </a:solidFill>
              </a:rPr>
              <a:t>Glass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smtClean="0">
                <a:solidFill>
                  <a:srgbClr val="0000FF"/>
                </a:solidFill>
              </a:rPr>
              <a:t>Condensate</a:t>
            </a:r>
            <a:endParaRPr lang="en-US" sz="4000" b="1" dirty="0">
              <a:solidFill>
                <a:srgbClr val="0000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78107" y="6394647"/>
            <a:ext cx="3084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CFFCC"/>
                </a:solidFill>
              </a:rPr>
              <a:t>Lecture II: UCT, February, 2012</a:t>
            </a:r>
            <a:endParaRPr lang="en-US" b="1" dirty="0">
              <a:solidFill>
                <a:srgbClr val="CCFF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78107" y="3552813"/>
            <a:ext cx="28775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Raju Venugopalan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52463" y="0"/>
            <a:ext cx="7772400" cy="1143000"/>
          </a:xfrm>
        </p:spPr>
        <p:txBody>
          <a:bodyPr/>
          <a:lstStyle/>
          <a:p>
            <a:r>
              <a:rPr lang="en-US" sz="3200" b="1" dirty="0">
                <a:solidFill>
                  <a:srgbClr val="000080"/>
                </a:solidFill>
                <a:latin typeface="Calibri"/>
                <a:cs typeface="Calibri"/>
              </a:rPr>
              <a:t>The proton at high energies</a:t>
            </a:r>
            <a:endParaRPr lang="en-US" sz="3200" dirty="0">
              <a:latin typeface="Calibri"/>
              <a:cs typeface="Calibri"/>
            </a:endParaRPr>
          </a:p>
        </p:txBody>
      </p:sp>
      <p:sp>
        <p:nvSpPr>
          <p:cNvPr id="26627" name="Oval 3"/>
          <p:cNvSpPr>
            <a:spLocks noChangeArrowheads="1"/>
          </p:cNvSpPr>
          <p:nvPr/>
        </p:nvSpPr>
        <p:spPr bwMode="auto">
          <a:xfrm>
            <a:off x="1828800" y="2133600"/>
            <a:ext cx="685800" cy="1447800"/>
          </a:xfrm>
          <a:prstGeom prst="ellips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sz="2800">
              <a:latin typeface="Bradley Hand ITC TT-Bold" charset="0"/>
            </a:endParaRPr>
          </a:p>
        </p:txBody>
      </p:sp>
      <p:sp>
        <p:nvSpPr>
          <p:cNvPr id="26628" name="Oval 4"/>
          <p:cNvSpPr>
            <a:spLocks noChangeArrowheads="1"/>
          </p:cNvSpPr>
          <p:nvPr/>
        </p:nvSpPr>
        <p:spPr bwMode="auto">
          <a:xfrm>
            <a:off x="2133600" y="2438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29" name="Oval 5"/>
          <p:cNvSpPr>
            <a:spLocks noChangeArrowheads="1"/>
          </p:cNvSpPr>
          <p:nvPr/>
        </p:nvSpPr>
        <p:spPr bwMode="auto">
          <a:xfrm>
            <a:off x="2133600" y="2819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30" name="Oval 6"/>
          <p:cNvSpPr>
            <a:spLocks noChangeArrowheads="1"/>
          </p:cNvSpPr>
          <p:nvPr/>
        </p:nvSpPr>
        <p:spPr bwMode="auto">
          <a:xfrm>
            <a:off x="2133600" y="3200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31" name="Line 7"/>
          <p:cNvSpPr>
            <a:spLocks noChangeShapeType="1"/>
          </p:cNvSpPr>
          <p:nvPr/>
        </p:nvSpPr>
        <p:spPr bwMode="auto">
          <a:xfrm flipV="1">
            <a:off x="1143000" y="2514600"/>
            <a:ext cx="990600" cy="38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32" name="Line 8"/>
          <p:cNvSpPr>
            <a:spLocks noChangeShapeType="1"/>
          </p:cNvSpPr>
          <p:nvPr/>
        </p:nvSpPr>
        <p:spPr bwMode="auto">
          <a:xfrm>
            <a:off x="2286000" y="2514600"/>
            <a:ext cx="1219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33" name="Line 9"/>
          <p:cNvSpPr>
            <a:spLocks noChangeShapeType="1"/>
          </p:cNvSpPr>
          <p:nvPr/>
        </p:nvSpPr>
        <p:spPr bwMode="auto">
          <a:xfrm flipV="1">
            <a:off x="1143000" y="2895600"/>
            <a:ext cx="990600" cy="38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34" name="Line 10"/>
          <p:cNvSpPr>
            <a:spLocks noChangeShapeType="1"/>
          </p:cNvSpPr>
          <p:nvPr/>
        </p:nvSpPr>
        <p:spPr bwMode="auto">
          <a:xfrm>
            <a:off x="2209800" y="2895600"/>
            <a:ext cx="1295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35" name="Line 11"/>
          <p:cNvSpPr>
            <a:spLocks noChangeShapeType="1"/>
          </p:cNvSpPr>
          <p:nvPr/>
        </p:nvSpPr>
        <p:spPr bwMode="auto">
          <a:xfrm flipV="1">
            <a:off x="1219200" y="3276600"/>
            <a:ext cx="990600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36" name="Line 12"/>
          <p:cNvSpPr>
            <a:spLocks noChangeShapeType="1"/>
          </p:cNvSpPr>
          <p:nvPr/>
        </p:nvSpPr>
        <p:spPr bwMode="auto">
          <a:xfrm>
            <a:off x="2209800" y="3276600"/>
            <a:ext cx="1295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37" name="Freeform 13"/>
          <p:cNvSpPr>
            <a:spLocks/>
          </p:cNvSpPr>
          <p:nvPr/>
        </p:nvSpPr>
        <p:spPr bwMode="auto">
          <a:xfrm>
            <a:off x="1600200" y="1676400"/>
            <a:ext cx="419100" cy="914400"/>
          </a:xfrm>
          <a:custGeom>
            <a:avLst/>
            <a:gdLst/>
            <a:ahLst/>
            <a:cxnLst>
              <a:cxn ang="0">
                <a:pos x="104" y="0"/>
              </a:cxn>
              <a:cxn ang="0">
                <a:pos x="8" y="96"/>
              </a:cxn>
              <a:cxn ang="0">
                <a:pos x="152" y="144"/>
              </a:cxn>
              <a:cxn ang="0">
                <a:pos x="104" y="240"/>
              </a:cxn>
              <a:cxn ang="0">
                <a:pos x="200" y="288"/>
              </a:cxn>
              <a:cxn ang="0">
                <a:pos x="152" y="384"/>
              </a:cxn>
              <a:cxn ang="0">
                <a:pos x="248" y="432"/>
              </a:cxn>
              <a:cxn ang="0">
                <a:pos x="248" y="576"/>
              </a:cxn>
            </a:cxnLst>
            <a:rect l="0" t="0" r="r" b="b"/>
            <a:pathLst>
              <a:path w="264" h="576">
                <a:moveTo>
                  <a:pt x="104" y="0"/>
                </a:moveTo>
                <a:cubicBezTo>
                  <a:pt x="52" y="36"/>
                  <a:pt x="0" y="72"/>
                  <a:pt x="8" y="96"/>
                </a:cubicBezTo>
                <a:cubicBezTo>
                  <a:pt x="16" y="120"/>
                  <a:pt x="136" y="120"/>
                  <a:pt x="152" y="144"/>
                </a:cubicBezTo>
                <a:cubicBezTo>
                  <a:pt x="168" y="168"/>
                  <a:pt x="96" y="216"/>
                  <a:pt x="104" y="240"/>
                </a:cubicBezTo>
                <a:cubicBezTo>
                  <a:pt x="112" y="264"/>
                  <a:pt x="192" y="264"/>
                  <a:pt x="200" y="288"/>
                </a:cubicBezTo>
                <a:cubicBezTo>
                  <a:pt x="208" y="312"/>
                  <a:pt x="144" y="360"/>
                  <a:pt x="152" y="384"/>
                </a:cubicBezTo>
                <a:cubicBezTo>
                  <a:pt x="160" y="408"/>
                  <a:pt x="232" y="400"/>
                  <a:pt x="248" y="432"/>
                </a:cubicBezTo>
                <a:cubicBezTo>
                  <a:pt x="264" y="464"/>
                  <a:pt x="248" y="552"/>
                  <a:pt x="248" y="576"/>
                </a:cubicBezTo>
              </a:path>
            </a:pathLst>
          </a:custGeom>
          <a:noFill/>
          <a:ln w="28575" cmpd="sng">
            <a:solidFill>
              <a:srgbClr val="FF8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5789613" y="1752600"/>
            <a:ext cx="2362200" cy="1752600"/>
            <a:chOff x="3311" y="768"/>
            <a:chExt cx="1488" cy="1104"/>
          </a:xfrm>
        </p:grpSpPr>
        <p:sp>
          <p:nvSpPr>
            <p:cNvPr id="26639" name="Line 15"/>
            <p:cNvSpPr>
              <a:spLocks noChangeShapeType="1"/>
            </p:cNvSpPr>
            <p:nvPr/>
          </p:nvSpPr>
          <p:spPr bwMode="auto">
            <a:xfrm rot="-10818593">
              <a:off x="3312" y="768"/>
              <a:ext cx="0" cy="110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40" name="Line 16"/>
            <p:cNvSpPr>
              <a:spLocks noChangeShapeType="1"/>
            </p:cNvSpPr>
            <p:nvPr/>
          </p:nvSpPr>
          <p:spPr bwMode="auto">
            <a:xfrm rot="-5399715">
              <a:off x="4055" y="1128"/>
              <a:ext cx="0" cy="14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6641" name="Freeform 17"/>
          <p:cNvSpPr>
            <a:spLocks/>
          </p:cNvSpPr>
          <p:nvPr/>
        </p:nvSpPr>
        <p:spPr bwMode="auto">
          <a:xfrm>
            <a:off x="6375400" y="1905000"/>
            <a:ext cx="177800" cy="1600200"/>
          </a:xfrm>
          <a:custGeom>
            <a:avLst/>
            <a:gdLst/>
            <a:ahLst/>
            <a:cxnLst>
              <a:cxn ang="0">
                <a:pos x="16" y="1008"/>
              </a:cxn>
              <a:cxn ang="0">
                <a:pos x="16" y="0"/>
              </a:cxn>
              <a:cxn ang="0">
                <a:pos x="112" y="1008"/>
              </a:cxn>
            </a:cxnLst>
            <a:rect l="0" t="0" r="r" b="b"/>
            <a:pathLst>
              <a:path w="112" h="1008">
                <a:moveTo>
                  <a:pt x="16" y="1008"/>
                </a:moveTo>
                <a:cubicBezTo>
                  <a:pt x="8" y="504"/>
                  <a:pt x="0" y="0"/>
                  <a:pt x="16" y="0"/>
                </a:cubicBezTo>
                <a:cubicBezTo>
                  <a:pt x="32" y="0"/>
                  <a:pt x="96" y="840"/>
                  <a:pt x="112" y="1008"/>
                </a:cubicBezTo>
              </a:path>
            </a:pathLst>
          </a:custGeom>
          <a:noFill/>
          <a:ln w="28575" cmpd="sng">
            <a:solidFill>
              <a:srgbClr val="008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42" name="Oval 18"/>
          <p:cNvSpPr>
            <a:spLocks noChangeArrowheads="1"/>
          </p:cNvSpPr>
          <p:nvPr/>
        </p:nvSpPr>
        <p:spPr bwMode="auto">
          <a:xfrm>
            <a:off x="1828800" y="4572000"/>
            <a:ext cx="685800" cy="1447800"/>
          </a:xfrm>
          <a:prstGeom prst="ellips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sz="2800">
              <a:latin typeface="Bradley Hand ITC TT-Bold" charset="0"/>
            </a:endParaRPr>
          </a:p>
        </p:txBody>
      </p:sp>
      <p:sp>
        <p:nvSpPr>
          <p:cNvPr id="26643" name="Oval 19"/>
          <p:cNvSpPr>
            <a:spLocks noChangeArrowheads="1"/>
          </p:cNvSpPr>
          <p:nvPr/>
        </p:nvSpPr>
        <p:spPr bwMode="auto">
          <a:xfrm>
            <a:off x="2133600" y="48768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44" name="Oval 20"/>
          <p:cNvSpPr>
            <a:spLocks noChangeArrowheads="1"/>
          </p:cNvSpPr>
          <p:nvPr/>
        </p:nvSpPr>
        <p:spPr bwMode="auto">
          <a:xfrm>
            <a:off x="2133600" y="52578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45" name="Oval 21"/>
          <p:cNvSpPr>
            <a:spLocks noChangeArrowheads="1"/>
          </p:cNvSpPr>
          <p:nvPr/>
        </p:nvSpPr>
        <p:spPr bwMode="auto">
          <a:xfrm>
            <a:off x="2133600" y="56388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46" name="Line 22"/>
          <p:cNvSpPr>
            <a:spLocks noChangeShapeType="1"/>
          </p:cNvSpPr>
          <p:nvPr/>
        </p:nvSpPr>
        <p:spPr bwMode="auto">
          <a:xfrm flipV="1">
            <a:off x="1143000" y="4953000"/>
            <a:ext cx="990600" cy="38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47" name="Line 23"/>
          <p:cNvSpPr>
            <a:spLocks noChangeShapeType="1"/>
          </p:cNvSpPr>
          <p:nvPr/>
        </p:nvSpPr>
        <p:spPr bwMode="auto">
          <a:xfrm>
            <a:off x="2286000" y="4953000"/>
            <a:ext cx="1219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48" name="Line 24"/>
          <p:cNvSpPr>
            <a:spLocks noChangeShapeType="1"/>
          </p:cNvSpPr>
          <p:nvPr/>
        </p:nvSpPr>
        <p:spPr bwMode="auto">
          <a:xfrm flipV="1">
            <a:off x="1143000" y="5334000"/>
            <a:ext cx="990600" cy="38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49" name="Line 25"/>
          <p:cNvSpPr>
            <a:spLocks noChangeShapeType="1"/>
          </p:cNvSpPr>
          <p:nvPr/>
        </p:nvSpPr>
        <p:spPr bwMode="auto">
          <a:xfrm>
            <a:off x="2209800" y="5334000"/>
            <a:ext cx="1295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50" name="Line 26"/>
          <p:cNvSpPr>
            <a:spLocks noChangeShapeType="1"/>
          </p:cNvSpPr>
          <p:nvPr/>
        </p:nvSpPr>
        <p:spPr bwMode="auto">
          <a:xfrm flipV="1">
            <a:off x="1219200" y="5715000"/>
            <a:ext cx="990600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51" name="Line 27"/>
          <p:cNvSpPr>
            <a:spLocks noChangeShapeType="1"/>
          </p:cNvSpPr>
          <p:nvPr/>
        </p:nvSpPr>
        <p:spPr bwMode="auto">
          <a:xfrm>
            <a:off x="2209800" y="5715000"/>
            <a:ext cx="1295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52" name="Freeform 28"/>
          <p:cNvSpPr>
            <a:spLocks/>
          </p:cNvSpPr>
          <p:nvPr/>
        </p:nvSpPr>
        <p:spPr bwMode="auto">
          <a:xfrm>
            <a:off x="1600200" y="4114800"/>
            <a:ext cx="419100" cy="914400"/>
          </a:xfrm>
          <a:custGeom>
            <a:avLst/>
            <a:gdLst/>
            <a:ahLst/>
            <a:cxnLst>
              <a:cxn ang="0">
                <a:pos x="104" y="0"/>
              </a:cxn>
              <a:cxn ang="0">
                <a:pos x="8" y="96"/>
              </a:cxn>
              <a:cxn ang="0">
                <a:pos x="152" y="144"/>
              </a:cxn>
              <a:cxn ang="0">
                <a:pos x="104" y="240"/>
              </a:cxn>
              <a:cxn ang="0">
                <a:pos x="200" y="288"/>
              </a:cxn>
              <a:cxn ang="0">
                <a:pos x="152" y="384"/>
              </a:cxn>
              <a:cxn ang="0">
                <a:pos x="248" y="432"/>
              </a:cxn>
              <a:cxn ang="0">
                <a:pos x="248" y="576"/>
              </a:cxn>
            </a:cxnLst>
            <a:rect l="0" t="0" r="r" b="b"/>
            <a:pathLst>
              <a:path w="264" h="576">
                <a:moveTo>
                  <a:pt x="104" y="0"/>
                </a:moveTo>
                <a:cubicBezTo>
                  <a:pt x="52" y="36"/>
                  <a:pt x="0" y="72"/>
                  <a:pt x="8" y="96"/>
                </a:cubicBezTo>
                <a:cubicBezTo>
                  <a:pt x="16" y="120"/>
                  <a:pt x="136" y="120"/>
                  <a:pt x="152" y="144"/>
                </a:cubicBezTo>
                <a:cubicBezTo>
                  <a:pt x="168" y="168"/>
                  <a:pt x="96" y="216"/>
                  <a:pt x="104" y="240"/>
                </a:cubicBezTo>
                <a:cubicBezTo>
                  <a:pt x="112" y="264"/>
                  <a:pt x="192" y="264"/>
                  <a:pt x="200" y="288"/>
                </a:cubicBezTo>
                <a:cubicBezTo>
                  <a:pt x="208" y="312"/>
                  <a:pt x="144" y="360"/>
                  <a:pt x="152" y="384"/>
                </a:cubicBezTo>
                <a:cubicBezTo>
                  <a:pt x="160" y="408"/>
                  <a:pt x="232" y="400"/>
                  <a:pt x="248" y="432"/>
                </a:cubicBezTo>
                <a:cubicBezTo>
                  <a:pt x="264" y="464"/>
                  <a:pt x="248" y="552"/>
                  <a:pt x="248" y="576"/>
                </a:cubicBezTo>
              </a:path>
            </a:pathLst>
          </a:custGeom>
          <a:noFill/>
          <a:ln w="28575" cmpd="sng">
            <a:solidFill>
              <a:srgbClr val="FF8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53" name="Freeform 29"/>
          <p:cNvSpPr>
            <a:spLocks/>
          </p:cNvSpPr>
          <p:nvPr/>
        </p:nvSpPr>
        <p:spPr bwMode="auto">
          <a:xfrm>
            <a:off x="3048000" y="4953000"/>
            <a:ext cx="201613" cy="361950"/>
          </a:xfrm>
          <a:custGeom>
            <a:avLst/>
            <a:gdLst/>
            <a:ahLst/>
            <a:cxnLst>
              <a:cxn ang="0">
                <a:pos x="88" y="12"/>
              </a:cxn>
              <a:cxn ang="0">
                <a:pos x="32" y="36"/>
              </a:cxn>
              <a:cxn ang="0">
                <a:pos x="104" y="100"/>
              </a:cxn>
              <a:cxn ang="0">
                <a:pos x="24" y="100"/>
              </a:cxn>
              <a:cxn ang="0">
                <a:pos x="24" y="164"/>
              </a:cxn>
              <a:cxn ang="0">
                <a:pos x="64" y="156"/>
              </a:cxn>
              <a:cxn ang="0">
                <a:pos x="16" y="148"/>
              </a:cxn>
              <a:cxn ang="0">
                <a:pos x="0" y="196"/>
              </a:cxn>
              <a:cxn ang="0">
                <a:pos x="8" y="220"/>
              </a:cxn>
              <a:cxn ang="0">
                <a:pos x="64" y="228"/>
              </a:cxn>
            </a:cxnLst>
            <a:rect l="0" t="0" r="r" b="b"/>
            <a:pathLst>
              <a:path w="127" h="228">
                <a:moveTo>
                  <a:pt x="88" y="12"/>
                </a:moveTo>
                <a:cubicBezTo>
                  <a:pt x="54" y="0"/>
                  <a:pt x="43" y="1"/>
                  <a:pt x="32" y="36"/>
                </a:cubicBezTo>
                <a:cubicBezTo>
                  <a:pt x="41" y="110"/>
                  <a:pt x="35" y="113"/>
                  <a:pt x="104" y="100"/>
                </a:cubicBezTo>
                <a:cubicBezTo>
                  <a:pt x="127" y="28"/>
                  <a:pt x="49" y="83"/>
                  <a:pt x="24" y="100"/>
                </a:cubicBezTo>
                <a:cubicBezTo>
                  <a:pt x="18" y="115"/>
                  <a:pt x="2" y="149"/>
                  <a:pt x="24" y="164"/>
                </a:cubicBezTo>
                <a:cubicBezTo>
                  <a:pt x="35" y="171"/>
                  <a:pt x="50" y="158"/>
                  <a:pt x="64" y="156"/>
                </a:cubicBezTo>
                <a:cubicBezTo>
                  <a:pt x="52" y="148"/>
                  <a:pt x="32" y="125"/>
                  <a:pt x="16" y="148"/>
                </a:cubicBezTo>
                <a:cubicBezTo>
                  <a:pt x="6" y="161"/>
                  <a:pt x="0" y="196"/>
                  <a:pt x="0" y="196"/>
                </a:cubicBezTo>
                <a:cubicBezTo>
                  <a:pt x="2" y="204"/>
                  <a:pt x="0" y="216"/>
                  <a:pt x="8" y="220"/>
                </a:cubicBezTo>
                <a:cubicBezTo>
                  <a:pt x="24" y="228"/>
                  <a:pt x="64" y="228"/>
                  <a:pt x="64" y="228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54" name="Freeform 30"/>
          <p:cNvSpPr>
            <a:spLocks/>
          </p:cNvSpPr>
          <p:nvPr/>
        </p:nvSpPr>
        <p:spPr bwMode="auto">
          <a:xfrm>
            <a:off x="2667000" y="5334000"/>
            <a:ext cx="201613" cy="361950"/>
          </a:xfrm>
          <a:custGeom>
            <a:avLst/>
            <a:gdLst/>
            <a:ahLst/>
            <a:cxnLst>
              <a:cxn ang="0">
                <a:pos x="88" y="12"/>
              </a:cxn>
              <a:cxn ang="0">
                <a:pos x="32" y="36"/>
              </a:cxn>
              <a:cxn ang="0">
                <a:pos x="104" y="100"/>
              </a:cxn>
              <a:cxn ang="0">
                <a:pos x="24" y="100"/>
              </a:cxn>
              <a:cxn ang="0">
                <a:pos x="24" y="164"/>
              </a:cxn>
              <a:cxn ang="0">
                <a:pos x="64" y="156"/>
              </a:cxn>
              <a:cxn ang="0">
                <a:pos x="16" y="148"/>
              </a:cxn>
              <a:cxn ang="0">
                <a:pos x="0" y="196"/>
              </a:cxn>
              <a:cxn ang="0">
                <a:pos x="8" y="220"/>
              </a:cxn>
              <a:cxn ang="0">
                <a:pos x="64" y="228"/>
              </a:cxn>
            </a:cxnLst>
            <a:rect l="0" t="0" r="r" b="b"/>
            <a:pathLst>
              <a:path w="127" h="228">
                <a:moveTo>
                  <a:pt x="88" y="12"/>
                </a:moveTo>
                <a:cubicBezTo>
                  <a:pt x="54" y="0"/>
                  <a:pt x="43" y="1"/>
                  <a:pt x="32" y="36"/>
                </a:cubicBezTo>
                <a:cubicBezTo>
                  <a:pt x="41" y="110"/>
                  <a:pt x="35" y="113"/>
                  <a:pt x="104" y="100"/>
                </a:cubicBezTo>
                <a:cubicBezTo>
                  <a:pt x="127" y="28"/>
                  <a:pt x="49" y="83"/>
                  <a:pt x="24" y="100"/>
                </a:cubicBezTo>
                <a:cubicBezTo>
                  <a:pt x="18" y="115"/>
                  <a:pt x="2" y="149"/>
                  <a:pt x="24" y="164"/>
                </a:cubicBezTo>
                <a:cubicBezTo>
                  <a:pt x="35" y="171"/>
                  <a:pt x="50" y="158"/>
                  <a:pt x="64" y="156"/>
                </a:cubicBezTo>
                <a:cubicBezTo>
                  <a:pt x="52" y="148"/>
                  <a:pt x="32" y="125"/>
                  <a:pt x="16" y="148"/>
                </a:cubicBezTo>
                <a:cubicBezTo>
                  <a:pt x="6" y="161"/>
                  <a:pt x="0" y="196"/>
                  <a:pt x="0" y="196"/>
                </a:cubicBezTo>
                <a:cubicBezTo>
                  <a:pt x="2" y="204"/>
                  <a:pt x="0" y="216"/>
                  <a:pt x="8" y="220"/>
                </a:cubicBezTo>
                <a:cubicBezTo>
                  <a:pt x="24" y="228"/>
                  <a:pt x="64" y="228"/>
                  <a:pt x="64" y="228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55" name="Freeform 31"/>
          <p:cNvSpPr>
            <a:spLocks/>
          </p:cNvSpPr>
          <p:nvPr/>
        </p:nvSpPr>
        <p:spPr bwMode="auto">
          <a:xfrm>
            <a:off x="5791200" y="4724400"/>
            <a:ext cx="1905000" cy="1219200"/>
          </a:xfrm>
          <a:custGeom>
            <a:avLst/>
            <a:gdLst/>
            <a:ahLst/>
            <a:cxnLst>
              <a:cxn ang="0">
                <a:pos x="0" y="768"/>
              </a:cxn>
              <a:cxn ang="0">
                <a:pos x="288" y="0"/>
              </a:cxn>
              <a:cxn ang="0">
                <a:pos x="1200" y="768"/>
              </a:cxn>
            </a:cxnLst>
            <a:rect l="0" t="0" r="r" b="b"/>
            <a:pathLst>
              <a:path w="1200" h="768">
                <a:moveTo>
                  <a:pt x="0" y="768"/>
                </a:moveTo>
                <a:cubicBezTo>
                  <a:pt x="44" y="384"/>
                  <a:pt x="88" y="0"/>
                  <a:pt x="288" y="0"/>
                </a:cubicBezTo>
                <a:cubicBezTo>
                  <a:pt x="488" y="0"/>
                  <a:pt x="1048" y="640"/>
                  <a:pt x="1200" y="768"/>
                </a:cubicBezTo>
              </a:path>
            </a:pathLst>
          </a:custGeom>
          <a:noFill/>
          <a:ln w="28575" cmpd="sng">
            <a:solidFill>
              <a:srgbClr val="008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5791200" y="4191000"/>
            <a:ext cx="2362200" cy="1752600"/>
            <a:chOff x="3311" y="768"/>
            <a:chExt cx="1488" cy="1104"/>
          </a:xfrm>
        </p:grpSpPr>
        <p:sp>
          <p:nvSpPr>
            <p:cNvPr id="26657" name="Line 33"/>
            <p:cNvSpPr>
              <a:spLocks noChangeShapeType="1"/>
            </p:cNvSpPr>
            <p:nvPr/>
          </p:nvSpPr>
          <p:spPr bwMode="auto">
            <a:xfrm rot="-10818593">
              <a:off x="3312" y="768"/>
              <a:ext cx="0" cy="110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58" name="Line 34"/>
            <p:cNvSpPr>
              <a:spLocks noChangeShapeType="1"/>
            </p:cNvSpPr>
            <p:nvPr/>
          </p:nvSpPr>
          <p:spPr bwMode="auto">
            <a:xfrm rot="-5399715">
              <a:off x="4055" y="1128"/>
              <a:ext cx="0" cy="14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6659" name="Line 35"/>
          <p:cNvSpPr>
            <a:spLocks noChangeShapeType="1"/>
          </p:cNvSpPr>
          <p:nvPr/>
        </p:nvSpPr>
        <p:spPr bwMode="auto">
          <a:xfrm>
            <a:off x="6248400" y="4724400"/>
            <a:ext cx="76200" cy="1219200"/>
          </a:xfrm>
          <a:prstGeom prst="line">
            <a:avLst/>
          </a:prstGeom>
          <a:noFill/>
          <a:ln w="28575">
            <a:solidFill>
              <a:srgbClr val="008000"/>
            </a:solidFill>
            <a:prstDash val="dash"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60" name="Text Box 36"/>
          <p:cNvSpPr txBox="1">
            <a:spLocks noChangeArrowheads="1"/>
          </p:cNvSpPr>
          <p:nvPr/>
        </p:nvSpPr>
        <p:spPr bwMode="auto">
          <a:xfrm>
            <a:off x="1508125" y="3632200"/>
            <a:ext cx="148557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008000"/>
                </a:solidFill>
                <a:latin typeface="Calibri"/>
                <a:cs typeface="Calibri"/>
              </a:rPr>
              <a:t>Parton model</a:t>
            </a:r>
          </a:p>
        </p:txBody>
      </p:sp>
      <p:sp>
        <p:nvSpPr>
          <p:cNvPr id="26661" name="Text Box 37"/>
          <p:cNvSpPr txBox="1">
            <a:spLocks noChangeArrowheads="1"/>
          </p:cNvSpPr>
          <p:nvPr/>
        </p:nvSpPr>
        <p:spPr bwMode="auto">
          <a:xfrm>
            <a:off x="1447800" y="6172200"/>
            <a:ext cx="214674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008000"/>
                </a:solidFill>
                <a:latin typeface="Calibri"/>
                <a:cs typeface="Calibri"/>
              </a:rPr>
              <a:t>QCD -log corrections</a:t>
            </a:r>
          </a:p>
        </p:txBody>
      </p:sp>
      <p:sp>
        <p:nvSpPr>
          <p:cNvPr id="26662" name="Text Box 38"/>
          <p:cNvSpPr txBox="1">
            <a:spLocks noChangeArrowheads="1"/>
          </p:cNvSpPr>
          <p:nvPr/>
        </p:nvSpPr>
        <p:spPr bwMode="auto">
          <a:xfrm>
            <a:off x="1203325" y="1812925"/>
            <a:ext cx="428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800080"/>
                </a:solidFill>
                <a:sym typeface="Symbol" charset="2"/>
              </a:rPr>
              <a:t>*</a:t>
            </a:r>
            <a:endParaRPr lang="en-US"/>
          </a:p>
        </p:txBody>
      </p:sp>
      <p:sp>
        <p:nvSpPr>
          <p:cNvPr id="26663" name="Text Box 39"/>
          <p:cNvSpPr txBox="1">
            <a:spLocks noChangeArrowheads="1"/>
          </p:cNvSpPr>
          <p:nvPr/>
        </p:nvSpPr>
        <p:spPr bwMode="auto">
          <a:xfrm>
            <a:off x="3565525" y="2257425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u</a:t>
            </a:r>
          </a:p>
        </p:txBody>
      </p:sp>
      <p:sp>
        <p:nvSpPr>
          <p:cNvPr id="26664" name="Text Box 40"/>
          <p:cNvSpPr txBox="1">
            <a:spLocks noChangeArrowheads="1"/>
          </p:cNvSpPr>
          <p:nvPr/>
        </p:nvSpPr>
        <p:spPr bwMode="auto">
          <a:xfrm>
            <a:off x="3565525" y="2638425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u</a:t>
            </a:r>
          </a:p>
        </p:txBody>
      </p:sp>
      <p:sp>
        <p:nvSpPr>
          <p:cNvPr id="26665" name="Text Box 41"/>
          <p:cNvSpPr txBox="1">
            <a:spLocks noChangeArrowheads="1"/>
          </p:cNvSpPr>
          <p:nvPr/>
        </p:nvSpPr>
        <p:spPr bwMode="auto">
          <a:xfrm>
            <a:off x="3581400" y="3048000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d</a:t>
            </a:r>
          </a:p>
        </p:txBody>
      </p:sp>
      <p:sp>
        <p:nvSpPr>
          <p:cNvPr id="26666" name="Text Box 42"/>
          <p:cNvSpPr txBox="1">
            <a:spLocks noChangeArrowheads="1"/>
          </p:cNvSpPr>
          <p:nvPr/>
        </p:nvSpPr>
        <p:spPr bwMode="auto">
          <a:xfrm>
            <a:off x="1219200" y="4343400"/>
            <a:ext cx="428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800080"/>
                </a:solidFill>
                <a:sym typeface="Symbol" charset="2"/>
              </a:rPr>
              <a:t>*</a:t>
            </a:r>
            <a:endParaRPr lang="en-US"/>
          </a:p>
        </p:txBody>
      </p:sp>
      <p:sp>
        <p:nvSpPr>
          <p:cNvPr id="26667" name="Text Box 43"/>
          <p:cNvSpPr txBox="1">
            <a:spLocks noChangeArrowheads="1"/>
          </p:cNvSpPr>
          <p:nvPr/>
        </p:nvSpPr>
        <p:spPr bwMode="auto">
          <a:xfrm>
            <a:off x="3641725" y="4695825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u</a:t>
            </a:r>
          </a:p>
        </p:txBody>
      </p:sp>
      <p:sp>
        <p:nvSpPr>
          <p:cNvPr id="26668" name="Text Box 44"/>
          <p:cNvSpPr txBox="1">
            <a:spLocks noChangeArrowheads="1"/>
          </p:cNvSpPr>
          <p:nvPr/>
        </p:nvSpPr>
        <p:spPr bwMode="auto">
          <a:xfrm>
            <a:off x="3657600" y="5105400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u</a:t>
            </a:r>
          </a:p>
        </p:txBody>
      </p:sp>
      <p:sp>
        <p:nvSpPr>
          <p:cNvPr id="26669" name="Text Box 45"/>
          <p:cNvSpPr txBox="1">
            <a:spLocks noChangeArrowheads="1"/>
          </p:cNvSpPr>
          <p:nvPr/>
        </p:nvSpPr>
        <p:spPr bwMode="auto">
          <a:xfrm>
            <a:off x="3657600" y="5562600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d</a:t>
            </a:r>
          </a:p>
        </p:txBody>
      </p:sp>
      <p:sp>
        <p:nvSpPr>
          <p:cNvPr id="26670" name="Text Box 46"/>
          <p:cNvSpPr txBox="1">
            <a:spLocks noChangeArrowheads="1"/>
          </p:cNvSpPr>
          <p:nvPr/>
        </p:nvSpPr>
        <p:spPr bwMode="auto">
          <a:xfrm>
            <a:off x="2727325" y="4848225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g</a:t>
            </a:r>
          </a:p>
        </p:txBody>
      </p:sp>
      <p:sp>
        <p:nvSpPr>
          <p:cNvPr id="26671" name="Text Box 47"/>
          <p:cNvSpPr txBox="1">
            <a:spLocks noChangeArrowheads="1"/>
          </p:cNvSpPr>
          <p:nvPr/>
        </p:nvSpPr>
        <p:spPr bwMode="auto">
          <a:xfrm>
            <a:off x="2819400" y="5257800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/>
              <a:t>g</a:t>
            </a:r>
          </a:p>
        </p:txBody>
      </p:sp>
      <p:sp>
        <p:nvSpPr>
          <p:cNvPr id="26672" name="Text Box 48"/>
          <p:cNvSpPr txBox="1">
            <a:spLocks noChangeArrowheads="1"/>
          </p:cNvSpPr>
          <p:nvPr/>
        </p:nvSpPr>
        <p:spPr bwMode="auto">
          <a:xfrm>
            <a:off x="4937125" y="2028825"/>
            <a:ext cx="862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x f(x)</a:t>
            </a:r>
          </a:p>
        </p:txBody>
      </p:sp>
      <p:sp>
        <p:nvSpPr>
          <p:cNvPr id="26673" name="Text Box 49"/>
          <p:cNvSpPr txBox="1">
            <a:spLocks noChangeArrowheads="1"/>
          </p:cNvSpPr>
          <p:nvPr/>
        </p:nvSpPr>
        <p:spPr bwMode="auto">
          <a:xfrm>
            <a:off x="6248400" y="3581400"/>
            <a:ext cx="608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1/3</a:t>
            </a:r>
          </a:p>
        </p:txBody>
      </p:sp>
      <p:sp>
        <p:nvSpPr>
          <p:cNvPr id="26674" name="Text Box 50"/>
          <p:cNvSpPr txBox="1">
            <a:spLocks noChangeArrowheads="1"/>
          </p:cNvSpPr>
          <p:nvPr/>
        </p:nvSpPr>
        <p:spPr bwMode="auto">
          <a:xfrm>
            <a:off x="7908925" y="3552825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x</a:t>
            </a:r>
          </a:p>
        </p:txBody>
      </p:sp>
      <p:sp>
        <p:nvSpPr>
          <p:cNvPr id="26675" name="Text Box 51"/>
          <p:cNvSpPr txBox="1">
            <a:spLocks noChangeArrowheads="1"/>
          </p:cNvSpPr>
          <p:nvPr/>
        </p:nvSpPr>
        <p:spPr bwMode="auto">
          <a:xfrm>
            <a:off x="4937125" y="4391025"/>
            <a:ext cx="862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x f(x)</a:t>
            </a:r>
          </a:p>
        </p:txBody>
      </p:sp>
      <p:sp>
        <p:nvSpPr>
          <p:cNvPr id="26676" name="Text Box 52"/>
          <p:cNvSpPr txBox="1">
            <a:spLocks noChangeArrowheads="1"/>
          </p:cNvSpPr>
          <p:nvPr/>
        </p:nvSpPr>
        <p:spPr bwMode="auto">
          <a:xfrm>
            <a:off x="6019800" y="6019800"/>
            <a:ext cx="785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~1/7</a:t>
            </a:r>
          </a:p>
        </p:txBody>
      </p:sp>
      <p:sp>
        <p:nvSpPr>
          <p:cNvPr id="26677" name="Text Box 53"/>
          <p:cNvSpPr txBox="1">
            <a:spLocks noChangeArrowheads="1"/>
          </p:cNvSpPr>
          <p:nvPr/>
        </p:nvSpPr>
        <p:spPr bwMode="auto">
          <a:xfrm>
            <a:off x="7832725" y="5991225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x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Oval 2"/>
          <p:cNvSpPr>
            <a:spLocks noChangeArrowheads="1"/>
          </p:cNvSpPr>
          <p:nvPr/>
        </p:nvSpPr>
        <p:spPr bwMode="auto">
          <a:xfrm>
            <a:off x="1524000" y="2057400"/>
            <a:ext cx="685800" cy="1447800"/>
          </a:xfrm>
          <a:prstGeom prst="ellips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sz="2800">
              <a:latin typeface="Bradley Hand ITC TT-Bold" charset="0"/>
            </a:endParaRPr>
          </a:p>
        </p:txBody>
      </p:sp>
      <p:sp>
        <p:nvSpPr>
          <p:cNvPr id="28675" name="Oval 3"/>
          <p:cNvSpPr>
            <a:spLocks noChangeArrowheads="1"/>
          </p:cNvSpPr>
          <p:nvPr/>
        </p:nvSpPr>
        <p:spPr bwMode="auto">
          <a:xfrm>
            <a:off x="1828800" y="23622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6" name="Oval 4"/>
          <p:cNvSpPr>
            <a:spLocks noChangeArrowheads="1"/>
          </p:cNvSpPr>
          <p:nvPr/>
        </p:nvSpPr>
        <p:spPr bwMode="auto">
          <a:xfrm>
            <a:off x="1828800" y="27432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7" name="Oval 5"/>
          <p:cNvSpPr>
            <a:spLocks noChangeArrowheads="1"/>
          </p:cNvSpPr>
          <p:nvPr/>
        </p:nvSpPr>
        <p:spPr bwMode="auto">
          <a:xfrm>
            <a:off x="1828800" y="31242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8" name="Line 6"/>
          <p:cNvSpPr>
            <a:spLocks noChangeShapeType="1"/>
          </p:cNvSpPr>
          <p:nvPr/>
        </p:nvSpPr>
        <p:spPr bwMode="auto">
          <a:xfrm flipV="1">
            <a:off x="838200" y="2438400"/>
            <a:ext cx="990600" cy="38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9" name="Line 7"/>
          <p:cNvSpPr>
            <a:spLocks noChangeShapeType="1"/>
          </p:cNvSpPr>
          <p:nvPr/>
        </p:nvSpPr>
        <p:spPr bwMode="auto">
          <a:xfrm>
            <a:off x="1981200" y="2438400"/>
            <a:ext cx="1219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80" name="Line 8"/>
          <p:cNvSpPr>
            <a:spLocks noChangeShapeType="1"/>
          </p:cNvSpPr>
          <p:nvPr/>
        </p:nvSpPr>
        <p:spPr bwMode="auto">
          <a:xfrm flipV="1">
            <a:off x="838200" y="2819400"/>
            <a:ext cx="990600" cy="38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81" name="Line 9"/>
          <p:cNvSpPr>
            <a:spLocks noChangeShapeType="1"/>
          </p:cNvSpPr>
          <p:nvPr/>
        </p:nvSpPr>
        <p:spPr bwMode="auto">
          <a:xfrm>
            <a:off x="1905000" y="2819400"/>
            <a:ext cx="1295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82" name="Line 10"/>
          <p:cNvSpPr>
            <a:spLocks noChangeShapeType="1"/>
          </p:cNvSpPr>
          <p:nvPr/>
        </p:nvSpPr>
        <p:spPr bwMode="auto">
          <a:xfrm flipV="1">
            <a:off x="914400" y="3200400"/>
            <a:ext cx="990600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83" name="Line 11"/>
          <p:cNvSpPr>
            <a:spLocks noChangeShapeType="1"/>
          </p:cNvSpPr>
          <p:nvPr/>
        </p:nvSpPr>
        <p:spPr bwMode="auto">
          <a:xfrm>
            <a:off x="1905000" y="3200400"/>
            <a:ext cx="1295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84" name="Freeform 12"/>
          <p:cNvSpPr>
            <a:spLocks/>
          </p:cNvSpPr>
          <p:nvPr/>
        </p:nvSpPr>
        <p:spPr bwMode="auto">
          <a:xfrm rot="-2522155">
            <a:off x="2133600" y="762000"/>
            <a:ext cx="419100" cy="914400"/>
          </a:xfrm>
          <a:custGeom>
            <a:avLst/>
            <a:gdLst/>
            <a:ahLst/>
            <a:cxnLst>
              <a:cxn ang="0">
                <a:pos x="104" y="0"/>
              </a:cxn>
              <a:cxn ang="0">
                <a:pos x="8" y="96"/>
              </a:cxn>
              <a:cxn ang="0">
                <a:pos x="152" y="144"/>
              </a:cxn>
              <a:cxn ang="0">
                <a:pos x="104" y="240"/>
              </a:cxn>
              <a:cxn ang="0">
                <a:pos x="200" y="288"/>
              </a:cxn>
              <a:cxn ang="0">
                <a:pos x="152" y="384"/>
              </a:cxn>
              <a:cxn ang="0">
                <a:pos x="248" y="432"/>
              </a:cxn>
              <a:cxn ang="0">
                <a:pos x="248" y="576"/>
              </a:cxn>
            </a:cxnLst>
            <a:rect l="0" t="0" r="r" b="b"/>
            <a:pathLst>
              <a:path w="264" h="576">
                <a:moveTo>
                  <a:pt x="104" y="0"/>
                </a:moveTo>
                <a:cubicBezTo>
                  <a:pt x="52" y="36"/>
                  <a:pt x="0" y="72"/>
                  <a:pt x="8" y="96"/>
                </a:cubicBezTo>
                <a:cubicBezTo>
                  <a:pt x="16" y="120"/>
                  <a:pt x="136" y="120"/>
                  <a:pt x="152" y="144"/>
                </a:cubicBezTo>
                <a:cubicBezTo>
                  <a:pt x="168" y="168"/>
                  <a:pt x="96" y="216"/>
                  <a:pt x="104" y="240"/>
                </a:cubicBezTo>
                <a:cubicBezTo>
                  <a:pt x="112" y="264"/>
                  <a:pt x="192" y="264"/>
                  <a:pt x="200" y="288"/>
                </a:cubicBezTo>
                <a:cubicBezTo>
                  <a:pt x="208" y="312"/>
                  <a:pt x="144" y="360"/>
                  <a:pt x="152" y="384"/>
                </a:cubicBezTo>
                <a:cubicBezTo>
                  <a:pt x="160" y="408"/>
                  <a:pt x="232" y="400"/>
                  <a:pt x="248" y="432"/>
                </a:cubicBezTo>
                <a:cubicBezTo>
                  <a:pt x="264" y="464"/>
                  <a:pt x="248" y="552"/>
                  <a:pt x="248" y="576"/>
                </a:cubicBezTo>
              </a:path>
            </a:pathLst>
          </a:custGeom>
          <a:noFill/>
          <a:ln w="28575" cmpd="sng">
            <a:solidFill>
              <a:srgbClr val="FF8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85" name="Freeform 13"/>
          <p:cNvSpPr>
            <a:spLocks/>
          </p:cNvSpPr>
          <p:nvPr/>
        </p:nvSpPr>
        <p:spPr bwMode="auto">
          <a:xfrm>
            <a:off x="2438400" y="2438400"/>
            <a:ext cx="201613" cy="361950"/>
          </a:xfrm>
          <a:custGeom>
            <a:avLst/>
            <a:gdLst/>
            <a:ahLst/>
            <a:cxnLst>
              <a:cxn ang="0">
                <a:pos x="88" y="12"/>
              </a:cxn>
              <a:cxn ang="0">
                <a:pos x="32" y="36"/>
              </a:cxn>
              <a:cxn ang="0">
                <a:pos x="104" y="100"/>
              </a:cxn>
              <a:cxn ang="0">
                <a:pos x="24" y="100"/>
              </a:cxn>
              <a:cxn ang="0">
                <a:pos x="24" y="164"/>
              </a:cxn>
              <a:cxn ang="0">
                <a:pos x="64" y="156"/>
              </a:cxn>
              <a:cxn ang="0">
                <a:pos x="16" y="148"/>
              </a:cxn>
              <a:cxn ang="0">
                <a:pos x="0" y="196"/>
              </a:cxn>
              <a:cxn ang="0">
                <a:pos x="8" y="220"/>
              </a:cxn>
              <a:cxn ang="0">
                <a:pos x="64" y="228"/>
              </a:cxn>
            </a:cxnLst>
            <a:rect l="0" t="0" r="r" b="b"/>
            <a:pathLst>
              <a:path w="127" h="228">
                <a:moveTo>
                  <a:pt x="88" y="12"/>
                </a:moveTo>
                <a:cubicBezTo>
                  <a:pt x="54" y="0"/>
                  <a:pt x="43" y="1"/>
                  <a:pt x="32" y="36"/>
                </a:cubicBezTo>
                <a:cubicBezTo>
                  <a:pt x="41" y="110"/>
                  <a:pt x="35" y="113"/>
                  <a:pt x="104" y="100"/>
                </a:cubicBezTo>
                <a:cubicBezTo>
                  <a:pt x="127" y="28"/>
                  <a:pt x="49" y="83"/>
                  <a:pt x="24" y="100"/>
                </a:cubicBezTo>
                <a:cubicBezTo>
                  <a:pt x="18" y="115"/>
                  <a:pt x="2" y="149"/>
                  <a:pt x="24" y="164"/>
                </a:cubicBezTo>
                <a:cubicBezTo>
                  <a:pt x="35" y="171"/>
                  <a:pt x="50" y="158"/>
                  <a:pt x="64" y="156"/>
                </a:cubicBezTo>
                <a:cubicBezTo>
                  <a:pt x="52" y="148"/>
                  <a:pt x="32" y="125"/>
                  <a:pt x="16" y="148"/>
                </a:cubicBezTo>
                <a:cubicBezTo>
                  <a:pt x="6" y="161"/>
                  <a:pt x="0" y="196"/>
                  <a:pt x="0" y="196"/>
                </a:cubicBezTo>
                <a:cubicBezTo>
                  <a:pt x="2" y="204"/>
                  <a:pt x="0" y="216"/>
                  <a:pt x="8" y="220"/>
                </a:cubicBezTo>
                <a:cubicBezTo>
                  <a:pt x="24" y="228"/>
                  <a:pt x="64" y="228"/>
                  <a:pt x="64" y="228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86" name="Freeform 14"/>
          <p:cNvSpPr>
            <a:spLocks/>
          </p:cNvSpPr>
          <p:nvPr/>
        </p:nvSpPr>
        <p:spPr bwMode="auto">
          <a:xfrm>
            <a:off x="2590800" y="2819400"/>
            <a:ext cx="201613" cy="361950"/>
          </a:xfrm>
          <a:custGeom>
            <a:avLst/>
            <a:gdLst/>
            <a:ahLst/>
            <a:cxnLst>
              <a:cxn ang="0">
                <a:pos x="88" y="12"/>
              </a:cxn>
              <a:cxn ang="0">
                <a:pos x="32" y="36"/>
              </a:cxn>
              <a:cxn ang="0">
                <a:pos x="104" y="100"/>
              </a:cxn>
              <a:cxn ang="0">
                <a:pos x="24" y="100"/>
              </a:cxn>
              <a:cxn ang="0">
                <a:pos x="24" y="164"/>
              </a:cxn>
              <a:cxn ang="0">
                <a:pos x="64" y="156"/>
              </a:cxn>
              <a:cxn ang="0">
                <a:pos x="16" y="148"/>
              </a:cxn>
              <a:cxn ang="0">
                <a:pos x="0" y="196"/>
              </a:cxn>
              <a:cxn ang="0">
                <a:pos x="8" y="220"/>
              </a:cxn>
              <a:cxn ang="0">
                <a:pos x="64" y="228"/>
              </a:cxn>
            </a:cxnLst>
            <a:rect l="0" t="0" r="r" b="b"/>
            <a:pathLst>
              <a:path w="127" h="228">
                <a:moveTo>
                  <a:pt x="88" y="12"/>
                </a:moveTo>
                <a:cubicBezTo>
                  <a:pt x="54" y="0"/>
                  <a:pt x="43" y="1"/>
                  <a:pt x="32" y="36"/>
                </a:cubicBezTo>
                <a:cubicBezTo>
                  <a:pt x="41" y="110"/>
                  <a:pt x="35" y="113"/>
                  <a:pt x="104" y="100"/>
                </a:cubicBezTo>
                <a:cubicBezTo>
                  <a:pt x="127" y="28"/>
                  <a:pt x="49" y="83"/>
                  <a:pt x="24" y="100"/>
                </a:cubicBezTo>
                <a:cubicBezTo>
                  <a:pt x="18" y="115"/>
                  <a:pt x="2" y="149"/>
                  <a:pt x="24" y="164"/>
                </a:cubicBezTo>
                <a:cubicBezTo>
                  <a:pt x="35" y="171"/>
                  <a:pt x="50" y="158"/>
                  <a:pt x="64" y="156"/>
                </a:cubicBezTo>
                <a:cubicBezTo>
                  <a:pt x="52" y="148"/>
                  <a:pt x="32" y="125"/>
                  <a:pt x="16" y="148"/>
                </a:cubicBezTo>
                <a:cubicBezTo>
                  <a:pt x="6" y="161"/>
                  <a:pt x="0" y="196"/>
                  <a:pt x="0" y="196"/>
                </a:cubicBezTo>
                <a:cubicBezTo>
                  <a:pt x="2" y="204"/>
                  <a:pt x="0" y="216"/>
                  <a:pt x="8" y="220"/>
                </a:cubicBezTo>
                <a:cubicBezTo>
                  <a:pt x="24" y="228"/>
                  <a:pt x="64" y="228"/>
                  <a:pt x="64" y="228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>
            <a:off x="2590800" y="990600"/>
            <a:ext cx="304800" cy="76200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 flipV="1">
            <a:off x="2895600" y="1219200"/>
            <a:ext cx="762000" cy="53340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89" name="Freeform 17"/>
          <p:cNvSpPr>
            <a:spLocks/>
          </p:cNvSpPr>
          <p:nvPr/>
        </p:nvSpPr>
        <p:spPr bwMode="auto">
          <a:xfrm rot="-2879225">
            <a:off x="2243137" y="2028826"/>
            <a:ext cx="836613" cy="176212"/>
          </a:xfrm>
          <a:custGeom>
            <a:avLst/>
            <a:gdLst/>
            <a:ahLst/>
            <a:cxnLst>
              <a:cxn ang="0">
                <a:pos x="34" y="160"/>
              </a:cxn>
              <a:cxn ang="0">
                <a:pos x="114" y="16"/>
              </a:cxn>
              <a:cxn ang="0">
                <a:pos x="194" y="96"/>
              </a:cxn>
              <a:cxn ang="0">
                <a:pos x="130" y="152"/>
              </a:cxn>
              <a:cxn ang="0">
                <a:pos x="138" y="88"/>
              </a:cxn>
              <a:cxn ang="0">
                <a:pos x="218" y="40"/>
              </a:cxn>
              <a:cxn ang="0">
                <a:pos x="378" y="96"/>
              </a:cxn>
              <a:cxn ang="0">
                <a:pos x="322" y="192"/>
              </a:cxn>
              <a:cxn ang="0">
                <a:pos x="330" y="64"/>
              </a:cxn>
              <a:cxn ang="0">
                <a:pos x="434" y="16"/>
              </a:cxn>
              <a:cxn ang="0">
                <a:pos x="570" y="24"/>
              </a:cxn>
              <a:cxn ang="0">
                <a:pos x="618" y="120"/>
              </a:cxn>
              <a:cxn ang="0">
                <a:pos x="562" y="184"/>
              </a:cxn>
              <a:cxn ang="0">
                <a:pos x="530" y="176"/>
              </a:cxn>
              <a:cxn ang="0">
                <a:pos x="514" y="128"/>
              </a:cxn>
              <a:cxn ang="0">
                <a:pos x="602" y="48"/>
              </a:cxn>
              <a:cxn ang="0">
                <a:pos x="650" y="32"/>
              </a:cxn>
              <a:cxn ang="0">
                <a:pos x="674" y="24"/>
              </a:cxn>
              <a:cxn ang="0">
                <a:pos x="810" y="112"/>
              </a:cxn>
              <a:cxn ang="0">
                <a:pos x="754" y="168"/>
              </a:cxn>
              <a:cxn ang="0">
                <a:pos x="786" y="56"/>
              </a:cxn>
              <a:cxn ang="0">
                <a:pos x="882" y="8"/>
              </a:cxn>
              <a:cxn ang="0">
                <a:pos x="906" y="0"/>
              </a:cxn>
              <a:cxn ang="0">
                <a:pos x="994" y="16"/>
              </a:cxn>
            </a:cxnLst>
            <a:rect l="0" t="0" r="r" b="b"/>
            <a:pathLst>
              <a:path w="994" h="192">
                <a:moveTo>
                  <a:pt x="34" y="160"/>
                </a:moveTo>
                <a:cubicBezTo>
                  <a:pt x="0" y="59"/>
                  <a:pt x="32" y="32"/>
                  <a:pt x="114" y="16"/>
                </a:cubicBezTo>
                <a:cubicBezTo>
                  <a:pt x="174" y="28"/>
                  <a:pt x="176" y="43"/>
                  <a:pt x="194" y="96"/>
                </a:cubicBezTo>
                <a:cubicBezTo>
                  <a:pt x="184" y="153"/>
                  <a:pt x="189" y="166"/>
                  <a:pt x="130" y="152"/>
                </a:cubicBezTo>
                <a:cubicBezTo>
                  <a:pt x="132" y="130"/>
                  <a:pt x="130" y="107"/>
                  <a:pt x="138" y="88"/>
                </a:cubicBezTo>
                <a:cubicBezTo>
                  <a:pt x="141" y="79"/>
                  <a:pt x="205" y="48"/>
                  <a:pt x="218" y="40"/>
                </a:cubicBezTo>
                <a:cubicBezTo>
                  <a:pt x="302" y="44"/>
                  <a:pt x="408" y="3"/>
                  <a:pt x="378" y="96"/>
                </a:cubicBezTo>
                <a:cubicBezTo>
                  <a:pt x="370" y="167"/>
                  <a:pt x="380" y="172"/>
                  <a:pt x="322" y="192"/>
                </a:cubicBezTo>
                <a:cubicBezTo>
                  <a:pt x="274" y="160"/>
                  <a:pt x="271" y="83"/>
                  <a:pt x="330" y="64"/>
                </a:cubicBezTo>
                <a:cubicBezTo>
                  <a:pt x="361" y="32"/>
                  <a:pt x="392" y="29"/>
                  <a:pt x="434" y="16"/>
                </a:cubicBezTo>
                <a:cubicBezTo>
                  <a:pt x="479" y="18"/>
                  <a:pt x="525" y="14"/>
                  <a:pt x="570" y="24"/>
                </a:cubicBezTo>
                <a:cubicBezTo>
                  <a:pt x="576" y="25"/>
                  <a:pt x="614" y="109"/>
                  <a:pt x="618" y="120"/>
                </a:cubicBezTo>
                <a:cubicBezTo>
                  <a:pt x="608" y="165"/>
                  <a:pt x="604" y="169"/>
                  <a:pt x="562" y="184"/>
                </a:cubicBezTo>
                <a:cubicBezTo>
                  <a:pt x="551" y="181"/>
                  <a:pt x="537" y="184"/>
                  <a:pt x="530" y="176"/>
                </a:cubicBezTo>
                <a:cubicBezTo>
                  <a:pt x="519" y="163"/>
                  <a:pt x="514" y="128"/>
                  <a:pt x="514" y="128"/>
                </a:cubicBezTo>
                <a:cubicBezTo>
                  <a:pt x="534" y="65"/>
                  <a:pt x="541" y="69"/>
                  <a:pt x="602" y="48"/>
                </a:cubicBezTo>
                <a:cubicBezTo>
                  <a:pt x="617" y="42"/>
                  <a:pt x="634" y="37"/>
                  <a:pt x="650" y="32"/>
                </a:cubicBezTo>
                <a:cubicBezTo>
                  <a:pt x="658" y="29"/>
                  <a:pt x="674" y="24"/>
                  <a:pt x="674" y="24"/>
                </a:cubicBezTo>
                <a:cubicBezTo>
                  <a:pt x="760" y="33"/>
                  <a:pt x="781" y="26"/>
                  <a:pt x="810" y="112"/>
                </a:cubicBezTo>
                <a:cubicBezTo>
                  <a:pt x="802" y="165"/>
                  <a:pt x="806" y="185"/>
                  <a:pt x="754" y="168"/>
                </a:cubicBezTo>
                <a:cubicBezTo>
                  <a:pt x="758" y="139"/>
                  <a:pt x="761" y="80"/>
                  <a:pt x="786" y="56"/>
                </a:cubicBezTo>
                <a:cubicBezTo>
                  <a:pt x="817" y="24"/>
                  <a:pt x="842" y="21"/>
                  <a:pt x="882" y="8"/>
                </a:cubicBezTo>
                <a:cubicBezTo>
                  <a:pt x="890" y="5"/>
                  <a:pt x="906" y="0"/>
                  <a:pt x="906" y="0"/>
                </a:cubicBezTo>
                <a:cubicBezTo>
                  <a:pt x="925" y="2"/>
                  <a:pt x="970" y="16"/>
                  <a:pt x="994" y="16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5332413" y="1143000"/>
            <a:ext cx="2362200" cy="1947863"/>
            <a:chOff x="3311" y="768"/>
            <a:chExt cx="1488" cy="1104"/>
          </a:xfrm>
        </p:grpSpPr>
        <p:sp>
          <p:nvSpPr>
            <p:cNvPr id="28691" name="Line 19"/>
            <p:cNvSpPr>
              <a:spLocks noChangeShapeType="1"/>
            </p:cNvSpPr>
            <p:nvPr/>
          </p:nvSpPr>
          <p:spPr bwMode="auto">
            <a:xfrm rot="-10818593">
              <a:off x="3312" y="768"/>
              <a:ext cx="0" cy="110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692" name="Line 20"/>
            <p:cNvSpPr>
              <a:spLocks noChangeShapeType="1"/>
            </p:cNvSpPr>
            <p:nvPr/>
          </p:nvSpPr>
          <p:spPr bwMode="auto">
            <a:xfrm rot="-5399715">
              <a:off x="4055" y="1128"/>
              <a:ext cx="0" cy="14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693" name="Line 21"/>
          <p:cNvSpPr>
            <a:spLocks noChangeShapeType="1"/>
          </p:cNvSpPr>
          <p:nvPr/>
        </p:nvSpPr>
        <p:spPr bwMode="auto">
          <a:xfrm>
            <a:off x="5334000" y="1566863"/>
            <a:ext cx="533400" cy="76200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94" name="Line 22"/>
          <p:cNvSpPr>
            <a:spLocks noChangeShapeType="1"/>
          </p:cNvSpPr>
          <p:nvPr/>
        </p:nvSpPr>
        <p:spPr bwMode="auto">
          <a:xfrm>
            <a:off x="5867400" y="2328863"/>
            <a:ext cx="1447800" cy="76200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95" name="Line 23"/>
          <p:cNvSpPr>
            <a:spLocks noChangeShapeType="1"/>
          </p:cNvSpPr>
          <p:nvPr/>
        </p:nvSpPr>
        <p:spPr bwMode="auto">
          <a:xfrm flipH="1">
            <a:off x="5334000" y="2328863"/>
            <a:ext cx="533400" cy="762000"/>
          </a:xfrm>
          <a:prstGeom prst="line">
            <a:avLst/>
          </a:prstGeom>
          <a:noFill/>
          <a:ln w="28575">
            <a:solidFill>
              <a:srgbClr val="008000"/>
            </a:solidFill>
            <a:prstDash val="dash"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96" name="Line 24"/>
          <p:cNvSpPr>
            <a:spLocks noChangeShapeType="1"/>
          </p:cNvSpPr>
          <p:nvPr/>
        </p:nvSpPr>
        <p:spPr bwMode="auto">
          <a:xfrm flipV="1">
            <a:off x="5562600" y="1397000"/>
            <a:ext cx="838200" cy="423863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97" name="Line 25"/>
          <p:cNvSpPr>
            <a:spLocks noChangeShapeType="1"/>
          </p:cNvSpPr>
          <p:nvPr/>
        </p:nvSpPr>
        <p:spPr bwMode="auto">
          <a:xfrm flipV="1">
            <a:off x="5638800" y="2243138"/>
            <a:ext cx="990600" cy="5080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98" name="Text Box 26"/>
          <p:cNvSpPr txBox="1">
            <a:spLocks noChangeArrowheads="1"/>
          </p:cNvSpPr>
          <p:nvPr/>
        </p:nvSpPr>
        <p:spPr bwMode="auto">
          <a:xfrm>
            <a:off x="6400800" y="1110734"/>
            <a:ext cx="12234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008000"/>
                </a:solidFill>
                <a:latin typeface="Calibri"/>
                <a:cs typeface="Calibri"/>
              </a:rPr>
              <a:t>Sea quarks</a:t>
            </a:r>
          </a:p>
        </p:txBody>
      </p:sp>
      <p:sp>
        <p:nvSpPr>
          <p:cNvPr id="28699" name="Text Box 27"/>
          <p:cNvSpPr txBox="1">
            <a:spLocks noChangeArrowheads="1"/>
          </p:cNvSpPr>
          <p:nvPr/>
        </p:nvSpPr>
        <p:spPr bwMode="auto">
          <a:xfrm>
            <a:off x="6561108" y="1872734"/>
            <a:ext cx="162883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008000"/>
                </a:solidFill>
                <a:latin typeface="Calibri"/>
                <a:cs typeface="Calibri"/>
              </a:rPr>
              <a:t>Valence quarks</a:t>
            </a:r>
          </a:p>
        </p:txBody>
      </p:sp>
      <p:sp>
        <p:nvSpPr>
          <p:cNvPr id="28700" name="Text Box 28"/>
          <p:cNvSpPr txBox="1">
            <a:spLocks noChangeArrowheads="1"/>
          </p:cNvSpPr>
          <p:nvPr/>
        </p:nvSpPr>
        <p:spPr bwMode="auto">
          <a:xfrm>
            <a:off x="746125" y="3784600"/>
            <a:ext cx="273250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008000"/>
                </a:solidFill>
                <a:latin typeface="Calibri"/>
                <a:cs typeface="Calibri"/>
              </a:rPr>
              <a:t>“</a:t>
            </a:r>
            <a:r>
              <a:rPr lang="en-US" b="1" dirty="0" err="1">
                <a:solidFill>
                  <a:srgbClr val="008000"/>
                </a:solidFill>
                <a:latin typeface="Calibri"/>
                <a:cs typeface="Calibri"/>
              </a:rPr>
              <a:t>x</a:t>
            </a:r>
            <a:r>
              <a:rPr lang="en-US" b="1" dirty="0">
                <a:solidFill>
                  <a:srgbClr val="008000"/>
                </a:solidFill>
                <a:latin typeface="Calibri"/>
                <a:cs typeface="Calibri"/>
              </a:rPr>
              <a:t>-QCD”- small </a:t>
            </a:r>
            <a:r>
              <a:rPr lang="en-US" b="1" dirty="0" err="1">
                <a:solidFill>
                  <a:srgbClr val="008000"/>
                </a:solidFill>
                <a:latin typeface="Calibri"/>
                <a:cs typeface="Calibri"/>
              </a:rPr>
              <a:t>x</a:t>
            </a:r>
            <a:r>
              <a:rPr lang="en-US" b="1" dirty="0">
                <a:solidFill>
                  <a:srgbClr val="008000"/>
                </a:solidFill>
                <a:latin typeface="Calibri"/>
                <a:cs typeface="Calibri"/>
              </a:rPr>
              <a:t> evolution</a:t>
            </a:r>
          </a:p>
        </p:txBody>
      </p:sp>
      <p:pic>
        <p:nvPicPr>
          <p:cNvPr id="28701" name="Picture 2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4000"/>
          </a:blip>
          <a:srcRect/>
          <a:stretch>
            <a:fillRect/>
          </a:stretch>
        </p:blipFill>
        <p:spPr bwMode="auto">
          <a:xfrm>
            <a:off x="1143000" y="4572000"/>
            <a:ext cx="3352800" cy="825500"/>
          </a:xfrm>
          <a:prstGeom prst="rect">
            <a:avLst/>
          </a:prstGeom>
          <a:noFill/>
        </p:spPr>
      </p:pic>
      <p:pic>
        <p:nvPicPr>
          <p:cNvPr id="28702" name="Picture 3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8000"/>
          </a:blip>
          <a:srcRect/>
          <a:stretch>
            <a:fillRect/>
          </a:stretch>
        </p:blipFill>
        <p:spPr bwMode="auto">
          <a:xfrm>
            <a:off x="1143000" y="5715000"/>
            <a:ext cx="3962400" cy="825500"/>
          </a:xfrm>
          <a:prstGeom prst="rect">
            <a:avLst/>
          </a:prstGeom>
          <a:noFill/>
        </p:spPr>
      </p:pic>
      <p:sp>
        <p:nvSpPr>
          <p:cNvPr id="28703" name="Line 31"/>
          <p:cNvSpPr>
            <a:spLocks noChangeShapeType="1"/>
          </p:cNvSpPr>
          <p:nvPr/>
        </p:nvSpPr>
        <p:spPr bwMode="auto">
          <a:xfrm>
            <a:off x="4572000" y="5029200"/>
            <a:ext cx="914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04" name="Line 32"/>
          <p:cNvSpPr>
            <a:spLocks noChangeShapeType="1"/>
          </p:cNvSpPr>
          <p:nvPr/>
        </p:nvSpPr>
        <p:spPr bwMode="auto">
          <a:xfrm>
            <a:off x="5181600" y="6172200"/>
            <a:ext cx="762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05" name="Text Box 33"/>
          <p:cNvSpPr txBox="1">
            <a:spLocks noChangeArrowheads="1"/>
          </p:cNvSpPr>
          <p:nvPr/>
        </p:nvSpPr>
        <p:spPr bwMode="auto">
          <a:xfrm>
            <a:off x="5638800" y="4800600"/>
            <a:ext cx="20313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 dirty="0">
                <a:latin typeface="Calibri"/>
                <a:cs typeface="Calibri"/>
              </a:rPr>
              <a:t># of valence quarks</a:t>
            </a:r>
          </a:p>
        </p:txBody>
      </p:sp>
      <p:sp>
        <p:nvSpPr>
          <p:cNvPr id="28706" name="Text Box 34"/>
          <p:cNvSpPr txBox="1">
            <a:spLocks noChangeArrowheads="1"/>
          </p:cNvSpPr>
          <p:nvPr/>
        </p:nvSpPr>
        <p:spPr bwMode="auto">
          <a:xfrm>
            <a:off x="6019800" y="5943600"/>
            <a:ext cx="12490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 dirty="0">
                <a:latin typeface="Calibri"/>
                <a:cs typeface="Calibri"/>
              </a:rPr>
              <a:t># of quarks</a:t>
            </a:r>
          </a:p>
        </p:txBody>
      </p:sp>
      <p:sp>
        <p:nvSpPr>
          <p:cNvPr id="28707" name="Text Box 35"/>
          <p:cNvSpPr txBox="1">
            <a:spLocks noChangeArrowheads="1"/>
          </p:cNvSpPr>
          <p:nvPr/>
        </p:nvSpPr>
        <p:spPr bwMode="auto">
          <a:xfrm>
            <a:off x="1828800" y="1143000"/>
            <a:ext cx="428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800080"/>
                </a:solidFill>
                <a:sym typeface="Symbol" charset="2"/>
              </a:rPr>
              <a:t>*</a:t>
            </a:r>
            <a:endParaRPr lang="en-US"/>
          </a:p>
        </p:txBody>
      </p:sp>
      <p:sp>
        <p:nvSpPr>
          <p:cNvPr id="28708" name="Text Box 36"/>
          <p:cNvSpPr txBox="1">
            <a:spLocks noChangeArrowheads="1"/>
          </p:cNvSpPr>
          <p:nvPr/>
        </p:nvSpPr>
        <p:spPr bwMode="auto">
          <a:xfrm>
            <a:off x="2498725" y="581025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d</a:t>
            </a:r>
          </a:p>
        </p:txBody>
      </p:sp>
      <p:sp>
        <p:nvSpPr>
          <p:cNvPr id="28709" name="Text Box 37"/>
          <p:cNvSpPr txBox="1">
            <a:spLocks noChangeArrowheads="1"/>
          </p:cNvSpPr>
          <p:nvPr/>
        </p:nvSpPr>
        <p:spPr bwMode="auto">
          <a:xfrm>
            <a:off x="3657600" y="838200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/>
              <a:t>d</a:t>
            </a:r>
          </a:p>
        </p:txBody>
      </p:sp>
      <p:sp>
        <p:nvSpPr>
          <p:cNvPr id="28710" name="Line 38"/>
          <p:cNvSpPr>
            <a:spLocks noChangeShapeType="1"/>
          </p:cNvSpPr>
          <p:nvPr/>
        </p:nvSpPr>
        <p:spPr bwMode="auto">
          <a:xfrm>
            <a:off x="3733800" y="914400"/>
            <a:ext cx="228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11" name="Text Box 39"/>
          <p:cNvSpPr txBox="1">
            <a:spLocks noChangeArrowheads="1"/>
          </p:cNvSpPr>
          <p:nvPr/>
        </p:nvSpPr>
        <p:spPr bwMode="auto">
          <a:xfrm>
            <a:off x="3260725" y="2181225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u</a:t>
            </a:r>
          </a:p>
        </p:txBody>
      </p:sp>
      <p:sp>
        <p:nvSpPr>
          <p:cNvPr id="28712" name="Text Box 40"/>
          <p:cNvSpPr txBox="1">
            <a:spLocks noChangeArrowheads="1"/>
          </p:cNvSpPr>
          <p:nvPr/>
        </p:nvSpPr>
        <p:spPr bwMode="auto">
          <a:xfrm>
            <a:off x="3276600" y="2590800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u</a:t>
            </a:r>
          </a:p>
        </p:txBody>
      </p:sp>
      <p:sp>
        <p:nvSpPr>
          <p:cNvPr id="28713" name="Text Box 41"/>
          <p:cNvSpPr txBox="1">
            <a:spLocks noChangeArrowheads="1"/>
          </p:cNvSpPr>
          <p:nvPr/>
        </p:nvSpPr>
        <p:spPr bwMode="auto">
          <a:xfrm>
            <a:off x="3276600" y="2971800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d</a:t>
            </a:r>
          </a:p>
        </p:txBody>
      </p:sp>
      <p:sp>
        <p:nvSpPr>
          <p:cNvPr id="28714" name="Text Box 42"/>
          <p:cNvSpPr txBox="1">
            <a:spLocks noChangeArrowheads="1"/>
          </p:cNvSpPr>
          <p:nvPr/>
        </p:nvSpPr>
        <p:spPr bwMode="auto">
          <a:xfrm>
            <a:off x="2667000" y="2362200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g</a:t>
            </a:r>
          </a:p>
        </p:txBody>
      </p:sp>
      <p:sp>
        <p:nvSpPr>
          <p:cNvPr id="28715" name="Text Box 43"/>
          <p:cNvSpPr txBox="1">
            <a:spLocks noChangeArrowheads="1"/>
          </p:cNvSpPr>
          <p:nvPr/>
        </p:nvSpPr>
        <p:spPr bwMode="auto">
          <a:xfrm>
            <a:off x="2286000" y="2743200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g</a:t>
            </a:r>
          </a:p>
        </p:txBody>
      </p:sp>
      <p:sp>
        <p:nvSpPr>
          <p:cNvPr id="28716" name="Text Box 44"/>
          <p:cNvSpPr txBox="1">
            <a:spLocks noChangeArrowheads="1"/>
          </p:cNvSpPr>
          <p:nvPr/>
        </p:nvSpPr>
        <p:spPr bwMode="auto">
          <a:xfrm>
            <a:off x="4495800" y="1600200"/>
            <a:ext cx="862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 err="1"/>
              <a:t>x</a:t>
            </a:r>
            <a:r>
              <a:rPr lang="en-US" dirty="0"/>
              <a:t> </a:t>
            </a:r>
            <a:r>
              <a:rPr lang="en-US" dirty="0" err="1"/>
              <a:t>f(x</a:t>
            </a:r>
            <a:r>
              <a:rPr lang="en-US" dirty="0"/>
              <a:t>)</a:t>
            </a:r>
          </a:p>
        </p:txBody>
      </p:sp>
      <p:sp>
        <p:nvSpPr>
          <p:cNvPr id="28717" name="Text Box 45"/>
          <p:cNvSpPr txBox="1">
            <a:spLocks noChangeArrowheads="1"/>
          </p:cNvSpPr>
          <p:nvPr/>
        </p:nvSpPr>
        <p:spPr bwMode="auto">
          <a:xfrm>
            <a:off x="7375525" y="3095625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x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6000"/>
          </a:blip>
          <a:srcRect l="4425" r="11505"/>
          <a:stretch>
            <a:fillRect/>
          </a:stretch>
        </p:blipFill>
        <p:spPr bwMode="auto">
          <a:xfrm>
            <a:off x="1524000" y="857250"/>
            <a:ext cx="6248400" cy="5064125"/>
          </a:xfrm>
          <a:prstGeom prst="rect">
            <a:avLst/>
          </a:prstGeom>
          <a:noFill/>
        </p:spPr>
      </p:pic>
      <p:sp>
        <p:nvSpPr>
          <p:cNvPr id="30723" name="Line 3"/>
          <p:cNvSpPr>
            <a:spLocks noChangeShapeType="1"/>
          </p:cNvSpPr>
          <p:nvPr/>
        </p:nvSpPr>
        <p:spPr bwMode="auto">
          <a:xfrm flipH="1">
            <a:off x="2133600" y="4953000"/>
            <a:ext cx="762000" cy="1143000"/>
          </a:xfrm>
          <a:prstGeom prst="line">
            <a:avLst/>
          </a:prstGeom>
          <a:noFill/>
          <a:ln w="38100">
            <a:solidFill>
              <a:srgbClr val="800080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838200" y="6219825"/>
            <a:ext cx="468589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solidFill>
                  <a:srgbClr val="1F691E"/>
                </a:solidFill>
                <a:latin typeface="Calibri"/>
                <a:cs typeface="Calibri"/>
              </a:rPr>
              <a:t>Structure functions grow rapidly at small </a:t>
            </a:r>
            <a:r>
              <a:rPr lang="en-US" sz="2000" b="1" dirty="0" err="1">
                <a:solidFill>
                  <a:srgbClr val="1F691E"/>
                </a:solidFill>
                <a:latin typeface="Calibri"/>
                <a:cs typeface="Calibri"/>
              </a:rPr>
              <a:t>x</a:t>
            </a:r>
            <a:endParaRPr lang="en-US" sz="2000" b="1" dirty="0">
              <a:solidFill>
                <a:srgbClr val="1F691E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r>
              <a:rPr lang="en-US" sz="3600" b="1" dirty="0">
                <a:solidFill>
                  <a:srgbClr val="000080"/>
                </a:solidFill>
                <a:latin typeface="Calibri"/>
                <a:cs typeface="Calibri"/>
              </a:rPr>
              <a:t>Where is the glue ?</a:t>
            </a:r>
            <a:endParaRPr lang="en-US" dirty="0">
              <a:latin typeface="Calibri"/>
              <a:cs typeface="Calibri"/>
            </a:endParaRPr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"/>
          </a:blip>
          <a:srcRect t="8511" b="4256"/>
          <a:stretch>
            <a:fillRect/>
          </a:stretch>
        </p:blipFill>
        <p:spPr bwMode="auto">
          <a:xfrm>
            <a:off x="1828800" y="1600200"/>
            <a:ext cx="5486400" cy="4038600"/>
          </a:xfrm>
          <a:prstGeom prst="rect">
            <a:avLst/>
          </a:prstGeom>
          <a:noFill/>
        </p:spPr>
      </p:pic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609600" y="5715000"/>
            <a:ext cx="734940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latin typeface="Calibri"/>
                <a:cs typeface="Calibri"/>
              </a:rPr>
              <a:t>For </a:t>
            </a:r>
            <a:r>
              <a:rPr lang="en-US" sz="2000" b="1" dirty="0" err="1">
                <a:latin typeface="Calibri"/>
                <a:cs typeface="Calibri"/>
              </a:rPr>
              <a:t>x</a:t>
            </a:r>
            <a:r>
              <a:rPr lang="en-US" sz="2000" b="1" dirty="0">
                <a:latin typeface="Calibri"/>
                <a:cs typeface="Calibri"/>
              </a:rPr>
              <a:t> &lt; 0.01, proton dominated by glue-grows rapidly</a:t>
            </a:r>
          </a:p>
          <a:p>
            <a:r>
              <a:rPr lang="en-US" sz="2000" b="1" dirty="0">
                <a:latin typeface="Calibri"/>
                <a:cs typeface="Calibri"/>
              </a:rPr>
              <a:t>What happens when glue density is large ?</a:t>
            </a: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304800" y="2971800"/>
            <a:ext cx="149361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solidFill>
                  <a:srgbClr val="1F691E"/>
                </a:solidFill>
                <a:latin typeface="Calibri"/>
                <a:cs typeface="Calibri"/>
              </a:rPr>
              <a:t># </a:t>
            </a:r>
            <a:r>
              <a:rPr lang="en-US" sz="2000" b="1" dirty="0" err="1">
                <a:solidFill>
                  <a:srgbClr val="1F691E"/>
                </a:solidFill>
                <a:latin typeface="Calibri"/>
                <a:cs typeface="Calibri"/>
              </a:rPr>
              <a:t>partons</a:t>
            </a:r>
            <a:r>
              <a:rPr lang="en-US" sz="2000" b="1" dirty="0">
                <a:solidFill>
                  <a:srgbClr val="1F691E"/>
                </a:solidFill>
                <a:latin typeface="Calibri"/>
                <a:cs typeface="Calibri"/>
              </a:rPr>
              <a:t> /</a:t>
            </a:r>
          </a:p>
          <a:p>
            <a:r>
              <a:rPr lang="en-US" sz="2000" b="1" dirty="0">
                <a:solidFill>
                  <a:srgbClr val="1F691E"/>
                </a:solidFill>
                <a:latin typeface="Calibri"/>
                <a:cs typeface="Calibri"/>
              </a:rPr>
              <a:t>unit rapidity</a:t>
            </a:r>
            <a:endParaRPr lang="en-US" b="1" dirty="0">
              <a:latin typeface="Calibri"/>
              <a:cs typeface="Calibri"/>
            </a:endParaRPr>
          </a:p>
        </p:txBody>
      </p:sp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3505200" y="3276600"/>
            <a:ext cx="838200" cy="3810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"/>
            <a:ext cx="7772400" cy="1143000"/>
          </a:xfrm>
        </p:spPr>
        <p:txBody>
          <a:bodyPr/>
          <a:lstStyle/>
          <a:p>
            <a:r>
              <a:rPr lang="en-US" sz="3200" b="1" dirty="0">
                <a:solidFill>
                  <a:srgbClr val="000080"/>
                </a:solidFill>
                <a:latin typeface="Calibri"/>
                <a:cs typeface="Calibri"/>
              </a:rPr>
              <a:t>The </a:t>
            </a:r>
            <a:r>
              <a:rPr lang="en-US" sz="3200" b="1" dirty="0" err="1">
                <a:solidFill>
                  <a:srgbClr val="000080"/>
                </a:solidFill>
                <a:latin typeface="Calibri"/>
                <a:cs typeface="Calibri"/>
              </a:rPr>
              <a:t>Bjorken</a:t>
            </a:r>
            <a:r>
              <a:rPr lang="en-US" sz="3200" b="1" dirty="0">
                <a:solidFill>
                  <a:srgbClr val="000080"/>
                </a:solidFill>
                <a:latin typeface="Calibri"/>
                <a:cs typeface="Calibri"/>
              </a:rPr>
              <a:t> Limit</a:t>
            </a:r>
            <a:endParaRPr lang="en-US" sz="3200" dirty="0">
              <a:latin typeface="Calibri"/>
              <a:cs typeface="Calibri"/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419600"/>
            <a:ext cx="7772400" cy="1828800"/>
          </a:xfrm>
        </p:spPr>
        <p:txBody>
          <a:bodyPr/>
          <a:lstStyle/>
          <a:p>
            <a:r>
              <a:rPr lang="en-US" sz="2800" dirty="0"/>
              <a:t> </a:t>
            </a:r>
            <a:r>
              <a:rPr lang="en-US" sz="2000" b="1" dirty="0">
                <a:latin typeface="Calibri"/>
                <a:cs typeface="Calibri"/>
              </a:rPr>
              <a:t>Operator product expansion (OPE),</a:t>
            </a:r>
            <a:r>
              <a:rPr lang="en-US" sz="2000" b="1" dirty="0" smtClean="0">
                <a:latin typeface="Calibri"/>
                <a:cs typeface="Calibri"/>
              </a:rPr>
              <a:t> factorization </a:t>
            </a:r>
            <a:r>
              <a:rPr lang="en-US" sz="2000" b="1" dirty="0">
                <a:latin typeface="Calibri"/>
                <a:cs typeface="Calibri"/>
              </a:rPr>
              <a:t>theorems, </a:t>
            </a:r>
          </a:p>
          <a:p>
            <a:pPr>
              <a:buFontTx/>
              <a:buNone/>
            </a:pPr>
            <a:r>
              <a:rPr lang="en-US" sz="2000" b="1" dirty="0">
                <a:latin typeface="Calibri"/>
                <a:cs typeface="Calibri"/>
              </a:rPr>
              <a:t>    </a:t>
            </a:r>
            <a:r>
              <a:rPr lang="en-US" sz="2000" b="1" dirty="0" smtClean="0">
                <a:latin typeface="Calibri"/>
                <a:cs typeface="Calibri"/>
              </a:rPr>
              <a:t>    machinery </a:t>
            </a:r>
            <a:r>
              <a:rPr lang="en-US" sz="2000" b="1" dirty="0">
                <a:latin typeface="Calibri"/>
                <a:cs typeface="Calibri"/>
              </a:rPr>
              <a:t>of precision physics in QCD</a:t>
            </a:r>
            <a:endParaRPr lang="en-US" sz="2000" dirty="0">
              <a:latin typeface="Calibri"/>
              <a:cs typeface="Calibri"/>
            </a:endParaRPr>
          </a:p>
        </p:txBody>
      </p:sp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/>
          </a:blip>
          <a:srcRect/>
          <a:stretch>
            <a:fillRect/>
          </a:stretch>
        </p:blipFill>
        <p:spPr bwMode="auto">
          <a:xfrm>
            <a:off x="533400" y="2286000"/>
            <a:ext cx="7772400" cy="1371600"/>
          </a:xfrm>
          <a:prstGeom prst="rect">
            <a:avLst/>
          </a:prstGeom>
          <a:noFill/>
        </p:spPr>
      </p:pic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457200" y="2209800"/>
            <a:ext cx="8001000" cy="15240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4822" name="Picture 6" descr="bjorke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23125" y="236292"/>
            <a:ext cx="1082675" cy="1168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772400" cy="1143000"/>
          </a:xfrm>
        </p:spPr>
        <p:txBody>
          <a:bodyPr/>
          <a:lstStyle/>
          <a:p>
            <a:r>
              <a:rPr lang="en-US" sz="3200" b="1" dirty="0">
                <a:solidFill>
                  <a:srgbClr val="000080"/>
                </a:solidFill>
                <a:latin typeface="Calibri"/>
                <a:cs typeface="Calibri"/>
              </a:rPr>
              <a:t>Structure of higher order </a:t>
            </a:r>
            <a:r>
              <a:rPr lang="en-US" sz="3200" b="1" dirty="0" err="1">
                <a:solidFill>
                  <a:srgbClr val="000080"/>
                </a:solidFill>
                <a:latin typeface="Calibri"/>
                <a:cs typeface="Calibri"/>
              </a:rPr>
              <a:t>perturbative</a:t>
            </a:r>
            <a:r>
              <a:rPr lang="en-US" sz="3200" b="1" dirty="0">
                <a:solidFill>
                  <a:srgbClr val="000080"/>
                </a:solidFill>
                <a:latin typeface="Calibri"/>
                <a:cs typeface="Calibri"/>
              </a:rPr>
              <a:t> contributions in QCD</a:t>
            </a:r>
            <a:endParaRPr lang="en-US" sz="3200" dirty="0">
              <a:latin typeface="Calibri"/>
              <a:cs typeface="Calibri"/>
            </a:endParaRPr>
          </a:p>
        </p:txBody>
      </p:sp>
      <p:sp>
        <p:nvSpPr>
          <p:cNvPr id="36867" name="Freeform 3"/>
          <p:cNvSpPr>
            <a:spLocks/>
          </p:cNvSpPr>
          <p:nvPr/>
        </p:nvSpPr>
        <p:spPr bwMode="auto">
          <a:xfrm>
            <a:off x="1447800" y="1600200"/>
            <a:ext cx="330200" cy="4572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44" y="48"/>
              </a:cxn>
              <a:cxn ang="0">
                <a:pos x="96" y="192"/>
              </a:cxn>
              <a:cxn ang="0">
                <a:pos x="192" y="192"/>
              </a:cxn>
              <a:cxn ang="0">
                <a:pos x="192" y="288"/>
              </a:cxn>
            </a:cxnLst>
            <a:rect l="0" t="0" r="r" b="b"/>
            <a:pathLst>
              <a:path w="208" h="288">
                <a:moveTo>
                  <a:pt x="0" y="0"/>
                </a:moveTo>
                <a:cubicBezTo>
                  <a:pt x="64" y="8"/>
                  <a:pt x="128" y="16"/>
                  <a:pt x="144" y="48"/>
                </a:cubicBezTo>
                <a:cubicBezTo>
                  <a:pt x="160" y="80"/>
                  <a:pt x="88" y="168"/>
                  <a:pt x="96" y="192"/>
                </a:cubicBezTo>
                <a:cubicBezTo>
                  <a:pt x="104" y="216"/>
                  <a:pt x="176" y="176"/>
                  <a:pt x="192" y="192"/>
                </a:cubicBezTo>
                <a:cubicBezTo>
                  <a:pt x="208" y="208"/>
                  <a:pt x="192" y="272"/>
                  <a:pt x="192" y="288"/>
                </a:cubicBezTo>
              </a:path>
            </a:pathLst>
          </a:custGeom>
          <a:noFill/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68" name="Oval 4"/>
          <p:cNvSpPr>
            <a:spLocks noChangeArrowheads="1"/>
          </p:cNvSpPr>
          <p:nvPr/>
        </p:nvSpPr>
        <p:spPr bwMode="auto">
          <a:xfrm>
            <a:off x="1676400" y="2057400"/>
            <a:ext cx="381000" cy="381000"/>
          </a:xfrm>
          <a:prstGeom prst="ellipse">
            <a:avLst/>
          </a:prstGeom>
          <a:solidFill>
            <a:srgbClr val="FF6666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69" name="Line 5"/>
          <p:cNvSpPr>
            <a:spLocks noChangeShapeType="1"/>
          </p:cNvSpPr>
          <p:nvPr/>
        </p:nvSpPr>
        <p:spPr bwMode="auto">
          <a:xfrm flipV="1">
            <a:off x="1981200" y="1828800"/>
            <a:ext cx="762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70" name="Line 6"/>
          <p:cNvSpPr>
            <a:spLocks noChangeShapeType="1"/>
          </p:cNvSpPr>
          <p:nvPr/>
        </p:nvSpPr>
        <p:spPr bwMode="auto">
          <a:xfrm rot="2519600" flipV="1">
            <a:off x="2057400" y="2286000"/>
            <a:ext cx="762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71" name="Oval 7"/>
          <p:cNvSpPr>
            <a:spLocks noChangeArrowheads="1"/>
          </p:cNvSpPr>
          <p:nvPr/>
        </p:nvSpPr>
        <p:spPr bwMode="auto">
          <a:xfrm>
            <a:off x="2590800" y="1981200"/>
            <a:ext cx="76200" cy="762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72" name="Oval 8"/>
          <p:cNvSpPr>
            <a:spLocks noChangeArrowheads="1"/>
          </p:cNvSpPr>
          <p:nvPr/>
        </p:nvSpPr>
        <p:spPr bwMode="auto">
          <a:xfrm>
            <a:off x="2590800" y="2133600"/>
            <a:ext cx="76200" cy="762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73" name="Oval 9"/>
          <p:cNvSpPr>
            <a:spLocks noChangeArrowheads="1"/>
          </p:cNvSpPr>
          <p:nvPr/>
        </p:nvSpPr>
        <p:spPr bwMode="auto">
          <a:xfrm>
            <a:off x="2590800" y="2286000"/>
            <a:ext cx="76200" cy="762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74" name="Oval 10"/>
          <p:cNvSpPr>
            <a:spLocks noChangeArrowheads="1"/>
          </p:cNvSpPr>
          <p:nvPr/>
        </p:nvSpPr>
        <p:spPr bwMode="auto">
          <a:xfrm>
            <a:off x="1600200" y="3124200"/>
            <a:ext cx="4572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75" name="Freeform 11"/>
          <p:cNvSpPr>
            <a:spLocks/>
          </p:cNvSpPr>
          <p:nvPr/>
        </p:nvSpPr>
        <p:spPr bwMode="auto">
          <a:xfrm>
            <a:off x="1752600" y="2362200"/>
            <a:ext cx="330200" cy="762000"/>
          </a:xfrm>
          <a:custGeom>
            <a:avLst/>
            <a:gdLst/>
            <a:ahLst/>
            <a:cxnLst>
              <a:cxn ang="0">
                <a:pos x="96" y="0"/>
              </a:cxn>
              <a:cxn ang="0">
                <a:pos x="192" y="96"/>
              </a:cxn>
              <a:cxn ang="0">
                <a:pos x="0" y="144"/>
              </a:cxn>
              <a:cxn ang="0">
                <a:pos x="192" y="192"/>
              </a:cxn>
              <a:cxn ang="0">
                <a:pos x="0" y="240"/>
              </a:cxn>
              <a:cxn ang="0">
                <a:pos x="192" y="288"/>
              </a:cxn>
              <a:cxn ang="0">
                <a:pos x="0" y="336"/>
              </a:cxn>
              <a:cxn ang="0">
                <a:pos x="192" y="432"/>
              </a:cxn>
              <a:cxn ang="0">
                <a:pos x="0" y="480"/>
              </a:cxn>
            </a:cxnLst>
            <a:rect l="0" t="0" r="r" b="b"/>
            <a:pathLst>
              <a:path w="208" h="480">
                <a:moveTo>
                  <a:pt x="96" y="0"/>
                </a:moveTo>
                <a:cubicBezTo>
                  <a:pt x="152" y="36"/>
                  <a:pt x="208" y="72"/>
                  <a:pt x="192" y="96"/>
                </a:cubicBezTo>
                <a:cubicBezTo>
                  <a:pt x="176" y="120"/>
                  <a:pt x="0" y="128"/>
                  <a:pt x="0" y="144"/>
                </a:cubicBezTo>
                <a:cubicBezTo>
                  <a:pt x="0" y="160"/>
                  <a:pt x="192" y="176"/>
                  <a:pt x="192" y="192"/>
                </a:cubicBezTo>
                <a:cubicBezTo>
                  <a:pt x="192" y="208"/>
                  <a:pt x="0" y="224"/>
                  <a:pt x="0" y="240"/>
                </a:cubicBezTo>
                <a:cubicBezTo>
                  <a:pt x="0" y="256"/>
                  <a:pt x="192" y="272"/>
                  <a:pt x="192" y="288"/>
                </a:cubicBezTo>
                <a:cubicBezTo>
                  <a:pt x="192" y="304"/>
                  <a:pt x="0" y="312"/>
                  <a:pt x="0" y="336"/>
                </a:cubicBezTo>
                <a:cubicBezTo>
                  <a:pt x="0" y="360"/>
                  <a:pt x="192" y="408"/>
                  <a:pt x="192" y="432"/>
                </a:cubicBezTo>
                <a:cubicBezTo>
                  <a:pt x="192" y="456"/>
                  <a:pt x="32" y="472"/>
                  <a:pt x="0" y="480"/>
                </a:cubicBezTo>
              </a:path>
            </a:pathLst>
          </a:custGeom>
          <a:noFill/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76" name="Freeform 12"/>
          <p:cNvSpPr>
            <a:spLocks/>
          </p:cNvSpPr>
          <p:nvPr/>
        </p:nvSpPr>
        <p:spPr bwMode="auto">
          <a:xfrm>
            <a:off x="1981200" y="2895600"/>
            <a:ext cx="685800" cy="381000"/>
          </a:xfrm>
          <a:custGeom>
            <a:avLst/>
            <a:gdLst/>
            <a:ahLst/>
            <a:cxnLst>
              <a:cxn ang="0">
                <a:pos x="0" y="240"/>
              </a:cxn>
              <a:cxn ang="0">
                <a:pos x="96" y="144"/>
              </a:cxn>
              <a:cxn ang="0">
                <a:pos x="144" y="192"/>
              </a:cxn>
              <a:cxn ang="0">
                <a:pos x="192" y="96"/>
              </a:cxn>
              <a:cxn ang="0">
                <a:pos x="240" y="144"/>
              </a:cxn>
              <a:cxn ang="0">
                <a:pos x="288" y="48"/>
              </a:cxn>
              <a:cxn ang="0">
                <a:pos x="384" y="96"/>
              </a:cxn>
              <a:cxn ang="0">
                <a:pos x="432" y="0"/>
              </a:cxn>
            </a:cxnLst>
            <a:rect l="0" t="0" r="r" b="b"/>
            <a:pathLst>
              <a:path w="432" h="240">
                <a:moveTo>
                  <a:pt x="0" y="240"/>
                </a:moveTo>
                <a:cubicBezTo>
                  <a:pt x="36" y="196"/>
                  <a:pt x="72" y="152"/>
                  <a:pt x="96" y="144"/>
                </a:cubicBezTo>
                <a:cubicBezTo>
                  <a:pt x="120" y="136"/>
                  <a:pt x="128" y="200"/>
                  <a:pt x="144" y="192"/>
                </a:cubicBezTo>
                <a:cubicBezTo>
                  <a:pt x="160" y="184"/>
                  <a:pt x="176" y="104"/>
                  <a:pt x="192" y="96"/>
                </a:cubicBezTo>
                <a:cubicBezTo>
                  <a:pt x="208" y="88"/>
                  <a:pt x="224" y="152"/>
                  <a:pt x="240" y="144"/>
                </a:cubicBezTo>
                <a:cubicBezTo>
                  <a:pt x="256" y="136"/>
                  <a:pt x="264" y="56"/>
                  <a:pt x="288" y="48"/>
                </a:cubicBezTo>
                <a:cubicBezTo>
                  <a:pt x="312" y="40"/>
                  <a:pt x="360" y="104"/>
                  <a:pt x="384" y="96"/>
                </a:cubicBezTo>
                <a:cubicBezTo>
                  <a:pt x="408" y="88"/>
                  <a:pt x="424" y="16"/>
                  <a:pt x="432" y="0"/>
                </a:cubicBezTo>
              </a:path>
            </a:pathLst>
          </a:custGeom>
          <a:noFill/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77" name="Freeform 13"/>
          <p:cNvSpPr>
            <a:spLocks/>
          </p:cNvSpPr>
          <p:nvPr/>
        </p:nvSpPr>
        <p:spPr bwMode="auto">
          <a:xfrm>
            <a:off x="1981200" y="3327400"/>
            <a:ext cx="685800" cy="266700"/>
          </a:xfrm>
          <a:custGeom>
            <a:avLst/>
            <a:gdLst/>
            <a:ahLst/>
            <a:cxnLst>
              <a:cxn ang="0">
                <a:pos x="0" y="64"/>
              </a:cxn>
              <a:cxn ang="0">
                <a:pos x="48" y="160"/>
              </a:cxn>
              <a:cxn ang="0">
                <a:pos x="144" y="64"/>
              </a:cxn>
              <a:cxn ang="0">
                <a:pos x="192" y="160"/>
              </a:cxn>
              <a:cxn ang="0">
                <a:pos x="240" y="64"/>
              </a:cxn>
              <a:cxn ang="0">
                <a:pos x="288" y="64"/>
              </a:cxn>
              <a:cxn ang="0">
                <a:pos x="336" y="160"/>
              </a:cxn>
              <a:cxn ang="0">
                <a:pos x="384" y="16"/>
              </a:cxn>
              <a:cxn ang="0">
                <a:pos x="432" y="64"/>
              </a:cxn>
            </a:cxnLst>
            <a:rect l="0" t="0" r="r" b="b"/>
            <a:pathLst>
              <a:path w="432" h="168">
                <a:moveTo>
                  <a:pt x="0" y="64"/>
                </a:moveTo>
                <a:cubicBezTo>
                  <a:pt x="12" y="112"/>
                  <a:pt x="24" y="160"/>
                  <a:pt x="48" y="160"/>
                </a:cubicBezTo>
                <a:cubicBezTo>
                  <a:pt x="72" y="160"/>
                  <a:pt x="120" y="64"/>
                  <a:pt x="144" y="64"/>
                </a:cubicBezTo>
                <a:cubicBezTo>
                  <a:pt x="168" y="64"/>
                  <a:pt x="176" y="160"/>
                  <a:pt x="192" y="160"/>
                </a:cubicBezTo>
                <a:cubicBezTo>
                  <a:pt x="208" y="160"/>
                  <a:pt x="224" y="80"/>
                  <a:pt x="240" y="64"/>
                </a:cubicBezTo>
                <a:cubicBezTo>
                  <a:pt x="256" y="48"/>
                  <a:pt x="272" y="48"/>
                  <a:pt x="288" y="64"/>
                </a:cubicBezTo>
                <a:cubicBezTo>
                  <a:pt x="304" y="80"/>
                  <a:pt x="320" y="168"/>
                  <a:pt x="336" y="160"/>
                </a:cubicBezTo>
                <a:cubicBezTo>
                  <a:pt x="352" y="152"/>
                  <a:pt x="368" y="32"/>
                  <a:pt x="384" y="16"/>
                </a:cubicBezTo>
                <a:cubicBezTo>
                  <a:pt x="400" y="0"/>
                  <a:pt x="424" y="56"/>
                  <a:pt x="432" y="64"/>
                </a:cubicBezTo>
              </a:path>
            </a:pathLst>
          </a:custGeom>
          <a:noFill/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78" name="Freeform 14"/>
          <p:cNvSpPr>
            <a:spLocks/>
          </p:cNvSpPr>
          <p:nvPr/>
        </p:nvSpPr>
        <p:spPr bwMode="auto">
          <a:xfrm>
            <a:off x="1676400" y="3505200"/>
            <a:ext cx="330200" cy="762000"/>
          </a:xfrm>
          <a:custGeom>
            <a:avLst/>
            <a:gdLst/>
            <a:ahLst/>
            <a:cxnLst>
              <a:cxn ang="0">
                <a:pos x="96" y="0"/>
              </a:cxn>
              <a:cxn ang="0">
                <a:pos x="192" y="96"/>
              </a:cxn>
              <a:cxn ang="0">
                <a:pos x="0" y="144"/>
              </a:cxn>
              <a:cxn ang="0">
                <a:pos x="192" y="192"/>
              </a:cxn>
              <a:cxn ang="0">
                <a:pos x="0" y="240"/>
              </a:cxn>
              <a:cxn ang="0">
                <a:pos x="192" y="288"/>
              </a:cxn>
              <a:cxn ang="0">
                <a:pos x="0" y="336"/>
              </a:cxn>
              <a:cxn ang="0">
                <a:pos x="192" y="432"/>
              </a:cxn>
              <a:cxn ang="0">
                <a:pos x="0" y="480"/>
              </a:cxn>
            </a:cxnLst>
            <a:rect l="0" t="0" r="r" b="b"/>
            <a:pathLst>
              <a:path w="208" h="480">
                <a:moveTo>
                  <a:pt x="96" y="0"/>
                </a:moveTo>
                <a:cubicBezTo>
                  <a:pt x="152" y="36"/>
                  <a:pt x="208" y="72"/>
                  <a:pt x="192" y="96"/>
                </a:cubicBezTo>
                <a:cubicBezTo>
                  <a:pt x="176" y="120"/>
                  <a:pt x="0" y="128"/>
                  <a:pt x="0" y="144"/>
                </a:cubicBezTo>
                <a:cubicBezTo>
                  <a:pt x="0" y="160"/>
                  <a:pt x="192" y="176"/>
                  <a:pt x="192" y="192"/>
                </a:cubicBezTo>
                <a:cubicBezTo>
                  <a:pt x="192" y="208"/>
                  <a:pt x="0" y="224"/>
                  <a:pt x="0" y="240"/>
                </a:cubicBezTo>
                <a:cubicBezTo>
                  <a:pt x="0" y="256"/>
                  <a:pt x="192" y="272"/>
                  <a:pt x="192" y="288"/>
                </a:cubicBezTo>
                <a:cubicBezTo>
                  <a:pt x="192" y="304"/>
                  <a:pt x="0" y="312"/>
                  <a:pt x="0" y="336"/>
                </a:cubicBezTo>
                <a:cubicBezTo>
                  <a:pt x="0" y="360"/>
                  <a:pt x="192" y="408"/>
                  <a:pt x="192" y="432"/>
                </a:cubicBezTo>
                <a:cubicBezTo>
                  <a:pt x="192" y="456"/>
                  <a:pt x="32" y="472"/>
                  <a:pt x="0" y="480"/>
                </a:cubicBezTo>
              </a:path>
            </a:pathLst>
          </a:custGeom>
          <a:noFill/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79" name="Oval 15"/>
          <p:cNvSpPr>
            <a:spLocks noChangeArrowheads="1"/>
          </p:cNvSpPr>
          <p:nvPr/>
        </p:nvSpPr>
        <p:spPr bwMode="auto">
          <a:xfrm>
            <a:off x="1752600" y="4343400"/>
            <a:ext cx="76200" cy="762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80" name="Oval 16"/>
          <p:cNvSpPr>
            <a:spLocks noChangeArrowheads="1"/>
          </p:cNvSpPr>
          <p:nvPr/>
        </p:nvSpPr>
        <p:spPr bwMode="auto">
          <a:xfrm>
            <a:off x="1752600" y="4495800"/>
            <a:ext cx="76200" cy="762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81" name="Oval 17"/>
          <p:cNvSpPr>
            <a:spLocks noChangeArrowheads="1"/>
          </p:cNvSpPr>
          <p:nvPr/>
        </p:nvSpPr>
        <p:spPr bwMode="auto">
          <a:xfrm>
            <a:off x="1752600" y="4648200"/>
            <a:ext cx="76200" cy="762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82" name="Oval 18"/>
          <p:cNvSpPr>
            <a:spLocks noChangeArrowheads="1"/>
          </p:cNvSpPr>
          <p:nvPr/>
        </p:nvSpPr>
        <p:spPr bwMode="auto">
          <a:xfrm>
            <a:off x="1600200" y="4800600"/>
            <a:ext cx="457200" cy="4572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83" name="Line 19"/>
          <p:cNvSpPr>
            <a:spLocks noChangeShapeType="1"/>
          </p:cNvSpPr>
          <p:nvPr/>
        </p:nvSpPr>
        <p:spPr bwMode="auto">
          <a:xfrm>
            <a:off x="1143000" y="49530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84" name="Line 20"/>
          <p:cNvSpPr>
            <a:spLocks noChangeShapeType="1"/>
          </p:cNvSpPr>
          <p:nvPr/>
        </p:nvSpPr>
        <p:spPr bwMode="auto">
          <a:xfrm>
            <a:off x="1143000" y="50292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85" name="Line 21"/>
          <p:cNvSpPr>
            <a:spLocks noChangeShapeType="1"/>
          </p:cNvSpPr>
          <p:nvPr/>
        </p:nvSpPr>
        <p:spPr bwMode="auto">
          <a:xfrm>
            <a:off x="1143000" y="51054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86" name="Line 22"/>
          <p:cNvSpPr>
            <a:spLocks noChangeShapeType="1"/>
          </p:cNvSpPr>
          <p:nvPr/>
        </p:nvSpPr>
        <p:spPr bwMode="auto">
          <a:xfrm flipV="1">
            <a:off x="1905000" y="4724400"/>
            <a:ext cx="457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87" name="Line 23"/>
          <p:cNvSpPr>
            <a:spLocks noChangeShapeType="1"/>
          </p:cNvSpPr>
          <p:nvPr/>
        </p:nvSpPr>
        <p:spPr bwMode="auto">
          <a:xfrm flipV="1">
            <a:off x="1981200" y="4800600"/>
            <a:ext cx="457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88" name="Line 24"/>
          <p:cNvSpPr>
            <a:spLocks noChangeShapeType="1"/>
          </p:cNvSpPr>
          <p:nvPr/>
        </p:nvSpPr>
        <p:spPr bwMode="auto">
          <a:xfrm>
            <a:off x="2057400" y="50292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89" name="Line 25"/>
          <p:cNvSpPr>
            <a:spLocks noChangeShapeType="1"/>
          </p:cNvSpPr>
          <p:nvPr/>
        </p:nvSpPr>
        <p:spPr bwMode="auto">
          <a:xfrm>
            <a:off x="1981200" y="5181600"/>
            <a:ext cx="533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90" name="Line 26"/>
          <p:cNvSpPr>
            <a:spLocks noChangeShapeType="1"/>
          </p:cNvSpPr>
          <p:nvPr/>
        </p:nvSpPr>
        <p:spPr bwMode="auto">
          <a:xfrm>
            <a:off x="2057400" y="5105400"/>
            <a:ext cx="457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91" name="Line 27"/>
          <p:cNvSpPr>
            <a:spLocks noChangeShapeType="1"/>
          </p:cNvSpPr>
          <p:nvPr/>
        </p:nvSpPr>
        <p:spPr bwMode="auto">
          <a:xfrm>
            <a:off x="2057400" y="49530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92" name="Text Box 28"/>
          <p:cNvSpPr txBox="1">
            <a:spLocks noChangeArrowheads="1"/>
          </p:cNvSpPr>
          <p:nvPr/>
        </p:nvSpPr>
        <p:spPr bwMode="auto">
          <a:xfrm>
            <a:off x="990600" y="1447800"/>
            <a:ext cx="428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800080"/>
                </a:solidFill>
                <a:sym typeface="Symbol" charset="2"/>
              </a:rPr>
              <a:t>*</a:t>
            </a:r>
            <a:endParaRPr lang="en-US"/>
          </a:p>
        </p:txBody>
      </p:sp>
      <p:sp>
        <p:nvSpPr>
          <p:cNvPr id="36893" name="Text Box 29"/>
          <p:cNvSpPr txBox="1">
            <a:spLocks noChangeArrowheads="1"/>
          </p:cNvSpPr>
          <p:nvPr/>
        </p:nvSpPr>
        <p:spPr bwMode="auto">
          <a:xfrm>
            <a:off x="1660525" y="5229225"/>
            <a:ext cx="387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P</a:t>
            </a:r>
          </a:p>
        </p:txBody>
      </p:sp>
      <p:sp>
        <p:nvSpPr>
          <p:cNvPr id="36894" name="Text Box 30"/>
          <p:cNvSpPr txBox="1">
            <a:spLocks noChangeArrowheads="1"/>
          </p:cNvSpPr>
          <p:nvPr/>
        </p:nvSpPr>
        <p:spPr bwMode="auto">
          <a:xfrm>
            <a:off x="533400" y="2057400"/>
            <a:ext cx="11207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rgbClr val="008000"/>
                </a:solidFill>
                <a:latin typeface="Calibri"/>
                <a:cs typeface="Calibri"/>
              </a:rPr>
              <a:t>Q</a:t>
            </a:r>
            <a:r>
              <a:rPr lang="en-US" sz="2000" b="1" baseline="30000" dirty="0">
                <a:solidFill>
                  <a:srgbClr val="008000"/>
                </a:solidFill>
                <a:latin typeface="Calibri"/>
                <a:cs typeface="Calibri"/>
              </a:rPr>
              <a:t>2</a:t>
            </a:r>
            <a:r>
              <a:rPr lang="en-US" sz="2000" b="1" dirty="0">
                <a:solidFill>
                  <a:srgbClr val="008000"/>
                </a:solidFill>
                <a:latin typeface="Calibri"/>
                <a:cs typeface="Calibri"/>
              </a:rPr>
              <a:t>, </a:t>
            </a:r>
            <a:r>
              <a:rPr lang="en-US" sz="2000" b="1" dirty="0" err="1">
                <a:solidFill>
                  <a:srgbClr val="008000"/>
                </a:solidFill>
                <a:latin typeface="Calibri"/>
                <a:cs typeface="Calibri"/>
              </a:rPr>
              <a:t>x</a:t>
            </a:r>
            <a:endParaRPr lang="en-US" sz="2000" b="1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  <p:sp>
        <p:nvSpPr>
          <p:cNvPr id="36895" name="Text Box 31"/>
          <p:cNvSpPr txBox="1">
            <a:spLocks noChangeArrowheads="1"/>
          </p:cNvSpPr>
          <p:nvPr/>
        </p:nvSpPr>
        <p:spPr bwMode="auto">
          <a:xfrm>
            <a:off x="152400" y="4849813"/>
            <a:ext cx="8625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solidFill>
                  <a:srgbClr val="008000"/>
                </a:solidFill>
                <a:latin typeface="Calibri"/>
                <a:cs typeface="Calibri"/>
              </a:rPr>
              <a:t>Q</a:t>
            </a:r>
            <a:r>
              <a:rPr lang="en-US" sz="2000" b="1" baseline="-25000" dirty="0">
                <a:solidFill>
                  <a:srgbClr val="008000"/>
                </a:solidFill>
                <a:latin typeface="Calibri"/>
                <a:cs typeface="Calibri"/>
              </a:rPr>
              <a:t>0</a:t>
            </a:r>
            <a:r>
              <a:rPr lang="en-US" sz="2000" b="1" baseline="30000" dirty="0">
                <a:solidFill>
                  <a:srgbClr val="008000"/>
                </a:solidFill>
                <a:latin typeface="Calibri"/>
                <a:cs typeface="Calibri"/>
              </a:rPr>
              <a:t>2</a:t>
            </a:r>
            <a:r>
              <a:rPr lang="en-US" sz="2000" b="1" dirty="0">
                <a:solidFill>
                  <a:srgbClr val="008000"/>
                </a:solidFill>
                <a:latin typeface="Calibri"/>
                <a:cs typeface="Calibri"/>
              </a:rPr>
              <a:t>, x</a:t>
            </a:r>
            <a:r>
              <a:rPr lang="en-US" sz="2000" b="1" baseline="-25000" dirty="0">
                <a:solidFill>
                  <a:srgbClr val="008000"/>
                </a:solidFill>
                <a:latin typeface="Calibri"/>
                <a:cs typeface="Calibri"/>
              </a:rPr>
              <a:t>0</a:t>
            </a:r>
            <a:endParaRPr lang="en-US" sz="2000" b="1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  <p:sp>
        <p:nvSpPr>
          <p:cNvPr id="36896" name="Line 32"/>
          <p:cNvSpPr>
            <a:spLocks noChangeShapeType="1"/>
          </p:cNvSpPr>
          <p:nvPr/>
        </p:nvSpPr>
        <p:spPr bwMode="auto">
          <a:xfrm>
            <a:off x="2819400" y="2209800"/>
            <a:ext cx="609600" cy="0"/>
          </a:xfrm>
          <a:prstGeom prst="line">
            <a:avLst/>
          </a:prstGeom>
          <a:noFill/>
          <a:ln w="28575">
            <a:solidFill>
              <a:srgbClr val="0080FF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97" name="Line 33"/>
          <p:cNvSpPr>
            <a:spLocks noChangeShapeType="1"/>
          </p:cNvSpPr>
          <p:nvPr/>
        </p:nvSpPr>
        <p:spPr bwMode="auto">
          <a:xfrm>
            <a:off x="2743200" y="3352800"/>
            <a:ext cx="609600" cy="0"/>
          </a:xfrm>
          <a:prstGeom prst="line">
            <a:avLst/>
          </a:prstGeom>
          <a:noFill/>
          <a:ln w="28575">
            <a:solidFill>
              <a:srgbClr val="0080FF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6898" name="Picture 3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8000" contrast="20000"/>
          </a:blip>
          <a:srcRect/>
          <a:stretch>
            <a:fillRect/>
          </a:stretch>
        </p:blipFill>
        <p:spPr bwMode="auto">
          <a:xfrm>
            <a:off x="3505200" y="2057400"/>
            <a:ext cx="5473700" cy="355600"/>
          </a:xfrm>
          <a:prstGeom prst="rect">
            <a:avLst/>
          </a:prstGeom>
          <a:noFill/>
        </p:spPr>
      </p:pic>
      <p:sp>
        <p:nvSpPr>
          <p:cNvPr id="36899" name="Freeform 35"/>
          <p:cNvSpPr>
            <a:spLocks/>
          </p:cNvSpPr>
          <p:nvPr/>
        </p:nvSpPr>
        <p:spPr bwMode="auto">
          <a:xfrm>
            <a:off x="3657600" y="2895600"/>
            <a:ext cx="152400" cy="685800"/>
          </a:xfrm>
          <a:custGeom>
            <a:avLst/>
            <a:gdLst/>
            <a:ahLst/>
            <a:cxnLst>
              <a:cxn ang="0">
                <a:pos x="96" y="0"/>
              </a:cxn>
              <a:cxn ang="0">
                <a:pos x="0" y="96"/>
              </a:cxn>
              <a:cxn ang="0">
                <a:pos x="96" y="144"/>
              </a:cxn>
              <a:cxn ang="0">
                <a:pos x="0" y="192"/>
              </a:cxn>
              <a:cxn ang="0">
                <a:pos x="96" y="240"/>
              </a:cxn>
              <a:cxn ang="0">
                <a:pos x="0" y="288"/>
              </a:cxn>
              <a:cxn ang="0">
                <a:pos x="96" y="336"/>
              </a:cxn>
              <a:cxn ang="0">
                <a:pos x="0" y="432"/>
              </a:cxn>
            </a:cxnLst>
            <a:rect l="0" t="0" r="r" b="b"/>
            <a:pathLst>
              <a:path w="96" h="432">
                <a:moveTo>
                  <a:pt x="96" y="0"/>
                </a:moveTo>
                <a:cubicBezTo>
                  <a:pt x="48" y="36"/>
                  <a:pt x="0" y="72"/>
                  <a:pt x="0" y="96"/>
                </a:cubicBezTo>
                <a:cubicBezTo>
                  <a:pt x="0" y="120"/>
                  <a:pt x="96" y="128"/>
                  <a:pt x="96" y="144"/>
                </a:cubicBezTo>
                <a:cubicBezTo>
                  <a:pt x="96" y="160"/>
                  <a:pt x="0" y="176"/>
                  <a:pt x="0" y="192"/>
                </a:cubicBezTo>
                <a:cubicBezTo>
                  <a:pt x="0" y="208"/>
                  <a:pt x="96" y="224"/>
                  <a:pt x="96" y="240"/>
                </a:cubicBezTo>
                <a:cubicBezTo>
                  <a:pt x="96" y="256"/>
                  <a:pt x="0" y="272"/>
                  <a:pt x="0" y="288"/>
                </a:cubicBezTo>
                <a:cubicBezTo>
                  <a:pt x="0" y="304"/>
                  <a:pt x="96" y="312"/>
                  <a:pt x="96" y="336"/>
                </a:cubicBezTo>
                <a:cubicBezTo>
                  <a:pt x="96" y="360"/>
                  <a:pt x="16" y="416"/>
                  <a:pt x="0" y="432"/>
                </a:cubicBezTo>
              </a:path>
            </a:pathLst>
          </a:custGeom>
          <a:noFill/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900" name="Freeform 36"/>
          <p:cNvSpPr>
            <a:spLocks/>
          </p:cNvSpPr>
          <p:nvPr/>
        </p:nvSpPr>
        <p:spPr bwMode="auto">
          <a:xfrm>
            <a:off x="3733800" y="3200400"/>
            <a:ext cx="838200" cy="165100"/>
          </a:xfrm>
          <a:custGeom>
            <a:avLst/>
            <a:gdLst/>
            <a:ahLst/>
            <a:cxnLst>
              <a:cxn ang="0">
                <a:pos x="0" y="96"/>
              </a:cxn>
              <a:cxn ang="0">
                <a:pos x="96" y="0"/>
              </a:cxn>
              <a:cxn ang="0">
                <a:pos x="144" y="96"/>
              </a:cxn>
              <a:cxn ang="0">
                <a:pos x="240" y="0"/>
              </a:cxn>
              <a:cxn ang="0">
                <a:pos x="288" y="96"/>
              </a:cxn>
              <a:cxn ang="0">
                <a:pos x="384" y="0"/>
              </a:cxn>
              <a:cxn ang="0">
                <a:pos x="432" y="96"/>
              </a:cxn>
              <a:cxn ang="0">
                <a:pos x="528" y="48"/>
              </a:cxn>
            </a:cxnLst>
            <a:rect l="0" t="0" r="r" b="b"/>
            <a:pathLst>
              <a:path w="528" h="104">
                <a:moveTo>
                  <a:pt x="0" y="96"/>
                </a:moveTo>
                <a:cubicBezTo>
                  <a:pt x="36" y="48"/>
                  <a:pt x="72" y="0"/>
                  <a:pt x="96" y="0"/>
                </a:cubicBezTo>
                <a:cubicBezTo>
                  <a:pt x="120" y="0"/>
                  <a:pt x="120" y="96"/>
                  <a:pt x="144" y="96"/>
                </a:cubicBezTo>
                <a:cubicBezTo>
                  <a:pt x="168" y="96"/>
                  <a:pt x="216" y="0"/>
                  <a:pt x="240" y="0"/>
                </a:cubicBezTo>
                <a:cubicBezTo>
                  <a:pt x="264" y="0"/>
                  <a:pt x="264" y="96"/>
                  <a:pt x="288" y="96"/>
                </a:cubicBezTo>
                <a:cubicBezTo>
                  <a:pt x="312" y="96"/>
                  <a:pt x="360" y="0"/>
                  <a:pt x="384" y="0"/>
                </a:cubicBezTo>
                <a:cubicBezTo>
                  <a:pt x="408" y="0"/>
                  <a:pt x="408" y="88"/>
                  <a:pt x="432" y="96"/>
                </a:cubicBezTo>
                <a:cubicBezTo>
                  <a:pt x="456" y="104"/>
                  <a:pt x="512" y="56"/>
                  <a:pt x="528" y="48"/>
                </a:cubicBezTo>
              </a:path>
            </a:pathLst>
          </a:custGeom>
          <a:noFill/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6901" name="Picture 3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56000"/>
          </a:blip>
          <a:srcRect/>
          <a:stretch>
            <a:fillRect/>
          </a:stretch>
        </p:blipFill>
        <p:spPr bwMode="auto">
          <a:xfrm>
            <a:off x="3657600" y="3657600"/>
            <a:ext cx="838200" cy="292100"/>
          </a:xfrm>
          <a:prstGeom prst="rect">
            <a:avLst/>
          </a:prstGeom>
          <a:noFill/>
        </p:spPr>
      </p:pic>
      <p:sp>
        <p:nvSpPr>
          <p:cNvPr id="36902" name="Text Box 38"/>
          <p:cNvSpPr txBox="1">
            <a:spLocks noChangeArrowheads="1"/>
          </p:cNvSpPr>
          <p:nvPr/>
        </p:nvSpPr>
        <p:spPr bwMode="auto">
          <a:xfrm>
            <a:off x="4876800" y="3078163"/>
            <a:ext cx="4032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latin typeface="Futura" charset="0"/>
              </a:rPr>
              <a:t>+</a:t>
            </a:r>
          </a:p>
        </p:txBody>
      </p:sp>
      <p:grpSp>
        <p:nvGrpSpPr>
          <p:cNvPr id="2" name="Group 39"/>
          <p:cNvGrpSpPr>
            <a:grpSpLocks/>
          </p:cNvGrpSpPr>
          <p:nvPr/>
        </p:nvGrpSpPr>
        <p:grpSpPr bwMode="auto">
          <a:xfrm>
            <a:off x="5562600" y="2971800"/>
            <a:ext cx="660400" cy="685800"/>
            <a:chOff x="3648" y="1632"/>
            <a:chExt cx="416" cy="432"/>
          </a:xfrm>
        </p:grpSpPr>
        <p:sp>
          <p:nvSpPr>
            <p:cNvPr id="36904" name="Freeform 40"/>
            <p:cNvSpPr>
              <a:spLocks/>
            </p:cNvSpPr>
            <p:nvPr/>
          </p:nvSpPr>
          <p:spPr bwMode="auto">
            <a:xfrm>
              <a:off x="3648" y="1632"/>
              <a:ext cx="96" cy="432"/>
            </a:xfrm>
            <a:custGeom>
              <a:avLst/>
              <a:gdLst/>
              <a:ahLst/>
              <a:cxnLst>
                <a:cxn ang="0">
                  <a:pos x="96" y="0"/>
                </a:cxn>
                <a:cxn ang="0">
                  <a:pos x="0" y="96"/>
                </a:cxn>
                <a:cxn ang="0">
                  <a:pos x="96" y="144"/>
                </a:cxn>
                <a:cxn ang="0">
                  <a:pos x="0" y="192"/>
                </a:cxn>
                <a:cxn ang="0">
                  <a:pos x="96" y="240"/>
                </a:cxn>
                <a:cxn ang="0">
                  <a:pos x="0" y="288"/>
                </a:cxn>
                <a:cxn ang="0">
                  <a:pos x="96" y="336"/>
                </a:cxn>
                <a:cxn ang="0">
                  <a:pos x="0" y="432"/>
                </a:cxn>
              </a:cxnLst>
              <a:rect l="0" t="0" r="r" b="b"/>
              <a:pathLst>
                <a:path w="96" h="432">
                  <a:moveTo>
                    <a:pt x="96" y="0"/>
                  </a:moveTo>
                  <a:cubicBezTo>
                    <a:pt x="48" y="36"/>
                    <a:pt x="0" y="72"/>
                    <a:pt x="0" y="96"/>
                  </a:cubicBezTo>
                  <a:cubicBezTo>
                    <a:pt x="0" y="120"/>
                    <a:pt x="96" y="128"/>
                    <a:pt x="96" y="144"/>
                  </a:cubicBezTo>
                  <a:cubicBezTo>
                    <a:pt x="96" y="160"/>
                    <a:pt x="0" y="176"/>
                    <a:pt x="0" y="192"/>
                  </a:cubicBezTo>
                  <a:cubicBezTo>
                    <a:pt x="0" y="208"/>
                    <a:pt x="96" y="224"/>
                    <a:pt x="96" y="240"/>
                  </a:cubicBezTo>
                  <a:cubicBezTo>
                    <a:pt x="96" y="256"/>
                    <a:pt x="0" y="272"/>
                    <a:pt x="0" y="288"/>
                  </a:cubicBezTo>
                  <a:cubicBezTo>
                    <a:pt x="0" y="304"/>
                    <a:pt x="96" y="312"/>
                    <a:pt x="96" y="336"/>
                  </a:cubicBezTo>
                  <a:cubicBezTo>
                    <a:pt x="96" y="360"/>
                    <a:pt x="16" y="416"/>
                    <a:pt x="0" y="432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905" name="Freeform 41"/>
            <p:cNvSpPr>
              <a:spLocks/>
            </p:cNvSpPr>
            <p:nvPr/>
          </p:nvSpPr>
          <p:spPr bwMode="auto">
            <a:xfrm>
              <a:off x="3696" y="1728"/>
              <a:ext cx="288" cy="272"/>
            </a:xfrm>
            <a:custGeom>
              <a:avLst/>
              <a:gdLst/>
              <a:ahLst/>
              <a:cxnLst>
                <a:cxn ang="0">
                  <a:pos x="0" y="16"/>
                </a:cxn>
                <a:cxn ang="0">
                  <a:pos x="96" y="16"/>
                </a:cxn>
                <a:cxn ang="0">
                  <a:pos x="96" y="112"/>
                </a:cxn>
                <a:cxn ang="0">
                  <a:pos x="192" y="112"/>
                </a:cxn>
                <a:cxn ang="0">
                  <a:pos x="192" y="256"/>
                </a:cxn>
                <a:cxn ang="0">
                  <a:pos x="288" y="208"/>
                </a:cxn>
              </a:cxnLst>
              <a:rect l="0" t="0" r="r" b="b"/>
              <a:pathLst>
                <a:path w="288" h="272">
                  <a:moveTo>
                    <a:pt x="0" y="16"/>
                  </a:moveTo>
                  <a:cubicBezTo>
                    <a:pt x="40" y="8"/>
                    <a:pt x="80" y="0"/>
                    <a:pt x="96" y="16"/>
                  </a:cubicBezTo>
                  <a:cubicBezTo>
                    <a:pt x="112" y="32"/>
                    <a:pt x="80" y="96"/>
                    <a:pt x="96" y="112"/>
                  </a:cubicBezTo>
                  <a:cubicBezTo>
                    <a:pt x="112" y="128"/>
                    <a:pt x="176" y="88"/>
                    <a:pt x="192" y="112"/>
                  </a:cubicBezTo>
                  <a:cubicBezTo>
                    <a:pt x="208" y="136"/>
                    <a:pt x="176" y="240"/>
                    <a:pt x="192" y="256"/>
                  </a:cubicBezTo>
                  <a:cubicBezTo>
                    <a:pt x="208" y="272"/>
                    <a:pt x="272" y="216"/>
                    <a:pt x="288" y="208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906" name="Freeform 42"/>
            <p:cNvSpPr>
              <a:spLocks/>
            </p:cNvSpPr>
            <p:nvPr/>
          </p:nvSpPr>
          <p:spPr bwMode="auto">
            <a:xfrm>
              <a:off x="3744" y="1680"/>
              <a:ext cx="320" cy="288"/>
            </a:xfrm>
            <a:custGeom>
              <a:avLst/>
              <a:gdLst/>
              <a:ahLst/>
              <a:cxnLst>
                <a:cxn ang="0">
                  <a:pos x="16" y="288"/>
                </a:cxn>
                <a:cxn ang="0">
                  <a:pos x="16" y="240"/>
                </a:cxn>
                <a:cxn ang="0">
                  <a:pos x="112" y="240"/>
                </a:cxn>
                <a:cxn ang="0">
                  <a:pos x="112" y="192"/>
                </a:cxn>
                <a:cxn ang="0">
                  <a:pos x="208" y="192"/>
                </a:cxn>
                <a:cxn ang="0">
                  <a:pos x="208" y="96"/>
                </a:cxn>
                <a:cxn ang="0">
                  <a:pos x="304" y="96"/>
                </a:cxn>
                <a:cxn ang="0">
                  <a:pos x="304" y="0"/>
                </a:cxn>
              </a:cxnLst>
              <a:rect l="0" t="0" r="r" b="b"/>
              <a:pathLst>
                <a:path w="320" h="288">
                  <a:moveTo>
                    <a:pt x="16" y="288"/>
                  </a:moveTo>
                  <a:cubicBezTo>
                    <a:pt x="8" y="268"/>
                    <a:pt x="0" y="248"/>
                    <a:pt x="16" y="240"/>
                  </a:cubicBezTo>
                  <a:cubicBezTo>
                    <a:pt x="32" y="232"/>
                    <a:pt x="96" y="248"/>
                    <a:pt x="112" y="240"/>
                  </a:cubicBezTo>
                  <a:cubicBezTo>
                    <a:pt x="128" y="232"/>
                    <a:pt x="96" y="200"/>
                    <a:pt x="112" y="192"/>
                  </a:cubicBezTo>
                  <a:cubicBezTo>
                    <a:pt x="128" y="184"/>
                    <a:pt x="192" y="208"/>
                    <a:pt x="208" y="192"/>
                  </a:cubicBezTo>
                  <a:cubicBezTo>
                    <a:pt x="224" y="176"/>
                    <a:pt x="192" y="112"/>
                    <a:pt x="208" y="96"/>
                  </a:cubicBezTo>
                  <a:cubicBezTo>
                    <a:pt x="224" y="80"/>
                    <a:pt x="288" y="112"/>
                    <a:pt x="304" y="96"/>
                  </a:cubicBezTo>
                  <a:cubicBezTo>
                    <a:pt x="320" y="80"/>
                    <a:pt x="304" y="16"/>
                    <a:pt x="304" y="0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36907" name="Picture 4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0"/>
          </a:blip>
          <a:srcRect/>
          <a:stretch>
            <a:fillRect/>
          </a:stretch>
        </p:blipFill>
        <p:spPr bwMode="auto">
          <a:xfrm>
            <a:off x="5410200" y="3733800"/>
            <a:ext cx="838200" cy="317500"/>
          </a:xfrm>
          <a:prstGeom prst="rect">
            <a:avLst/>
          </a:prstGeom>
          <a:noFill/>
        </p:spPr>
      </p:pic>
      <p:sp>
        <p:nvSpPr>
          <p:cNvPr id="36908" name="Text Box 44"/>
          <p:cNvSpPr txBox="1">
            <a:spLocks noChangeArrowheads="1"/>
          </p:cNvSpPr>
          <p:nvPr/>
        </p:nvSpPr>
        <p:spPr bwMode="auto">
          <a:xfrm>
            <a:off x="6689725" y="3049588"/>
            <a:ext cx="106838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latin typeface="Futura" charset="0"/>
              </a:rPr>
              <a:t>+   …</a:t>
            </a:r>
          </a:p>
        </p:txBody>
      </p:sp>
      <p:sp>
        <p:nvSpPr>
          <p:cNvPr id="36909" name="Text Box 45"/>
          <p:cNvSpPr txBox="1">
            <a:spLocks noChangeArrowheads="1"/>
          </p:cNvSpPr>
          <p:nvPr/>
        </p:nvSpPr>
        <p:spPr bwMode="auto">
          <a:xfrm>
            <a:off x="3505200" y="4495800"/>
            <a:ext cx="3494316" cy="646331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>
                <a:latin typeface="Calibri"/>
                <a:cs typeface="Calibri"/>
              </a:rPr>
              <a:t>+  </a:t>
            </a:r>
            <a:r>
              <a:rPr lang="en-US" b="1" dirty="0">
                <a:latin typeface="Calibri"/>
                <a:cs typeface="Calibri"/>
              </a:rPr>
              <a:t>higher twist (power suppressed) </a:t>
            </a:r>
          </a:p>
          <a:p>
            <a:r>
              <a:rPr lang="en-US" b="1" dirty="0">
                <a:latin typeface="Calibri"/>
                <a:cs typeface="Calibri"/>
              </a:rPr>
              <a:t>   contributions…</a:t>
            </a:r>
          </a:p>
        </p:txBody>
      </p:sp>
      <p:sp>
        <p:nvSpPr>
          <p:cNvPr id="36910" name="Text Box 46"/>
          <p:cNvSpPr txBox="1">
            <a:spLocks noChangeArrowheads="1"/>
          </p:cNvSpPr>
          <p:nvPr/>
        </p:nvSpPr>
        <p:spPr bwMode="auto">
          <a:xfrm>
            <a:off x="1127125" y="568642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6911" name="Rectangle 47"/>
          <p:cNvSpPr>
            <a:spLocks noChangeArrowheads="1"/>
          </p:cNvSpPr>
          <p:nvPr/>
        </p:nvSpPr>
        <p:spPr bwMode="auto">
          <a:xfrm>
            <a:off x="685800" y="5629275"/>
            <a:ext cx="719940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20000"/>
              </a:spcBef>
              <a:buClr>
                <a:srgbClr val="3C0000"/>
              </a:buClr>
              <a:buFont typeface="Wingdings" charset="2"/>
              <a:buChar char="£"/>
            </a:pPr>
            <a:r>
              <a:rPr kumimoji="1" lang="en-US" sz="2000" dirty="0"/>
              <a:t> </a:t>
            </a:r>
            <a:r>
              <a:rPr kumimoji="1" lang="en-US" sz="2000" b="1" dirty="0">
                <a:latin typeface="Calibri"/>
                <a:cs typeface="Calibri"/>
              </a:rPr>
              <a:t>Coefficient functions C - computed to NNLO for many processes</a:t>
            </a:r>
          </a:p>
          <a:p>
            <a:pPr eaLnBrk="1" hangingPunct="1">
              <a:spcBef>
                <a:spcPct val="20000"/>
              </a:spcBef>
              <a:buClr>
                <a:srgbClr val="3C0000"/>
              </a:buClr>
              <a:buFont typeface="Wingdings" charset="2"/>
              <a:buChar char="£"/>
            </a:pPr>
            <a:r>
              <a:rPr kumimoji="1" lang="en-US" sz="2000" b="1" dirty="0">
                <a:latin typeface="Calibri"/>
                <a:cs typeface="Calibri"/>
              </a:rPr>
              <a:t> Splitting functions P - computed to 3-loops</a:t>
            </a:r>
            <a:endParaRPr kumimoji="1" lang="en-US" sz="20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2000"/>
          </a:blip>
          <a:srcRect/>
          <a:stretch>
            <a:fillRect/>
          </a:stretch>
        </p:blipFill>
        <p:spPr bwMode="auto">
          <a:xfrm>
            <a:off x="5410200" y="914400"/>
            <a:ext cx="2114550" cy="4114800"/>
          </a:xfrm>
          <a:prstGeom prst="rect">
            <a:avLst/>
          </a:prstGeom>
          <a:noFill/>
        </p:spPr>
      </p:pic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4495800" y="2438400"/>
            <a:ext cx="0" cy="1905000"/>
          </a:xfrm>
          <a:prstGeom prst="line">
            <a:avLst/>
          </a:prstGeom>
          <a:noFill/>
          <a:ln w="57150">
            <a:solidFill>
              <a:srgbClr val="800000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975502" y="914400"/>
            <a:ext cx="3193803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latin typeface="Calibri"/>
                <a:cs typeface="Calibri"/>
              </a:rPr>
              <a:t>Resolving the </a:t>
            </a:r>
            <a:r>
              <a:rPr lang="en-US" sz="2000" b="1" dirty="0" err="1" smtClean="0">
                <a:latin typeface="Calibri"/>
                <a:cs typeface="Calibri"/>
              </a:rPr>
              <a:t>hadron</a:t>
            </a:r>
            <a:r>
              <a:rPr lang="en-US" sz="2000" b="1" dirty="0" smtClean="0">
                <a:latin typeface="Calibri"/>
                <a:cs typeface="Calibri"/>
              </a:rPr>
              <a:t>…</a:t>
            </a:r>
          </a:p>
          <a:p>
            <a:endParaRPr lang="en-US" sz="2000" b="1" dirty="0" smtClean="0">
              <a:latin typeface="Calibri"/>
              <a:cs typeface="Calibri"/>
            </a:endParaRPr>
          </a:p>
          <a:p>
            <a:r>
              <a:rPr lang="en-US" sz="2000" b="1" dirty="0" err="1">
                <a:latin typeface="Calibri"/>
                <a:cs typeface="Calibri"/>
              </a:rPr>
              <a:t>Ren.Group</a:t>
            </a:r>
            <a:r>
              <a:rPr lang="en-US" sz="2000" b="1" dirty="0">
                <a:latin typeface="Calibri"/>
                <a:cs typeface="Calibri"/>
              </a:rPr>
              <a:t>-DGLAP evolution</a:t>
            </a:r>
          </a:p>
          <a:p>
            <a:r>
              <a:rPr lang="en-US" sz="2000" b="1" dirty="0">
                <a:latin typeface="Calibri"/>
                <a:cs typeface="Calibri"/>
              </a:rPr>
              <a:t>(sums large logs in Q</a:t>
            </a:r>
            <a:r>
              <a:rPr lang="en-US" sz="2000" b="1" baseline="30000" dirty="0">
                <a:latin typeface="Calibri"/>
                <a:cs typeface="Calibri"/>
              </a:rPr>
              <a:t>2</a:t>
            </a:r>
            <a:r>
              <a:rPr lang="en-US" sz="2000" b="1" dirty="0">
                <a:latin typeface="Calibri"/>
                <a:cs typeface="Calibri"/>
              </a:rPr>
              <a:t>)</a:t>
            </a: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38917" name="Text Box 5"/>
          <p:cNvSpPr txBox="1">
            <a:spLocks noChangeArrowheads="1"/>
          </p:cNvSpPr>
          <p:nvPr/>
        </p:nvSpPr>
        <p:spPr bwMode="auto">
          <a:xfrm>
            <a:off x="2572404" y="3048000"/>
            <a:ext cx="14859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008000"/>
                </a:solidFill>
                <a:latin typeface="Calibri"/>
                <a:cs typeface="Calibri"/>
              </a:rPr>
              <a:t>Increasing Q</a:t>
            </a:r>
            <a:r>
              <a:rPr lang="en-US" b="1" baseline="30000" dirty="0">
                <a:solidFill>
                  <a:srgbClr val="008000"/>
                </a:solidFill>
                <a:latin typeface="Calibri"/>
                <a:cs typeface="Calibri"/>
              </a:rPr>
              <a:t>2</a:t>
            </a:r>
          </a:p>
        </p:txBody>
      </p:sp>
      <p:sp>
        <p:nvSpPr>
          <p:cNvPr id="38918" name="Text Box 6"/>
          <p:cNvSpPr txBox="1">
            <a:spLocks noChangeArrowheads="1"/>
          </p:cNvSpPr>
          <p:nvPr/>
        </p:nvSpPr>
        <p:spPr bwMode="auto">
          <a:xfrm>
            <a:off x="609600" y="5254625"/>
            <a:ext cx="589248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latin typeface="Calibri"/>
                <a:cs typeface="Calibri"/>
              </a:rPr>
              <a:t>Phase space density (# </a:t>
            </a:r>
            <a:r>
              <a:rPr lang="en-US" sz="2000" b="1" dirty="0" err="1">
                <a:latin typeface="Calibri"/>
                <a:cs typeface="Calibri"/>
              </a:rPr>
              <a:t>partons</a:t>
            </a:r>
            <a:r>
              <a:rPr lang="en-US" sz="2000" b="1" dirty="0">
                <a:latin typeface="Calibri"/>
                <a:cs typeface="Calibri"/>
              </a:rPr>
              <a:t> / area / Q</a:t>
            </a:r>
            <a:r>
              <a:rPr lang="en-US" sz="2000" b="1" baseline="30000" dirty="0">
                <a:latin typeface="Calibri"/>
                <a:cs typeface="Calibri"/>
              </a:rPr>
              <a:t>2</a:t>
            </a:r>
            <a:r>
              <a:rPr lang="en-US" sz="2000" b="1" dirty="0">
                <a:latin typeface="Calibri"/>
                <a:cs typeface="Calibri"/>
              </a:rPr>
              <a:t> ) decreases</a:t>
            </a:r>
          </a:p>
          <a:p>
            <a:r>
              <a:rPr lang="en-US" sz="2000" b="1" dirty="0">
                <a:latin typeface="Calibri"/>
                <a:cs typeface="Calibri"/>
              </a:rPr>
              <a:t>- the proton becomes more dilute…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"/>
            <a:ext cx="7772400" cy="1143000"/>
          </a:xfrm>
        </p:spPr>
        <p:txBody>
          <a:bodyPr/>
          <a:lstStyle/>
          <a:p>
            <a:r>
              <a:rPr lang="en-US" sz="3200" b="1" dirty="0">
                <a:solidFill>
                  <a:srgbClr val="000080"/>
                </a:solidFill>
                <a:latin typeface="Calibri"/>
                <a:cs typeface="Calibri"/>
              </a:rPr>
              <a:t>BEYOND </a:t>
            </a:r>
            <a:r>
              <a:rPr lang="en-US" sz="3200" b="1" dirty="0" err="1">
                <a:solidFill>
                  <a:srgbClr val="000080"/>
                </a:solidFill>
                <a:latin typeface="Calibri"/>
                <a:cs typeface="Calibri"/>
              </a:rPr>
              <a:t>pQCD</a:t>
            </a:r>
            <a:r>
              <a:rPr lang="en-US" sz="3200" b="1" dirty="0">
                <a:solidFill>
                  <a:srgbClr val="000080"/>
                </a:solidFill>
                <a:latin typeface="Calibri"/>
                <a:cs typeface="Calibri"/>
              </a:rPr>
              <a:t> IN THE </a:t>
            </a:r>
            <a:r>
              <a:rPr lang="en-US" sz="3200" b="1" dirty="0" err="1">
                <a:solidFill>
                  <a:srgbClr val="000080"/>
                </a:solidFill>
                <a:latin typeface="Calibri"/>
                <a:cs typeface="Calibri"/>
              </a:rPr>
              <a:t>Bj</a:t>
            </a:r>
            <a:r>
              <a:rPr lang="en-US" sz="3200" b="1" dirty="0">
                <a:solidFill>
                  <a:srgbClr val="000080"/>
                </a:solidFill>
                <a:latin typeface="Calibri"/>
                <a:cs typeface="Calibri"/>
              </a:rPr>
              <a:t> LIMIT</a:t>
            </a:r>
            <a:endParaRPr lang="en-US" sz="3200" dirty="0">
              <a:latin typeface="Calibri"/>
              <a:cs typeface="Calibri"/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905000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 </a:t>
            </a:r>
            <a:r>
              <a:rPr lang="en-US" sz="2400" b="1" dirty="0">
                <a:latin typeface="Calibri"/>
                <a:cs typeface="Calibri"/>
              </a:rPr>
              <a:t>Works great for inclusive, high Q</a:t>
            </a:r>
            <a:r>
              <a:rPr lang="en-US" sz="2400" b="1" baseline="30000" dirty="0">
                <a:latin typeface="Calibri"/>
                <a:cs typeface="Calibri"/>
              </a:rPr>
              <a:t>2</a:t>
            </a:r>
            <a:r>
              <a:rPr lang="en-US" sz="2400" b="1" dirty="0">
                <a:latin typeface="Calibri"/>
                <a:cs typeface="Calibri"/>
              </a:rPr>
              <a:t> processes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400" b="1" dirty="0">
              <a:latin typeface="Calibri"/>
              <a:cs typeface="Calibri"/>
            </a:endParaRPr>
          </a:p>
          <a:p>
            <a:pPr>
              <a:lnSpc>
                <a:spcPct val="90000"/>
              </a:lnSpc>
            </a:pPr>
            <a:r>
              <a:rPr lang="en-US" sz="2400" b="1" dirty="0">
                <a:latin typeface="Calibri"/>
                <a:cs typeface="Calibri"/>
              </a:rPr>
              <a:t> Higher twists important when Q</a:t>
            </a:r>
            <a:r>
              <a:rPr lang="en-US" sz="2400" b="1" baseline="30000" dirty="0">
                <a:latin typeface="Calibri"/>
                <a:cs typeface="Calibri"/>
              </a:rPr>
              <a:t>2</a:t>
            </a:r>
            <a:r>
              <a:rPr lang="en-US" sz="2400" b="1" dirty="0">
                <a:latin typeface="Calibri"/>
                <a:cs typeface="Calibri"/>
              </a:rPr>
              <a:t> ≈ Q</a:t>
            </a:r>
            <a:r>
              <a:rPr lang="en-US" sz="2400" b="1" baseline="-25000" dirty="0">
                <a:latin typeface="Calibri"/>
                <a:cs typeface="Calibri"/>
              </a:rPr>
              <a:t>S</a:t>
            </a:r>
            <a:r>
              <a:rPr lang="en-US" sz="2400" b="1" baseline="30000" dirty="0">
                <a:latin typeface="Calibri"/>
                <a:cs typeface="Calibri"/>
              </a:rPr>
              <a:t>2</a:t>
            </a:r>
            <a:r>
              <a:rPr lang="en-US" sz="2400" b="1" dirty="0">
                <a:latin typeface="Calibri"/>
                <a:cs typeface="Calibri"/>
              </a:rPr>
              <a:t>(x) </a:t>
            </a:r>
          </a:p>
          <a:p>
            <a:pPr>
              <a:lnSpc>
                <a:spcPct val="90000"/>
              </a:lnSpc>
            </a:pPr>
            <a:endParaRPr lang="en-US" sz="2400" b="1" dirty="0">
              <a:latin typeface="Calibri"/>
              <a:cs typeface="Calibri"/>
            </a:endParaRPr>
          </a:p>
          <a:p>
            <a:pPr>
              <a:lnSpc>
                <a:spcPct val="90000"/>
              </a:lnSpc>
            </a:pPr>
            <a:r>
              <a:rPr lang="en-US" sz="2400" b="1" dirty="0">
                <a:latin typeface="Calibri"/>
                <a:cs typeface="Calibri"/>
              </a:rPr>
              <a:t> Problematic for diffractive/exclusive processes</a:t>
            </a:r>
          </a:p>
          <a:p>
            <a:pPr>
              <a:lnSpc>
                <a:spcPct val="90000"/>
              </a:lnSpc>
            </a:pPr>
            <a:endParaRPr lang="en-US" sz="2400" b="1" dirty="0">
              <a:latin typeface="Calibri"/>
              <a:cs typeface="Calibri"/>
            </a:endParaRPr>
          </a:p>
          <a:p>
            <a:pPr>
              <a:lnSpc>
                <a:spcPct val="90000"/>
              </a:lnSpc>
            </a:pPr>
            <a:r>
              <a:rPr lang="en-US" sz="2400" b="1" dirty="0">
                <a:latin typeface="Calibri"/>
                <a:cs typeface="Calibri"/>
              </a:rPr>
              <a:t> Formalism not designed to treat shadowing,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b="1" dirty="0">
                <a:latin typeface="Calibri"/>
                <a:cs typeface="Calibri"/>
              </a:rPr>
              <a:t>     multiple scattering, diffraction, energy loss,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b="1" dirty="0">
                <a:latin typeface="Calibri"/>
                <a:cs typeface="Calibri"/>
              </a:rPr>
              <a:t>     impact parameter dependence, </a:t>
            </a:r>
            <a:r>
              <a:rPr lang="en-US" sz="2400" b="1" dirty="0" err="1">
                <a:latin typeface="Calibri"/>
                <a:cs typeface="Calibri"/>
              </a:rPr>
              <a:t>thermalization</a:t>
            </a:r>
            <a:r>
              <a:rPr lang="en-US" sz="2400" b="1" dirty="0">
                <a:latin typeface="Calibri"/>
                <a:cs typeface="Calibri"/>
              </a:rPr>
              <a:t>…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400" b="1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1143000"/>
          </a:xfrm>
        </p:spPr>
        <p:txBody>
          <a:bodyPr/>
          <a:lstStyle/>
          <a:p>
            <a:r>
              <a:rPr lang="en-US" sz="3200" b="1" dirty="0">
                <a:solidFill>
                  <a:srgbClr val="000080"/>
                </a:solidFill>
                <a:latin typeface="Calibri"/>
                <a:cs typeface="Calibri"/>
              </a:rPr>
              <a:t>The </a:t>
            </a:r>
            <a:r>
              <a:rPr lang="en-US" sz="3200" b="1" dirty="0" err="1">
                <a:solidFill>
                  <a:srgbClr val="000080"/>
                </a:solidFill>
                <a:latin typeface="Calibri"/>
                <a:cs typeface="Calibri"/>
              </a:rPr>
              <a:t>Regge-Gribov</a:t>
            </a:r>
            <a:r>
              <a:rPr lang="en-US" sz="3200" b="1" dirty="0">
                <a:solidFill>
                  <a:srgbClr val="000080"/>
                </a:solidFill>
                <a:latin typeface="Calibri"/>
                <a:cs typeface="Calibri"/>
              </a:rPr>
              <a:t> Limit</a:t>
            </a:r>
            <a:endParaRPr lang="en-US" sz="3200" dirty="0">
              <a:latin typeface="Calibri"/>
              <a:cs typeface="Calibri"/>
            </a:endParaRPr>
          </a:p>
        </p:txBody>
      </p:sp>
      <p:pic>
        <p:nvPicPr>
          <p:cNvPr id="40963" name="Picture 3" descr="Reg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43200" y="1295400"/>
            <a:ext cx="1790700" cy="1370013"/>
          </a:xfrm>
          <a:prstGeom prst="rect">
            <a:avLst/>
          </a:prstGeom>
          <a:noFill/>
        </p:spPr>
      </p:pic>
      <p:pic>
        <p:nvPicPr>
          <p:cNvPr id="40964" name="Picture 4" descr="gribov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8200" y="1295400"/>
            <a:ext cx="1600200" cy="1354138"/>
          </a:xfrm>
          <a:prstGeom prst="rect">
            <a:avLst/>
          </a:prstGeom>
          <a:noFill/>
        </p:spPr>
      </p:pic>
      <p:pic>
        <p:nvPicPr>
          <p:cNvPr id="40965" name="Picture 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6000"/>
          </a:blip>
          <a:srcRect/>
          <a:stretch>
            <a:fillRect/>
          </a:stretch>
        </p:blipFill>
        <p:spPr bwMode="auto">
          <a:xfrm>
            <a:off x="457200" y="3352800"/>
            <a:ext cx="8305800" cy="977900"/>
          </a:xfrm>
          <a:prstGeom prst="rect">
            <a:avLst/>
          </a:prstGeom>
          <a:noFill/>
        </p:spPr>
      </p:pic>
      <p:sp>
        <p:nvSpPr>
          <p:cNvPr id="40966" name="Rectangle 6"/>
          <p:cNvSpPr>
            <a:spLocks noChangeArrowheads="1"/>
          </p:cNvSpPr>
          <p:nvPr/>
        </p:nvSpPr>
        <p:spPr bwMode="auto">
          <a:xfrm>
            <a:off x="381000" y="3276600"/>
            <a:ext cx="8458200" cy="11430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685800" y="4724400"/>
            <a:ext cx="7772400" cy="1828800"/>
          </a:xfrm>
          <a:noFill/>
          <a:ln/>
        </p:spPr>
        <p:txBody>
          <a:bodyPr/>
          <a:lstStyle/>
          <a:p>
            <a:r>
              <a:rPr lang="en-US" dirty="0"/>
              <a:t> </a:t>
            </a:r>
            <a:r>
              <a:rPr lang="en-US" sz="2000" b="1" dirty="0">
                <a:latin typeface="Calibri"/>
                <a:cs typeface="Calibri"/>
              </a:rPr>
              <a:t>Physics of strong fields in QCD</a:t>
            </a:r>
            <a:r>
              <a:rPr lang="en-US" sz="2000" b="1" dirty="0" smtClean="0">
                <a:latin typeface="Calibri"/>
                <a:cs typeface="Calibri"/>
              </a:rPr>
              <a:t>,</a:t>
            </a:r>
            <a:r>
              <a:rPr lang="en-US" sz="2000" b="1" dirty="0">
                <a:latin typeface="Calibri"/>
                <a:cs typeface="Calibri"/>
              </a:rPr>
              <a:t> </a:t>
            </a:r>
            <a:r>
              <a:rPr lang="en-US" sz="2000" b="1" dirty="0" smtClean="0">
                <a:latin typeface="Calibri"/>
                <a:cs typeface="Calibri"/>
              </a:rPr>
              <a:t>multi</a:t>
            </a:r>
            <a:r>
              <a:rPr lang="en-US" sz="2000" b="1" dirty="0">
                <a:latin typeface="Calibri"/>
                <a:cs typeface="Calibri"/>
              </a:rPr>
              <a:t>-particle production, </a:t>
            </a:r>
          </a:p>
          <a:p>
            <a:pPr>
              <a:buFontTx/>
              <a:buNone/>
            </a:pPr>
            <a:r>
              <a:rPr lang="en-US" sz="2000" b="1" dirty="0">
                <a:latin typeface="Calibri"/>
                <a:cs typeface="Calibri"/>
              </a:rPr>
              <a:t>  </a:t>
            </a:r>
            <a:r>
              <a:rPr lang="en-US" sz="2000" b="1" dirty="0" smtClean="0">
                <a:latin typeface="Calibri"/>
                <a:cs typeface="Calibri"/>
              </a:rPr>
              <a:t>     </a:t>
            </a:r>
            <a:r>
              <a:rPr lang="en-US" sz="2000" b="1" dirty="0">
                <a:latin typeface="Calibri"/>
                <a:cs typeface="Calibri"/>
              </a:rPr>
              <a:t>Novel universal properties of QCD ?</a:t>
            </a:r>
            <a:r>
              <a:rPr lang="en-US" sz="2000" dirty="0">
                <a:latin typeface="Calibri"/>
                <a:cs typeface="Calibri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30000"/>
          </a:blip>
          <a:srcRect/>
          <a:stretch>
            <a:fillRect/>
          </a:stretch>
        </p:blipFill>
        <p:spPr bwMode="auto">
          <a:xfrm>
            <a:off x="4038600" y="838200"/>
            <a:ext cx="3352800" cy="4038600"/>
          </a:xfrm>
          <a:prstGeom prst="rect">
            <a:avLst/>
          </a:prstGeom>
          <a:noFill/>
        </p:spPr>
      </p:pic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7482736" y="1447800"/>
            <a:ext cx="86433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008000"/>
                </a:solidFill>
                <a:latin typeface="Calibri"/>
                <a:cs typeface="Calibri"/>
              </a:rPr>
              <a:t>Large </a:t>
            </a:r>
            <a:r>
              <a:rPr lang="en-US" b="1" dirty="0" err="1">
                <a:solidFill>
                  <a:srgbClr val="008000"/>
                </a:solidFill>
                <a:latin typeface="Calibri"/>
                <a:cs typeface="Calibri"/>
              </a:rPr>
              <a:t>x</a:t>
            </a:r>
            <a:endParaRPr lang="en-US" b="1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7543800" y="3733800"/>
            <a:ext cx="8771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008000"/>
                </a:solidFill>
                <a:latin typeface="Calibri"/>
                <a:cs typeface="Calibri"/>
              </a:rPr>
              <a:t>Small </a:t>
            </a:r>
            <a:r>
              <a:rPr lang="en-US" b="1" dirty="0" err="1">
                <a:solidFill>
                  <a:srgbClr val="008000"/>
                </a:solidFill>
                <a:latin typeface="Calibri"/>
                <a:cs typeface="Calibri"/>
              </a:rPr>
              <a:t>x</a:t>
            </a:r>
            <a:endParaRPr lang="en-US" b="1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381000" y="990600"/>
            <a:ext cx="297852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latin typeface="Calibri"/>
                <a:cs typeface="Calibri"/>
              </a:rPr>
              <a:t>Resolving the </a:t>
            </a:r>
            <a:r>
              <a:rPr lang="en-US" sz="2000" b="1" dirty="0" err="1" smtClean="0">
                <a:latin typeface="Calibri"/>
                <a:cs typeface="Calibri"/>
              </a:rPr>
              <a:t>hadron</a:t>
            </a:r>
            <a:r>
              <a:rPr lang="en-US" sz="2000" b="1" dirty="0" smtClean="0">
                <a:latin typeface="Calibri"/>
                <a:cs typeface="Calibri"/>
              </a:rPr>
              <a:t>…</a:t>
            </a:r>
          </a:p>
          <a:p>
            <a:endParaRPr lang="en-US" sz="2000" b="1" dirty="0" smtClean="0">
              <a:latin typeface="Calibri"/>
              <a:cs typeface="Calibri"/>
            </a:endParaRPr>
          </a:p>
          <a:p>
            <a:r>
              <a:rPr lang="en-US" sz="2000" b="1" dirty="0" err="1">
                <a:latin typeface="Calibri"/>
                <a:cs typeface="Calibri"/>
              </a:rPr>
              <a:t>Ren.Group</a:t>
            </a:r>
            <a:r>
              <a:rPr lang="en-US" sz="2000" b="1" dirty="0">
                <a:latin typeface="Calibri"/>
                <a:cs typeface="Calibri"/>
              </a:rPr>
              <a:t>-BFKL evolution</a:t>
            </a:r>
          </a:p>
          <a:p>
            <a:r>
              <a:rPr lang="en-US" sz="2000" b="1" dirty="0">
                <a:latin typeface="Calibri"/>
                <a:cs typeface="Calibri"/>
              </a:rPr>
              <a:t>(sums large logs in </a:t>
            </a:r>
            <a:r>
              <a:rPr lang="en-US" sz="2000" b="1" dirty="0" err="1">
                <a:latin typeface="Calibri"/>
                <a:cs typeface="Calibri"/>
              </a:rPr>
              <a:t>x</a:t>
            </a:r>
            <a:r>
              <a:rPr lang="en-US" sz="2000" b="1" dirty="0">
                <a:latin typeface="Calibri"/>
                <a:cs typeface="Calibri"/>
              </a:rPr>
              <a:t>)</a:t>
            </a: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43014" name="Text Box 6"/>
          <p:cNvSpPr txBox="1">
            <a:spLocks noChangeArrowheads="1"/>
          </p:cNvSpPr>
          <p:nvPr/>
        </p:nvSpPr>
        <p:spPr bwMode="auto">
          <a:xfrm>
            <a:off x="661559" y="5181600"/>
            <a:ext cx="608551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solidFill>
                  <a:srgbClr val="800000"/>
                </a:solidFill>
                <a:latin typeface="Calibri"/>
                <a:cs typeface="Calibri"/>
              </a:rPr>
              <a:t>Gluon density saturates at phase space density </a:t>
            </a:r>
            <a:r>
              <a:rPr lang="en-US" sz="2000" b="1" dirty="0" err="1">
                <a:solidFill>
                  <a:srgbClr val="800000"/>
                </a:solidFill>
                <a:latin typeface="Calibri"/>
                <a:cs typeface="Calibri"/>
              </a:rPr>
              <a:t>f</a:t>
            </a:r>
            <a:r>
              <a:rPr lang="en-US" sz="2000" b="1" dirty="0">
                <a:solidFill>
                  <a:srgbClr val="800000"/>
                </a:solidFill>
                <a:latin typeface="Calibri"/>
                <a:cs typeface="Calibri"/>
              </a:rPr>
              <a:t> = 1 /</a:t>
            </a:r>
            <a:r>
              <a:rPr lang="en-US" sz="2000" b="1" dirty="0">
                <a:solidFill>
                  <a:srgbClr val="800000"/>
                </a:solidFill>
                <a:latin typeface="Calibri"/>
                <a:cs typeface="Calibri"/>
                <a:sym typeface="Symbol" charset="2"/>
              </a:rPr>
              <a:t></a:t>
            </a:r>
            <a:r>
              <a:rPr lang="en-US" sz="2000" b="1" baseline="-25000" dirty="0">
                <a:solidFill>
                  <a:srgbClr val="800000"/>
                </a:solidFill>
                <a:latin typeface="Calibri"/>
                <a:cs typeface="Calibri"/>
                <a:sym typeface="Symbol" charset="2"/>
              </a:rPr>
              <a:t>S</a:t>
            </a:r>
            <a:endParaRPr lang="en-US" sz="2000" b="1" dirty="0">
              <a:solidFill>
                <a:srgbClr val="800000"/>
              </a:solidFill>
              <a:latin typeface="Calibri"/>
              <a:cs typeface="Calibri"/>
              <a:sym typeface="Symbol" charset="2"/>
            </a:endParaRPr>
          </a:p>
          <a:p>
            <a:r>
              <a:rPr lang="en-US" sz="2000" b="1" dirty="0">
                <a:solidFill>
                  <a:srgbClr val="800000"/>
                </a:solidFill>
                <a:latin typeface="Calibri"/>
                <a:cs typeface="Calibri"/>
                <a:sym typeface="Symbol" charset="2"/>
              </a:rPr>
              <a:t>- strongest (chromo-) E&amp;M fields in nature…</a:t>
            </a:r>
            <a:endParaRPr lang="en-US" sz="2000" b="1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itle 6"/>
          <p:cNvSpPr>
            <a:spLocks noGrp="1"/>
          </p:cNvSpPr>
          <p:nvPr>
            <p:ph type="title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r>
              <a:rPr lang="en-US" sz="3200" b="1" smtClean="0">
                <a:solidFill>
                  <a:srgbClr val="000090"/>
                </a:solidFill>
                <a:latin typeface="Calibri" charset="0"/>
                <a:ea typeface="Calibri" charset="0"/>
                <a:cs typeface="Calibri" charset="0"/>
              </a:rPr>
              <a:t>Outline of lectures</a:t>
            </a:r>
          </a:p>
        </p:txBody>
      </p:sp>
      <p:sp>
        <p:nvSpPr>
          <p:cNvPr id="92163" name="Content Placeholder 7"/>
          <p:cNvSpPr>
            <a:spLocks noGrp="1"/>
          </p:cNvSpPr>
          <p:nvPr>
            <p:ph idx="1"/>
          </p:nvPr>
        </p:nvSpPr>
        <p:spPr>
          <a:xfrm>
            <a:off x="152400" y="1295400"/>
            <a:ext cx="8763000" cy="4114800"/>
          </a:xfrm>
        </p:spPr>
        <p:txBody>
          <a:bodyPr/>
          <a:lstStyle/>
          <a:p>
            <a:pPr>
              <a:buClr>
                <a:srgbClr val="FF0000"/>
              </a:buClr>
              <a:buFont typeface="Wingdings" charset="2"/>
              <a:buChar char="u"/>
            </a:pPr>
            <a:r>
              <a:rPr lang="en-US" sz="2400" b="1" dirty="0" smtClean="0">
                <a:latin typeface="Calibri" charset="0"/>
                <a:ea typeface="Calibri" charset="0"/>
                <a:cs typeface="Calibri" charset="0"/>
              </a:rPr>
              <a:t>Lecture I: QCD and the Quark-Gluon Plasma</a:t>
            </a:r>
          </a:p>
          <a:p>
            <a:pPr>
              <a:buClr>
                <a:srgbClr val="FF0000"/>
              </a:buClr>
              <a:buFont typeface="Wingdings" charset="2"/>
              <a:buChar char="u"/>
            </a:pPr>
            <a:endParaRPr lang="en-US" sz="1000" b="1" dirty="0" smtClean="0">
              <a:latin typeface="Calibri" charset="0"/>
              <a:ea typeface="Calibri" charset="0"/>
              <a:cs typeface="Calibri" charset="0"/>
            </a:endParaRPr>
          </a:p>
          <a:p>
            <a:pPr>
              <a:buClr>
                <a:srgbClr val="FF0000"/>
              </a:buClr>
              <a:buFont typeface="Wingdings" charset="2"/>
              <a:buChar char="u"/>
            </a:pPr>
            <a:r>
              <a:rPr lang="en-US" sz="2400" b="1" dirty="0" smtClean="0">
                <a:solidFill>
                  <a:srgbClr val="000090"/>
                </a:solidFill>
                <a:latin typeface="Calibri" charset="0"/>
                <a:ea typeface="Calibri" charset="0"/>
                <a:cs typeface="Calibri" charset="0"/>
              </a:rPr>
              <a:t>Lecture II: Gluon Saturation and the Color Glass Condensate</a:t>
            </a:r>
          </a:p>
          <a:p>
            <a:pPr>
              <a:buClr>
                <a:srgbClr val="FF0000"/>
              </a:buClr>
              <a:buFont typeface="Wingdings" charset="2"/>
              <a:buChar char="u"/>
            </a:pPr>
            <a:endParaRPr lang="en-US" sz="1000" b="1" dirty="0" smtClean="0">
              <a:latin typeface="Calibri" charset="0"/>
              <a:ea typeface="Calibri" charset="0"/>
              <a:cs typeface="Calibri" charset="0"/>
            </a:endParaRPr>
          </a:p>
          <a:p>
            <a:pPr>
              <a:buClr>
                <a:srgbClr val="FF0000"/>
              </a:buClr>
              <a:buFont typeface="Wingdings" charset="2"/>
              <a:buChar char="u"/>
            </a:pPr>
            <a:r>
              <a:rPr lang="en-US" sz="2400" b="1" dirty="0" smtClean="0">
                <a:latin typeface="Calibri" charset="0"/>
                <a:ea typeface="Calibri" charset="0"/>
                <a:cs typeface="Calibri" charset="0"/>
              </a:rPr>
              <a:t>Lecture III: Quantum field theory in strong fields. Factorization and the </a:t>
            </a:r>
            <a:r>
              <a:rPr lang="en-US" sz="2400" b="1" dirty="0" err="1" smtClean="0">
                <a:latin typeface="Calibri" charset="0"/>
                <a:ea typeface="Calibri" charset="0"/>
                <a:cs typeface="Calibri" charset="0"/>
              </a:rPr>
              <a:t>Glasma</a:t>
            </a:r>
            <a:endParaRPr lang="en-US" sz="2400" b="1" dirty="0" smtClean="0">
              <a:latin typeface="Calibri" charset="0"/>
              <a:ea typeface="Calibri" charset="0"/>
              <a:cs typeface="Calibri" charset="0"/>
            </a:endParaRPr>
          </a:p>
          <a:p>
            <a:pPr>
              <a:buClr>
                <a:srgbClr val="FF0000"/>
              </a:buClr>
              <a:buFont typeface="Wingdings" charset="2"/>
              <a:buChar char="u"/>
            </a:pPr>
            <a:endParaRPr lang="en-US" sz="1000" b="1" dirty="0" smtClean="0">
              <a:latin typeface="Calibri" charset="0"/>
              <a:ea typeface="Calibri" charset="0"/>
              <a:cs typeface="Calibri" charset="0"/>
            </a:endParaRPr>
          </a:p>
          <a:p>
            <a:pPr>
              <a:buClr>
                <a:srgbClr val="FF0000"/>
              </a:buClr>
              <a:buFont typeface="Wingdings" charset="2"/>
              <a:buChar char="u"/>
            </a:pPr>
            <a:r>
              <a:rPr lang="en-US" sz="2400" b="1" dirty="0" smtClean="0">
                <a:latin typeface="Calibri" charset="0"/>
                <a:ea typeface="Calibri" charset="0"/>
                <a:cs typeface="Calibri" charset="0"/>
              </a:rPr>
              <a:t>Lecture IV: Quantum field theory in strong fields. </a:t>
            </a:r>
          </a:p>
          <a:p>
            <a:pPr>
              <a:buClr>
                <a:srgbClr val="FF0000"/>
              </a:buClr>
              <a:buFontTx/>
              <a:buNone/>
            </a:pPr>
            <a:r>
              <a:rPr lang="en-US" sz="1000" b="1" dirty="0" smtClean="0">
                <a:latin typeface="Calibri" charset="0"/>
                <a:ea typeface="Calibri" charset="0"/>
                <a:cs typeface="Calibri" charset="0"/>
              </a:rPr>
              <a:t>         </a:t>
            </a:r>
            <a:r>
              <a:rPr lang="en-US" sz="2400" b="1" dirty="0" smtClean="0">
                <a:latin typeface="Calibri" charset="0"/>
                <a:ea typeface="Calibri" charset="0"/>
                <a:cs typeface="Calibri" charset="0"/>
              </a:rPr>
              <a:t> Instabilities and the spectrum of initial quantum  fluctuations</a:t>
            </a:r>
          </a:p>
          <a:p>
            <a:pPr>
              <a:buClr>
                <a:srgbClr val="FF0000"/>
              </a:buClr>
              <a:buFont typeface="Wingdings" charset="2"/>
              <a:buChar char="u"/>
            </a:pPr>
            <a:endParaRPr lang="en-US" sz="1000" b="1" dirty="0" smtClean="0">
              <a:latin typeface="Calibri" charset="0"/>
              <a:ea typeface="Calibri" charset="0"/>
              <a:cs typeface="Calibri" charset="0"/>
            </a:endParaRPr>
          </a:p>
          <a:p>
            <a:pPr>
              <a:buClr>
                <a:srgbClr val="FF0000"/>
              </a:buClr>
              <a:buFont typeface="Wingdings" charset="2"/>
              <a:buChar char="u"/>
            </a:pPr>
            <a:r>
              <a:rPr lang="en-US" sz="2400" b="1" dirty="0" smtClean="0">
                <a:latin typeface="Calibri" charset="0"/>
                <a:ea typeface="Calibri" charset="0"/>
                <a:cs typeface="Calibri" charset="0"/>
              </a:rPr>
              <a:t>Lecture V: Quantum field theory in strong fields. </a:t>
            </a:r>
            <a:r>
              <a:rPr lang="en-US" sz="2400" b="1" dirty="0" err="1" smtClean="0">
                <a:latin typeface="Calibri" charset="0"/>
                <a:ea typeface="Calibri" charset="0"/>
                <a:cs typeface="Calibri" charset="0"/>
              </a:rPr>
              <a:t>Decoherence</a:t>
            </a:r>
            <a:r>
              <a:rPr lang="en-US" sz="2400" b="1" dirty="0" smtClean="0">
                <a:latin typeface="Calibri" charset="0"/>
                <a:ea typeface="Calibri" charset="0"/>
                <a:cs typeface="Calibri" charset="0"/>
              </a:rPr>
              <a:t>,  hydrodynamics, Bose-Einstein Condensation and </a:t>
            </a:r>
            <a:r>
              <a:rPr lang="en-US" sz="2400" b="1" dirty="0" err="1" smtClean="0">
                <a:latin typeface="Calibri" charset="0"/>
                <a:ea typeface="Calibri" charset="0"/>
                <a:cs typeface="Calibri" charset="0"/>
              </a:rPr>
              <a:t>thermalization</a:t>
            </a:r>
            <a:endParaRPr lang="en-US" sz="2400" b="1" dirty="0" smtClean="0">
              <a:latin typeface="Calibri" charset="0"/>
              <a:ea typeface="Calibri" charset="0"/>
              <a:cs typeface="Calibri" charset="0"/>
            </a:endParaRPr>
          </a:p>
          <a:p>
            <a:pPr>
              <a:buClr>
                <a:srgbClr val="FF0000"/>
              </a:buClr>
              <a:buFont typeface="Wingdings" charset="2"/>
              <a:buChar char="u"/>
            </a:pPr>
            <a:endParaRPr lang="en-US" sz="1000" b="1" dirty="0" smtClean="0">
              <a:latin typeface="Calibri" charset="0"/>
              <a:ea typeface="Calibri" charset="0"/>
              <a:cs typeface="Calibri" charset="0"/>
            </a:endParaRPr>
          </a:p>
          <a:p>
            <a:pPr>
              <a:buClr>
                <a:srgbClr val="FF0000"/>
              </a:buClr>
              <a:buFont typeface="Wingdings" charset="2"/>
              <a:buChar char="u"/>
            </a:pPr>
            <a:r>
              <a:rPr lang="en-US" sz="2400" b="1" dirty="0" smtClean="0">
                <a:latin typeface="Calibri" charset="0"/>
                <a:ea typeface="Calibri" charset="0"/>
                <a:cs typeface="Calibri" charset="0"/>
              </a:rPr>
              <a:t>Lecture VI: Future prospects: RHIC, LHC and the EIC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Line 2"/>
          <p:cNvSpPr>
            <a:spLocks noChangeShapeType="1"/>
          </p:cNvSpPr>
          <p:nvPr/>
        </p:nvSpPr>
        <p:spPr bwMode="auto">
          <a:xfrm flipV="1">
            <a:off x="4648200" y="3505200"/>
            <a:ext cx="685800" cy="914400"/>
          </a:xfrm>
          <a:prstGeom prst="line">
            <a:avLst/>
          </a:prstGeom>
          <a:noFill/>
          <a:ln w="38100">
            <a:solidFill>
              <a:srgbClr val="800080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3657600" y="609600"/>
            <a:ext cx="1752600" cy="4953000"/>
            <a:chOff x="2496" y="432"/>
            <a:chExt cx="1104" cy="3312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2496" y="432"/>
              <a:ext cx="1104" cy="3312"/>
              <a:chOff x="1824" y="384"/>
              <a:chExt cx="1104" cy="3312"/>
            </a:xfrm>
          </p:grpSpPr>
          <p:sp>
            <p:nvSpPr>
              <p:cNvPr id="45061" name="Freeform 5"/>
              <p:cNvSpPr>
                <a:spLocks/>
              </p:cNvSpPr>
              <p:nvPr/>
            </p:nvSpPr>
            <p:spPr bwMode="auto">
              <a:xfrm>
                <a:off x="2064" y="384"/>
                <a:ext cx="248" cy="768"/>
              </a:xfrm>
              <a:custGeom>
                <a:avLst/>
                <a:gdLst/>
                <a:ahLst/>
                <a:cxnLst>
                  <a:cxn ang="0">
                    <a:pos x="152" y="0"/>
                  </a:cxn>
                  <a:cxn ang="0">
                    <a:pos x="8" y="192"/>
                  </a:cxn>
                  <a:cxn ang="0">
                    <a:pos x="200" y="288"/>
                  </a:cxn>
                  <a:cxn ang="0">
                    <a:pos x="56" y="480"/>
                  </a:cxn>
                  <a:cxn ang="0">
                    <a:pos x="248" y="624"/>
                  </a:cxn>
                  <a:cxn ang="0">
                    <a:pos x="56" y="768"/>
                  </a:cxn>
                </a:cxnLst>
                <a:rect l="0" t="0" r="r" b="b"/>
                <a:pathLst>
                  <a:path w="248" h="768">
                    <a:moveTo>
                      <a:pt x="152" y="0"/>
                    </a:moveTo>
                    <a:cubicBezTo>
                      <a:pt x="76" y="72"/>
                      <a:pt x="0" y="144"/>
                      <a:pt x="8" y="192"/>
                    </a:cubicBezTo>
                    <a:cubicBezTo>
                      <a:pt x="16" y="240"/>
                      <a:pt x="192" y="240"/>
                      <a:pt x="200" y="288"/>
                    </a:cubicBezTo>
                    <a:cubicBezTo>
                      <a:pt x="208" y="336"/>
                      <a:pt x="48" y="424"/>
                      <a:pt x="56" y="480"/>
                    </a:cubicBezTo>
                    <a:cubicBezTo>
                      <a:pt x="64" y="536"/>
                      <a:pt x="248" y="576"/>
                      <a:pt x="248" y="624"/>
                    </a:cubicBezTo>
                    <a:cubicBezTo>
                      <a:pt x="248" y="672"/>
                      <a:pt x="88" y="744"/>
                      <a:pt x="56" y="768"/>
                    </a:cubicBezTo>
                  </a:path>
                </a:pathLst>
              </a:custGeom>
              <a:noFill/>
              <a:ln w="38100" cmpd="sng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062" name="Oval 6"/>
              <p:cNvSpPr>
                <a:spLocks noChangeArrowheads="1"/>
              </p:cNvSpPr>
              <p:nvPr/>
            </p:nvSpPr>
            <p:spPr bwMode="auto">
              <a:xfrm>
                <a:off x="2112" y="1152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063" name="Freeform 7"/>
              <p:cNvSpPr>
                <a:spLocks/>
              </p:cNvSpPr>
              <p:nvPr/>
            </p:nvSpPr>
            <p:spPr bwMode="auto">
              <a:xfrm rot="5737157">
                <a:off x="2420" y="892"/>
                <a:ext cx="248" cy="768"/>
              </a:xfrm>
              <a:custGeom>
                <a:avLst/>
                <a:gdLst/>
                <a:ahLst/>
                <a:cxnLst>
                  <a:cxn ang="0">
                    <a:pos x="152" y="0"/>
                  </a:cxn>
                  <a:cxn ang="0">
                    <a:pos x="8" y="192"/>
                  </a:cxn>
                  <a:cxn ang="0">
                    <a:pos x="200" y="288"/>
                  </a:cxn>
                  <a:cxn ang="0">
                    <a:pos x="56" y="480"/>
                  </a:cxn>
                  <a:cxn ang="0">
                    <a:pos x="248" y="624"/>
                  </a:cxn>
                  <a:cxn ang="0">
                    <a:pos x="56" y="768"/>
                  </a:cxn>
                </a:cxnLst>
                <a:rect l="0" t="0" r="r" b="b"/>
                <a:pathLst>
                  <a:path w="248" h="768">
                    <a:moveTo>
                      <a:pt x="152" y="0"/>
                    </a:moveTo>
                    <a:cubicBezTo>
                      <a:pt x="76" y="72"/>
                      <a:pt x="0" y="144"/>
                      <a:pt x="8" y="192"/>
                    </a:cubicBezTo>
                    <a:cubicBezTo>
                      <a:pt x="16" y="240"/>
                      <a:pt x="192" y="240"/>
                      <a:pt x="200" y="288"/>
                    </a:cubicBezTo>
                    <a:cubicBezTo>
                      <a:pt x="208" y="336"/>
                      <a:pt x="48" y="424"/>
                      <a:pt x="56" y="480"/>
                    </a:cubicBezTo>
                    <a:cubicBezTo>
                      <a:pt x="64" y="536"/>
                      <a:pt x="248" y="576"/>
                      <a:pt x="248" y="624"/>
                    </a:cubicBezTo>
                    <a:cubicBezTo>
                      <a:pt x="248" y="672"/>
                      <a:pt x="88" y="744"/>
                      <a:pt x="56" y="768"/>
                    </a:cubicBezTo>
                  </a:path>
                </a:pathLst>
              </a:custGeom>
              <a:noFill/>
              <a:ln w="38100" cmpd="sng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064" name="Freeform 8"/>
              <p:cNvSpPr>
                <a:spLocks/>
              </p:cNvSpPr>
              <p:nvPr/>
            </p:nvSpPr>
            <p:spPr bwMode="auto">
              <a:xfrm>
                <a:off x="1968" y="1200"/>
                <a:ext cx="248" cy="768"/>
              </a:xfrm>
              <a:custGeom>
                <a:avLst/>
                <a:gdLst/>
                <a:ahLst/>
                <a:cxnLst>
                  <a:cxn ang="0">
                    <a:pos x="152" y="0"/>
                  </a:cxn>
                  <a:cxn ang="0">
                    <a:pos x="8" y="192"/>
                  </a:cxn>
                  <a:cxn ang="0">
                    <a:pos x="200" y="288"/>
                  </a:cxn>
                  <a:cxn ang="0">
                    <a:pos x="56" y="480"/>
                  </a:cxn>
                  <a:cxn ang="0">
                    <a:pos x="248" y="624"/>
                  </a:cxn>
                  <a:cxn ang="0">
                    <a:pos x="56" y="768"/>
                  </a:cxn>
                </a:cxnLst>
                <a:rect l="0" t="0" r="r" b="b"/>
                <a:pathLst>
                  <a:path w="248" h="768">
                    <a:moveTo>
                      <a:pt x="152" y="0"/>
                    </a:moveTo>
                    <a:cubicBezTo>
                      <a:pt x="76" y="72"/>
                      <a:pt x="0" y="144"/>
                      <a:pt x="8" y="192"/>
                    </a:cubicBezTo>
                    <a:cubicBezTo>
                      <a:pt x="16" y="240"/>
                      <a:pt x="192" y="240"/>
                      <a:pt x="200" y="288"/>
                    </a:cubicBezTo>
                    <a:cubicBezTo>
                      <a:pt x="208" y="336"/>
                      <a:pt x="48" y="424"/>
                      <a:pt x="56" y="480"/>
                    </a:cubicBezTo>
                    <a:cubicBezTo>
                      <a:pt x="64" y="536"/>
                      <a:pt x="248" y="576"/>
                      <a:pt x="248" y="624"/>
                    </a:cubicBezTo>
                    <a:cubicBezTo>
                      <a:pt x="248" y="672"/>
                      <a:pt x="88" y="744"/>
                      <a:pt x="56" y="768"/>
                    </a:cubicBezTo>
                  </a:path>
                </a:pathLst>
              </a:custGeom>
              <a:noFill/>
              <a:ln w="38100" cmpd="sng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065" name="Freeform 9"/>
              <p:cNvSpPr>
                <a:spLocks/>
              </p:cNvSpPr>
              <p:nvPr/>
            </p:nvSpPr>
            <p:spPr bwMode="auto">
              <a:xfrm rot="5737157">
                <a:off x="2276" y="1660"/>
                <a:ext cx="248" cy="768"/>
              </a:xfrm>
              <a:custGeom>
                <a:avLst/>
                <a:gdLst/>
                <a:ahLst/>
                <a:cxnLst>
                  <a:cxn ang="0">
                    <a:pos x="152" y="0"/>
                  </a:cxn>
                  <a:cxn ang="0">
                    <a:pos x="8" y="192"/>
                  </a:cxn>
                  <a:cxn ang="0">
                    <a:pos x="200" y="288"/>
                  </a:cxn>
                  <a:cxn ang="0">
                    <a:pos x="56" y="480"/>
                  </a:cxn>
                  <a:cxn ang="0">
                    <a:pos x="248" y="624"/>
                  </a:cxn>
                  <a:cxn ang="0">
                    <a:pos x="56" y="768"/>
                  </a:cxn>
                </a:cxnLst>
                <a:rect l="0" t="0" r="r" b="b"/>
                <a:pathLst>
                  <a:path w="248" h="768">
                    <a:moveTo>
                      <a:pt x="152" y="0"/>
                    </a:moveTo>
                    <a:cubicBezTo>
                      <a:pt x="76" y="72"/>
                      <a:pt x="0" y="144"/>
                      <a:pt x="8" y="192"/>
                    </a:cubicBezTo>
                    <a:cubicBezTo>
                      <a:pt x="16" y="240"/>
                      <a:pt x="192" y="240"/>
                      <a:pt x="200" y="288"/>
                    </a:cubicBezTo>
                    <a:cubicBezTo>
                      <a:pt x="208" y="336"/>
                      <a:pt x="48" y="424"/>
                      <a:pt x="56" y="480"/>
                    </a:cubicBezTo>
                    <a:cubicBezTo>
                      <a:pt x="64" y="536"/>
                      <a:pt x="248" y="576"/>
                      <a:pt x="248" y="624"/>
                    </a:cubicBezTo>
                    <a:cubicBezTo>
                      <a:pt x="248" y="672"/>
                      <a:pt x="88" y="744"/>
                      <a:pt x="56" y="768"/>
                    </a:cubicBezTo>
                  </a:path>
                </a:pathLst>
              </a:custGeom>
              <a:noFill/>
              <a:ln w="38100" cmpd="sng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066" name="Oval 10"/>
              <p:cNvSpPr>
                <a:spLocks noChangeArrowheads="1"/>
              </p:cNvSpPr>
              <p:nvPr/>
            </p:nvSpPr>
            <p:spPr bwMode="auto">
              <a:xfrm>
                <a:off x="2016" y="1920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067" name="Oval 11"/>
              <p:cNvSpPr>
                <a:spLocks noChangeArrowheads="1"/>
              </p:cNvSpPr>
              <p:nvPr/>
            </p:nvSpPr>
            <p:spPr bwMode="auto">
              <a:xfrm>
                <a:off x="2016" y="2112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068" name="Oval 12"/>
              <p:cNvSpPr>
                <a:spLocks noChangeArrowheads="1"/>
              </p:cNvSpPr>
              <p:nvPr/>
            </p:nvSpPr>
            <p:spPr bwMode="auto">
              <a:xfrm>
                <a:off x="2016" y="2304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069" name="Oval 13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720" cy="480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070" name="Freeform 14"/>
              <p:cNvSpPr>
                <a:spLocks/>
              </p:cNvSpPr>
              <p:nvPr/>
            </p:nvSpPr>
            <p:spPr bwMode="auto">
              <a:xfrm>
                <a:off x="1920" y="2496"/>
                <a:ext cx="248" cy="768"/>
              </a:xfrm>
              <a:custGeom>
                <a:avLst/>
                <a:gdLst/>
                <a:ahLst/>
                <a:cxnLst>
                  <a:cxn ang="0">
                    <a:pos x="152" y="0"/>
                  </a:cxn>
                  <a:cxn ang="0">
                    <a:pos x="8" y="192"/>
                  </a:cxn>
                  <a:cxn ang="0">
                    <a:pos x="200" y="288"/>
                  </a:cxn>
                  <a:cxn ang="0">
                    <a:pos x="56" y="480"/>
                  </a:cxn>
                  <a:cxn ang="0">
                    <a:pos x="248" y="624"/>
                  </a:cxn>
                  <a:cxn ang="0">
                    <a:pos x="56" y="768"/>
                  </a:cxn>
                </a:cxnLst>
                <a:rect l="0" t="0" r="r" b="b"/>
                <a:pathLst>
                  <a:path w="248" h="768">
                    <a:moveTo>
                      <a:pt x="152" y="0"/>
                    </a:moveTo>
                    <a:cubicBezTo>
                      <a:pt x="76" y="72"/>
                      <a:pt x="0" y="144"/>
                      <a:pt x="8" y="192"/>
                    </a:cubicBezTo>
                    <a:cubicBezTo>
                      <a:pt x="16" y="240"/>
                      <a:pt x="192" y="240"/>
                      <a:pt x="200" y="288"/>
                    </a:cubicBezTo>
                    <a:cubicBezTo>
                      <a:pt x="208" y="336"/>
                      <a:pt x="48" y="424"/>
                      <a:pt x="56" y="480"/>
                    </a:cubicBezTo>
                    <a:cubicBezTo>
                      <a:pt x="64" y="536"/>
                      <a:pt x="248" y="576"/>
                      <a:pt x="248" y="624"/>
                    </a:cubicBezTo>
                    <a:cubicBezTo>
                      <a:pt x="248" y="672"/>
                      <a:pt x="88" y="744"/>
                      <a:pt x="56" y="768"/>
                    </a:cubicBezTo>
                  </a:path>
                </a:pathLst>
              </a:custGeom>
              <a:noFill/>
              <a:ln w="38100" cmpd="sng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45071" name="Freeform 15"/>
            <p:cNvSpPr>
              <a:spLocks/>
            </p:cNvSpPr>
            <p:nvPr/>
          </p:nvSpPr>
          <p:spPr bwMode="auto">
            <a:xfrm>
              <a:off x="2976" y="2145"/>
              <a:ext cx="248" cy="1264"/>
            </a:xfrm>
            <a:custGeom>
              <a:avLst/>
              <a:gdLst/>
              <a:ahLst/>
              <a:cxnLst>
                <a:cxn ang="0">
                  <a:pos x="152" y="0"/>
                </a:cxn>
                <a:cxn ang="0">
                  <a:pos x="8" y="192"/>
                </a:cxn>
                <a:cxn ang="0">
                  <a:pos x="200" y="288"/>
                </a:cxn>
                <a:cxn ang="0">
                  <a:pos x="56" y="480"/>
                </a:cxn>
                <a:cxn ang="0">
                  <a:pos x="248" y="624"/>
                </a:cxn>
                <a:cxn ang="0">
                  <a:pos x="56" y="768"/>
                </a:cxn>
              </a:cxnLst>
              <a:rect l="0" t="0" r="r" b="b"/>
              <a:pathLst>
                <a:path w="248" h="768">
                  <a:moveTo>
                    <a:pt x="152" y="0"/>
                  </a:moveTo>
                  <a:cubicBezTo>
                    <a:pt x="76" y="72"/>
                    <a:pt x="0" y="144"/>
                    <a:pt x="8" y="192"/>
                  </a:cubicBezTo>
                  <a:cubicBezTo>
                    <a:pt x="16" y="240"/>
                    <a:pt x="192" y="240"/>
                    <a:pt x="200" y="288"/>
                  </a:cubicBezTo>
                  <a:cubicBezTo>
                    <a:pt x="208" y="336"/>
                    <a:pt x="48" y="424"/>
                    <a:pt x="56" y="480"/>
                  </a:cubicBezTo>
                  <a:cubicBezTo>
                    <a:pt x="64" y="536"/>
                    <a:pt x="248" y="576"/>
                    <a:pt x="248" y="624"/>
                  </a:cubicBezTo>
                  <a:cubicBezTo>
                    <a:pt x="248" y="672"/>
                    <a:pt x="88" y="744"/>
                    <a:pt x="56" y="768"/>
                  </a:cubicBez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072" name="Oval 16"/>
            <p:cNvSpPr>
              <a:spLocks noChangeArrowheads="1"/>
            </p:cNvSpPr>
            <p:nvPr/>
          </p:nvSpPr>
          <p:spPr bwMode="auto">
            <a:xfrm>
              <a:off x="3024" y="2016"/>
              <a:ext cx="192" cy="288"/>
            </a:xfrm>
            <a:prstGeom prst="ellips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endParaRPr lang="en-US">
                <a:solidFill>
                  <a:srgbClr val="0000FF"/>
                </a:solidFill>
                <a:latin typeface="Bradley Hand ITC TT-Bold" charset="0"/>
              </a:endParaRPr>
            </a:p>
          </p:txBody>
        </p:sp>
      </p:grpSp>
      <p:sp>
        <p:nvSpPr>
          <p:cNvPr id="45073" name="Text Box 17"/>
          <p:cNvSpPr txBox="1">
            <a:spLocks noChangeArrowheads="1"/>
          </p:cNvSpPr>
          <p:nvPr/>
        </p:nvSpPr>
        <p:spPr bwMode="auto">
          <a:xfrm>
            <a:off x="1447800" y="1219200"/>
            <a:ext cx="247408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dirty="0" err="1">
                <a:latin typeface="Calibri"/>
                <a:cs typeface="Calibri"/>
              </a:rPr>
              <a:t>Bremsstrahlung</a:t>
            </a:r>
            <a:endParaRPr lang="en-US" sz="2000" b="1" dirty="0">
              <a:latin typeface="Calibri"/>
              <a:cs typeface="Calibri"/>
            </a:endParaRPr>
          </a:p>
          <a:p>
            <a:r>
              <a:rPr lang="en-US" sz="2000" b="1" dirty="0">
                <a:latin typeface="Calibri"/>
                <a:cs typeface="Calibri"/>
              </a:rPr>
              <a:t>-linear QCD evolution</a:t>
            </a: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45074" name="Text Box 18"/>
          <p:cNvSpPr txBox="1">
            <a:spLocks noChangeArrowheads="1"/>
          </p:cNvSpPr>
          <p:nvPr/>
        </p:nvSpPr>
        <p:spPr bwMode="auto">
          <a:xfrm>
            <a:off x="5373688" y="2811463"/>
            <a:ext cx="296575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latin typeface="Calibri"/>
                <a:cs typeface="Calibri"/>
              </a:rPr>
              <a:t>Gluon recombination</a:t>
            </a:r>
          </a:p>
          <a:p>
            <a:r>
              <a:rPr lang="en-US" sz="2000" b="1" dirty="0">
                <a:latin typeface="Calibri"/>
                <a:cs typeface="Calibri"/>
              </a:rPr>
              <a:t>and screening</a:t>
            </a:r>
          </a:p>
          <a:p>
            <a:r>
              <a:rPr lang="en-US" sz="2000" b="1" dirty="0">
                <a:latin typeface="Calibri"/>
                <a:cs typeface="Calibri"/>
              </a:rPr>
              <a:t>-non-linear QCD evolution</a:t>
            </a: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45075" name="Text Box 19"/>
          <p:cNvSpPr txBox="1">
            <a:spLocks noChangeArrowheads="1"/>
          </p:cNvSpPr>
          <p:nvPr/>
        </p:nvSpPr>
        <p:spPr bwMode="auto">
          <a:xfrm>
            <a:off x="1044912" y="5838855"/>
            <a:ext cx="729452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latin typeface="Calibri"/>
                <a:cs typeface="Calibri"/>
              </a:rPr>
              <a:t>Proton becomes a dense many body system</a:t>
            </a:r>
            <a:r>
              <a:rPr lang="en-US" sz="2000" b="1" dirty="0" smtClean="0">
                <a:latin typeface="Calibri"/>
                <a:cs typeface="Calibri"/>
              </a:rPr>
              <a:t> at </a:t>
            </a:r>
            <a:r>
              <a:rPr lang="en-US" sz="2000" b="1" dirty="0">
                <a:latin typeface="Calibri"/>
                <a:cs typeface="Calibri"/>
              </a:rPr>
              <a:t>high energies</a:t>
            </a:r>
            <a:endParaRPr lang="en-US" sz="20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r>
              <a:rPr lang="en-US" sz="3200" b="1" dirty="0">
                <a:solidFill>
                  <a:srgbClr val="000080"/>
                </a:solidFill>
                <a:latin typeface="Calibri"/>
                <a:cs typeface="Calibri"/>
              </a:rPr>
              <a:t>Parton Saturation</a:t>
            </a:r>
            <a:endParaRPr lang="en-US" sz="3200" dirty="0">
              <a:latin typeface="Calibri"/>
              <a:cs typeface="Calibri"/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4114800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sz="2400" b="1" dirty="0">
                <a:latin typeface="Calibri"/>
                <a:cs typeface="Calibri"/>
              </a:rPr>
              <a:t>Competition between attractive </a:t>
            </a:r>
            <a:r>
              <a:rPr lang="en-US" sz="2400" b="1" dirty="0" err="1">
                <a:latin typeface="Calibri"/>
                <a:cs typeface="Calibri"/>
              </a:rPr>
              <a:t>bremsstrahlung</a:t>
            </a:r>
            <a:r>
              <a:rPr lang="en-US" sz="2400" b="1" dirty="0">
                <a:latin typeface="Calibri"/>
                <a:cs typeface="Calibri"/>
              </a:rPr>
              <a:t> </a:t>
            </a:r>
          </a:p>
          <a:p>
            <a:pPr>
              <a:buFontTx/>
              <a:buNone/>
            </a:pPr>
            <a:r>
              <a:rPr lang="en-US" sz="2400" b="1" dirty="0">
                <a:latin typeface="Calibri"/>
                <a:cs typeface="Calibri"/>
              </a:rPr>
              <a:t>     and repulsive recombination</a:t>
            </a:r>
            <a:r>
              <a:rPr lang="en-US" sz="2400" b="1" dirty="0" smtClean="0">
                <a:latin typeface="Calibri"/>
                <a:cs typeface="Calibri"/>
              </a:rPr>
              <a:t> and screening effects</a:t>
            </a:r>
            <a:endParaRPr lang="en-US" sz="2400" b="1" dirty="0">
              <a:latin typeface="Calibri"/>
              <a:cs typeface="Calibri"/>
            </a:endParaRPr>
          </a:p>
        </p:txBody>
      </p:sp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1219200" y="2695545"/>
            <a:ext cx="477756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latin typeface="Calibri"/>
                <a:cs typeface="Calibri"/>
              </a:rPr>
              <a:t>Maximum phase space density</a:t>
            </a:r>
            <a:r>
              <a:rPr lang="en-US" sz="2000" dirty="0">
                <a:latin typeface="Calibri"/>
                <a:cs typeface="Calibri"/>
              </a:rPr>
              <a:t> (</a:t>
            </a:r>
            <a:r>
              <a:rPr lang="en-US" sz="2000" dirty="0" err="1">
                <a:latin typeface="Calibri"/>
                <a:cs typeface="Calibri"/>
              </a:rPr>
              <a:t>f</a:t>
            </a:r>
            <a:r>
              <a:rPr lang="en-US" sz="2000" dirty="0">
                <a:latin typeface="Calibri"/>
                <a:cs typeface="Calibri"/>
              </a:rPr>
              <a:t> = 1/</a:t>
            </a:r>
            <a:r>
              <a:rPr lang="en-US" sz="2000" dirty="0">
                <a:latin typeface="Calibri"/>
                <a:cs typeface="Calibri"/>
                <a:sym typeface="Symbol" charset="2"/>
              </a:rPr>
              <a:t></a:t>
            </a:r>
            <a:r>
              <a:rPr lang="en-US" sz="2000" baseline="-25000" dirty="0">
                <a:latin typeface="Calibri"/>
                <a:cs typeface="Calibri"/>
                <a:sym typeface="Symbol" charset="2"/>
              </a:rPr>
              <a:t>S</a:t>
            </a:r>
            <a:r>
              <a:rPr lang="en-US" sz="2000" dirty="0">
                <a:latin typeface="Calibri"/>
                <a:cs typeface="Calibri"/>
                <a:sym typeface="Symbol" charset="2"/>
              </a:rPr>
              <a:t>) =&gt; </a:t>
            </a:r>
            <a:endParaRPr lang="en-US" sz="2000" dirty="0">
              <a:latin typeface="Calibri"/>
              <a:cs typeface="Calibri"/>
            </a:endParaRPr>
          </a:p>
        </p:txBody>
      </p:sp>
      <p:pic>
        <p:nvPicPr>
          <p:cNvPr id="47109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8000"/>
          </a:blip>
          <a:srcRect/>
          <a:stretch>
            <a:fillRect/>
          </a:stretch>
        </p:blipFill>
        <p:spPr bwMode="auto">
          <a:xfrm>
            <a:off x="1371600" y="3429000"/>
            <a:ext cx="6464300" cy="1130300"/>
          </a:xfrm>
          <a:prstGeom prst="rect">
            <a:avLst/>
          </a:prstGeom>
          <a:noFill/>
        </p:spPr>
      </p:pic>
      <p:sp>
        <p:nvSpPr>
          <p:cNvPr id="47110" name="Text Box 6"/>
          <p:cNvSpPr txBox="1">
            <a:spLocks noChangeArrowheads="1"/>
          </p:cNvSpPr>
          <p:nvPr/>
        </p:nvSpPr>
        <p:spPr bwMode="auto">
          <a:xfrm>
            <a:off x="1371600" y="4800600"/>
            <a:ext cx="316625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latin typeface="Calibri"/>
                <a:cs typeface="Calibri"/>
              </a:rPr>
              <a:t>This relation is saturated for </a:t>
            </a:r>
          </a:p>
        </p:txBody>
      </p:sp>
      <p:pic>
        <p:nvPicPr>
          <p:cNvPr id="47111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2000"/>
          </a:blip>
          <a:srcRect/>
          <a:stretch>
            <a:fillRect/>
          </a:stretch>
        </p:blipFill>
        <p:spPr bwMode="auto">
          <a:xfrm>
            <a:off x="1524000" y="5486400"/>
            <a:ext cx="6540500" cy="495300"/>
          </a:xfrm>
          <a:prstGeom prst="rect">
            <a:avLst/>
          </a:prstGeom>
          <a:noFill/>
        </p:spPr>
      </p:pic>
      <p:sp>
        <p:nvSpPr>
          <p:cNvPr id="47112" name="Rectangle 8"/>
          <p:cNvSpPr>
            <a:spLocks noChangeArrowheads="1"/>
          </p:cNvSpPr>
          <p:nvPr/>
        </p:nvSpPr>
        <p:spPr bwMode="auto">
          <a:xfrm>
            <a:off x="1524000" y="5410200"/>
            <a:ext cx="6553200" cy="6096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0000"/>
              </a:solidFill>
              <a:latin typeface="Bradley Hand ITC TT-Bold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97586" y="848380"/>
            <a:ext cx="16383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 smtClean="0">
                <a:solidFill>
                  <a:srgbClr val="008000"/>
                </a:solidFill>
                <a:latin typeface="Calibri"/>
                <a:cs typeface="Calibri"/>
              </a:rPr>
              <a:t>Gribov,Levin,Ryskin</a:t>
            </a:r>
            <a:endParaRPr lang="en-US" sz="1400" b="1" dirty="0" smtClean="0">
              <a:solidFill>
                <a:srgbClr val="008000"/>
              </a:solidFill>
              <a:latin typeface="Calibri"/>
              <a:cs typeface="Calibri"/>
            </a:endParaRPr>
          </a:p>
          <a:p>
            <a:r>
              <a:rPr lang="en-US" sz="1400" b="1" dirty="0" err="1" smtClean="0">
                <a:solidFill>
                  <a:srgbClr val="008000"/>
                </a:solidFill>
                <a:latin typeface="Calibri"/>
                <a:cs typeface="Calibri"/>
              </a:rPr>
              <a:t>Mueller,Qiu</a:t>
            </a:r>
            <a:endParaRPr lang="en-US" sz="1400" b="1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95365"/>
            <a:ext cx="7772400" cy="1143000"/>
          </a:xfrm>
        </p:spPr>
        <p:txBody>
          <a:bodyPr/>
          <a:lstStyle/>
          <a:p>
            <a:r>
              <a:rPr lang="en-US" sz="3200" b="1" dirty="0">
                <a:solidFill>
                  <a:srgbClr val="000080"/>
                </a:solidFill>
                <a:latin typeface="Calibri"/>
                <a:cs typeface="Calibri"/>
              </a:rPr>
              <a:t>Parton </a:t>
            </a:r>
            <a:r>
              <a:rPr lang="en-US" sz="3200" b="1" dirty="0" err="1">
                <a:solidFill>
                  <a:srgbClr val="000080"/>
                </a:solidFill>
                <a:latin typeface="Calibri"/>
                <a:cs typeface="Calibri"/>
              </a:rPr>
              <a:t>Saturation:Golec-Biernat</a:t>
            </a:r>
            <a:r>
              <a:rPr lang="en-US" sz="3200" b="1" dirty="0">
                <a:solidFill>
                  <a:srgbClr val="000080"/>
                </a:solidFill>
                <a:latin typeface="Calibri"/>
                <a:cs typeface="Calibri"/>
              </a:rPr>
              <a:t/>
            </a:r>
            <a:br>
              <a:rPr lang="en-US" sz="3200" b="1" dirty="0">
                <a:solidFill>
                  <a:srgbClr val="000080"/>
                </a:solidFill>
                <a:latin typeface="Calibri"/>
                <a:cs typeface="Calibri"/>
              </a:rPr>
            </a:br>
            <a:r>
              <a:rPr lang="en-US" sz="3200" b="1" dirty="0">
                <a:solidFill>
                  <a:srgbClr val="000080"/>
                </a:solidFill>
                <a:latin typeface="Calibri"/>
                <a:cs typeface="Calibri"/>
              </a:rPr>
              <a:t>--</a:t>
            </a:r>
            <a:r>
              <a:rPr lang="en-US" sz="3200" b="1" dirty="0" err="1">
                <a:solidFill>
                  <a:srgbClr val="000080"/>
                </a:solidFill>
                <a:latin typeface="Calibri"/>
                <a:cs typeface="Calibri"/>
              </a:rPr>
              <a:t>Wusthoff</a:t>
            </a:r>
            <a:r>
              <a:rPr lang="en-US" sz="3200" b="1" dirty="0">
                <a:solidFill>
                  <a:srgbClr val="000080"/>
                </a:solidFill>
                <a:latin typeface="Calibri"/>
                <a:cs typeface="Calibri"/>
              </a:rPr>
              <a:t> dipole model</a:t>
            </a:r>
            <a:endParaRPr lang="en-US" sz="3200" dirty="0">
              <a:latin typeface="Calibri"/>
              <a:cs typeface="Calibri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209800" y="1981200"/>
            <a:ext cx="4495800" cy="1447800"/>
            <a:chOff x="1104" y="480"/>
            <a:chExt cx="3504" cy="1200"/>
          </a:xfrm>
        </p:grpSpPr>
        <p:sp>
          <p:nvSpPr>
            <p:cNvPr id="53252" name="Freeform 4"/>
            <p:cNvSpPr>
              <a:spLocks/>
            </p:cNvSpPr>
            <p:nvPr/>
          </p:nvSpPr>
          <p:spPr bwMode="auto">
            <a:xfrm>
              <a:off x="1104" y="1104"/>
              <a:ext cx="1296" cy="256"/>
            </a:xfrm>
            <a:custGeom>
              <a:avLst/>
              <a:gdLst/>
              <a:ahLst/>
              <a:cxnLst>
                <a:cxn ang="0">
                  <a:pos x="0" y="240"/>
                </a:cxn>
                <a:cxn ang="0">
                  <a:pos x="240" y="0"/>
                </a:cxn>
                <a:cxn ang="0">
                  <a:pos x="528" y="240"/>
                </a:cxn>
                <a:cxn ang="0">
                  <a:pos x="816" y="0"/>
                </a:cxn>
                <a:cxn ang="0">
                  <a:pos x="1056" y="240"/>
                </a:cxn>
                <a:cxn ang="0">
                  <a:pos x="1296" y="96"/>
                </a:cxn>
              </a:cxnLst>
              <a:rect l="0" t="0" r="r" b="b"/>
              <a:pathLst>
                <a:path w="1296" h="256">
                  <a:moveTo>
                    <a:pt x="0" y="240"/>
                  </a:moveTo>
                  <a:cubicBezTo>
                    <a:pt x="76" y="120"/>
                    <a:pt x="152" y="0"/>
                    <a:pt x="240" y="0"/>
                  </a:cubicBezTo>
                  <a:cubicBezTo>
                    <a:pt x="328" y="0"/>
                    <a:pt x="432" y="240"/>
                    <a:pt x="528" y="240"/>
                  </a:cubicBezTo>
                  <a:cubicBezTo>
                    <a:pt x="624" y="240"/>
                    <a:pt x="728" y="0"/>
                    <a:pt x="816" y="0"/>
                  </a:cubicBezTo>
                  <a:cubicBezTo>
                    <a:pt x="904" y="0"/>
                    <a:pt x="976" y="224"/>
                    <a:pt x="1056" y="240"/>
                  </a:cubicBezTo>
                  <a:cubicBezTo>
                    <a:pt x="1136" y="256"/>
                    <a:pt x="1256" y="120"/>
                    <a:pt x="1296" y="96"/>
                  </a:cubicBezTo>
                </a:path>
              </a:pathLst>
            </a:custGeom>
            <a:noFill/>
            <a:ln w="38100" cmpd="sng">
              <a:solidFill>
                <a:srgbClr val="FF8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253" name="Line 5"/>
            <p:cNvSpPr>
              <a:spLocks noChangeShapeType="1"/>
            </p:cNvSpPr>
            <p:nvPr/>
          </p:nvSpPr>
          <p:spPr bwMode="auto">
            <a:xfrm flipV="1">
              <a:off x="2400" y="816"/>
              <a:ext cx="864" cy="384"/>
            </a:xfrm>
            <a:prstGeom prst="line">
              <a:avLst/>
            </a:prstGeom>
            <a:noFill/>
            <a:ln w="28575">
              <a:solidFill>
                <a:srgbClr val="0080FF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254" name="Line 6"/>
            <p:cNvSpPr>
              <a:spLocks noChangeShapeType="1"/>
            </p:cNvSpPr>
            <p:nvPr/>
          </p:nvSpPr>
          <p:spPr bwMode="auto">
            <a:xfrm>
              <a:off x="2400" y="1200"/>
              <a:ext cx="864" cy="192"/>
            </a:xfrm>
            <a:prstGeom prst="line">
              <a:avLst/>
            </a:prstGeom>
            <a:noFill/>
            <a:ln w="28575">
              <a:solidFill>
                <a:srgbClr val="0080FF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255" name="Oval 7"/>
            <p:cNvSpPr>
              <a:spLocks noChangeArrowheads="1"/>
            </p:cNvSpPr>
            <p:nvPr/>
          </p:nvSpPr>
          <p:spPr bwMode="auto">
            <a:xfrm>
              <a:off x="4320" y="480"/>
              <a:ext cx="288" cy="1200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256" name="Line 8"/>
            <p:cNvSpPr>
              <a:spLocks noChangeShapeType="1"/>
            </p:cNvSpPr>
            <p:nvPr/>
          </p:nvSpPr>
          <p:spPr bwMode="auto">
            <a:xfrm flipV="1">
              <a:off x="3072" y="960"/>
              <a:ext cx="0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arrow" w="med" len="med"/>
              <a:tailEnd type="arrow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3257" name="Text Box 9"/>
          <p:cNvSpPr txBox="1">
            <a:spLocks noChangeArrowheads="1"/>
          </p:cNvSpPr>
          <p:nvPr/>
        </p:nvSpPr>
        <p:spPr bwMode="auto">
          <a:xfrm>
            <a:off x="5089525" y="2105025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q</a:t>
            </a:r>
          </a:p>
        </p:txBody>
      </p:sp>
      <p:sp>
        <p:nvSpPr>
          <p:cNvPr id="53258" name="Text Box 10"/>
          <p:cNvSpPr txBox="1">
            <a:spLocks noChangeArrowheads="1"/>
          </p:cNvSpPr>
          <p:nvPr/>
        </p:nvSpPr>
        <p:spPr bwMode="auto">
          <a:xfrm>
            <a:off x="5105400" y="2971800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/>
              <a:t>q</a:t>
            </a:r>
          </a:p>
        </p:txBody>
      </p:sp>
      <p:sp>
        <p:nvSpPr>
          <p:cNvPr id="53259" name="Line 11"/>
          <p:cNvSpPr>
            <a:spLocks noChangeShapeType="1"/>
          </p:cNvSpPr>
          <p:nvPr/>
        </p:nvSpPr>
        <p:spPr bwMode="auto">
          <a:xfrm>
            <a:off x="5181600" y="3048000"/>
            <a:ext cx="152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260" name="Text Box 12"/>
          <p:cNvSpPr txBox="1">
            <a:spLocks noChangeArrowheads="1"/>
          </p:cNvSpPr>
          <p:nvPr/>
        </p:nvSpPr>
        <p:spPr bwMode="auto">
          <a:xfrm>
            <a:off x="6781800" y="3048000"/>
            <a:ext cx="387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P</a:t>
            </a:r>
          </a:p>
        </p:txBody>
      </p:sp>
      <p:sp>
        <p:nvSpPr>
          <p:cNvPr id="53261" name="Rectangle 13"/>
          <p:cNvSpPr>
            <a:spLocks noChangeArrowheads="1"/>
          </p:cNvSpPr>
          <p:nvPr/>
        </p:nvSpPr>
        <p:spPr bwMode="auto">
          <a:xfrm>
            <a:off x="2819400" y="2239963"/>
            <a:ext cx="46831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800080"/>
                </a:solidFill>
                <a:sym typeface="Symbol" charset="2"/>
              </a:rPr>
              <a:t>*</a:t>
            </a:r>
            <a:endParaRPr lang="en-US">
              <a:solidFill>
                <a:srgbClr val="800080"/>
              </a:solidFill>
              <a:sym typeface="Symbol" charset="2"/>
            </a:endParaRPr>
          </a:p>
        </p:txBody>
      </p:sp>
      <p:sp>
        <p:nvSpPr>
          <p:cNvPr id="53262" name="Text Box 14"/>
          <p:cNvSpPr txBox="1">
            <a:spLocks noChangeArrowheads="1"/>
          </p:cNvSpPr>
          <p:nvPr/>
        </p:nvSpPr>
        <p:spPr bwMode="auto">
          <a:xfrm>
            <a:off x="3962400" y="22098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z</a:t>
            </a:r>
          </a:p>
        </p:txBody>
      </p:sp>
      <p:sp>
        <p:nvSpPr>
          <p:cNvPr id="53263" name="Text Box 15"/>
          <p:cNvSpPr txBox="1">
            <a:spLocks noChangeArrowheads="1"/>
          </p:cNvSpPr>
          <p:nvPr/>
        </p:nvSpPr>
        <p:spPr bwMode="auto">
          <a:xfrm>
            <a:off x="3886200" y="2971800"/>
            <a:ext cx="608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1-z</a:t>
            </a:r>
          </a:p>
        </p:txBody>
      </p:sp>
      <p:sp>
        <p:nvSpPr>
          <p:cNvPr id="53264" name="Text Box 16"/>
          <p:cNvSpPr txBox="1">
            <a:spLocks noChangeArrowheads="1"/>
          </p:cNvSpPr>
          <p:nvPr/>
        </p:nvSpPr>
        <p:spPr bwMode="auto">
          <a:xfrm>
            <a:off x="4800600" y="2514600"/>
            <a:ext cx="419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r</a:t>
            </a:r>
            <a:r>
              <a:rPr lang="en-US" baseline="-25000">
                <a:sym typeface="Symbol" charset="2"/>
              </a:rPr>
              <a:t></a:t>
            </a:r>
            <a:endParaRPr lang="en-US"/>
          </a:p>
        </p:txBody>
      </p:sp>
      <p:pic>
        <p:nvPicPr>
          <p:cNvPr id="53265" name="Picture 1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2000"/>
          </a:blip>
          <a:srcRect/>
          <a:stretch>
            <a:fillRect/>
          </a:stretch>
        </p:blipFill>
        <p:spPr bwMode="auto">
          <a:xfrm>
            <a:off x="685800" y="3505200"/>
            <a:ext cx="7772400" cy="876300"/>
          </a:xfrm>
          <a:prstGeom prst="rect">
            <a:avLst/>
          </a:prstGeom>
          <a:noFill/>
        </p:spPr>
      </p:pic>
      <p:pic>
        <p:nvPicPr>
          <p:cNvPr id="53266" name="Picture 1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2000"/>
          </a:blip>
          <a:srcRect/>
          <a:stretch>
            <a:fillRect/>
          </a:stretch>
        </p:blipFill>
        <p:spPr bwMode="auto">
          <a:xfrm>
            <a:off x="228600" y="4800600"/>
            <a:ext cx="5791200" cy="495300"/>
          </a:xfrm>
          <a:prstGeom prst="rect">
            <a:avLst/>
          </a:prstGeom>
          <a:noFill/>
        </p:spPr>
      </p:pic>
      <p:pic>
        <p:nvPicPr>
          <p:cNvPr id="53267" name="Picture 1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0" contrast="100000"/>
          </a:blip>
          <a:srcRect/>
          <a:stretch>
            <a:fillRect/>
          </a:stretch>
        </p:blipFill>
        <p:spPr bwMode="auto">
          <a:xfrm>
            <a:off x="6316663" y="4637088"/>
            <a:ext cx="2446337" cy="696912"/>
          </a:xfrm>
          <a:prstGeom prst="rect">
            <a:avLst/>
          </a:prstGeom>
          <a:noFill/>
        </p:spPr>
      </p:pic>
      <p:sp>
        <p:nvSpPr>
          <p:cNvPr id="53268" name="Rectangle 20"/>
          <p:cNvSpPr>
            <a:spLocks noChangeArrowheads="1"/>
          </p:cNvSpPr>
          <p:nvPr/>
        </p:nvSpPr>
        <p:spPr bwMode="auto">
          <a:xfrm>
            <a:off x="6248400" y="4572000"/>
            <a:ext cx="2514600" cy="8382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3269" name="Text Box 21"/>
          <p:cNvSpPr txBox="1">
            <a:spLocks noChangeArrowheads="1"/>
          </p:cNvSpPr>
          <p:nvPr/>
        </p:nvSpPr>
        <p:spPr bwMode="auto">
          <a:xfrm>
            <a:off x="228600" y="5715000"/>
            <a:ext cx="547585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008000"/>
                </a:solidFill>
                <a:latin typeface="Calibri"/>
                <a:cs typeface="Calibri"/>
              </a:rPr>
              <a:t>Parameters: Q</a:t>
            </a:r>
            <a:r>
              <a:rPr lang="en-US" baseline="-25000" dirty="0">
                <a:solidFill>
                  <a:srgbClr val="008000"/>
                </a:solidFill>
                <a:latin typeface="Calibri"/>
                <a:cs typeface="Calibri"/>
              </a:rPr>
              <a:t>0</a:t>
            </a:r>
            <a:r>
              <a:rPr lang="en-US" dirty="0">
                <a:solidFill>
                  <a:srgbClr val="008000"/>
                </a:solidFill>
                <a:latin typeface="Calibri"/>
                <a:cs typeface="Calibri"/>
              </a:rPr>
              <a:t> = 1 </a:t>
            </a:r>
            <a:r>
              <a:rPr lang="en-US" dirty="0" err="1">
                <a:solidFill>
                  <a:srgbClr val="008000"/>
                </a:solidFill>
                <a:latin typeface="Calibri"/>
                <a:cs typeface="Calibri"/>
              </a:rPr>
              <a:t>GeV</a:t>
            </a:r>
            <a:r>
              <a:rPr lang="en-US" dirty="0">
                <a:solidFill>
                  <a:srgbClr val="008000"/>
                </a:solidFill>
                <a:latin typeface="Calibri"/>
                <a:cs typeface="Calibri"/>
              </a:rPr>
              <a:t>; </a:t>
            </a:r>
            <a:r>
              <a:rPr lang="en-US" dirty="0" err="1">
                <a:solidFill>
                  <a:srgbClr val="008000"/>
                </a:solidFill>
                <a:latin typeface="Calibri"/>
                <a:cs typeface="Calibri"/>
                <a:sym typeface="Symbol" charset="2"/>
              </a:rPr>
              <a:t></a:t>
            </a:r>
            <a:r>
              <a:rPr lang="en-US" dirty="0">
                <a:solidFill>
                  <a:srgbClr val="008000"/>
                </a:solidFill>
                <a:latin typeface="Calibri"/>
                <a:cs typeface="Calibri"/>
                <a:sym typeface="Symbol" charset="2"/>
              </a:rPr>
              <a:t> = 0.3; x</a:t>
            </a:r>
            <a:r>
              <a:rPr lang="en-US" baseline="-25000" dirty="0">
                <a:solidFill>
                  <a:srgbClr val="008000"/>
                </a:solidFill>
                <a:latin typeface="Calibri"/>
                <a:cs typeface="Calibri"/>
                <a:sym typeface="Symbol" charset="2"/>
              </a:rPr>
              <a:t>0</a:t>
            </a:r>
            <a:r>
              <a:rPr lang="en-US" dirty="0">
                <a:solidFill>
                  <a:srgbClr val="008000"/>
                </a:solidFill>
                <a:latin typeface="Calibri"/>
                <a:cs typeface="Calibri"/>
                <a:sym typeface="Symbol" charset="2"/>
              </a:rPr>
              <a:t> = 3* 10</a:t>
            </a:r>
            <a:r>
              <a:rPr lang="en-US" baseline="30000" dirty="0">
                <a:solidFill>
                  <a:srgbClr val="008000"/>
                </a:solidFill>
                <a:latin typeface="Calibri"/>
                <a:cs typeface="Calibri"/>
                <a:sym typeface="Symbol" charset="2"/>
              </a:rPr>
              <a:t>-4 </a:t>
            </a:r>
            <a:r>
              <a:rPr lang="en-US" dirty="0">
                <a:solidFill>
                  <a:srgbClr val="008000"/>
                </a:solidFill>
                <a:latin typeface="Calibri"/>
                <a:cs typeface="Calibri"/>
                <a:sym typeface="Symbol" charset="2"/>
              </a:rPr>
              <a:t>; </a:t>
            </a:r>
            <a:r>
              <a:rPr lang="en-US" baseline="-25000" dirty="0">
                <a:solidFill>
                  <a:srgbClr val="008000"/>
                </a:solidFill>
                <a:latin typeface="Calibri"/>
                <a:cs typeface="Calibri"/>
                <a:sym typeface="Symbol" charset="2"/>
              </a:rPr>
              <a:t>0</a:t>
            </a:r>
            <a:r>
              <a:rPr lang="en-US" dirty="0">
                <a:solidFill>
                  <a:srgbClr val="008000"/>
                </a:solidFill>
                <a:latin typeface="Calibri"/>
                <a:cs typeface="Calibri"/>
                <a:sym typeface="Symbol" charset="2"/>
              </a:rPr>
              <a:t> = 23 </a:t>
            </a:r>
            <a:r>
              <a:rPr lang="en-US" dirty="0" err="1">
                <a:solidFill>
                  <a:srgbClr val="008000"/>
                </a:solidFill>
                <a:latin typeface="Calibri"/>
                <a:cs typeface="Calibri"/>
                <a:sym typeface="Symbol" charset="2"/>
              </a:rPr>
              <a:t>mb</a:t>
            </a:r>
            <a:endParaRPr lang="en-US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1A56D-563F-8A4F-8388-8423BEC7D09E}" type="slidenum">
              <a:rPr lang="en-US"/>
              <a:pPr/>
              <a:t>23</a:t>
            </a:fld>
            <a:endParaRPr lang="en-US"/>
          </a:p>
        </p:txBody>
      </p:sp>
      <p:pic>
        <p:nvPicPr>
          <p:cNvPr id="64514" name="Picture 2" descr="Fig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66800"/>
            <a:ext cx="2900363" cy="3505200"/>
          </a:xfrm>
          <a:prstGeom prst="rect">
            <a:avLst/>
          </a:prstGeom>
          <a:noFill/>
        </p:spPr>
      </p:pic>
      <p:sp>
        <p:nvSpPr>
          <p:cNvPr id="64515" name="Text Box 3"/>
          <p:cNvSpPr txBox="1">
            <a:spLocks noChangeArrowheads="1"/>
          </p:cNvSpPr>
          <p:nvPr/>
        </p:nvSpPr>
        <p:spPr bwMode="auto">
          <a:xfrm>
            <a:off x="1105374" y="177224"/>
            <a:ext cx="7584127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solidFill>
                  <a:srgbClr val="000090"/>
                </a:solidFill>
                <a:latin typeface="Calibri"/>
                <a:cs typeface="Calibri"/>
              </a:rPr>
              <a:t>Evidence from HERA for geometrical scaling</a:t>
            </a:r>
            <a:endParaRPr lang="en-US" sz="3200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sp>
        <p:nvSpPr>
          <p:cNvPr id="64516" name="Text Box 4"/>
          <p:cNvSpPr txBox="1">
            <a:spLocks noChangeArrowheads="1"/>
          </p:cNvSpPr>
          <p:nvPr/>
        </p:nvSpPr>
        <p:spPr bwMode="auto">
          <a:xfrm>
            <a:off x="228600" y="762000"/>
            <a:ext cx="2971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400" b="1">
                <a:solidFill>
                  <a:srgbClr val="008000"/>
                </a:solidFill>
              </a:rPr>
              <a:t>Golec-Biernat, Stasto,Kwiecinski</a:t>
            </a:r>
            <a:endParaRPr lang="en-US" sz="1400"/>
          </a:p>
        </p:txBody>
      </p:sp>
      <p:sp>
        <p:nvSpPr>
          <p:cNvPr id="64517" name="Text Box 5"/>
          <p:cNvSpPr txBox="1">
            <a:spLocks noChangeArrowheads="1"/>
          </p:cNvSpPr>
          <p:nvPr/>
        </p:nvSpPr>
        <p:spPr bwMode="auto">
          <a:xfrm>
            <a:off x="5410200" y="3276600"/>
            <a:ext cx="241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ym typeface="Symbol" charset="2"/>
              </a:rPr>
              <a:t></a:t>
            </a:r>
            <a:endParaRPr lang="en-US"/>
          </a:p>
        </p:txBody>
      </p:sp>
      <p:pic>
        <p:nvPicPr>
          <p:cNvPr id="64518" name="Picture 6" descr="Fig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71800" y="1066800"/>
            <a:ext cx="2697163" cy="3505200"/>
          </a:xfrm>
          <a:prstGeom prst="rect">
            <a:avLst/>
          </a:prstGeom>
          <a:noFill/>
        </p:spPr>
      </p:pic>
      <p:pic>
        <p:nvPicPr>
          <p:cNvPr id="64519" name="Picture 7" descr="Fig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38800" y="990600"/>
            <a:ext cx="3241675" cy="3657600"/>
          </a:xfrm>
          <a:prstGeom prst="rect">
            <a:avLst/>
          </a:prstGeom>
          <a:noFill/>
        </p:spPr>
      </p:pic>
      <p:sp>
        <p:nvSpPr>
          <p:cNvPr id="64520" name="Text Box 8"/>
          <p:cNvSpPr txBox="1">
            <a:spLocks noChangeArrowheads="1"/>
          </p:cNvSpPr>
          <p:nvPr/>
        </p:nvSpPr>
        <p:spPr bwMode="auto">
          <a:xfrm>
            <a:off x="1105374" y="3505200"/>
            <a:ext cx="48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/>
              <a:t>F</a:t>
            </a:r>
            <a:r>
              <a:rPr lang="en-US" baseline="-25000" dirty="0"/>
              <a:t>2</a:t>
            </a:r>
            <a:endParaRPr lang="en-US" dirty="0"/>
          </a:p>
        </p:txBody>
      </p:sp>
      <p:sp>
        <p:nvSpPr>
          <p:cNvPr id="64521" name="Text Box 9"/>
          <p:cNvSpPr txBox="1">
            <a:spLocks noChangeArrowheads="1"/>
          </p:cNvSpPr>
          <p:nvPr/>
        </p:nvSpPr>
        <p:spPr bwMode="auto">
          <a:xfrm>
            <a:off x="3429000" y="2819400"/>
            <a:ext cx="630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/>
              <a:t>F</a:t>
            </a:r>
            <a:r>
              <a:rPr lang="en-US" baseline="-25000" dirty="0"/>
              <a:t>2</a:t>
            </a:r>
            <a:r>
              <a:rPr lang="en-US" baseline="30000" dirty="0"/>
              <a:t>D</a:t>
            </a:r>
            <a:endParaRPr lang="en-US" dirty="0"/>
          </a:p>
        </p:txBody>
      </p:sp>
      <p:sp>
        <p:nvSpPr>
          <p:cNvPr id="64522" name="Text Box 10"/>
          <p:cNvSpPr txBox="1">
            <a:spLocks noChangeArrowheads="1"/>
          </p:cNvSpPr>
          <p:nvPr/>
        </p:nvSpPr>
        <p:spPr bwMode="auto">
          <a:xfrm>
            <a:off x="6781800" y="4419600"/>
            <a:ext cx="1657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VM, DVCS</a:t>
            </a:r>
          </a:p>
        </p:txBody>
      </p:sp>
      <p:sp>
        <p:nvSpPr>
          <p:cNvPr id="64523" name="Text Box 11"/>
          <p:cNvSpPr txBox="1">
            <a:spLocks noChangeArrowheads="1"/>
          </p:cNvSpPr>
          <p:nvPr/>
        </p:nvSpPr>
        <p:spPr bwMode="auto">
          <a:xfrm>
            <a:off x="1676400" y="4343400"/>
            <a:ext cx="14859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>
                <a:sym typeface="Symbol" charset="2"/>
              </a:rPr>
              <a:t> = Q</a:t>
            </a:r>
            <a:r>
              <a:rPr lang="en-US" sz="2000" baseline="30000">
                <a:sym typeface="Symbol" charset="2"/>
              </a:rPr>
              <a:t>2</a:t>
            </a:r>
            <a:r>
              <a:rPr lang="en-US" sz="2000">
                <a:sym typeface="Symbol" charset="2"/>
              </a:rPr>
              <a:t> / Q</a:t>
            </a:r>
            <a:r>
              <a:rPr lang="en-US" sz="2000" baseline="-25000">
                <a:sym typeface="Symbol" charset="2"/>
              </a:rPr>
              <a:t>S</a:t>
            </a:r>
            <a:r>
              <a:rPr lang="en-US" sz="2000" baseline="30000">
                <a:sym typeface="Symbol" charset="2"/>
              </a:rPr>
              <a:t>2</a:t>
            </a:r>
            <a:endParaRPr lang="en-US" sz="2000">
              <a:sym typeface="Symbol" charset="2"/>
            </a:endParaRPr>
          </a:p>
        </p:txBody>
      </p:sp>
      <p:sp>
        <p:nvSpPr>
          <p:cNvPr id="64524" name="Rectangle 12"/>
          <p:cNvSpPr>
            <a:spLocks noChangeArrowheads="1"/>
          </p:cNvSpPr>
          <p:nvPr/>
        </p:nvSpPr>
        <p:spPr bwMode="auto">
          <a:xfrm>
            <a:off x="5486400" y="4419600"/>
            <a:ext cx="4143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>
                <a:sym typeface="Symbol" charset="2"/>
              </a:rPr>
              <a:t></a:t>
            </a:r>
            <a:r>
              <a:rPr lang="en-US" sz="2000" baseline="-25000">
                <a:sym typeface="Symbol" charset="2"/>
              </a:rPr>
              <a:t>D</a:t>
            </a:r>
            <a:endParaRPr lang="en-US" sz="2000">
              <a:sym typeface="Symbol" charset="2"/>
            </a:endParaRPr>
          </a:p>
        </p:txBody>
      </p:sp>
      <p:sp>
        <p:nvSpPr>
          <p:cNvPr id="64525" name="Rectangle 13"/>
          <p:cNvSpPr>
            <a:spLocks noChangeArrowheads="1"/>
          </p:cNvSpPr>
          <p:nvPr/>
        </p:nvSpPr>
        <p:spPr bwMode="auto">
          <a:xfrm>
            <a:off x="8534400" y="4419600"/>
            <a:ext cx="406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>
                <a:sym typeface="Symbol" charset="2"/>
              </a:rPr>
              <a:t></a:t>
            </a:r>
            <a:r>
              <a:rPr lang="en-US" sz="2000" baseline="-25000">
                <a:sym typeface="Symbol" charset="2"/>
              </a:rPr>
              <a:t>V</a:t>
            </a:r>
          </a:p>
        </p:txBody>
      </p:sp>
      <p:sp>
        <p:nvSpPr>
          <p:cNvPr id="64526" name="Text Box 14"/>
          <p:cNvSpPr txBox="1">
            <a:spLocks noChangeArrowheads="1"/>
          </p:cNvSpPr>
          <p:nvPr/>
        </p:nvSpPr>
        <p:spPr bwMode="auto">
          <a:xfrm>
            <a:off x="5257800" y="4800600"/>
            <a:ext cx="31575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b="1">
                <a:solidFill>
                  <a:srgbClr val="008000"/>
                </a:solidFill>
              </a:rPr>
              <a:t>Marquet, Schoeffel hep-ph/0606079</a:t>
            </a:r>
            <a:endParaRPr lang="en-US">
              <a:solidFill>
                <a:srgbClr val="008000"/>
              </a:solidFill>
            </a:endParaRPr>
          </a:p>
        </p:txBody>
      </p:sp>
      <p:sp>
        <p:nvSpPr>
          <p:cNvPr id="64528" name="Text Box 16"/>
          <p:cNvSpPr txBox="1">
            <a:spLocks noChangeArrowheads="1"/>
          </p:cNvSpPr>
          <p:nvPr/>
        </p:nvSpPr>
        <p:spPr bwMode="auto">
          <a:xfrm>
            <a:off x="5334000" y="5410200"/>
            <a:ext cx="25066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b="1">
                <a:solidFill>
                  <a:srgbClr val="008000"/>
                </a:solidFill>
              </a:rPr>
              <a:t>Gelis et al., hep-ph/0610435</a:t>
            </a:r>
            <a:endParaRPr lang="en-US"/>
          </a:p>
        </p:txBody>
      </p:sp>
      <p:sp>
        <p:nvSpPr>
          <p:cNvPr id="64529" name="Text Box 17"/>
          <p:cNvSpPr txBox="1">
            <a:spLocks noChangeArrowheads="1"/>
          </p:cNvSpPr>
          <p:nvPr/>
        </p:nvSpPr>
        <p:spPr bwMode="auto">
          <a:xfrm>
            <a:off x="533400" y="5029200"/>
            <a:ext cx="25844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buClr>
                <a:srgbClr val="FF0000"/>
              </a:buClr>
              <a:buFont typeface="Wingdings" charset="2"/>
              <a:buChar char="v"/>
            </a:pPr>
            <a:r>
              <a:rPr lang="en-US" sz="2000" b="1"/>
              <a:t>  Scaling seen for </a:t>
            </a:r>
          </a:p>
        </p:txBody>
      </p:sp>
      <p:sp>
        <p:nvSpPr>
          <p:cNvPr id="64530" name="Rectangle 18"/>
          <p:cNvSpPr>
            <a:spLocks noChangeArrowheads="1"/>
          </p:cNvSpPr>
          <p:nvPr/>
        </p:nvSpPr>
        <p:spPr bwMode="auto">
          <a:xfrm>
            <a:off x="2971800" y="5029200"/>
            <a:ext cx="5508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/>
              <a:t>F</a:t>
            </a:r>
            <a:r>
              <a:rPr lang="en-US" sz="2000" b="1" baseline="-25000"/>
              <a:t>2</a:t>
            </a:r>
            <a:r>
              <a:rPr lang="en-US" sz="2000" b="1" baseline="30000"/>
              <a:t>D</a:t>
            </a:r>
          </a:p>
        </p:txBody>
      </p:sp>
      <p:sp>
        <p:nvSpPr>
          <p:cNvPr id="64531" name="Text Box 19"/>
          <p:cNvSpPr txBox="1">
            <a:spLocks noChangeArrowheads="1"/>
          </p:cNvSpPr>
          <p:nvPr/>
        </p:nvSpPr>
        <p:spPr bwMode="auto">
          <a:xfrm>
            <a:off x="3429000" y="5029200"/>
            <a:ext cx="40163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/>
              <a:t>and VM,DVCS for same Q</a:t>
            </a:r>
            <a:r>
              <a:rPr lang="en-US" sz="2000" b="1" baseline="-25000"/>
              <a:t>S </a:t>
            </a:r>
            <a:r>
              <a:rPr lang="en-US" sz="2000" b="1"/>
              <a:t>as F</a:t>
            </a:r>
            <a:r>
              <a:rPr lang="en-US" sz="2000" b="1" baseline="-25000"/>
              <a:t>2</a:t>
            </a:r>
            <a:endParaRPr lang="en-US" sz="20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Snapshot 2009-10-21 10-45-4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0200" y="0"/>
            <a:ext cx="5856288" cy="6858000"/>
          </a:xfrm>
          <a:prstGeom prst="rect">
            <a:avLst/>
          </a:prstGeom>
          <a:noFill/>
        </p:spPr>
      </p:pic>
      <p:sp>
        <p:nvSpPr>
          <p:cNvPr id="19459" name="Line 3"/>
          <p:cNvSpPr>
            <a:spLocks noChangeShapeType="1"/>
          </p:cNvSpPr>
          <p:nvPr/>
        </p:nvSpPr>
        <p:spPr bwMode="auto">
          <a:xfrm>
            <a:off x="4038600" y="1676400"/>
            <a:ext cx="838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1" name="Line 5"/>
          <p:cNvSpPr>
            <a:spLocks noChangeShapeType="1"/>
          </p:cNvSpPr>
          <p:nvPr/>
        </p:nvSpPr>
        <p:spPr bwMode="auto">
          <a:xfrm>
            <a:off x="1905000" y="5410200"/>
            <a:ext cx="49530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2" name="Line 6"/>
          <p:cNvSpPr>
            <a:spLocks noChangeShapeType="1"/>
          </p:cNvSpPr>
          <p:nvPr/>
        </p:nvSpPr>
        <p:spPr bwMode="auto">
          <a:xfrm flipV="1">
            <a:off x="6934200" y="4572000"/>
            <a:ext cx="457200" cy="762000"/>
          </a:xfrm>
          <a:prstGeom prst="line">
            <a:avLst/>
          </a:prstGeom>
          <a:noFill/>
          <a:ln w="28575">
            <a:solidFill>
              <a:srgbClr val="800080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7375525" y="3829050"/>
            <a:ext cx="1652588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>
                <a:solidFill>
                  <a:srgbClr val="000080"/>
                </a:solidFill>
              </a:rPr>
              <a:t>High energy</a:t>
            </a:r>
          </a:p>
          <a:p>
            <a:r>
              <a:rPr lang="en-US" sz="2000" b="1">
                <a:solidFill>
                  <a:srgbClr val="000080"/>
                </a:solidFill>
              </a:rPr>
              <a:t>QCD as a </a:t>
            </a:r>
          </a:p>
          <a:p>
            <a:r>
              <a:rPr lang="en-US" sz="2000" b="1">
                <a:solidFill>
                  <a:srgbClr val="000080"/>
                </a:solidFill>
              </a:rPr>
              <a:t>many body </a:t>
            </a:r>
          </a:p>
          <a:p>
            <a:r>
              <a:rPr lang="en-US" sz="2000" b="1">
                <a:solidFill>
                  <a:srgbClr val="000080"/>
                </a:solidFill>
              </a:rPr>
              <a:t>system</a:t>
            </a:r>
            <a:endParaRPr lang="en-US"/>
          </a:p>
        </p:txBody>
      </p:sp>
      <p:sp>
        <p:nvSpPr>
          <p:cNvPr id="19464" name="Oval 8"/>
          <p:cNvSpPr>
            <a:spLocks noChangeArrowheads="1"/>
          </p:cNvSpPr>
          <p:nvPr/>
        </p:nvSpPr>
        <p:spPr bwMode="auto">
          <a:xfrm>
            <a:off x="3810000" y="1981200"/>
            <a:ext cx="1371600" cy="3810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um1.png"/>
          <p:cNvPicPr>
            <a:picLocks noChangeAspect="1"/>
          </p:cNvPicPr>
          <p:nvPr/>
        </p:nvPicPr>
        <p:blipFill>
          <a:blip r:embed="rId2"/>
          <a:srcRect r="13997"/>
          <a:stretch>
            <a:fillRect/>
          </a:stretch>
        </p:blipFill>
        <p:spPr>
          <a:xfrm>
            <a:off x="0" y="1300569"/>
            <a:ext cx="5126201" cy="433156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00066" y="262384"/>
            <a:ext cx="850152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90"/>
                </a:solidFill>
              </a:rPr>
              <a:t>Many-body dynamics of universal </a:t>
            </a:r>
            <a:r>
              <a:rPr lang="en-US" sz="3200" b="1" dirty="0" err="1" smtClean="0">
                <a:solidFill>
                  <a:srgbClr val="000090"/>
                </a:solidFill>
              </a:rPr>
              <a:t>gluonic</a:t>
            </a:r>
            <a:r>
              <a:rPr lang="en-US" sz="3200" b="1" dirty="0" smtClean="0">
                <a:solidFill>
                  <a:srgbClr val="000090"/>
                </a:solidFill>
              </a:rPr>
              <a:t> matter</a:t>
            </a:r>
            <a:endParaRPr lang="en-US" sz="3200" b="1" dirty="0">
              <a:solidFill>
                <a:srgbClr val="000090"/>
              </a:solidFill>
            </a:endParaRPr>
          </a:p>
        </p:txBody>
      </p:sp>
      <p:sp>
        <p:nvSpPr>
          <p:cNvPr id="12" name="Up Arrow 11"/>
          <p:cNvSpPr/>
          <p:nvPr/>
        </p:nvSpPr>
        <p:spPr>
          <a:xfrm>
            <a:off x="2853765" y="3466353"/>
            <a:ext cx="268941" cy="552823"/>
          </a:xfrm>
          <a:prstGeom prst="upArrow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Left Arrow 12"/>
          <p:cNvSpPr/>
          <p:nvPr/>
        </p:nvSpPr>
        <p:spPr>
          <a:xfrm>
            <a:off x="2607235" y="2300942"/>
            <a:ext cx="493059" cy="239058"/>
          </a:xfrm>
          <a:prstGeom prst="leftArrow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3915966" y="2300942"/>
            <a:ext cx="1210235" cy="582706"/>
          </a:xfrm>
          <a:prstGeom prst="straightConnector1">
            <a:avLst/>
          </a:prstGeom>
          <a:ln w="5715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126201" y="1339602"/>
            <a:ext cx="3775393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660066"/>
                </a:solidFill>
              </a:rPr>
              <a:t>How does this happen ? What are</a:t>
            </a:r>
          </a:p>
          <a:p>
            <a:r>
              <a:rPr lang="en-US" sz="2000" b="1" dirty="0" smtClean="0">
                <a:solidFill>
                  <a:srgbClr val="660066"/>
                </a:solidFill>
              </a:rPr>
              <a:t>the right degrees of freedom ?</a:t>
            </a:r>
          </a:p>
          <a:p>
            <a:r>
              <a:rPr lang="en-US" sz="2000" b="1" dirty="0" smtClean="0">
                <a:solidFill>
                  <a:srgbClr val="660066"/>
                </a:solidFill>
              </a:rPr>
              <a:t/>
            </a:r>
            <a:br>
              <a:rPr lang="en-US" sz="2000" b="1" dirty="0" smtClean="0">
                <a:solidFill>
                  <a:srgbClr val="660066"/>
                </a:solidFill>
              </a:rPr>
            </a:br>
            <a:r>
              <a:rPr lang="en-US" sz="2000" b="1" dirty="0" smtClean="0">
                <a:solidFill>
                  <a:srgbClr val="660066"/>
                </a:solidFill>
              </a:rPr>
              <a:t>How do correlation functions of </a:t>
            </a:r>
          </a:p>
          <a:p>
            <a:r>
              <a:rPr lang="en-US" sz="2000" b="1" dirty="0" smtClean="0">
                <a:solidFill>
                  <a:srgbClr val="660066"/>
                </a:solidFill>
              </a:rPr>
              <a:t>these evolve ?</a:t>
            </a:r>
          </a:p>
          <a:p>
            <a:endParaRPr lang="en-US" sz="2000" b="1" dirty="0" smtClean="0">
              <a:solidFill>
                <a:srgbClr val="660066"/>
              </a:solidFill>
            </a:endParaRPr>
          </a:p>
          <a:p>
            <a:r>
              <a:rPr lang="en-US" sz="2000" b="1" dirty="0" smtClean="0">
                <a:solidFill>
                  <a:srgbClr val="660066"/>
                </a:solidFill>
              </a:rPr>
              <a:t>Is there a universal fixed point </a:t>
            </a:r>
          </a:p>
          <a:p>
            <a:r>
              <a:rPr lang="en-US" sz="2000" b="1" dirty="0" smtClean="0">
                <a:solidFill>
                  <a:srgbClr val="660066"/>
                </a:solidFill>
              </a:rPr>
              <a:t>for the RG evolution of </a:t>
            </a:r>
            <a:r>
              <a:rPr lang="en-US" sz="2000" b="1" dirty="0" err="1" smtClean="0">
                <a:solidFill>
                  <a:srgbClr val="660066"/>
                </a:solidFill>
              </a:rPr>
              <a:t>d.o.f</a:t>
            </a:r>
            <a:r>
              <a:rPr lang="en-US" sz="2000" b="1" dirty="0" smtClean="0">
                <a:solidFill>
                  <a:srgbClr val="660066"/>
                </a:solidFill>
              </a:rPr>
              <a:t> </a:t>
            </a:r>
          </a:p>
          <a:p>
            <a:endParaRPr lang="en-US" sz="2000" b="1" dirty="0" smtClean="0">
              <a:solidFill>
                <a:srgbClr val="660066"/>
              </a:solidFill>
            </a:endParaRPr>
          </a:p>
          <a:p>
            <a:r>
              <a:rPr lang="en-US" sz="2000" b="1" dirty="0" smtClean="0">
                <a:solidFill>
                  <a:srgbClr val="660066"/>
                </a:solidFill>
              </a:rPr>
              <a:t>Does the coupling run with Q</a:t>
            </a:r>
            <a:r>
              <a:rPr lang="en-US" sz="2000" b="1" baseline="-25000" dirty="0" smtClean="0">
                <a:solidFill>
                  <a:srgbClr val="660066"/>
                </a:solidFill>
              </a:rPr>
              <a:t>s</a:t>
            </a:r>
            <a:r>
              <a:rPr lang="en-US" sz="2000" b="1" baseline="30000" dirty="0" smtClean="0">
                <a:solidFill>
                  <a:srgbClr val="660066"/>
                </a:solidFill>
              </a:rPr>
              <a:t>2 </a:t>
            </a:r>
            <a:r>
              <a:rPr lang="en-US" sz="2000" b="1" dirty="0" smtClean="0">
                <a:solidFill>
                  <a:srgbClr val="660066"/>
                </a:solidFill>
              </a:rPr>
              <a:t>?</a:t>
            </a:r>
          </a:p>
          <a:p>
            <a:endParaRPr lang="en-US" sz="2000" b="1" dirty="0" smtClean="0">
              <a:solidFill>
                <a:srgbClr val="660066"/>
              </a:solidFill>
            </a:endParaRPr>
          </a:p>
          <a:p>
            <a:r>
              <a:rPr lang="en-US" sz="2000" b="1" dirty="0" smtClean="0">
                <a:solidFill>
                  <a:srgbClr val="660066"/>
                </a:solidFill>
              </a:rPr>
              <a:t>How does saturation transition to</a:t>
            </a:r>
          </a:p>
          <a:p>
            <a:r>
              <a:rPr lang="en-US" sz="2000" b="1" dirty="0" err="1" smtClean="0">
                <a:solidFill>
                  <a:srgbClr val="660066"/>
                </a:solidFill>
              </a:rPr>
              <a:t>chiral</a:t>
            </a:r>
            <a:r>
              <a:rPr lang="en-US" sz="2000" b="1" dirty="0" smtClean="0">
                <a:solidFill>
                  <a:srgbClr val="660066"/>
                </a:solidFill>
              </a:rPr>
              <a:t> symmetry breaking and </a:t>
            </a:r>
          </a:p>
          <a:p>
            <a:r>
              <a:rPr lang="en-US" sz="2000" b="1" dirty="0" smtClean="0">
                <a:solidFill>
                  <a:srgbClr val="660066"/>
                </a:solidFill>
              </a:rPr>
              <a:t>confinement</a:t>
            </a:r>
            <a:endParaRPr lang="en-US" sz="2000" b="1" dirty="0">
              <a:solidFill>
                <a:srgbClr val="660066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42471" y="2300942"/>
            <a:ext cx="373529" cy="2883646"/>
          </a:xfrm>
          <a:prstGeom prst="rect">
            <a:avLst/>
          </a:pr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urved Up Arrow 17"/>
          <p:cNvSpPr/>
          <p:nvPr/>
        </p:nvSpPr>
        <p:spPr>
          <a:xfrm>
            <a:off x="733495" y="5632136"/>
            <a:ext cx="4869446" cy="1117193"/>
          </a:xfrm>
          <a:prstGeom prst="curved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42471" y="5184588"/>
            <a:ext cx="10081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ln(Λ</a:t>
            </a:r>
            <a:r>
              <a:rPr lang="en-US" b="1" baseline="-25000" dirty="0" smtClean="0"/>
              <a:t>QCD</a:t>
            </a:r>
            <a:r>
              <a:rPr lang="en-US" b="1" baseline="30000" dirty="0" smtClean="0"/>
              <a:t>2</a:t>
            </a:r>
            <a:r>
              <a:rPr lang="en-US" b="1" dirty="0" smtClean="0"/>
              <a:t>)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-228600" y="0"/>
            <a:ext cx="9372600" cy="83820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0080"/>
                </a:solidFill>
              </a:rPr>
              <a:t>The nuclear </a:t>
            </a:r>
            <a:r>
              <a:rPr lang="en-US" sz="3200" b="1" dirty="0" err="1">
                <a:solidFill>
                  <a:srgbClr val="000080"/>
                </a:solidFill>
              </a:rPr>
              <a:t>wavefunction</a:t>
            </a:r>
            <a:r>
              <a:rPr lang="en-US" sz="3200" b="1" dirty="0">
                <a:solidFill>
                  <a:srgbClr val="000080"/>
                </a:solidFill>
              </a:rPr>
              <a:t> at high energies</a:t>
            </a:r>
            <a:endParaRPr lang="en-US" sz="3200" dirty="0"/>
          </a:p>
        </p:txBody>
      </p:sp>
      <p:sp>
        <p:nvSpPr>
          <p:cNvPr id="39951" name="Text Box 15"/>
          <p:cNvSpPr txBox="1">
            <a:spLocks noChangeArrowheads="1"/>
          </p:cNvSpPr>
          <p:nvPr/>
        </p:nvSpPr>
        <p:spPr bwMode="auto">
          <a:xfrm>
            <a:off x="1219200" y="838200"/>
            <a:ext cx="6645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|A&gt; = |</a:t>
            </a:r>
            <a:r>
              <a:rPr lang="en-US" sz="2400" dirty="0" err="1"/>
              <a:t>qqq</a:t>
            </a:r>
            <a:r>
              <a:rPr lang="en-US" sz="2400" dirty="0"/>
              <a:t>…</a:t>
            </a:r>
            <a:r>
              <a:rPr lang="en-US" sz="2400" dirty="0" err="1"/>
              <a:t>q</a:t>
            </a:r>
            <a:r>
              <a:rPr lang="en-US" sz="2400" dirty="0"/>
              <a:t>&gt; + … + |</a:t>
            </a:r>
            <a:r>
              <a:rPr lang="en-US" sz="2400" dirty="0" err="1"/>
              <a:t>qqq</a:t>
            </a:r>
            <a:r>
              <a:rPr lang="en-US" sz="2400" dirty="0"/>
              <a:t>…</a:t>
            </a:r>
            <a:r>
              <a:rPr lang="en-US" sz="2400" dirty="0" err="1"/>
              <a:t>q</a:t>
            </a:r>
            <a:r>
              <a:rPr lang="en-US" sz="2400" b="1" dirty="0" err="1">
                <a:solidFill>
                  <a:srgbClr val="FF0000"/>
                </a:solidFill>
              </a:rPr>
              <a:t>gg</a:t>
            </a:r>
            <a:r>
              <a:rPr lang="en-US" sz="2400" b="1" dirty="0">
                <a:solidFill>
                  <a:srgbClr val="FF0000"/>
                </a:solidFill>
              </a:rPr>
              <a:t>…</a:t>
            </a:r>
            <a:r>
              <a:rPr lang="en-US" sz="2400" b="1" dirty="0" err="1" smtClean="0">
                <a:solidFill>
                  <a:srgbClr val="FF0000"/>
                </a:solidFill>
              </a:rPr>
              <a:t>g</a:t>
            </a:r>
            <a:r>
              <a:rPr lang="en-US" sz="2400" dirty="0" smtClean="0">
                <a:sym typeface="Symbol" charset="2"/>
              </a:rPr>
              <a:t>&gt;</a:t>
            </a:r>
            <a:endParaRPr lang="en-US" sz="2400" dirty="0"/>
          </a:p>
        </p:txBody>
      </p:sp>
      <p:sp>
        <p:nvSpPr>
          <p:cNvPr id="39952" name="AutoShape 16"/>
          <p:cNvSpPr>
            <a:spLocks/>
          </p:cNvSpPr>
          <p:nvPr/>
        </p:nvSpPr>
        <p:spPr bwMode="auto">
          <a:xfrm rot="-5414235">
            <a:off x="5524500" y="190500"/>
            <a:ext cx="228600" cy="2438400"/>
          </a:xfrm>
          <a:prstGeom prst="leftBrace">
            <a:avLst>
              <a:gd name="adj1" fmla="val 88889"/>
              <a:gd name="adj2" fmla="val 50000"/>
            </a:avLst>
          </a:prstGeom>
          <a:noFill/>
          <a:ln w="28575">
            <a:solidFill>
              <a:srgbClr val="008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9963" name="Picture 2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32237" y="1529048"/>
            <a:ext cx="6332238" cy="170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9964" name="Text Box 28"/>
          <p:cNvSpPr txBox="1">
            <a:spLocks noChangeArrowheads="1"/>
          </p:cNvSpPr>
          <p:nvPr/>
        </p:nvSpPr>
        <p:spPr bwMode="auto">
          <a:xfrm>
            <a:off x="381000" y="3232852"/>
            <a:ext cx="876300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buClr>
                <a:srgbClr val="800040"/>
              </a:buClr>
              <a:buFont typeface="Wingdings" charset="2"/>
              <a:buChar char="v"/>
            </a:pPr>
            <a:r>
              <a:rPr lang="en-US" b="1" dirty="0" smtClean="0"/>
              <a:t> At high energies, interaction time scales of fluctuations </a:t>
            </a:r>
          </a:p>
          <a:p>
            <a:pPr>
              <a:buClr>
                <a:srgbClr val="800040"/>
              </a:buClr>
              <a:buFont typeface="Wingdings" charset="2"/>
              <a:buNone/>
            </a:pPr>
            <a:r>
              <a:rPr lang="en-US" b="1" dirty="0" smtClean="0"/>
              <a:t>    are </a:t>
            </a:r>
            <a:r>
              <a:rPr lang="en-US" b="1" dirty="0" smtClean="0">
                <a:solidFill>
                  <a:srgbClr val="800040"/>
                </a:solidFill>
              </a:rPr>
              <a:t>dilated </a:t>
            </a:r>
            <a:r>
              <a:rPr lang="en-US" b="1" dirty="0" smtClean="0"/>
              <a:t>well beyond typical </a:t>
            </a:r>
            <a:r>
              <a:rPr lang="en-US" b="1" dirty="0" err="1" smtClean="0"/>
              <a:t>hadronic</a:t>
            </a:r>
            <a:r>
              <a:rPr lang="en-US" b="1" dirty="0" smtClean="0"/>
              <a:t> time scales</a:t>
            </a:r>
          </a:p>
          <a:p>
            <a:pPr>
              <a:buClr>
                <a:srgbClr val="800040"/>
              </a:buClr>
              <a:buFont typeface="Wingdings" charset="2"/>
              <a:buChar char="v"/>
            </a:pPr>
            <a:endParaRPr lang="en-US" b="1" dirty="0" smtClean="0"/>
          </a:p>
          <a:p>
            <a:pPr>
              <a:buClr>
                <a:srgbClr val="800040"/>
              </a:buClr>
              <a:buFont typeface="Wingdings" charset="2"/>
              <a:buChar char="v"/>
            </a:pPr>
            <a:r>
              <a:rPr lang="en-US" b="1" dirty="0" smtClean="0"/>
              <a:t> Lots of short lived (gluon) fluctuations now seen by probe</a:t>
            </a:r>
          </a:p>
          <a:p>
            <a:pPr>
              <a:buClr>
                <a:srgbClr val="800040"/>
              </a:buClr>
              <a:buFont typeface="Wingdings" charset="2"/>
              <a:buNone/>
            </a:pPr>
            <a:r>
              <a:rPr lang="en-US" b="1" dirty="0" smtClean="0"/>
              <a:t>     -- proton/nucleus -- </a:t>
            </a:r>
            <a:r>
              <a:rPr lang="en-US" b="1" dirty="0" smtClean="0">
                <a:solidFill>
                  <a:srgbClr val="800040"/>
                </a:solidFill>
              </a:rPr>
              <a:t>dense many body system of (primarily) gluons</a:t>
            </a:r>
          </a:p>
          <a:p>
            <a:pPr>
              <a:buClr>
                <a:srgbClr val="800040"/>
              </a:buClr>
              <a:buFont typeface="Wingdings" charset="2"/>
              <a:buChar char="v"/>
            </a:pPr>
            <a:endParaRPr lang="en-US" b="1" dirty="0" smtClean="0">
              <a:solidFill>
                <a:srgbClr val="800040"/>
              </a:solidFill>
            </a:endParaRPr>
          </a:p>
          <a:p>
            <a:pPr>
              <a:buClr>
                <a:srgbClr val="800040"/>
              </a:buClr>
              <a:buFont typeface="Wingdings" charset="2"/>
              <a:buChar char="v"/>
            </a:pPr>
            <a:r>
              <a:rPr lang="en-US" b="1" dirty="0" smtClean="0"/>
              <a:t> Fluctuations with lifetimes much longer than interaction </a:t>
            </a:r>
          </a:p>
          <a:p>
            <a:pPr>
              <a:buClr>
                <a:srgbClr val="800040"/>
              </a:buClr>
              <a:buFont typeface="Wingdings" charset="2"/>
              <a:buNone/>
            </a:pPr>
            <a:r>
              <a:rPr lang="en-US" b="1" dirty="0" smtClean="0"/>
              <a:t>    time for the probe function as </a:t>
            </a:r>
            <a:r>
              <a:rPr lang="en-US" b="1" dirty="0" smtClean="0">
                <a:solidFill>
                  <a:srgbClr val="800040"/>
                </a:solidFill>
              </a:rPr>
              <a:t>static color sources</a:t>
            </a:r>
            <a:r>
              <a:rPr lang="en-US" b="1" dirty="0" smtClean="0"/>
              <a:t> for more </a:t>
            </a:r>
          </a:p>
          <a:p>
            <a:pPr>
              <a:buClr>
                <a:srgbClr val="800040"/>
              </a:buClr>
              <a:buFont typeface="Wingdings" charset="2"/>
              <a:buNone/>
            </a:pPr>
            <a:r>
              <a:rPr lang="en-US" b="1" dirty="0" smtClean="0"/>
              <a:t>    short lived fluctuations</a:t>
            </a:r>
            <a:endParaRPr lang="en-US" b="1" dirty="0"/>
          </a:p>
        </p:txBody>
      </p:sp>
      <p:sp>
        <p:nvSpPr>
          <p:cNvPr id="7" name="Rectangle 6"/>
          <p:cNvSpPr/>
          <p:nvPr/>
        </p:nvSpPr>
        <p:spPr>
          <a:xfrm>
            <a:off x="852183" y="5969654"/>
            <a:ext cx="77780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Nuclear wave function at high energies is a  </a:t>
            </a:r>
            <a:r>
              <a:rPr lang="en-US" sz="2000" b="1" dirty="0" smtClean="0">
                <a:solidFill>
                  <a:srgbClr val="0000FF"/>
                </a:solidFill>
              </a:rPr>
              <a:t>Color</a:t>
            </a:r>
            <a:r>
              <a:rPr lang="en-US" sz="2000" b="1" dirty="0" smtClean="0"/>
              <a:t> </a:t>
            </a:r>
            <a:r>
              <a:rPr lang="en-US" sz="2000" b="1" dirty="0" smtClean="0">
                <a:solidFill>
                  <a:srgbClr val="FF0000"/>
                </a:solidFill>
              </a:rPr>
              <a:t>Glass </a:t>
            </a:r>
            <a:r>
              <a:rPr lang="en-US" sz="2000" b="1" dirty="0" smtClean="0">
                <a:solidFill>
                  <a:srgbClr val="008000"/>
                </a:solidFill>
              </a:rPr>
              <a:t>Condensate</a:t>
            </a:r>
            <a:endParaRPr lang="en-US" sz="2000" b="1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-228600" y="152400"/>
            <a:ext cx="9372600" cy="838200"/>
          </a:xfrm>
        </p:spPr>
        <p:txBody>
          <a:bodyPr/>
          <a:lstStyle/>
          <a:p>
            <a:r>
              <a:rPr lang="en-US" sz="3200" b="1" dirty="0">
                <a:solidFill>
                  <a:srgbClr val="000080"/>
                </a:solidFill>
                <a:latin typeface="Calibri"/>
                <a:cs typeface="Calibri"/>
              </a:rPr>
              <a:t>The nuclear </a:t>
            </a:r>
            <a:r>
              <a:rPr lang="en-US" sz="3200" b="1" dirty="0" err="1">
                <a:solidFill>
                  <a:srgbClr val="000080"/>
                </a:solidFill>
                <a:latin typeface="Calibri"/>
                <a:cs typeface="Calibri"/>
              </a:rPr>
              <a:t>wavefunction</a:t>
            </a:r>
            <a:r>
              <a:rPr lang="en-US" sz="3200" b="1" dirty="0">
                <a:solidFill>
                  <a:srgbClr val="000080"/>
                </a:solidFill>
                <a:latin typeface="Calibri"/>
                <a:cs typeface="Calibri"/>
              </a:rPr>
              <a:t> at high energies</a:t>
            </a:r>
            <a:endParaRPr lang="en-US" dirty="0">
              <a:latin typeface="Calibri"/>
              <a:cs typeface="Calibri"/>
            </a:endParaRPr>
          </a:p>
        </p:txBody>
      </p:sp>
      <p:pic>
        <p:nvPicPr>
          <p:cNvPr id="98307" name="Picture 3" descr="collision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363" t="22292" r="69170" b="21696"/>
          <a:stretch>
            <a:fillRect/>
          </a:stretch>
        </p:blipFill>
        <p:spPr bwMode="auto">
          <a:xfrm>
            <a:off x="990600" y="990600"/>
            <a:ext cx="1082675" cy="2409825"/>
          </a:xfrm>
          <a:prstGeom prst="rect">
            <a:avLst/>
          </a:prstGeom>
          <a:noFill/>
        </p:spPr>
      </p:pic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990600" y="3581400"/>
            <a:ext cx="3200400" cy="2159000"/>
            <a:chOff x="624" y="2256"/>
            <a:chExt cx="2016" cy="1360"/>
          </a:xfrm>
        </p:grpSpPr>
        <p:pic>
          <p:nvPicPr>
            <p:cNvPr id="98309" name="Picture 5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8511" b="4256"/>
            <a:stretch>
              <a:fillRect/>
            </a:stretch>
          </p:blipFill>
          <p:spPr bwMode="auto">
            <a:xfrm>
              <a:off x="624" y="2256"/>
              <a:ext cx="2016" cy="1278"/>
            </a:xfrm>
            <a:prstGeom prst="rect">
              <a:avLst/>
            </a:prstGeom>
            <a:noFill/>
          </p:spPr>
        </p:pic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1632" y="2256"/>
              <a:ext cx="392" cy="1360"/>
              <a:chOff x="2976" y="1056"/>
              <a:chExt cx="392" cy="2608"/>
            </a:xfrm>
          </p:grpSpPr>
          <p:sp>
            <p:nvSpPr>
              <p:cNvPr id="98311" name="Line 7"/>
              <p:cNvSpPr>
                <a:spLocks noChangeShapeType="1"/>
              </p:cNvSpPr>
              <p:nvPr/>
            </p:nvSpPr>
            <p:spPr bwMode="auto">
              <a:xfrm flipV="1">
                <a:off x="3120" y="1056"/>
                <a:ext cx="0" cy="225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prstDash val="lgDash"/>
                <a:round/>
                <a:headEnd/>
                <a:tailEnd type="triangl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pic>
            <p:nvPicPr>
              <p:cNvPr id="98312" name="Picture 8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2976" y="3408"/>
                <a:ext cx="392" cy="256"/>
              </a:xfrm>
              <a:prstGeom prst="rect">
                <a:avLst/>
              </a:prstGeom>
              <a:noFill/>
            </p:spPr>
          </p:pic>
        </p:grpSp>
      </p:grp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0" y="4648200"/>
            <a:ext cx="1752600" cy="539750"/>
            <a:chOff x="144" y="2064"/>
            <a:chExt cx="1104" cy="340"/>
          </a:xfrm>
        </p:grpSpPr>
        <p:sp>
          <p:nvSpPr>
            <p:cNvPr id="98314" name="Line 10"/>
            <p:cNvSpPr>
              <a:spLocks noChangeShapeType="1"/>
            </p:cNvSpPr>
            <p:nvPr/>
          </p:nvSpPr>
          <p:spPr bwMode="auto">
            <a:xfrm flipH="1">
              <a:off x="720" y="2064"/>
              <a:ext cx="528" cy="19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315" name="Text Box 11"/>
            <p:cNvSpPr txBox="1">
              <a:spLocks noChangeArrowheads="1"/>
            </p:cNvSpPr>
            <p:nvPr/>
          </p:nvSpPr>
          <p:spPr bwMode="auto">
            <a:xfrm>
              <a:off x="144" y="2078"/>
              <a:ext cx="738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400" b="1">
                  <a:solidFill>
                    <a:srgbClr val="0000FF"/>
                  </a:solidFill>
                </a:rPr>
                <a:t>Dynamical</a:t>
              </a:r>
            </a:p>
            <a:p>
              <a:r>
                <a:rPr lang="en-US" sz="1400" b="1">
                  <a:solidFill>
                    <a:srgbClr val="0000FF"/>
                  </a:solidFill>
                </a:rPr>
                <a:t>Wee modes</a:t>
              </a:r>
              <a:endParaRPr lang="en-US" sz="1600">
                <a:latin typeface="Times" charset="0"/>
              </a:endParaRPr>
            </a:p>
          </p:txBody>
        </p:sp>
      </p:grpSp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3048000" y="3810000"/>
            <a:ext cx="1981200" cy="1581150"/>
            <a:chOff x="3600" y="1776"/>
            <a:chExt cx="1968" cy="1277"/>
          </a:xfrm>
        </p:grpSpPr>
        <p:sp>
          <p:nvSpPr>
            <p:cNvPr id="98317" name="Line 13"/>
            <p:cNvSpPr>
              <a:spLocks noChangeShapeType="1"/>
            </p:cNvSpPr>
            <p:nvPr/>
          </p:nvSpPr>
          <p:spPr bwMode="auto">
            <a:xfrm flipV="1">
              <a:off x="3600" y="2160"/>
              <a:ext cx="960" cy="33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318" name="Text Box 14"/>
            <p:cNvSpPr txBox="1">
              <a:spLocks noChangeArrowheads="1"/>
            </p:cNvSpPr>
            <p:nvPr/>
          </p:nvSpPr>
          <p:spPr bwMode="auto">
            <a:xfrm>
              <a:off x="4655" y="1776"/>
              <a:ext cx="913" cy="1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400" b="1">
                  <a:solidFill>
                    <a:srgbClr val="0000FF"/>
                  </a:solidFill>
                </a:rPr>
                <a:t>Valence modes-are </a:t>
              </a:r>
              <a:r>
                <a:rPr lang="en-US" sz="1400" b="1">
                  <a:solidFill>
                    <a:srgbClr val="800080"/>
                  </a:solidFill>
                </a:rPr>
                <a:t>static sources</a:t>
              </a:r>
              <a:r>
                <a:rPr lang="en-US" sz="1400" b="1">
                  <a:solidFill>
                    <a:srgbClr val="0000FF"/>
                  </a:solidFill>
                </a:rPr>
                <a:t> for wee modes</a:t>
              </a:r>
              <a:endParaRPr lang="en-US" sz="1600">
                <a:latin typeface="American Typewriter Condensed" charset="0"/>
              </a:endParaRPr>
            </a:p>
          </p:txBody>
        </p:sp>
      </p:grpSp>
      <p:sp>
        <p:nvSpPr>
          <p:cNvPr id="98319" name="Text Box 15"/>
          <p:cNvSpPr txBox="1">
            <a:spLocks noChangeArrowheads="1"/>
          </p:cNvSpPr>
          <p:nvPr/>
        </p:nvSpPr>
        <p:spPr bwMode="auto">
          <a:xfrm>
            <a:off x="2498725" y="1295400"/>
            <a:ext cx="66452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dirty="0"/>
              <a:t>|A&gt; = |</a:t>
            </a:r>
            <a:r>
              <a:rPr lang="en-US" dirty="0" err="1"/>
              <a:t>qqq</a:t>
            </a:r>
            <a:r>
              <a:rPr lang="en-US" dirty="0"/>
              <a:t>…</a:t>
            </a:r>
            <a:r>
              <a:rPr lang="en-US" dirty="0" err="1"/>
              <a:t>q</a:t>
            </a:r>
            <a:r>
              <a:rPr lang="en-US" dirty="0"/>
              <a:t>&gt; + … + |</a:t>
            </a:r>
            <a:r>
              <a:rPr lang="en-US" dirty="0" err="1"/>
              <a:t>qqq</a:t>
            </a:r>
            <a:r>
              <a:rPr lang="en-US" dirty="0"/>
              <a:t>…</a:t>
            </a:r>
            <a:r>
              <a:rPr lang="en-US" dirty="0" err="1"/>
              <a:t>q</a:t>
            </a:r>
            <a:r>
              <a:rPr lang="en-US" b="1" dirty="0" err="1">
                <a:solidFill>
                  <a:srgbClr val="FF0000"/>
                </a:solidFill>
              </a:rPr>
              <a:t>gg</a:t>
            </a:r>
            <a:r>
              <a:rPr lang="en-US" b="1" dirty="0">
                <a:solidFill>
                  <a:srgbClr val="FF0000"/>
                </a:solidFill>
              </a:rPr>
              <a:t>…</a:t>
            </a:r>
            <a:r>
              <a:rPr lang="en-US" b="1" dirty="0" err="1" smtClean="0">
                <a:solidFill>
                  <a:srgbClr val="FF0000"/>
                </a:solidFill>
              </a:rPr>
              <a:t>gg</a:t>
            </a:r>
            <a:r>
              <a:rPr lang="en-US" dirty="0" smtClean="0">
                <a:sym typeface="Symbol" charset="2"/>
              </a:rPr>
              <a:t>&gt;</a:t>
            </a:r>
            <a:endParaRPr lang="en-US" dirty="0"/>
          </a:p>
        </p:txBody>
      </p:sp>
      <p:sp>
        <p:nvSpPr>
          <p:cNvPr id="98320" name="AutoShape 16"/>
          <p:cNvSpPr>
            <a:spLocks/>
          </p:cNvSpPr>
          <p:nvPr/>
        </p:nvSpPr>
        <p:spPr bwMode="auto">
          <a:xfrm rot="-5414235">
            <a:off x="5682786" y="604550"/>
            <a:ext cx="228600" cy="2438400"/>
          </a:xfrm>
          <a:prstGeom prst="leftBrace">
            <a:avLst>
              <a:gd name="adj1" fmla="val 88889"/>
              <a:gd name="adj2" fmla="val 50000"/>
            </a:avLst>
          </a:prstGeom>
          <a:noFill/>
          <a:ln w="28575">
            <a:solidFill>
              <a:srgbClr val="008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8321" name="Text Box 17"/>
          <p:cNvSpPr txBox="1">
            <a:spLocks noChangeArrowheads="1"/>
          </p:cNvSpPr>
          <p:nvPr/>
        </p:nvSpPr>
        <p:spPr bwMode="auto">
          <a:xfrm>
            <a:off x="2514600" y="2133600"/>
            <a:ext cx="45021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/>
              <a:t>Higher Fock components dominate </a:t>
            </a:r>
          </a:p>
          <a:p>
            <a:r>
              <a:rPr lang="en-US" sz="2000" b="1"/>
              <a:t>multiparticle production- </a:t>
            </a:r>
          </a:p>
          <a:p>
            <a:r>
              <a:rPr lang="en-US" sz="2000" b="1"/>
              <a:t>construct Effective Field Theory</a:t>
            </a:r>
            <a:endParaRPr lang="en-US"/>
          </a:p>
          <a:p>
            <a:endParaRPr lang="en-US"/>
          </a:p>
        </p:txBody>
      </p:sp>
      <p:sp>
        <p:nvSpPr>
          <p:cNvPr id="98322" name="Text Box 18"/>
          <p:cNvSpPr txBox="1">
            <a:spLocks noChangeArrowheads="1"/>
          </p:cNvSpPr>
          <p:nvPr/>
        </p:nvSpPr>
        <p:spPr bwMode="auto">
          <a:xfrm>
            <a:off x="5334000" y="3810000"/>
            <a:ext cx="348615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/>
              <a:t>Born--Oppenheimer LC</a:t>
            </a:r>
          </a:p>
          <a:p>
            <a:r>
              <a:rPr lang="en-US" sz="2000" b="1"/>
              <a:t>separation natural for EFT. </a:t>
            </a:r>
          </a:p>
          <a:p>
            <a:endParaRPr lang="en-US" sz="2000" b="1"/>
          </a:p>
          <a:p>
            <a:r>
              <a:rPr lang="en-US" sz="2000" b="1"/>
              <a:t>RG equations describe </a:t>
            </a:r>
          </a:p>
          <a:p>
            <a:r>
              <a:rPr lang="en-US" sz="2000" b="1"/>
              <a:t>evolution of wavefunction</a:t>
            </a:r>
          </a:p>
          <a:p>
            <a:r>
              <a:rPr lang="en-US" sz="2000" b="1"/>
              <a:t>with energy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8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8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2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9" name="Text Box 17"/>
          <p:cNvSpPr txBox="1">
            <a:spLocks noChangeArrowheads="1"/>
          </p:cNvSpPr>
          <p:nvPr/>
        </p:nvSpPr>
        <p:spPr bwMode="auto">
          <a:xfrm>
            <a:off x="2362200" y="3048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331" name="Text Box 19"/>
          <p:cNvSpPr txBox="1">
            <a:spLocks noChangeArrowheads="1"/>
          </p:cNvSpPr>
          <p:nvPr/>
        </p:nvSpPr>
        <p:spPr bwMode="auto">
          <a:xfrm>
            <a:off x="1600200" y="228600"/>
            <a:ext cx="63881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b="1">
                <a:solidFill>
                  <a:srgbClr val="000080"/>
                </a:solidFill>
              </a:rPr>
              <a:t>Effective Field Theory on Light Front</a:t>
            </a:r>
            <a:endParaRPr lang="en-US"/>
          </a:p>
        </p:txBody>
      </p:sp>
      <p:sp>
        <p:nvSpPr>
          <p:cNvPr id="13332" name="Text Box 20"/>
          <p:cNvSpPr txBox="1">
            <a:spLocks noChangeArrowheads="1"/>
          </p:cNvSpPr>
          <p:nvPr/>
        </p:nvSpPr>
        <p:spPr bwMode="auto">
          <a:xfrm>
            <a:off x="533400" y="1266825"/>
            <a:ext cx="2808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/>
              <a:t>Poincare group on LF</a:t>
            </a:r>
            <a:endParaRPr lang="en-US"/>
          </a:p>
        </p:txBody>
      </p:sp>
      <p:sp>
        <p:nvSpPr>
          <p:cNvPr id="13333" name="Line 21"/>
          <p:cNvSpPr>
            <a:spLocks noChangeShapeType="1"/>
          </p:cNvSpPr>
          <p:nvPr/>
        </p:nvSpPr>
        <p:spPr bwMode="auto">
          <a:xfrm>
            <a:off x="3657600" y="1447800"/>
            <a:ext cx="12954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arrow" w="med" len="med"/>
            <a:tailEnd type="arrow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334" name="Text Box 22"/>
          <p:cNvSpPr txBox="1">
            <a:spLocks noChangeArrowheads="1"/>
          </p:cNvSpPr>
          <p:nvPr/>
        </p:nvSpPr>
        <p:spPr bwMode="auto">
          <a:xfrm>
            <a:off x="5410200" y="1143000"/>
            <a:ext cx="33734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/>
              <a:t>Galilean sub-group </a:t>
            </a:r>
          </a:p>
          <a:p>
            <a:r>
              <a:rPr lang="en-US" sz="2000" b="1"/>
              <a:t>of 2D Quantum Mechanics</a:t>
            </a:r>
            <a:endParaRPr lang="en-US"/>
          </a:p>
        </p:txBody>
      </p:sp>
      <p:sp>
        <p:nvSpPr>
          <p:cNvPr id="13335" name="Text Box 23"/>
          <p:cNvSpPr txBox="1">
            <a:spLocks noChangeArrowheads="1"/>
          </p:cNvSpPr>
          <p:nvPr/>
        </p:nvSpPr>
        <p:spPr bwMode="auto">
          <a:xfrm>
            <a:off x="3657600" y="1577975"/>
            <a:ext cx="1619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 b="1">
                <a:solidFill>
                  <a:srgbClr val="008000"/>
                </a:solidFill>
              </a:rPr>
              <a:t>isomorphism</a:t>
            </a:r>
            <a:endParaRPr lang="en-US" sz="1600" b="1">
              <a:solidFill>
                <a:srgbClr val="008000"/>
              </a:solidFill>
            </a:endParaRPr>
          </a:p>
        </p:txBody>
      </p:sp>
      <p:pic>
        <p:nvPicPr>
          <p:cNvPr id="13336" name="Picture 24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67200" y="2057400"/>
            <a:ext cx="1289050" cy="596900"/>
          </a:xfrm>
          <a:prstGeom prst="rect">
            <a:avLst/>
          </a:prstGeom>
          <a:noFill/>
        </p:spPr>
      </p:pic>
      <p:sp>
        <p:nvSpPr>
          <p:cNvPr id="13337" name="Text Box 25"/>
          <p:cNvSpPr txBox="1">
            <a:spLocks noChangeArrowheads="1"/>
          </p:cNvSpPr>
          <p:nvPr/>
        </p:nvSpPr>
        <p:spPr bwMode="auto">
          <a:xfrm>
            <a:off x="7315200" y="685800"/>
            <a:ext cx="16557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b="1">
                <a:solidFill>
                  <a:srgbClr val="008000"/>
                </a:solidFill>
              </a:rPr>
              <a:t>Susskind </a:t>
            </a:r>
          </a:p>
          <a:p>
            <a:r>
              <a:rPr lang="en-US" sz="1400" b="1">
                <a:solidFill>
                  <a:srgbClr val="008000"/>
                </a:solidFill>
              </a:rPr>
              <a:t>Bardacki-Halpern</a:t>
            </a:r>
            <a:endParaRPr lang="en-US"/>
          </a:p>
        </p:txBody>
      </p:sp>
      <p:sp>
        <p:nvSpPr>
          <p:cNvPr id="13338" name="Text Box 26"/>
          <p:cNvSpPr txBox="1">
            <a:spLocks noChangeArrowheads="1"/>
          </p:cNvSpPr>
          <p:nvPr/>
        </p:nvSpPr>
        <p:spPr bwMode="auto">
          <a:xfrm>
            <a:off x="457200" y="2133600"/>
            <a:ext cx="3373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/>
              <a:t>Eg., LF dispersion relation</a:t>
            </a:r>
            <a:endParaRPr lang="en-US"/>
          </a:p>
        </p:txBody>
      </p:sp>
      <p:sp>
        <p:nvSpPr>
          <p:cNvPr id="13339" name="Line 27"/>
          <p:cNvSpPr>
            <a:spLocks noChangeShapeType="1"/>
          </p:cNvSpPr>
          <p:nvPr/>
        </p:nvSpPr>
        <p:spPr bwMode="auto">
          <a:xfrm flipH="1">
            <a:off x="4038600" y="2514600"/>
            <a:ext cx="228600" cy="304800"/>
          </a:xfrm>
          <a:prstGeom prst="line">
            <a:avLst/>
          </a:prstGeom>
          <a:noFill/>
          <a:ln w="28575">
            <a:solidFill>
              <a:srgbClr val="800080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340" name="Line 28"/>
          <p:cNvSpPr>
            <a:spLocks noChangeShapeType="1"/>
          </p:cNvSpPr>
          <p:nvPr/>
        </p:nvSpPr>
        <p:spPr bwMode="auto">
          <a:xfrm>
            <a:off x="5638800" y="2286000"/>
            <a:ext cx="762000" cy="0"/>
          </a:xfrm>
          <a:prstGeom prst="line">
            <a:avLst/>
          </a:prstGeom>
          <a:noFill/>
          <a:ln w="28575">
            <a:solidFill>
              <a:srgbClr val="800080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341" name="Line 29"/>
          <p:cNvSpPr>
            <a:spLocks noChangeShapeType="1"/>
          </p:cNvSpPr>
          <p:nvPr/>
        </p:nvSpPr>
        <p:spPr bwMode="auto">
          <a:xfrm>
            <a:off x="5638800" y="2590800"/>
            <a:ext cx="762000" cy="228600"/>
          </a:xfrm>
          <a:prstGeom prst="line">
            <a:avLst/>
          </a:prstGeom>
          <a:noFill/>
          <a:ln w="28575">
            <a:solidFill>
              <a:srgbClr val="800080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342" name="Text Box 30"/>
          <p:cNvSpPr txBox="1">
            <a:spLocks noChangeArrowheads="1"/>
          </p:cNvSpPr>
          <p:nvPr/>
        </p:nvSpPr>
        <p:spPr bwMode="auto">
          <a:xfrm>
            <a:off x="3276600" y="2743200"/>
            <a:ext cx="958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 b="1">
                <a:solidFill>
                  <a:srgbClr val="008000"/>
                </a:solidFill>
              </a:rPr>
              <a:t>Energy</a:t>
            </a:r>
          </a:p>
        </p:txBody>
      </p:sp>
      <p:sp>
        <p:nvSpPr>
          <p:cNvPr id="13343" name="Text Box 31"/>
          <p:cNvSpPr txBox="1">
            <a:spLocks noChangeArrowheads="1"/>
          </p:cNvSpPr>
          <p:nvPr/>
        </p:nvSpPr>
        <p:spPr bwMode="auto">
          <a:xfrm>
            <a:off x="6477000" y="2057400"/>
            <a:ext cx="1403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 b="1">
                <a:solidFill>
                  <a:srgbClr val="008000"/>
                </a:solidFill>
              </a:rPr>
              <a:t>Momentum</a:t>
            </a:r>
            <a:endParaRPr lang="en-US">
              <a:solidFill>
                <a:srgbClr val="008000"/>
              </a:solidFill>
            </a:endParaRPr>
          </a:p>
        </p:txBody>
      </p:sp>
      <p:sp>
        <p:nvSpPr>
          <p:cNvPr id="13344" name="Text Box 32"/>
          <p:cNvSpPr txBox="1">
            <a:spLocks noChangeArrowheads="1"/>
          </p:cNvSpPr>
          <p:nvPr/>
        </p:nvSpPr>
        <p:spPr bwMode="auto">
          <a:xfrm>
            <a:off x="6477000" y="2667000"/>
            <a:ext cx="755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 b="1">
                <a:solidFill>
                  <a:srgbClr val="008000"/>
                </a:solidFill>
              </a:rPr>
              <a:t>Mass</a:t>
            </a:r>
          </a:p>
        </p:txBody>
      </p:sp>
      <p:sp>
        <p:nvSpPr>
          <p:cNvPr id="13345" name="Text Box 33"/>
          <p:cNvSpPr txBox="1">
            <a:spLocks noChangeArrowheads="1"/>
          </p:cNvSpPr>
          <p:nvPr/>
        </p:nvSpPr>
        <p:spPr bwMode="auto">
          <a:xfrm>
            <a:off x="609600" y="3048000"/>
            <a:ext cx="58896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>
                <a:solidFill>
                  <a:srgbClr val="800000"/>
                </a:solidFill>
              </a:rPr>
              <a:t>Large x (P</a:t>
            </a:r>
            <a:r>
              <a:rPr lang="en-US" sz="2000" b="1" baseline="30000">
                <a:solidFill>
                  <a:srgbClr val="800000"/>
                </a:solidFill>
              </a:rPr>
              <a:t>+</a:t>
            </a:r>
            <a:r>
              <a:rPr lang="en-US" sz="2000" b="1">
                <a:solidFill>
                  <a:srgbClr val="800000"/>
                </a:solidFill>
              </a:rPr>
              <a:t>) modes: static LF (color) sources</a:t>
            </a:r>
            <a:r>
              <a:rPr lang="en-US" sz="2000" b="1"/>
              <a:t> </a:t>
            </a:r>
            <a:r>
              <a:rPr lang="en-US" sz="2000" b="1">
                <a:solidFill>
                  <a:srgbClr val="800080"/>
                </a:solidFill>
                <a:sym typeface="Symbol" charset="2"/>
              </a:rPr>
              <a:t></a:t>
            </a:r>
            <a:r>
              <a:rPr lang="en-US" sz="2000" b="1" baseline="30000">
                <a:solidFill>
                  <a:srgbClr val="800080"/>
                </a:solidFill>
                <a:sym typeface="Symbol" charset="2"/>
              </a:rPr>
              <a:t>a</a:t>
            </a:r>
            <a:endParaRPr lang="en-US" sz="2000" b="1"/>
          </a:p>
          <a:p>
            <a:r>
              <a:rPr lang="en-US" sz="2000" b="1">
                <a:solidFill>
                  <a:srgbClr val="800000"/>
                </a:solidFill>
              </a:rPr>
              <a:t>Small x (k</a:t>
            </a:r>
            <a:r>
              <a:rPr lang="en-US" sz="2000" b="1" baseline="30000">
                <a:solidFill>
                  <a:srgbClr val="800000"/>
                </a:solidFill>
              </a:rPr>
              <a:t>+</a:t>
            </a:r>
            <a:r>
              <a:rPr lang="en-US" sz="2000" b="1">
                <a:solidFill>
                  <a:srgbClr val="800000"/>
                </a:solidFill>
              </a:rPr>
              <a:t> &lt;&lt;P</a:t>
            </a:r>
            <a:r>
              <a:rPr lang="en-US" sz="2000" b="1" baseline="30000">
                <a:solidFill>
                  <a:srgbClr val="800000"/>
                </a:solidFill>
              </a:rPr>
              <a:t>+</a:t>
            </a:r>
            <a:r>
              <a:rPr lang="en-US" sz="2000" b="1">
                <a:solidFill>
                  <a:srgbClr val="800000"/>
                </a:solidFill>
              </a:rPr>
              <a:t>) modes: dynamical fields</a:t>
            </a:r>
            <a:r>
              <a:rPr lang="en-US" b="1"/>
              <a:t> </a:t>
            </a:r>
            <a:endParaRPr lang="en-US"/>
          </a:p>
        </p:txBody>
      </p:sp>
      <p:pic>
        <p:nvPicPr>
          <p:cNvPr id="13346" name="Picture 34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67400" y="3429000"/>
            <a:ext cx="368300" cy="361950"/>
          </a:xfrm>
          <a:prstGeom prst="rect">
            <a:avLst/>
          </a:prstGeom>
          <a:noFill/>
        </p:spPr>
      </p:pic>
      <p:pic>
        <p:nvPicPr>
          <p:cNvPr id="13348" name="Picture 36" descr="latex-image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66800" y="4343400"/>
            <a:ext cx="7150100" cy="681038"/>
          </a:xfrm>
          <a:prstGeom prst="rect">
            <a:avLst/>
          </a:prstGeom>
          <a:noFill/>
        </p:spPr>
      </p:pic>
      <p:sp>
        <p:nvSpPr>
          <p:cNvPr id="13349" name="Text Box 37"/>
          <p:cNvSpPr txBox="1">
            <a:spLocks noChangeArrowheads="1"/>
          </p:cNvSpPr>
          <p:nvPr/>
        </p:nvSpPr>
        <p:spPr bwMode="auto">
          <a:xfrm>
            <a:off x="517525" y="522922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2" name="Group 44"/>
          <p:cNvGrpSpPr>
            <a:grpSpLocks/>
          </p:cNvGrpSpPr>
          <p:nvPr/>
        </p:nvGrpSpPr>
        <p:grpSpPr bwMode="auto">
          <a:xfrm>
            <a:off x="1524000" y="4924425"/>
            <a:ext cx="5816600" cy="731838"/>
            <a:chOff x="960" y="3102"/>
            <a:chExt cx="3664" cy="461"/>
          </a:xfrm>
        </p:grpSpPr>
        <p:pic>
          <p:nvPicPr>
            <p:cNvPr id="13350" name="Picture 38" descr="latex-image-1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960" y="3264"/>
              <a:ext cx="520" cy="180"/>
            </a:xfrm>
            <a:prstGeom prst="rect">
              <a:avLst/>
            </a:prstGeom>
            <a:noFill/>
          </p:spPr>
        </p:pic>
        <p:sp>
          <p:nvSpPr>
            <p:cNvPr id="13351" name="Text Box 39"/>
            <p:cNvSpPr txBox="1">
              <a:spLocks noChangeArrowheads="1"/>
            </p:cNvSpPr>
            <p:nvPr/>
          </p:nvSpPr>
          <p:spPr bwMode="auto">
            <a:xfrm>
              <a:off x="1526" y="3102"/>
              <a:ext cx="3098" cy="4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b="1"/>
                <a:t> </a:t>
              </a:r>
              <a:r>
                <a:rPr lang="en-US" sz="1800" b="1">
                  <a:solidFill>
                    <a:srgbClr val="008000"/>
                  </a:solidFill>
                </a:rPr>
                <a:t>non-pert. gauge invariant </a:t>
              </a:r>
              <a:r>
                <a:rPr lang="en-US" sz="1800" b="1">
                  <a:solidFill>
                    <a:srgbClr val="800000"/>
                  </a:solidFill>
                </a:rPr>
                <a:t>“density matrix” </a:t>
              </a:r>
            </a:p>
            <a:p>
              <a:r>
                <a:rPr lang="en-US" sz="1800" b="1">
                  <a:solidFill>
                    <a:srgbClr val="008000"/>
                  </a:solidFill>
                </a:rPr>
                <a:t>  defined at initial scale </a:t>
              </a:r>
              <a:r>
                <a:rPr lang="en-US" sz="1800" b="1">
                  <a:solidFill>
                    <a:srgbClr val="008000"/>
                  </a:solidFill>
                  <a:sym typeface="Symbol" charset="2"/>
                </a:rPr>
                <a:t></a:t>
              </a:r>
              <a:r>
                <a:rPr lang="en-US" sz="1800" b="1" baseline="-25000">
                  <a:solidFill>
                    <a:srgbClr val="008000"/>
                  </a:solidFill>
                  <a:sym typeface="Symbol" charset="2"/>
                </a:rPr>
                <a:t>0</a:t>
              </a:r>
              <a:r>
                <a:rPr lang="en-US" sz="1800" b="1" baseline="30000">
                  <a:solidFill>
                    <a:srgbClr val="008000"/>
                  </a:solidFill>
                  <a:sym typeface="Symbol" charset="2"/>
                </a:rPr>
                <a:t>+</a:t>
              </a:r>
              <a:endParaRPr lang="en-US" sz="1800" b="1">
                <a:solidFill>
                  <a:srgbClr val="008000"/>
                </a:solidFill>
              </a:endParaRPr>
            </a:p>
          </p:txBody>
        </p:sp>
      </p:grpSp>
      <p:grpSp>
        <p:nvGrpSpPr>
          <p:cNvPr id="3" name="Group 46"/>
          <p:cNvGrpSpPr>
            <a:grpSpLocks/>
          </p:cNvGrpSpPr>
          <p:nvPr/>
        </p:nvGrpSpPr>
        <p:grpSpPr bwMode="auto">
          <a:xfrm>
            <a:off x="1447800" y="3581400"/>
            <a:ext cx="7045325" cy="685800"/>
            <a:chOff x="912" y="2256"/>
            <a:chExt cx="4438" cy="432"/>
          </a:xfrm>
        </p:grpSpPr>
        <p:sp>
          <p:nvSpPr>
            <p:cNvPr id="13347" name="Text Box 35"/>
            <p:cNvSpPr txBox="1">
              <a:spLocks noChangeArrowheads="1"/>
            </p:cNvSpPr>
            <p:nvPr/>
          </p:nvSpPr>
          <p:spPr bwMode="auto">
            <a:xfrm>
              <a:off x="912" y="2400"/>
              <a:ext cx="411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b="1" u="sng">
                  <a:solidFill>
                    <a:srgbClr val="000080"/>
                  </a:solidFill>
                </a:rPr>
                <a:t>CGC: Coarse grained many body EFT on LF</a:t>
              </a:r>
            </a:p>
          </p:txBody>
        </p:sp>
        <p:sp>
          <p:nvSpPr>
            <p:cNvPr id="13354" name="Text Box 42"/>
            <p:cNvSpPr txBox="1">
              <a:spLocks noChangeArrowheads="1"/>
            </p:cNvSpPr>
            <p:nvPr/>
          </p:nvSpPr>
          <p:spPr bwMode="auto">
            <a:xfrm>
              <a:off x="4512" y="2256"/>
              <a:ext cx="83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400" b="1">
                  <a:solidFill>
                    <a:srgbClr val="008000"/>
                  </a:solidFill>
                </a:rPr>
                <a:t>McLerran, RV</a:t>
              </a:r>
              <a:endParaRPr lang="en-US">
                <a:solidFill>
                  <a:srgbClr val="008000"/>
                </a:solidFill>
              </a:endParaRPr>
            </a:p>
          </p:txBody>
        </p:sp>
      </p:grpSp>
      <p:grpSp>
        <p:nvGrpSpPr>
          <p:cNvPr id="4" name="Group 45"/>
          <p:cNvGrpSpPr>
            <a:grpSpLocks/>
          </p:cNvGrpSpPr>
          <p:nvPr/>
        </p:nvGrpSpPr>
        <p:grpSpPr bwMode="auto">
          <a:xfrm>
            <a:off x="1524000" y="5715000"/>
            <a:ext cx="6651625" cy="685800"/>
            <a:chOff x="960" y="3600"/>
            <a:chExt cx="4190" cy="432"/>
          </a:xfrm>
        </p:grpSpPr>
        <p:sp>
          <p:nvSpPr>
            <p:cNvPr id="13352" name="Text Box 40"/>
            <p:cNvSpPr txBox="1">
              <a:spLocks noChangeArrowheads="1"/>
            </p:cNvSpPr>
            <p:nvPr/>
          </p:nvSpPr>
          <p:spPr bwMode="auto">
            <a:xfrm>
              <a:off x="960" y="3600"/>
              <a:ext cx="354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b="1"/>
                <a:t>RG equations describe evolution of W with x </a:t>
              </a:r>
              <a:endParaRPr lang="en-US" sz="2000"/>
            </a:p>
          </p:txBody>
        </p:sp>
        <p:sp>
          <p:nvSpPr>
            <p:cNvPr id="13355" name="Text Box 43"/>
            <p:cNvSpPr txBox="1">
              <a:spLocks noChangeArrowheads="1"/>
            </p:cNvSpPr>
            <p:nvPr/>
          </p:nvSpPr>
          <p:spPr bwMode="auto">
            <a:xfrm>
              <a:off x="4368" y="3840"/>
              <a:ext cx="78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400" b="1">
                  <a:solidFill>
                    <a:srgbClr val="008000"/>
                  </a:solidFill>
                </a:rPr>
                <a:t>JIMWLK, BK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58B37-EE33-3A40-874C-84F81F720B34}" type="slidenum">
              <a:rPr lang="en-US"/>
              <a:pPr/>
              <a:t>29</a:t>
            </a:fld>
            <a:endParaRPr lang="en-US"/>
          </a:p>
        </p:txBody>
      </p:sp>
      <p:sp>
        <p:nvSpPr>
          <p:cNvPr id="113666" name="Text Box 2"/>
          <p:cNvSpPr txBox="1">
            <a:spLocks noChangeArrowheads="1"/>
          </p:cNvSpPr>
          <p:nvPr/>
        </p:nvSpPr>
        <p:spPr bwMode="auto">
          <a:xfrm>
            <a:off x="609600" y="3048000"/>
            <a:ext cx="800100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rgbClr val="000080"/>
                </a:solidFill>
              </a:rPr>
              <a:t>CGC: </a:t>
            </a:r>
            <a:r>
              <a:rPr lang="en-US" b="1" i="1">
                <a:solidFill>
                  <a:srgbClr val="800000"/>
                </a:solidFill>
              </a:rPr>
              <a:t>Classical</a:t>
            </a:r>
            <a:r>
              <a:rPr lang="en-US" b="1">
                <a:solidFill>
                  <a:srgbClr val="000080"/>
                </a:solidFill>
              </a:rPr>
              <a:t>  effective theory of QCD describing</a:t>
            </a:r>
          </a:p>
          <a:p>
            <a:r>
              <a:rPr lang="en-US" b="1">
                <a:solidFill>
                  <a:srgbClr val="000080"/>
                </a:solidFill>
              </a:rPr>
              <a:t>dynamical gluon fields + static color sources in non-linear regime</a:t>
            </a:r>
          </a:p>
          <a:p>
            <a:endParaRPr lang="en-US" b="1"/>
          </a:p>
          <a:p>
            <a:pPr>
              <a:buClr>
                <a:srgbClr val="800080"/>
              </a:buClr>
              <a:buFontTx/>
              <a:buChar char="o"/>
            </a:pPr>
            <a:r>
              <a:rPr lang="en-US" sz="2000" b="1"/>
              <a:t>    Novel renormalization group equations (JIMWLK/BK)</a:t>
            </a:r>
          </a:p>
          <a:p>
            <a:pPr>
              <a:buClr>
                <a:srgbClr val="800080"/>
              </a:buClr>
            </a:pPr>
            <a:r>
              <a:rPr lang="en-US" sz="2000" b="1"/>
              <a:t>      describe how the QCD dynamics changes with energy</a:t>
            </a:r>
          </a:p>
          <a:p>
            <a:pPr>
              <a:buClr>
                <a:srgbClr val="800080"/>
              </a:buClr>
              <a:buFontTx/>
              <a:buChar char="o"/>
            </a:pPr>
            <a:endParaRPr lang="en-US" sz="2000" b="1"/>
          </a:p>
          <a:p>
            <a:pPr>
              <a:buClr>
                <a:srgbClr val="800080"/>
              </a:buClr>
              <a:buFontTx/>
              <a:buChar char="o"/>
            </a:pPr>
            <a:r>
              <a:rPr lang="en-US" sz="2000" b="1"/>
              <a:t>    A universal saturation scale Q</a:t>
            </a:r>
            <a:r>
              <a:rPr lang="en-US" sz="2000" b="1" baseline="-25000"/>
              <a:t>S </a:t>
            </a:r>
            <a:r>
              <a:rPr lang="en-US" sz="2000" b="1"/>
              <a:t>arises naturally in the theory</a:t>
            </a:r>
            <a:endParaRPr lang="en-US"/>
          </a:p>
        </p:txBody>
      </p:sp>
      <p:pic>
        <p:nvPicPr>
          <p:cNvPr id="113668" name="Picture 4" descr="image-162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1200" y="2057400"/>
            <a:ext cx="2236788" cy="703263"/>
          </a:xfrm>
          <a:prstGeom prst="rect">
            <a:avLst/>
          </a:prstGeom>
          <a:noFill/>
        </p:spPr>
      </p:pic>
      <p:sp>
        <p:nvSpPr>
          <p:cNvPr id="113669" name="Rectangle 5"/>
          <p:cNvSpPr>
            <a:spLocks noChangeArrowheads="1"/>
          </p:cNvSpPr>
          <p:nvPr/>
        </p:nvSpPr>
        <p:spPr bwMode="auto">
          <a:xfrm>
            <a:off x="5562600" y="1981200"/>
            <a:ext cx="2667000" cy="8382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670" name="Text Box 6"/>
          <p:cNvSpPr txBox="1">
            <a:spLocks noChangeArrowheads="1"/>
          </p:cNvSpPr>
          <p:nvPr/>
        </p:nvSpPr>
        <p:spPr bwMode="auto">
          <a:xfrm>
            <a:off x="1676400" y="381000"/>
            <a:ext cx="50450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b="1">
                <a:solidFill>
                  <a:srgbClr val="000080"/>
                </a:solidFill>
              </a:rPr>
              <a:t>The Color Glass Condensate</a:t>
            </a:r>
            <a:endParaRPr lang="en-US"/>
          </a:p>
        </p:txBody>
      </p:sp>
      <p:sp>
        <p:nvSpPr>
          <p:cNvPr id="113671" name="Text Box 7"/>
          <p:cNvSpPr txBox="1">
            <a:spLocks noChangeArrowheads="1"/>
          </p:cNvSpPr>
          <p:nvPr/>
        </p:nvSpPr>
        <p:spPr bwMode="auto">
          <a:xfrm>
            <a:off x="898525" y="1647825"/>
            <a:ext cx="3825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/>
              <a:t>In the saturation regime:</a:t>
            </a:r>
            <a:r>
              <a:rPr lang="en-US"/>
              <a:t> </a:t>
            </a:r>
          </a:p>
        </p:txBody>
      </p:sp>
      <p:sp>
        <p:nvSpPr>
          <p:cNvPr id="113672" name="Text Box 8"/>
          <p:cNvSpPr txBox="1">
            <a:spLocks noChangeArrowheads="1"/>
          </p:cNvSpPr>
          <p:nvPr/>
        </p:nvSpPr>
        <p:spPr bwMode="auto">
          <a:xfrm>
            <a:off x="974725" y="2105025"/>
            <a:ext cx="3960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 i="1">
                <a:solidFill>
                  <a:srgbClr val="800080"/>
                </a:solidFill>
              </a:rPr>
              <a:t>Strongest fields in nature!</a:t>
            </a:r>
            <a:endParaRPr lang="en-US" b="1"/>
          </a:p>
        </p:txBody>
      </p:sp>
      <p:sp>
        <p:nvSpPr>
          <p:cNvPr id="113673" name="Text Box 9"/>
          <p:cNvSpPr txBox="1">
            <a:spLocks noChangeArrowheads="1"/>
          </p:cNvSpPr>
          <p:nvPr/>
        </p:nvSpPr>
        <p:spPr bwMode="auto">
          <a:xfrm>
            <a:off x="6172200" y="990600"/>
            <a:ext cx="2782888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b="1">
                <a:solidFill>
                  <a:srgbClr val="008000"/>
                </a:solidFill>
              </a:rPr>
              <a:t>McLerran, RV</a:t>
            </a:r>
          </a:p>
          <a:p>
            <a:r>
              <a:rPr lang="en-US" sz="1400" b="1">
                <a:solidFill>
                  <a:srgbClr val="008000"/>
                </a:solidFill>
              </a:rPr>
              <a:t>Jalilian-Marian,Kovner,Weigert</a:t>
            </a:r>
          </a:p>
          <a:p>
            <a:r>
              <a:rPr lang="en-US" sz="1400" b="1">
                <a:solidFill>
                  <a:srgbClr val="008000"/>
                </a:solidFill>
              </a:rPr>
              <a:t>Iancu, Leonidov,McLerran</a:t>
            </a:r>
            <a:endParaRPr lang="en-US" sz="1400" b="1">
              <a:solidFill>
                <a:schemeClr val="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805887" y="304800"/>
            <a:ext cx="84264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solidFill>
                  <a:srgbClr val="000080"/>
                </a:solidFill>
              </a:rPr>
              <a:t>What does a heavy ion collision look like ?</a:t>
            </a:r>
            <a:endParaRPr lang="en-US" dirty="0">
              <a:solidFill>
                <a:srgbClr val="0000FF"/>
              </a:solidFill>
              <a:latin typeface="Futura" charset="0"/>
            </a:endParaRPr>
          </a:p>
        </p:txBody>
      </p:sp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990600"/>
            <a:ext cx="4114800" cy="33528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</p:pic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990600"/>
            <a:ext cx="4343400" cy="334962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609600" y="4419600"/>
            <a:ext cx="8534400" cy="2209800"/>
            <a:chOff x="384" y="2784"/>
            <a:chExt cx="5376" cy="1392"/>
          </a:xfrm>
        </p:grpSpPr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384" y="2784"/>
              <a:ext cx="5376" cy="1335"/>
              <a:chOff x="576" y="2688"/>
              <a:chExt cx="4174" cy="1457"/>
            </a:xfrm>
          </p:grpSpPr>
          <p:pic>
            <p:nvPicPr>
              <p:cNvPr id="38919" name="Picture 7" descr="AllEvol"/>
              <p:cNvPicPr>
                <a:picLocks noChangeAspect="1" noChangeArrowheads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576" y="2688"/>
                <a:ext cx="4174" cy="10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8920" name="Rectangle 8"/>
              <p:cNvSpPr>
                <a:spLocks noChangeArrowheads="1"/>
              </p:cNvSpPr>
              <p:nvPr/>
            </p:nvSpPr>
            <p:spPr bwMode="auto">
              <a:xfrm>
                <a:off x="672" y="3662"/>
                <a:ext cx="715" cy="4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600" b="1"/>
                  <a:t>Color Glass </a:t>
                </a:r>
              </a:p>
              <a:p>
                <a:pPr>
                  <a:spcBef>
                    <a:spcPct val="50000"/>
                  </a:spcBef>
                </a:pPr>
                <a:r>
                  <a:rPr lang="en-US" sz="1600" b="1"/>
                  <a:t>Condensates</a:t>
                </a:r>
                <a:endParaRPr lang="en-US" sz="180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8921" name="Rectangle 9"/>
              <p:cNvSpPr>
                <a:spLocks noChangeArrowheads="1"/>
              </p:cNvSpPr>
              <p:nvPr/>
            </p:nvSpPr>
            <p:spPr bwMode="auto">
              <a:xfrm>
                <a:off x="1488" y="3632"/>
                <a:ext cx="604" cy="4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600" b="1"/>
                  <a:t>Initial </a:t>
                </a:r>
              </a:p>
              <a:p>
                <a:pPr>
                  <a:spcBef>
                    <a:spcPct val="50000"/>
                  </a:spcBef>
                </a:pPr>
                <a:r>
                  <a:rPr lang="en-US" sz="1600" b="1"/>
                  <a:t>Singularity</a:t>
                </a:r>
                <a:endParaRPr lang="en-US" sz="1800" b="1"/>
              </a:p>
            </p:txBody>
          </p:sp>
          <p:sp>
            <p:nvSpPr>
              <p:cNvPr id="38922" name="Rectangle 10"/>
              <p:cNvSpPr>
                <a:spLocks noChangeArrowheads="1"/>
              </p:cNvSpPr>
              <p:nvPr/>
            </p:nvSpPr>
            <p:spPr bwMode="auto">
              <a:xfrm>
                <a:off x="2112" y="3599"/>
                <a:ext cx="494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800" b="1"/>
                  <a:t>Glasma</a:t>
                </a:r>
              </a:p>
            </p:txBody>
          </p:sp>
          <p:sp>
            <p:nvSpPr>
              <p:cNvPr id="38923" name="Text Box 11"/>
              <p:cNvSpPr txBox="1">
                <a:spLocks noChangeArrowheads="1"/>
              </p:cNvSpPr>
              <p:nvPr/>
            </p:nvSpPr>
            <p:spPr bwMode="auto">
              <a:xfrm>
                <a:off x="2928" y="3648"/>
                <a:ext cx="730" cy="4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800" b="1"/>
                  <a:t>sQGP - </a:t>
                </a:r>
              </a:p>
              <a:p>
                <a:r>
                  <a:rPr lang="en-US" sz="1800" b="1"/>
                  <a:t>perfect fluid</a:t>
                </a:r>
                <a:endParaRPr lang="en-US">
                  <a:latin typeface="Futura" charset="0"/>
                </a:endParaRPr>
              </a:p>
            </p:txBody>
          </p:sp>
          <p:sp>
            <p:nvSpPr>
              <p:cNvPr id="38924" name="Text Box 12"/>
              <p:cNvSpPr txBox="1">
                <a:spLocks noChangeArrowheads="1"/>
              </p:cNvSpPr>
              <p:nvPr/>
            </p:nvSpPr>
            <p:spPr bwMode="auto">
              <a:xfrm>
                <a:off x="3878" y="3675"/>
                <a:ext cx="513" cy="4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800" b="1"/>
                  <a:t>Hadron </a:t>
                </a:r>
              </a:p>
              <a:p>
                <a:r>
                  <a:rPr lang="en-US" sz="1800" b="1"/>
                  <a:t>Gas</a:t>
                </a:r>
              </a:p>
            </p:txBody>
          </p:sp>
        </p:grpSp>
        <p:sp>
          <p:nvSpPr>
            <p:cNvPr id="38925" name="Line 13"/>
            <p:cNvSpPr>
              <a:spLocks noChangeShapeType="1"/>
            </p:cNvSpPr>
            <p:nvPr/>
          </p:nvSpPr>
          <p:spPr bwMode="auto">
            <a:xfrm>
              <a:off x="912" y="4176"/>
              <a:ext cx="4224" cy="0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8926" name="Text Box 14"/>
          <p:cNvSpPr txBox="1">
            <a:spLocks noChangeArrowheads="1"/>
          </p:cNvSpPr>
          <p:nvPr/>
        </p:nvSpPr>
        <p:spPr bwMode="auto">
          <a:xfrm>
            <a:off x="8305800" y="62484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38927" name="Text Box 15"/>
          <p:cNvSpPr txBox="1">
            <a:spLocks noChangeArrowheads="1"/>
          </p:cNvSpPr>
          <p:nvPr/>
        </p:nvSpPr>
        <p:spPr bwMode="auto">
          <a:xfrm>
            <a:off x="8153400" y="6400800"/>
            <a:ext cx="285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rgbClr val="008000"/>
                </a:solidFill>
              </a:rPr>
              <a:t>t</a:t>
            </a:r>
          </a:p>
        </p:txBody>
      </p:sp>
      <p:sp>
        <p:nvSpPr>
          <p:cNvPr id="38928" name="AutoShape 16"/>
          <p:cNvSpPr>
            <a:spLocks noChangeArrowheads="1"/>
          </p:cNvSpPr>
          <p:nvPr/>
        </p:nvSpPr>
        <p:spPr bwMode="auto">
          <a:xfrm>
            <a:off x="533400" y="4572000"/>
            <a:ext cx="1828800" cy="190500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800040"/>
            </a:solidFill>
            <a:prstDash val="sysDot"/>
            <a:round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295325" y="38100"/>
            <a:ext cx="8608723" cy="1143000"/>
          </a:xfrm>
        </p:spPr>
        <p:txBody>
          <a:bodyPr/>
          <a:lstStyle/>
          <a:p>
            <a:r>
              <a:rPr lang="en-US" sz="3200" b="1" dirty="0">
                <a:solidFill>
                  <a:srgbClr val="000090"/>
                </a:solidFill>
                <a:latin typeface="Calibri"/>
                <a:cs typeface="Calibri"/>
              </a:rPr>
              <a:t>What do sources look </a:t>
            </a:r>
            <a:r>
              <a:rPr lang="en-US" sz="3200" b="1" dirty="0" smtClean="0">
                <a:solidFill>
                  <a:srgbClr val="000090"/>
                </a:solidFill>
                <a:latin typeface="Calibri"/>
                <a:cs typeface="Calibri"/>
              </a:rPr>
              <a:t>like </a:t>
            </a:r>
            <a:r>
              <a:rPr lang="en-US" sz="3200" b="1" dirty="0">
                <a:solidFill>
                  <a:srgbClr val="000090"/>
                </a:solidFill>
                <a:latin typeface="Calibri"/>
                <a:cs typeface="Calibri"/>
              </a:rPr>
              <a:t>in the IMF ?</a:t>
            </a:r>
          </a:p>
        </p:txBody>
      </p:sp>
      <p:pic>
        <p:nvPicPr>
          <p:cNvPr id="74756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56000" contrast="36000"/>
          </a:blip>
          <a:srcRect/>
          <a:stretch>
            <a:fillRect/>
          </a:stretch>
        </p:blipFill>
        <p:spPr bwMode="auto">
          <a:xfrm>
            <a:off x="609600" y="1181100"/>
            <a:ext cx="3048000" cy="2570162"/>
          </a:xfrm>
          <a:prstGeom prst="rect">
            <a:avLst/>
          </a:prstGeom>
          <a:noFill/>
        </p:spPr>
      </p:pic>
      <p:pic>
        <p:nvPicPr>
          <p:cNvPr id="74757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8000"/>
          </a:blip>
          <a:srcRect/>
          <a:stretch>
            <a:fillRect/>
          </a:stretch>
        </p:blipFill>
        <p:spPr bwMode="auto">
          <a:xfrm>
            <a:off x="4191000" y="1212849"/>
            <a:ext cx="4267200" cy="2538413"/>
          </a:xfrm>
          <a:prstGeom prst="rect">
            <a:avLst/>
          </a:prstGeom>
          <a:noFill/>
        </p:spPr>
      </p:pic>
      <p:pic>
        <p:nvPicPr>
          <p:cNvPr id="74760" name="Picture 8" descr="image-169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000"/>
          </a:blip>
          <a:srcRect/>
          <a:stretch>
            <a:fillRect/>
          </a:stretch>
        </p:blipFill>
        <p:spPr bwMode="auto">
          <a:xfrm>
            <a:off x="811213" y="4243387"/>
            <a:ext cx="7162800" cy="633413"/>
          </a:xfrm>
          <a:prstGeom prst="rect">
            <a:avLst/>
          </a:prstGeom>
          <a:noFill/>
        </p:spPr>
      </p:pic>
      <p:sp>
        <p:nvSpPr>
          <p:cNvPr id="74761" name="Text Box 9"/>
          <p:cNvSpPr txBox="1">
            <a:spLocks noChangeArrowheads="1"/>
          </p:cNvSpPr>
          <p:nvPr/>
        </p:nvSpPr>
        <p:spPr bwMode="auto">
          <a:xfrm>
            <a:off x="1904608" y="5354637"/>
            <a:ext cx="816287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latin typeface="Calibri"/>
                <a:cs typeface="Calibri"/>
              </a:rPr>
              <a:t>Wee </a:t>
            </a:r>
            <a:r>
              <a:rPr lang="en-US" sz="2000" b="1" dirty="0" err="1">
                <a:latin typeface="Calibri"/>
                <a:cs typeface="Calibri"/>
              </a:rPr>
              <a:t>partons</a:t>
            </a:r>
            <a:r>
              <a:rPr lang="en-US" sz="2000" b="1" dirty="0">
                <a:latin typeface="Calibri"/>
                <a:cs typeface="Calibri"/>
              </a:rPr>
              <a:t> “see” a large density of color sources</a:t>
            </a:r>
            <a:r>
              <a:rPr lang="en-US" sz="2000" b="1" dirty="0" smtClean="0">
                <a:latin typeface="Calibri"/>
                <a:cs typeface="Calibri"/>
              </a:rPr>
              <a:t> </a:t>
            </a:r>
          </a:p>
          <a:p>
            <a:r>
              <a:rPr lang="en-US" sz="2000" b="1" dirty="0" smtClean="0">
                <a:latin typeface="Calibri"/>
                <a:cs typeface="Calibri"/>
              </a:rPr>
              <a:t>at </a:t>
            </a:r>
            <a:r>
              <a:rPr lang="en-US" sz="2000" b="1" dirty="0">
                <a:latin typeface="Calibri"/>
                <a:cs typeface="Calibri"/>
              </a:rPr>
              <a:t>small transverse resolutions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1026"/>
          <p:cNvSpPr txBox="1">
            <a:spLocks noChangeArrowheads="1"/>
          </p:cNvSpPr>
          <p:nvPr/>
        </p:nvSpPr>
        <p:spPr bwMode="auto">
          <a:xfrm>
            <a:off x="1508125" y="303213"/>
            <a:ext cx="567848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b="1">
                <a:solidFill>
                  <a:srgbClr val="000080"/>
                </a:solidFill>
              </a:rPr>
              <a:t>Classical field of a large nucleus</a:t>
            </a:r>
          </a:p>
        </p:txBody>
      </p:sp>
      <p:pic>
        <p:nvPicPr>
          <p:cNvPr id="47107" name="Picture 102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2000"/>
          </a:blip>
          <a:srcRect/>
          <a:stretch>
            <a:fillRect/>
          </a:stretch>
        </p:blipFill>
        <p:spPr bwMode="auto">
          <a:xfrm>
            <a:off x="4419600" y="3276600"/>
            <a:ext cx="4724400" cy="2936875"/>
          </a:xfrm>
          <a:prstGeom prst="rect">
            <a:avLst/>
          </a:prstGeom>
          <a:noFill/>
        </p:spPr>
      </p:pic>
      <p:pic>
        <p:nvPicPr>
          <p:cNvPr id="47108" name="Picture 102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4000"/>
          </a:blip>
          <a:srcRect/>
          <a:stretch>
            <a:fillRect/>
          </a:stretch>
        </p:blipFill>
        <p:spPr bwMode="auto">
          <a:xfrm>
            <a:off x="2209800" y="914400"/>
            <a:ext cx="4508500" cy="614363"/>
          </a:xfrm>
          <a:prstGeom prst="rect">
            <a:avLst/>
          </a:prstGeom>
          <a:noFill/>
        </p:spPr>
      </p:pic>
      <p:pic>
        <p:nvPicPr>
          <p:cNvPr id="47109" name="Picture 102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8000"/>
          </a:blip>
          <a:srcRect/>
          <a:stretch>
            <a:fillRect/>
          </a:stretch>
        </p:blipFill>
        <p:spPr bwMode="auto">
          <a:xfrm>
            <a:off x="2362200" y="2819400"/>
            <a:ext cx="4572000" cy="369888"/>
          </a:xfrm>
          <a:prstGeom prst="rect">
            <a:avLst/>
          </a:prstGeom>
          <a:noFill/>
        </p:spPr>
      </p:pic>
      <p:pic>
        <p:nvPicPr>
          <p:cNvPr id="47110" name="Picture 1030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6000"/>
          </a:blip>
          <a:srcRect/>
          <a:stretch>
            <a:fillRect/>
          </a:stretch>
        </p:blipFill>
        <p:spPr bwMode="auto">
          <a:xfrm>
            <a:off x="2209800" y="2057400"/>
            <a:ext cx="5105400" cy="638175"/>
          </a:xfrm>
          <a:prstGeom prst="rect">
            <a:avLst/>
          </a:prstGeom>
          <a:noFill/>
        </p:spPr>
      </p:pic>
      <p:sp>
        <p:nvSpPr>
          <p:cNvPr id="47111" name="Text Box 1031"/>
          <p:cNvSpPr txBox="1">
            <a:spLocks noChangeArrowheads="1"/>
          </p:cNvSpPr>
          <p:nvPr/>
        </p:nvSpPr>
        <p:spPr bwMode="auto">
          <a:xfrm>
            <a:off x="228600" y="1600200"/>
            <a:ext cx="34877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/>
              <a:t>For a large nucleus, A &gt;&gt;1, </a:t>
            </a:r>
          </a:p>
        </p:txBody>
      </p:sp>
      <p:sp>
        <p:nvSpPr>
          <p:cNvPr id="47112" name="Line 1032"/>
          <p:cNvSpPr>
            <a:spLocks noChangeShapeType="1"/>
          </p:cNvSpPr>
          <p:nvPr/>
        </p:nvSpPr>
        <p:spPr bwMode="auto">
          <a:xfrm flipH="1" flipV="1">
            <a:off x="4800600" y="1828800"/>
            <a:ext cx="304800" cy="228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113" name="Text Box 1033"/>
          <p:cNvSpPr txBox="1">
            <a:spLocks noChangeArrowheads="1"/>
          </p:cNvSpPr>
          <p:nvPr/>
        </p:nvSpPr>
        <p:spPr bwMode="auto">
          <a:xfrm>
            <a:off x="3810000" y="1524000"/>
            <a:ext cx="23860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b="1">
                <a:solidFill>
                  <a:srgbClr val="800080"/>
                </a:solidFill>
              </a:rPr>
              <a:t>“Pomeron” excitations</a:t>
            </a:r>
            <a:endParaRPr lang="en-US"/>
          </a:p>
        </p:txBody>
      </p:sp>
      <p:sp>
        <p:nvSpPr>
          <p:cNvPr id="47114" name="Line 1034"/>
          <p:cNvSpPr>
            <a:spLocks noChangeShapeType="1"/>
          </p:cNvSpPr>
          <p:nvPr/>
        </p:nvSpPr>
        <p:spPr bwMode="auto">
          <a:xfrm flipV="1">
            <a:off x="6477000" y="1752600"/>
            <a:ext cx="304800" cy="228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115" name="Text Box 1035"/>
          <p:cNvSpPr txBox="1">
            <a:spLocks noChangeArrowheads="1"/>
          </p:cNvSpPr>
          <p:nvPr/>
        </p:nvSpPr>
        <p:spPr bwMode="auto">
          <a:xfrm>
            <a:off x="6602413" y="1468438"/>
            <a:ext cx="23526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b="1">
                <a:solidFill>
                  <a:srgbClr val="800080"/>
                </a:solidFill>
              </a:rPr>
              <a:t>“Odderon” excitations</a:t>
            </a:r>
            <a:endParaRPr lang="en-US"/>
          </a:p>
        </p:txBody>
      </p:sp>
      <p:sp>
        <p:nvSpPr>
          <p:cNvPr id="47116" name="Text Box 1036"/>
          <p:cNvSpPr txBox="1">
            <a:spLocks noChangeArrowheads="1"/>
          </p:cNvSpPr>
          <p:nvPr/>
        </p:nvSpPr>
        <p:spPr bwMode="auto">
          <a:xfrm>
            <a:off x="7543800" y="2286000"/>
            <a:ext cx="1281113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b="1">
                <a:solidFill>
                  <a:srgbClr val="008000"/>
                </a:solidFill>
              </a:rPr>
              <a:t>McLerran,RV</a:t>
            </a:r>
          </a:p>
          <a:p>
            <a:r>
              <a:rPr lang="en-US" sz="1400" b="1">
                <a:solidFill>
                  <a:srgbClr val="008000"/>
                </a:solidFill>
              </a:rPr>
              <a:t>Kovchegov</a:t>
            </a:r>
          </a:p>
          <a:p>
            <a:r>
              <a:rPr lang="en-US" sz="1400" b="1">
                <a:solidFill>
                  <a:srgbClr val="008000"/>
                </a:solidFill>
              </a:rPr>
              <a:t>Jeon, RV</a:t>
            </a:r>
            <a:endParaRPr lang="en-US"/>
          </a:p>
        </p:txBody>
      </p:sp>
      <p:sp>
        <p:nvSpPr>
          <p:cNvPr id="47117" name="Text Box 1037"/>
          <p:cNvSpPr txBox="1">
            <a:spLocks noChangeArrowheads="1"/>
          </p:cNvSpPr>
          <p:nvPr/>
        </p:nvSpPr>
        <p:spPr bwMode="auto">
          <a:xfrm>
            <a:off x="609600" y="2743200"/>
            <a:ext cx="1225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/>
              <a:t>A</a:t>
            </a:r>
            <a:r>
              <a:rPr lang="en-US" sz="2000" b="1" baseline="-25000"/>
              <a:t>cl</a:t>
            </a:r>
            <a:r>
              <a:rPr lang="en-US" sz="2000" b="1"/>
              <a:t> from</a:t>
            </a:r>
            <a:r>
              <a:rPr lang="en-US"/>
              <a:t> </a:t>
            </a:r>
          </a:p>
        </p:txBody>
      </p:sp>
      <p:grpSp>
        <p:nvGrpSpPr>
          <p:cNvPr id="2" name="Group 1044"/>
          <p:cNvGrpSpPr>
            <a:grpSpLocks/>
          </p:cNvGrpSpPr>
          <p:nvPr/>
        </p:nvGrpSpPr>
        <p:grpSpPr bwMode="auto">
          <a:xfrm>
            <a:off x="685800" y="3429000"/>
            <a:ext cx="2055813" cy="2247900"/>
            <a:chOff x="374" y="2544"/>
            <a:chExt cx="1295" cy="1416"/>
          </a:xfrm>
        </p:grpSpPr>
        <p:sp>
          <p:nvSpPr>
            <p:cNvPr id="47118" name="Rectangle 1038"/>
            <p:cNvSpPr>
              <a:spLocks noChangeArrowheads="1"/>
            </p:cNvSpPr>
            <p:nvPr/>
          </p:nvSpPr>
          <p:spPr bwMode="auto">
            <a:xfrm>
              <a:off x="1200" y="2544"/>
              <a:ext cx="96" cy="115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119" name="Freeform 1039"/>
            <p:cNvSpPr>
              <a:spLocks/>
            </p:cNvSpPr>
            <p:nvPr/>
          </p:nvSpPr>
          <p:spPr bwMode="auto">
            <a:xfrm>
              <a:off x="480" y="2544"/>
              <a:ext cx="720" cy="1152"/>
            </a:xfrm>
            <a:custGeom>
              <a:avLst/>
              <a:gdLst/>
              <a:ahLst/>
              <a:cxnLst>
                <a:cxn ang="0">
                  <a:pos x="720" y="0"/>
                </a:cxn>
                <a:cxn ang="0">
                  <a:pos x="480" y="864"/>
                </a:cxn>
                <a:cxn ang="0">
                  <a:pos x="0" y="1152"/>
                </a:cxn>
              </a:cxnLst>
              <a:rect l="0" t="0" r="r" b="b"/>
              <a:pathLst>
                <a:path w="720" h="1152">
                  <a:moveTo>
                    <a:pt x="720" y="0"/>
                  </a:moveTo>
                  <a:cubicBezTo>
                    <a:pt x="660" y="336"/>
                    <a:pt x="600" y="672"/>
                    <a:pt x="480" y="864"/>
                  </a:cubicBezTo>
                  <a:cubicBezTo>
                    <a:pt x="360" y="1056"/>
                    <a:pt x="80" y="1104"/>
                    <a:pt x="0" y="1152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120" name="Text Box 1040"/>
            <p:cNvSpPr txBox="1">
              <a:spLocks noChangeArrowheads="1"/>
            </p:cNvSpPr>
            <p:nvPr/>
          </p:nvSpPr>
          <p:spPr bwMode="auto">
            <a:xfrm>
              <a:off x="1190" y="3729"/>
              <a:ext cx="47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1">
                  <a:solidFill>
                    <a:srgbClr val="008000"/>
                  </a:solidFill>
                </a:rPr>
                <a:t>2R / </a:t>
              </a:r>
              <a:r>
                <a:rPr lang="en-US" sz="1800" b="1">
                  <a:solidFill>
                    <a:srgbClr val="008000"/>
                  </a:solidFill>
                  <a:sym typeface="Symbol" charset="2"/>
                </a:rPr>
                <a:t></a:t>
              </a:r>
              <a:endParaRPr lang="en-US" sz="1800" b="1">
                <a:solidFill>
                  <a:srgbClr val="008000"/>
                </a:solidFill>
              </a:endParaRPr>
            </a:p>
          </p:txBody>
        </p:sp>
        <p:sp>
          <p:nvSpPr>
            <p:cNvPr id="47121" name="Text Box 1041"/>
            <p:cNvSpPr txBox="1">
              <a:spLocks noChangeArrowheads="1"/>
            </p:cNvSpPr>
            <p:nvPr/>
          </p:nvSpPr>
          <p:spPr bwMode="auto">
            <a:xfrm>
              <a:off x="374" y="3729"/>
              <a:ext cx="54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1">
                  <a:solidFill>
                    <a:srgbClr val="008000"/>
                  </a:solidFill>
                </a:rPr>
                <a:t>1/</a:t>
              </a:r>
              <a:r>
                <a:rPr lang="en-US" sz="1800" b="1">
                  <a:solidFill>
                    <a:srgbClr val="008000"/>
                  </a:solidFill>
                  <a:sym typeface="Symbol" charset="2"/>
                </a:rPr>
                <a:t></a:t>
              </a:r>
              <a:r>
                <a:rPr lang="en-US" sz="1800" b="1" baseline="-25000">
                  <a:solidFill>
                    <a:srgbClr val="008000"/>
                  </a:solidFill>
                  <a:sym typeface="Symbol" charset="2"/>
                </a:rPr>
                <a:t>QCD</a:t>
              </a:r>
              <a:endParaRPr lang="en-US">
                <a:solidFill>
                  <a:srgbClr val="008000"/>
                </a:solidFill>
              </a:endParaRPr>
            </a:p>
          </p:txBody>
        </p:sp>
      </p:grpSp>
      <p:sp>
        <p:nvSpPr>
          <p:cNvPr id="47125" name="Line 1045"/>
          <p:cNvSpPr>
            <a:spLocks noChangeShapeType="1"/>
          </p:cNvSpPr>
          <p:nvPr/>
        </p:nvSpPr>
        <p:spPr bwMode="auto">
          <a:xfrm>
            <a:off x="914400" y="5791200"/>
            <a:ext cx="1447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7126" name="Picture 1046" descr="latex-image-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752600" y="5943600"/>
            <a:ext cx="1739900" cy="657225"/>
          </a:xfrm>
          <a:prstGeom prst="rect">
            <a:avLst/>
          </a:prstGeom>
          <a:noFill/>
        </p:spPr>
      </p:pic>
      <p:sp>
        <p:nvSpPr>
          <p:cNvPr id="47127" name="Text Box 1047"/>
          <p:cNvSpPr txBox="1">
            <a:spLocks noChangeArrowheads="1"/>
          </p:cNvSpPr>
          <p:nvPr/>
        </p:nvSpPr>
        <p:spPr bwMode="auto">
          <a:xfrm>
            <a:off x="152400" y="5943600"/>
            <a:ext cx="1428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 b="1">
                <a:solidFill>
                  <a:srgbClr val="000080"/>
                </a:solidFill>
              </a:rPr>
              <a:t>Wee parton</a:t>
            </a:r>
          </a:p>
          <a:p>
            <a:r>
              <a:rPr lang="en-US" sz="1800" b="1">
                <a:solidFill>
                  <a:srgbClr val="000080"/>
                </a:solidFill>
              </a:rPr>
              <a:t>dist. :</a:t>
            </a:r>
            <a:endParaRPr lang="en-US"/>
          </a:p>
        </p:txBody>
      </p:sp>
      <p:sp>
        <p:nvSpPr>
          <p:cNvPr id="47128" name="Line 1048"/>
          <p:cNvSpPr>
            <a:spLocks noChangeShapeType="1"/>
          </p:cNvSpPr>
          <p:nvPr/>
        </p:nvSpPr>
        <p:spPr bwMode="auto">
          <a:xfrm>
            <a:off x="2895600" y="6248400"/>
            <a:ext cx="304800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129" name="Text Box 1049"/>
          <p:cNvSpPr txBox="1">
            <a:spLocks noChangeArrowheads="1"/>
          </p:cNvSpPr>
          <p:nvPr/>
        </p:nvSpPr>
        <p:spPr bwMode="auto">
          <a:xfrm>
            <a:off x="3200400" y="6324600"/>
            <a:ext cx="21494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b="1">
                <a:solidFill>
                  <a:srgbClr val="008000"/>
                </a:solidFill>
              </a:rPr>
              <a:t>determined from RG</a:t>
            </a:r>
            <a:endParaRPr lang="en-US"/>
          </a:p>
        </p:txBody>
      </p:sp>
      <p:sp>
        <p:nvSpPr>
          <p:cNvPr id="47130" name="Line 1050"/>
          <p:cNvSpPr>
            <a:spLocks noChangeShapeType="1"/>
          </p:cNvSpPr>
          <p:nvPr/>
        </p:nvSpPr>
        <p:spPr bwMode="auto">
          <a:xfrm>
            <a:off x="1752600" y="2971800"/>
            <a:ext cx="533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 Box 2"/>
          <p:cNvSpPr txBox="1">
            <a:spLocks noChangeArrowheads="1"/>
          </p:cNvSpPr>
          <p:nvPr/>
        </p:nvSpPr>
        <p:spPr bwMode="auto">
          <a:xfrm>
            <a:off x="304800" y="152400"/>
            <a:ext cx="86407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b="1">
                <a:solidFill>
                  <a:srgbClr val="000080"/>
                </a:solidFill>
              </a:rPr>
              <a:t>Quantum evolution of classical theory: Wilson RG</a:t>
            </a:r>
            <a:endParaRPr lang="en-US">
              <a:latin typeface="Bradley Hand ITC TT-Bold" charset="0"/>
            </a:endParaRPr>
          </a:p>
        </p:txBody>
      </p:sp>
      <p:pic>
        <p:nvPicPr>
          <p:cNvPr id="7577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81200" y="3200400"/>
            <a:ext cx="254000" cy="317500"/>
          </a:xfrm>
          <a:prstGeom prst="rect">
            <a:avLst/>
          </a:prstGeom>
          <a:noFill/>
        </p:spPr>
      </p:pic>
      <p:pic>
        <p:nvPicPr>
          <p:cNvPr id="75780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34200" y="3200400"/>
            <a:ext cx="254000" cy="317500"/>
          </a:xfrm>
          <a:prstGeom prst="rect">
            <a:avLst/>
          </a:prstGeom>
          <a:noFill/>
        </p:spPr>
      </p:pic>
      <p:sp>
        <p:nvSpPr>
          <p:cNvPr id="75781" name="Line 5"/>
          <p:cNvSpPr>
            <a:spLocks noChangeShapeType="1"/>
          </p:cNvSpPr>
          <p:nvPr/>
        </p:nvSpPr>
        <p:spPr bwMode="auto">
          <a:xfrm>
            <a:off x="2209800" y="3124200"/>
            <a:ext cx="4572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5782" name="Text Box 6"/>
          <p:cNvSpPr txBox="1">
            <a:spLocks noChangeArrowheads="1"/>
          </p:cNvSpPr>
          <p:nvPr/>
        </p:nvSpPr>
        <p:spPr bwMode="auto">
          <a:xfrm>
            <a:off x="2193925" y="1355725"/>
            <a:ext cx="1200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rgbClr val="FF0080"/>
                </a:solidFill>
                <a:latin typeface="Copperplate" charset="0"/>
              </a:rPr>
              <a:t>Fields</a:t>
            </a:r>
          </a:p>
        </p:txBody>
      </p:sp>
      <p:sp>
        <p:nvSpPr>
          <p:cNvPr id="75783" name="Text Box 7"/>
          <p:cNvSpPr txBox="1">
            <a:spLocks noChangeArrowheads="1"/>
          </p:cNvSpPr>
          <p:nvPr/>
        </p:nvSpPr>
        <p:spPr bwMode="auto">
          <a:xfrm>
            <a:off x="5165725" y="1279525"/>
            <a:ext cx="1504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rgbClr val="FF0080"/>
                </a:solidFill>
                <a:latin typeface="Copperplate" charset="0"/>
              </a:rPr>
              <a:t>Sources</a:t>
            </a:r>
            <a:endParaRPr lang="en-US">
              <a:solidFill>
                <a:srgbClr val="FF0080"/>
              </a:solidFill>
              <a:latin typeface="Bradley Hand ITC TT-Bold" charset="0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4572000" y="838200"/>
            <a:ext cx="330200" cy="2819400"/>
            <a:chOff x="2688" y="864"/>
            <a:chExt cx="208" cy="1776"/>
          </a:xfrm>
        </p:grpSpPr>
        <p:sp>
          <p:nvSpPr>
            <p:cNvPr id="75785" name="Line 9"/>
            <p:cNvSpPr>
              <a:spLocks noChangeShapeType="1"/>
            </p:cNvSpPr>
            <p:nvPr/>
          </p:nvSpPr>
          <p:spPr bwMode="auto">
            <a:xfrm>
              <a:off x="2784" y="864"/>
              <a:ext cx="0" cy="144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75786" name="Picture 10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688" y="2496"/>
              <a:ext cx="208" cy="144"/>
            </a:xfrm>
            <a:prstGeom prst="rect">
              <a:avLst/>
            </a:prstGeom>
            <a:noFill/>
          </p:spPr>
        </p:pic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838200" y="762000"/>
            <a:ext cx="6789738" cy="3938588"/>
            <a:chOff x="336" y="816"/>
            <a:chExt cx="4277" cy="2481"/>
          </a:xfrm>
        </p:grpSpPr>
        <p:sp>
          <p:nvSpPr>
            <p:cNvPr id="75788" name="Line 12"/>
            <p:cNvSpPr>
              <a:spLocks noChangeShapeType="1"/>
            </p:cNvSpPr>
            <p:nvPr/>
          </p:nvSpPr>
          <p:spPr bwMode="auto">
            <a:xfrm>
              <a:off x="2352" y="864"/>
              <a:ext cx="0" cy="144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75789" name="Picture 13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208" y="2400"/>
              <a:ext cx="272" cy="248"/>
            </a:xfrm>
            <a:prstGeom prst="rect">
              <a:avLst/>
            </a:prstGeom>
            <a:noFill/>
          </p:spPr>
        </p:pic>
        <p:sp>
          <p:nvSpPr>
            <p:cNvPr id="75790" name="Rectangle 14"/>
            <p:cNvSpPr>
              <a:spLocks noChangeArrowheads="1"/>
            </p:cNvSpPr>
            <p:nvPr/>
          </p:nvSpPr>
          <p:spPr bwMode="auto">
            <a:xfrm>
              <a:off x="2400" y="816"/>
              <a:ext cx="336" cy="1440"/>
            </a:xfrm>
            <a:prstGeom prst="rect">
              <a:avLst/>
            </a:prstGeom>
            <a:solidFill>
              <a:srgbClr val="FF8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791" name="Line 15"/>
            <p:cNvSpPr>
              <a:spLocks noChangeShapeType="1"/>
            </p:cNvSpPr>
            <p:nvPr/>
          </p:nvSpPr>
          <p:spPr bwMode="auto">
            <a:xfrm flipH="1">
              <a:off x="1440" y="2112"/>
              <a:ext cx="1008" cy="91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792" name="Text Box 16"/>
            <p:cNvSpPr txBox="1">
              <a:spLocks noChangeArrowheads="1"/>
            </p:cNvSpPr>
            <p:nvPr/>
          </p:nvSpPr>
          <p:spPr bwMode="auto">
            <a:xfrm>
              <a:off x="336" y="2855"/>
              <a:ext cx="4277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b="1"/>
                <a:t>Integrate out </a:t>
              </a:r>
            </a:p>
            <a:p>
              <a:r>
                <a:rPr lang="en-US" sz="2000" b="1"/>
                <a:t>Small fluctuations =&gt; Increase color charge of sources</a:t>
              </a:r>
              <a:endParaRPr lang="en-US">
                <a:latin typeface="Bradley Hand ITC TT-Bold" charset="0"/>
              </a:endParaRPr>
            </a:p>
          </p:txBody>
        </p:sp>
      </p:grpSp>
      <p:sp>
        <p:nvSpPr>
          <p:cNvPr id="75793" name="Text Box 17"/>
          <p:cNvSpPr txBox="1">
            <a:spLocks noChangeArrowheads="1"/>
          </p:cNvSpPr>
          <p:nvPr/>
        </p:nvSpPr>
        <p:spPr bwMode="auto">
          <a:xfrm>
            <a:off x="754063" y="4949825"/>
            <a:ext cx="7894637" cy="86042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/>
              <a:t>Wilsonian  RG  equations  describe  evolution  of  all </a:t>
            </a:r>
          </a:p>
          <a:p>
            <a:pPr algn="ctr"/>
            <a:r>
              <a:rPr lang="en-US" b="1"/>
              <a:t>N-point  correlation  functions  with  energy</a:t>
            </a:r>
            <a:endParaRPr lang="en-US">
              <a:latin typeface="American Typewriter Condensed" charset="0"/>
            </a:endParaRPr>
          </a:p>
        </p:txBody>
      </p: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1600200" y="6092825"/>
            <a:ext cx="7300913" cy="457200"/>
            <a:chOff x="528" y="3934"/>
            <a:chExt cx="4599" cy="288"/>
          </a:xfrm>
        </p:grpSpPr>
        <p:sp>
          <p:nvSpPr>
            <p:cNvPr id="75795" name="Text Box 19"/>
            <p:cNvSpPr txBox="1">
              <a:spLocks noChangeArrowheads="1"/>
            </p:cNvSpPr>
            <p:nvPr/>
          </p:nvSpPr>
          <p:spPr bwMode="auto">
            <a:xfrm>
              <a:off x="528" y="3934"/>
              <a:ext cx="87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b="1">
                  <a:solidFill>
                    <a:srgbClr val="0000FF"/>
                  </a:solidFill>
                </a:rPr>
                <a:t>JIMWLK</a:t>
              </a:r>
              <a:endParaRPr lang="en-US">
                <a:latin typeface="American Typewriter Condensed" charset="0"/>
              </a:endParaRPr>
            </a:p>
          </p:txBody>
        </p:sp>
        <p:sp>
          <p:nvSpPr>
            <p:cNvPr id="75796" name="Text Box 20"/>
            <p:cNvSpPr txBox="1">
              <a:spLocks noChangeArrowheads="1"/>
            </p:cNvSpPr>
            <p:nvPr/>
          </p:nvSpPr>
          <p:spPr bwMode="auto">
            <a:xfrm>
              <a:off x="1440" y="3949"/>
              <a:ext cx="368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 b="1">
                  <a:solidFill>
                    <a:srgbClr val="008000"/>
                  </a:solidFill>
                </a:rPr>
                <a:t>Jalilian-marian, Iancu, McLerran,Weigert, Leonidov,Kovner</a:t>
              </a:r>
              <a:endParaRPr lang="en-US">
                <a:solidFill>
                  <a:srgbClr val="008000"/>
                </a:solidFill>
                <a:latin typeface="Bradley Hand ITC TT-Bold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93" grpId="0" animBg="1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097AE-5857-4B40-9CF4-41040F2EA815}" type="slidenum">
              <a:rPr lang="en-US"/>
              <a:pPr/>
              <a:t>33</a:t>
            </a:fld>
            <a:endParaRPr lang="en-US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828800" y="1524000"/>
            <a:ext cx="5105400" cy="2832100"/>
            <a:chOff x="816" y="480"/>
            <a:chExt cx="3744" cy="1592"/>
          </a:xfrm>
        </p:grpSpPr>
        <p:sp>
          <p:nvSpPr>
            <p:cNvPr id="17411" name="Line 3"/>
            <p:cNvSpPr>
              <a:spLocks noChangeShapeType="1"/>
            </p:cNvSpPr>
            <p:nvPr/>
          </p:nvSpPr>
          <p:spPr bwMode="auto">
            <a:xfrm flipH="1">
              <a:off x="1872" y="480"/>
              <a:ext cx="0" cy="13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12" name="Line 4"/>
            <p:cNvSpPr>
              <a:spLocks noChangeShapeType="1"/>
            </p:cNvSpPr>
            <p:nvPr/>
          </p:nvSpPr>
          <p:spPr bwMode="auto">
            <a:xfrm>
              <a:off x="1680" y="480"/>
              <a:ext cx="0" cy="13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13" name="Line 5"/>
            <p:cNvSpPr>
              <a:spLocks noChangeShapeType="1"/>
            </p:cNvSpPr>
            <p:nvPr/>
          </p:nvSpPr>
          <p:spPr bwMode="auto">
            <a:xfrm>
              <a:off x="1680" y="1824"/>
              <a:ext cx="28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14" name="Freeform 6"/>
            <p:cNvSpPr>
              <a:spLocks/>
            </p:cNvSpPr>
            <p:nvPr/>
          </p:nvSpPr>
          <p:spPr bwMode="auto">
            <a:xfrm>
              <a:off x="1920" y="696"/>
              <a:ext cx="1824" cy="1128"/>
            </a:xfrm>
            <a:custGeom>
              <a:avLst/>
              <a:gdLst/>
              <a:ahLst/>
              <a:cxnLst>
                <a:cxn ang="0">
                  <a:pos x="0" y="1032"/>
                </a:cxn>
                <a:cxn ang="0">
                  <a:pos x="528" y="24"/>
                </a:cxn>
                <a:cxn ang="0">
                  <a:pos x="1488" y="888"/>
                </a:cxn>
                <a:cxn ang="0">
                  <a:pos x="1824" y="1128"/>
                </a:cxn>
              </a:cxnLst>
              <a:rect l="0" t="0" r="r" b="b"/>
              <a:pathLst>
                <a:path w="1824" h="1128">
                  <a:moveTo>
                    <a:pt x="0" y="1032"/>
                  </a:moveTo>
                  <a:cubicBezTo>
                    <a:pt x="140" y="540"/>
                    <a:pt x="280" y="48"/>
                    <a:pt x="528" y="24"/>
                  </a:cubicBezTo>
                  <a:cubicBezTo>
                    <a:pt x="776" y="0"/>
                    <a:pt x="1272" y="704"/>
                    <a:pt x="1488" y="888"/>
                  </a:cubicBezTo>
                  <a:cubicBezTo>
                    <a:pt x="1704" y="1072"/>
                    <a:pt x="1768" y="1088"/>
                    <a:pt x="1824" y="1128"/>
                  </a:cubicBezTo>
                </a:path>
              </a:pathLst>
            </a:custGeom>
            <a:noFill/>
            <a:ln w="28575" cmpd="sng">
              <a:solidFill>
                <a:srgbClr val="008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15" name="Line 7"/>
            <p:cNvSpPr>
              <a:spLocks noChangeShapeType="1"/>
            </p:cNvSpPr>
            <p:nvPr/>
          </p:nvSpPr>
          <p:spPr bwMode="auto">
            <a:xfrm>
              <a:off x="2448" y="720"/>
              <a:ext cx="48" cy="1104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7416" name="Picture 8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680" y="1872"/>
              <a:ext cx="456" cy="192"/>
            </a:xfrm>
            <a:prstGeom prst="rect">
              <a:avLst/>
            </a:prstGeom>
            <a:noFill/>
          </p:spPr>
        </p:pic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2160" y="624"/>
              <a:ext cx="1968" cy="1448"/>
              <a:chOff x="2160" y="624"/>
              <a:chExt cx="1968" cy="1448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>
                <a:off x="2160" y="624"/>
                <a:ext cx="1968" cy="1200"/>
                <a:chOff x="2160" y="624"/>
                <a:chExt cx="1968" cy="1200"/>
              </a:xfrm>
            </p:grpSpPr>
            <p:sp>
              <p:nvSpPr>
                <p:cNvPr id="17419" name="Freeform 11"/>
                <p:cNvSpPr>
                  <a:spLocks/>
                </p:cNvSpPr>
                <p:nvPr/>
              </p:nvSpPr>
              <p:spPr bwMode="auto">
                <a:xfrm>
                  <a:off x="2160" y="624"/>
                  <a:ext cx="1968" cy="1168"/>
                </a:xfrm>
                <a:custGeom>
                  <a:avLst/>
                  <a:gdLst/>
                  <a:ahLst/>
                  <a:cxnLst>
                    <a:cxn ang="0">
                      <a:pos x="0" y="1072"/>
                    </a:cxn>
                    <a:cxn ang="0">
                      <a:pos x="672" y="16"/>
                    </a:cxn>
                    <a:cxn ang="0">
                      <a:pos x="1968" y="1168"/>
                    </a:cxn>
                  </a:cxnLst>
                  <a:rect l="0" t="0" r="r" b="b"/>
                  <a:pathLst>
                    <a:path w="1968" h="1168">
                      <a:moveTo>
                        <a:pt x="0" y="1072"/>
                      </a:moveTo>
                      <a:cubicBezTo>
                        <a:pt x="172" y="536"/>
                        <a:pt x="344" y="0"/>
                        <a:pt x="672" y="16"/>
                      </a:cubicBezTo>
                      <a:cubicBezTo>
                        <a:pt x="1000" y="32"/>
                        <a:pt x="1752" y="976"/>
                        <a:pt x="1968" y="1168"/>
                      </a:cubicBezTo>
                    </a:path>
                  </a:pathLst>
                </a:custGeom>
                <a:noFill/>
                <a:ln w="28575" cmpd="sng">
                  <a:solidFill>
                    <a:srgbClr val="008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20" name="Line 12"/>
                <p:cNvSpPr>
                  <a:spLocks noChangeShapeType="1"/>
                </p:cNvSpPr>
                <p:nvPr/>
              </p:nvSpPr>
              <p:spPr bwMode="auto">
                <a:xfrm>
                  <a:off x="2832" y="672"/>
                  <a:ext cx="48" cy="1152"/>
                </a:xfrm>
                <a:prstGeom prst="line">
                  <a:avLst/>
                </a:prstGeom>
                <a:noFill/>
                <a:ln w="28575">
                  <a:solidFill>
                    <a:srgbClr val="008000"/>
                  </a:solidFill>
                  <a:prstDash val="dash"/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pic>
            <p:nvPicPr>
              <p:cNvPr id="17421" name="Picture 13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2784" y="1872"/>
                <a:ext cx="520" cy="200"/>
              </a:xfrm>
              <a:prstGeom prst="rect">
                <a:avLst/>
              </a:prstGeom>
              <a:noFill/>
            </p:spPr>
          </p:pic>
        </p:grpSp>
        <p:pic>
          <p:nvPicPr>
            <p:cNvPr id="17422" name="Picture 14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816" y="576"/>
              <a:ext cx="792" cy="408"/>
            </a:xfrm>
            <a:prstGeom prst="rect">
              <a:avLst/>
            </a:prstGeom>
            <a:noFill/>
          </p:spPr>
        </p:pic>
        <p:pic>
          <p:nvPicPr>
            <p:cNvPr id="17423" name="Picture 15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272" y="1872"/>
              <a:ext cx="240" cy="168"/>
            </a:xfrm>
            <a:prstGeom prst="rect">
              <a:avLst/>
            </a:prstGeom>
            <a:noFill/>
          </p:spPr>
        </p:pic>
      </p:grpSp>
      <p:pic>
        <p:nvPicPr>
          <p:cNvPr id="17424" name="Picture 1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733800" y="4038600"/>
            <a:ext cx="673100" cy="304800"/>
          </a:xfrm>
          <a:prstGeom prst="rect">
            <a:avLst/>
          </a:prstGeom>
          <a:noFill/>
        </p:spPr>
      </p:pic>
      <p:sp>
        <p:nvSpPr>
          <p:cNvPr id="17425" name="Text Box 17"/>
          <p:cNvSpPr txBox="1">
            <a:spLocks noChangeArrowheads="1"/>
          </p:cNvSpPr>
          <p:nvPr/>
        </p:nvSpPr>
        <p:spPr bwMode="auto">
          <a:xfrm>
            <a:off x="1371600" y="255588"/>
            <a:ext cx="612900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solidFill>
                  <a:srgbClr val="000090"/>
                </a:solidFill>
                <a:latin typeface="Calibri"/>
                <a:cs typeface="Calibri"/>
              </a:rPr>
              <a:t>Saturation scale grows with energy</a:t>
            </a:r>
          </a:p>
        </p:txBody>
      </p:sp>
      <p:sp>
        <p:nvSpPr>
          <p:cNvPr id="17426" name="Line 18"/>
          <p:cNvSpPr>
            <a:spLocks noChangeShapeType="1"/>
          </p:cNvSpPr>
          <p:nvPr/>
        </p:nvSpPr>
        <p:spPr bwMode="auto">
          <a:xfrm flipV="1">
            <a:off x="4876800" y="1676400"/>
            <a:ext cx="990600" cy="152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27" name="Text Box 19"/>
          <p:cNvSpPr txBox="1">
            <a:spLocks noChangeArrowheads="1"/>
          </p:cNvSpPr>
          <p:nvPr/>
        </p:nvSpPr>
        <p:spPr bwMode="auto">
          <a:xfrm>
            <a:off x="5867400" y="1295400"/>
            <a:ext cx="2971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chemeClr val="accent2"/>
                </a:solidFill>
              </a:rPr>
              <a:t>Typical gluon </a:t>
            </a:r>
          </a:p>
          <a:p>
            <a:r>
              <a:rPr lang="en-US" b="1">
                <a:solidFill>
                  <a:schemeClr val="accent2"/>
                </a:solidFill>
              </a:rPr>
              <a:t>momenta are large</a:t>
            </a:r>
            <a:endParaRPr lang="en-US"/>
          </a:p>
        </p:txBody>
      </p:sp>
      <p:sp>
        <p:nvSpPr>
          <p:cNvPr id="17428" name="Text Box 20"/>
          <p:cNvSpPr txBox="1">
            <a:spLocks noChangeArrowheads="1"/>
          </p:cNvSpPr>
          <p:nvPr/>
        </p:nvSpPr>
        <p:spPr bwMode="auto">
          <a:xfrm>
            <a:off x="838200" y="4876800"/>
            <a:ext cx="7993063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457200" indent="-457200"/>
            <a:r>
              <a:rPr lang="en-US" b="1"/>
              <a:t>Bulk of high energy cross-sections:</a:t>
            </a:r>
          </a:p>
          <a:p>
            <a:pPr marL="457200" indent="-457200">
              <a:buFont typeface="Arial" charset="0"/>
              <a:buAutoNum type="alphaLcParenR"/>
            </a:pPr>
            <a:r>
              <a:rPr lang="en-US" b="1"/>
              <a:t>obey dynamics of novel non-linear QCD regime</a:t>
            </a:r>
          </a:p>
          <a:p>
            <a:pPr marL="457200" indent="-457200">
              <a:buFont typeface="Arial" charset="0"/>
              <a:buAutoNum type="alphaLcParenR"/>
            </a:pPr>
            <a:r>
              <a:rPr lang="en-US" b="1"/>
              <a:t>Can be </a:t>
            </a:r>
            <a:r>
              <a:rPr lang="en-US" b="1">
                <a:solidFill>
                  <a:srgbClr val="800080"/>
                </a:solidFill>
              </a:rPr>
              <a:t>computed systematically</a:t>
            </a:r>
            <a:r>
              <a:rPr lang="en-US" b="1"/>
              <a:t> in weak coupling</a:t>
            </a:r>
            <a:r>
              <a:rPr lang="en-US"/>
              <a:t> </a:t>
            </a:r>
          </a:p>
        </p:txBody>
      </p:sp>
      <p:sp>
        <p:nvSpPr>
          <p:cNvPr id="17429" name="Text Box 21"/>
          <p:cNvSpPr txBox="1">
            <a:spLocks noChangeArrowheads="1"/>
          </p:cNvSpPr>
          <p:nvPr/>
        </p:nvSpPr>
        <p:spPr bwMode="auto">
          <a:xfrm>
            <a:off x="685800" y="2590800"/>
            <a:ext cx="2271713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 b="1">
                <a:solidFill>
                  <a:srgbClr val="008000"/>
                </a:solidFill>
              </a:rPr>
              <a:t>Typical gluon k</a:t>
            </a:r>
            <a:r>
              <a:rPr lang="en-US" sz="1800" b="1" baseline="-25000">
                <a:solidFill>
                  <a:srgbClr val="008000"/>
                </a:solidFill>
              </a:rPr>
              <a:t>T</a:t>
            </a:r>
            <a:r>
              <a:rPr lang="en-US" sz="1800" b="1">
                <a:solidFill>
                  <a:srgbClr val="008000"/>
                </a:solidFill>
              </a:rPr>
              <a:t> in </a:t>
            </a:r>
          </a:p>
          <a:p>
            <a:r>
              <a:rPr lang="en-US" sz="1800" b="1">
                <a:solidFill>
                  <a:srgbClr val="008000"/>
                </a:solidFill>
              </a:rPr>
              <a:t>hadron/nuclear </a:t>
            </a:r>
          </a:p>
          <a:p>
            <a:r>
              <a:rPr lang="en-US" sz="1800" b="1">
                <a:solidFill>
                  <a:srgbClr val="008000"/>
                </a:solidFill>
              </a:rPr>
              <a:t>wave function</a:t>
            </a:r>
            <a:endParaRPr lang="en-US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70FF0-424F-7D41-9AAE-79D6D2FCE69E}" type="slidenum">
              <a:rPr lang="en-US"/>
              <a:pPr/>
              <a:t>34</a:t>
            </a:fld>
            <a:endParaRPr lang="en-US"/>
          </a:p>
        </p:txBody>
      </p:sp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sz="3200" b="1" dirty="0">
                <a:solidFill>
                  <a:srgbClr val="000080"/>
                </a:solidFill>
                <a:latin typeface="Calibri"/>
                <a:cs typeface="Calibri"/>
              </a:rPr>
              <a:t>JIMWLK RG evolution for a single nucleus: </a:t>
            </a:r>
            <a:endParaRPr lang="en-US" sz="3200" dirty="0">
              <a:latin typeface="Calibri"/>
              <a:cs typeface="Calibri"/>
            </a:endParaRPr>
          </a:p>
        </p:txBody>
      </p:sp>
      <p:pic>
        <p:nvPicPr>
          <p:cNvPr id="35851" name="Picture 11" descr="image-178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8200" y="2438400"/>
            <a:ext cx="2978150" cy="887413"/>
          </a:xfrm>
          <a:prstGeom prst="rect">
            <a:avLst/>
          </a:prstGeom>
          <a:noFill/>
        </p:spPr>
      </p:pic>
      <p:sp>
        <p:nvSpPr>
          <p:cNvPr id="35852" name="Text Box 12"/>
          <p:cNvSpPr txBox="1">
            <a:spLocks noChangeArrowheads="1"/>
          </p:cNvSpPr>
          <p:nvPr/>
        </p:nvSpPr>
        <p:spPr bwMode="auto">
          <a:xfrm>
            <a:off x="4114800" y="2819400"/>
            <a:ext cx="4343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 b="1"/>
              <a:t>(keeping leading log divergences)</a:t>
            </a:r>
            <a:endParaRPr lang="en-US">
              <a:latin typeface="Futura" charset="0"/>
            </a:endParaRPr>
          </a:p>
        </p:txBody>
      </p:sp>
      <p:pic>
        <p:nvPicPr>
          <p:cNvPr id="35853" name="Picture 13" descr="image-178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3429000"/>
            <a:ext cx="6134100" cy="725488"/>
          </a:xfrm>
          <a:prstGeom prst="rect">
            <a:avLst/>
          </a:prstGeom>
          <a:noFill/>
        </p:spPr>
      </p:pic>
      <p:pic>
        <p:nvPicPr>
          <p:cNvPr id="35854" name="Picture 14" descr="image-179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43200" y="4191000"/>
            <a:ext cx="5029200" cy="704850"/>
          </a:xfrm>
          <a:prstGeom prst="rect">
            <a:avLst/>
          </a:prstGeom>
          <a:noFill/>
        </p:spPr>
      </p:pic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457200" y="5130800"/>
            <a:ext cx="7696200" cy="1346200"/>
            <a:chOff x="480" y="3264"/>
            <a:chExt cx="4848" cy="848"/>
          </a:xfrm>
        </p:grpSpPr>
        <p:sp>
          <p:nvSpPr>
            <p:cNvPr id="35856" name="Text Box 16"/>
            <p:cNvSpPr txBox="1">
              <a:spLocks noChangeArrowheads="1"/>
            </p:cNvSpPr>
            <p:nvPr/>
          </p:nvSpPr>
          <p:spPr bwMode="auto">
            <a:xfrm>
              <a:off x="480" y="3744"/>
              <a:ext cx="2777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b="1" dirty="0">
                  <a:solidFill>
                    <a:srgbClr val="0000FF"/>
                  </a:solidFill>
                </a:rPr>
                <a:t>JIMWLK eqn. </a:t>
              </a:r>
            </a:p>
            <a:p>
              <a:r>
                <a:rPr lang="en-US" sz="1400" b="1" dirty="0" err="1">
                  <a:solidFill>
                    <a:srgbClr val="008000"/>
                  </a:solidFill>
                  <a:latin typeface="Calibri"/>
                  <a:cs typeface="Calibri"/>
                </a:rPr>
                <a:t>Jalilian-Marian,Iancu,McLerran,Weigert,Leonidov,Kovner</a:t>
              </a:r>
              <a:endParaRPr lang="en-US" b="1" dirty="0">
                <a:solidFill>
                  <a:srgbClr val="0000FF"/>
                </a:solidFill>
                <a:latin typeface="Calibri"/>
                <a:cs typeface="Calibri"/>
              </a:endParaRPr>
            </a:p>
          </p:txBody>
        </p:sp>
        <p:grpSp>
          <p:nvGrpSpPr>
            <p:cNvPr id="3" name="Group 17"/>
            <p:cNvGrpSpPr>
              <a:grpSpLocks/>
            </p:cNvGrpSpPr>
            <p:nvPr/>
          </p:nvGrpSpPr>
          <p:grpSpPr bwMode="auto">
            <a:xfrm>
              <a:off x="1175" y="3264"/>
              <a:ext cx="4153" cy="528"/>
              <a:chOff x="1175" y="3264"/>
              <a:chExt cx="4153" cy="528"/>
            </a:xfrm>
          </p:grpSpPr>
          <p:grpSp>
            <p:nvGrpSpPr>
              <p:cNvPr id="4" name="Group 18"/>
              <p:cNvGrpSpPr>
                <a:grpSpLocks/>
              </p:cNvGrpSpPr>
              <p:nvPr/>
            </p:nvGrpSpPr>
            <p:grpSpPr bwMode="auto">
              <a:xfrm>
                <a:off x="1175" y="3312"/>
                <a:ext cx="4005" cy="357"/>
                <a:chOff x="1175" y="3312"/>
                <a:chExt cx="4005" cy="357"/>
              </a:xfrm>
            </p:grpSpPr>
            <p:sp>
              <p:nvSpPr>
                <p:cNvPr id="35859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1175" y="3408"/>
                  <a:ext cx="1498" cy="23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en-US" b="1" dirty="0"/>
                    <a:t>LHS independent of </a:t>
                  </a:r>
                </a:p>
              </p:txBody>
            </p:sp>
            <p:pic>
              <p:nvPicPr>
                <p:cNvPr id="35860" name="Picture 20" descr="image-1792"/>
                <p:cNvPicPr>
                  <a:picLocks noChangeAspect="1" noChangeArrowheads="1"/>
                </p:cNvPicPr>
                <p:nvPr/>
              </p:nvPicPr>
              <p:blipFill>
                <a:blip r:embed="rId6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2736" y="3408"/>
                  <a:ext cx="360" cy="186"/>
                </a:xfrm>
                <a:prstGeom prst="rect">
                  <a:avLst/>
                </a:prstGeom>
                <a:noFill/>
              </p:spPr>
            </p:pic>
            <p:sp>
              <p:nvSpPr>
                <p:cNvPr id="35861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3120" y="3360"/>
                  <a:ext cx="353" cy="2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en-US">
                      <a:latin typeface="Futura" charset="0"/>
                    </a:rPr>
                    <a:t>=&gt;</a:t>
                  </a:r>
                </a:p>
              </p:txBody>
            </p:sp>
            <p:pic>
              <p:nvPicPr>
                <p:cNvPr id="35862" name="Picture 22" descr="image-1793"/>
                <p:cNvPicPr>
                  <a:picLocks noChangeAspect="1" noChangeArrowheads="1"/>
                </p:cNvPicPr>
                <p:nvPr/>
              </p:nvPicPr>
              <p:blipFill>
                <a:blip r:embed="rId7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3648" y="3312"/>
                  <a:ext cx="1532" cy="357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35863" name="Rectangle 23"/>
              <p:cNvSpPr>
                <a:spLocks noChangeArrowheads="1"/>
              </p:cNvSpPr>
              <p:nvPr/>
            </p:nvSpPr>
            <p:spPr bwMode="auto">
              <a:xfrm>
                <a:off x="3552" y="3264"/>
                <a:ext cx="1776" cy="528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5" name="Group 26"/>
          <p:cNvGrpSpPr>
            <a:grpSpLocks/>
          </p:cNvGrpSpPr>
          <p:nvPr/>
        </p:nvGrpSpPr>
        <p:grpSpPr bwMode="auto">
          <a:xfrm>
            <a:off x="685800" y="914400"/>
            <a:ext cx="7645400" cy="1611313"/>
            <a:chOff x="432" y="864"/>
            <a:chExt cx="4816" cy="1015"/>
          </a:xfrm>
        </p:grpSpPr>
        <p:grpSp>
          <p:nvGrpSpPr>
            <p:cNvPr id="6" name="Group 25"/>
            <p:cNvGrpSpPr>
              <a:grpSpLocks/>
            </p:cNvGrpSpPr>
            <p:nvPr/>
          </p:nvGrpSpPr>
          <p:grpSpPr bwMode="auto">
            <a:xfrm>
              <a:off x="432" y="864"/>
              <a:ext cx="4816" cy="1015"/>
              <a:chOff x="432" y="864"/>
              <a:chExt cx="4816" cy="1015"/>
            </a:xfrm>
          </p:grpSpPr>
          <p:grpSp>
            <p:nvGrpSpPr>
              <p:cNvPr id="7" name="Group 3"/>
              <p:cNvGrpSpPr>
                <a:grpSpLocks/>
              </p:cNvGrpSpPr>
              <p:nvPr/>
            </p:nvGrpSpPr>
            <p:grpSpPr bwMode="auto">
              <a:xfrm>
                <a:off x="1920" y="864"/>
                <a:ext cx="2617" cy="1015"/>
                <a:chOff x="1344" y="1104"/>
                <a:chExt cx="2909" cy="1410"/>
              </a:xfrm>
            </p:grpSpPr>
            <p:pic>
              <p:nvPicPr>
                <p:cNvPr id="35844" name="Picture 4" descr="fig03a"/>
                <p:cNvPicPr>
                  <a:picLocks noChangeAspect="1" noChangeArrowheads="1"/>
                </p:cNvPicPr>
                <p:nvPr/>
              </p:nvPicPr>
              <p:blipFill>
                <a:blip r:embed="rId8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lum bright="-16000" contrast="-10000"/>
                </a:blip>
                <a:srcRect/>
                <a:stretch>
                  <a:fillRect/>
                </a:stretch>
              </p:blipFill>
              <p:spPr bwMode="auto">
                <a:xfrm>
                  <a:off x="1776" y="1152"/>
                  <a:ext cx="843" cy="936"/>
                </a:xfrm>
                <a:prstGeom prst="rect">
                  <a:avLst/>
                </a:prstGeom>
                <a:noFill/>
              </p:spPr>
            </p:pic>
            <p:pic>
              <p:nvPicPr>
                <p:cNvPr id="35845" name="Picture 5" descr="fig03b"/>
                <p:cNvPicPr>
                  <a:picLocks noChangeAspect="1" noChangeArrowheads="1"/>
                </p:cNvPicPr>
                <p:nvPr/>
              </p:nvPicPr>
              <p:blipFill>
                <a:blip r:embed="rId9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lum bright="-16000"/>
                </a:blip>
                <a:srcRect/>
                <a:stretch>
                  <a:fillRect/>
                </a:stretch>
              </p:blipFill>
              <p:spPr bwMode="auto">
                <a:xfrm>
                  <a:off x="3072" y="1152"/>
                  <a:ext cx="864" cy="960"/>
                </a:xfrm>
                <a:prstGeom prst="rect">
                  <a:avLst/>
                </a:prstGeom>
                <a:noFill/>
              </p:spPr>
            </p:pic>
            <p:sp>
              <p:nvSpPr>
                <p:cNvPr id="35846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2640" y="1487"/>
                  <a:ext cx="298" cy="4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en-US" sz="2800" b="1"/>
                    <a:t>+</a:t>
                  </a:r>
                </a:p>
              </p:txBody>
            </p:sp>
            <p:sp>
              <p:nvSpPr>
                <p:cNvPr id="35847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1344" y="1104"/>
                  <a:ext cx="346" cy="136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en-US" sz="9600"/>
                    <a:t>(</a:t>
                  </a:r>
                </a:p>
              </p:txBody>
            </p:sp>
            <p:sp>
              <p:nvSpPr>
                <p:cNvPr id="35848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3840" y="1153"/>
                  <a:ext cx="413" cy="136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en-US" sz="9600"/>
                    <a:t>)</a:t>
                  </a:r>
                </a:p>
              </p:txBody>
            </p:sp>
          </p:grpSp>
          <p:pic>
            <p:nvPicPr>
              <p:cNvPr id="35849" name="Picture 9" descr="image-1783"/>
              <p:cNvPicPr>
                <a:picLocks noChangeAspect="1" noChangeArrowheads="1"/>
              </p:cNvPicPr>
              <p:nvPr/>
            </p:nvPicPr>
            <p:blipFill>
              <a:blip r:embed="rId10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32" y="1152"/>
                <a:ext cx="1300" cy="312"/>
              </a:xfrm>
              <a:prstGeom prst="rect">
                <a:avLst/>
              </a:prstGeom>
              <a:noFill/>
            </p:spPr>
          </p:pic>
          <p:pic>
            <p:nvPicPr>
              <p:cNvPr id="35850" name="Picture 10" descr="image-1785"/>
              <p:cNvPicPr>
                <a:picLocks noChangeAspect="1" noChangeArrowheads="1"/>
              </p:cNvPicPr>
              <p:nvPr/>
            </p:nvPicPr>
            <p:blipFill>
              <a:blip r:embed="rId11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560" y="1200"/>
                <a:ext cx="688" cy="308"/>
              </a:xfrm>
              <a:prstGeom prst="rect">
                <a:avLst/>
              </a:prstGeom>
              <a:noFill/>
            </p:spPr>
          </p:pic>
        </p:grpSp>
        <p:pic>
          <p:nvPicPr>
            <p:cNvPr id="35864" name="Picture 24" descr="latex-image-1"/>
            <p:cNvPicPr>
              <a:picLocks noChangeAspect="1" noChangeArrowheads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312" y="1632"/>
              <a:ext cx="872" cy="22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C15AD-0231-7442-971D-87B867E85B66}" type="slidenum">
              <a:rPr lang="en-US"/>
              <a:pPr/>
              <a:t>35</a:t>
            </a:fld>
            <a:endParaRPr lang="en-US"/>
          </a:p>
        </p:txBody>
      </p:sp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-530668" y="209176"/>
            <a:ext cx="967466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b="1" dirty="0" smtClean="0">
                <a:solidFill>
                  <a:srgbClr val="000080"/>
                </a:solidFill>
              </a:rPr>
              <a:t>            CGC Effective Theory: B-JIMWLK hierarchy of </a:t>
            </a:r>
            <a:r>
              <a:rPr lang="en-US" sz="2800" b="1" dirty="0" err="1" smtClean="0">
                <a:solidFill>
                  <a:srgbClr val="000080"/>
                </a:solidFill>
              </a:rPr>
              <a:t>correlators</a:t>
            </a:r>
            <a:endParaRPr lang="en-US" sz="2800" dirty="0">
              <a:latin typeface="Comic Sans MS" charset="0"/>
            </a:endParaRPr>
          </a:p>
        </p:txBody>
      </p:sp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/>
          </a:blip>
          <a:srcRect l="5662"/>
          <a:stretch>
            <a:fillRect/>
          </a:stretch>
        </p:blipFill>
        <p:spPr bwMode="auto">
          <a:xfrm>
            <a:off x="2472764" y="904992"/>
            <a:ext cx="4655671" cy="606969"/>
          </a:xfrm>
          <a:prstGeom prst="rect">
            <a:avLst/>
          </a:prstGeom>
          <a:noFill/>
        </p:spPr>
      </p:pic>
      <p:sp>
        <p:nvSpPr>
          <p:cNvPr id="37894" name="Line 6"/>
          <p:cNvSpPr>
            <a:spLocks noChangeShapeType="1"/>
          </p:cNvSpPr>
          <p:nvPr/>
        </p:nvSpPr>
        <p:spPr bwMode="auto">
          <a:xfrm>
            <a:off x="2752679" y="1511961"/>
            <a:ext cx="351234" cy="7620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895" name="Text Box 7"/>
          <p:cNvSpPr txBox="1">
            <a:spLocks noChangeArrowheads="1"/>
          </p:cNvSpPr>
          <p:nvPr/>
        </p:nvSpPr>
        <p:spPr bwMode="auto">
          <a:xfrm>
            <a:off x="3103913" y="1511961"/>
            <a:ext cx="1143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 dirty="0">
                <a:solidFill>
                  <a:srgbClr val="008000"/>
                </a:solidFill>
              </a:rPr>
              <a:t>“time”</a:t>
            </a:r>
          </a:p>
        </p:txBody>
      </p:sp>
      <p:sp>
        <p:nvSpPr>
          <p:cNvPr id="37896" name="Line 8"/>
          <p:cNvSpPr>
            <a:spLocks noChangeShapeType="1"/>
          </p:cNvSpPr>
          <p:nvPr/>
        </p:nvSpPr>
        <p:spPr bwMode="auto">
          <a:xfrm flipV="1">
            <a:off x="5549270" y="1379153"/>
            <a:ext cx="0" cy="271214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897" name="Text Box 9"/>
          <p:cNvSpPr txBox="1">
            <a:spLocks noChangeArrowheads="1"/>
          </p:cNvSpPr>
          <p:nvPr/>
        </p:nvSpPr>
        <p:spPr bwMode="auto">
          <a:xfrm>
            <a:off x="5549270" y="1644769"/>
            <a:ext cx="25527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 dirty="0" smtClean="0">
                <a:solidFill>
                  <a:srgbClr val="008000"/>
                </a:solidFill>
              </a:rPr>
              <a:t>“diffusion coefficient</a:t>
            </a:r>
            <a:r>
              <a:rPr lang="en-US" sz="1600" b="1" dirty="0">
                <a:solidFill>
                  <a:srgbClr val="008000"/>
                </a:solidFill>
              </a:rPr>
              <a:t>”</a:t>
            </a:r>
            <a:endParaRPr lang="en-US" sz="1600" b="1" dirty="0"/>
          </a:p>
        </p:txBody>
      </p:sp>
      <p:pic>
        <p:nvPicPr>
          <p:cNvPr id="37911" name="Picture 2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6000"/>
          </a:blip>
          <a:srcRect/>
          <a:stretch>
            <a:fillRect/>
          </a:stretch>
        </p:blipFill>
        <p:spPr bwMode="auto">
          <a:xfrm>
            <a:off x="1989070" y="1983323"/>
            <a:ext cx="6590838" cy="2556239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440281" y="4782483"/>
            <a:ext cx="824651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At high energies, the </a:t>
            </a:r>
            <a:r>
              <a:rPr lang="en-US" sz="2400" b="1" dirty="0" err="1" smtClean="0"/>
              <a:t>d.o.f</a:t>
            </a:r>
            <a:r>
              <a:rPr lang="en-US" sz="2400" b="1" dirty="0" smtClean="0"/>
              <a:t> that describe the frozen many-body </a:t>
            </a:r>
          </a:p>
          <a:p>
            <a:r>
              <a:rPr lang="en-US" sz="2400" b="1" dirty="0" smtClean="0"/>
              <a:t>gluon configurations are novel objects: dipoles, </a:t>
            </a:r>
            <a:r>
              <a:rPr lang="en-US" sz="2400" b="1" dirty="0" err="1" smtClean="0"/>
              <a:t>quadrupoles</a:t>
            </a:r>
            <a:r>
              <a:rPr lang="en-US" sz="2400" b="1" dirty="0" smtClean="0"/>
              <a:t>, …</a:t>
            </a:r>
          </a:p>
          <a:p>
            <a:endParaRPr lang="en-US" sz="2400" b="1" dirty="0" smtClean="0"/>
          </a:p>
          <a:p>
            <a:r>
              <a:rPr lang="en-US" sz="2400" b="1" dirty="0" smtClean="0"/>
              <a:t>Universal – appear in a number of processes in </a:t>
            </a:r>
            <a:r>
              <a:rPr lang="en-US" sz="2400" b="1" dirty="0" err="1" smtClean="0"/>
              <a:t>p+A</a:t>
            </a:r>
            <a:r>
              <a:rPr lang="en-US" sz="2400" b="1" dirty="0" smtClean="0"/>
              <a:t> and </a:t>
            </a:r>
            <a:r>
              <a:rPr lang="en-US" sz="2400" b="1" dirty="0" err="1" smtClean="0"/>
              <a:t>e+A</a:t>
            </a:r>
            <a:r>
              <a:rPr lang="en-US" sz="2400" b="1" dirty="0" smtClean="0"/>
              <a:t>; </a:t>
            </a:r>
          </a:p>
          <a:p>
            <a:r>
              <a:rPr lang="en-US" sz="2400" b="1" dirty="0" smtClean="0"/>
              <a:t>how do these evolve with energy ?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97637" y="396621"/>
            <a:ext cx="557255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90"/>
                </a:solidFill>
                <a:latin typeface="Calibri"/>
                <a:cs typeface="Calibri"/>
              </a:rPr>
              <a:t>Solving the B-JIMWLK hierarchy</a:t>
            </a:r>
            <a:endParaRPr lang="en-US" sz="3200" b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86205" y="2626213"/>
            <a:ext cx="12915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 smtClean="0">
                <a:solidFill>
                  <a:srgbClr val="008000"/>
                </a:solidFill>
                <a:latin typeface="Calibri"/>
                <a:cs typeface="Calibri"/>
              </a:rPr>
              <a:t>Weigert</a:t>
            </a:r>
            <a:r>
              <a:rPr lang="en-US" sz="1400" b="1" dirty="0" smtClean="0">
                <a:solidFill>
                  <a:srgbClr val="008000"/>
                </a:solidFill>
                <a:latin typeface="Calibri"/>
                <a:cs typeface="Calibri"/>
              </a:rPr>
              <a:t> (2000)</a:t>
            </a:r>
            <a:endParaRPr lang="en-US" sz="1400" b="1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675583" y="1388844"/>
            <a:ext cx="7802136" cy="4971043"/>
            <a:chOff x="675583" y="1388844"/>
            <a:chExt cx="7802136" cy="4971043"/>
          </a:xfrm>
        </p:grpSpPr>
        <p:sp>
          <p:nvSpPr>
            <p:cNvPr id="3" name="TextBox 2"/>
            <p:cNvSpPr txBox="1"/>
            <p:nvPr/>
          </p:nvSpPr>
          <p:spPr>
            <a:xfrm>
              <a:off x="675583" y="1388844"/>
              <a:ext cx="7802136" cy="37856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Clr>
                  <a:srgbClr val="FF0000"/>
                </a:buClr>
                <a:buFont typeface="Wingdings" charset="2"/>
                <a:buChar char="q"/>
              </a:pPr>
              <a:r>
                <a:rPr lang="en-US" sz="2000" b="1" dirty="0" smtClean="0">
                  <a:latin typeface="Calibri"/>
                  <a:cs typeface="Calibri"/>
                </a:rPr>
                <a:t> JIMWLK includes all multiple scattering and leading log evolution in </a:t>
              </a:r>
              <a:r>
                <a:rPr lang="en-US" sz="2000" b="1" dirty="0" err="1" smtClean="0">
                  <a:latin typeface="Calibri"/>
                  <a:cs typeface="Calibri"/>
                </a:rPr>
                <a:t>x</a:t>
              </a:r>
              <a:endParaRPr lang="en-US" sz="2000" b="1" dirty="0" smtClean="0">
                <a:latin typeface="Calibri"/>
                <a:cs typeface="Calibri"/>
              </a:endParaRPr>
            </a:p>
            <a:p>
              <a:pPr>
                <a:buClr>
                  <a:srgbClr val="FF0000"/>
                </a:buClr>
              </a:pPr>
              <a:endParaRPr lang="en-US" sz="2000" b="1" dirty="0" smtClean="0">
                <a:latin typeface="Calibri"/>
                <a:cs typeface="Calibri"/>
              </a:endParaRPr>
            </a:p>
            <a:p>
              <a:pPr>
                <a:buClr>
                  <a:srgbClr val="FF0000"/>
                </a:buClr>
                <a:buFont typeface="Wingdings" charset="2"/>
                <a:buChar char="q"/>
              </a:pPr>
              <a:endParaRPr lang="en-US" sz="2000" b="1" dirty="0" smtClean="0">
                <a:latin typeface="Calibri"/>
                <a:cs typeface="Calibri"/>
              </a:endParaRPr>
            </a:p>
            <a:p>
              <a:pPr>
                <a:buClr>
                  <a:srgbClr val="FF0000"/>
                </a:buClr>
                <a:buFont typeface="Wingdings" charset="2"/>
                <a:buChar char="q"/>
              </a:pPr>
              <a:r>
                <a:rPr lang="en-US" sz="2000" b="1" dirty="0" smtClean="0">
                  <a:latin typeface="Calibri"/>
                  <a:cs typeface="Calibri"/>
                </a:rPr>
                <a:t> Expectation values of  Wilson line </a:t>
              </a:r>
              <a:r>
                <a:rPr lang="en-US" sz="2000" b="1" dirty="0" err="1" smtClean="0">
                  <a:latin typeface="Calibri"/>
                  <a:cs typeface="Calibri"/>
                </a:rPr>
                <a:t>correlators</a:t>
              </a:r>
              <a:r>
                <a:rPr lang="en-US" sz="2000" b="1" dirty="0" smtClean="0">
                  <a:latin typeface="Calibri"/>
                  <a:cs typeface="Calibri"/>
                </a:rPr>
                <a:t> at small </a:t>
              </a:r>
              <a:r>
                <a:rPr lang="en-US" sz="2000" b="1" dirty="0" err="1" smtClean="0">
                  <a:latin typeface="Calibri"/>
                  <a:cs typeface="Calibri"/>
                </a:rPr>
                <a:t>x</a:t>
              </a:r>
              <a:r>
                <a:rPr lang="en-US" sz="2000" b="1" dirty="0" smtClean="0">
                  <a:latin typeface="Calibri"/>
                  <a:cs typeface="Calibri"/>
                </a:rPr>
                <a:t> </a:t>
              </a:r>
            </a:p>
            <a:p>
              <a:pPr>
                <a:buClr>
                  <a:srgbClr val="FF0000"/>
                </a:buClr>
              </a:pPr>
              <a:r>
                <a:rPr lang="en-US" sz="2000" b="1" dirty="0" smtClean="0">
                  <a:latin typeface="Calibri"/>
                  <a:cs typeface="Calibri"/>
                </a:rPr>
                <a:t>     satisfy a Fokker-Planck eqn. in functional space</a:t>
              </a:r>
            </a:p>
            <a:p>
              <a:pPr>
                <a:buClr>
                  <a:srgbClr val="FF0000"/>
                </a:buClr>
              </a:pPr>
              <a:endParaRPr lang="en-US" sz="2000" b="1" dirty="0" smtClean="0">
                <a:latin typeface="Calibri"/>
                <a:cs typeface="Calibri"/>
              </a:endParaRPr>
            </a:p>
            <a:p>
              <a:pPr>
                <a:buClr>
                  <a:srgbClr val="FF0000"/>
                </a:buClr>
                <a:buFont typeface="Wingdings" charset="2"/>
                <a:buChar char="q"/>
              </a:pPr>
              <a:r>
                <a:rPr lang="en-US" sz="2000" b="1" dirty="0" smtClean="0">
                  <a:latin typeface="Calibri"/>
                  <a:cs typeface="Calibri"/>
                </a:rPr>
                <a:t> This translates into a hierarchy of equations for </a:t>
              </a:r>
              <a:r>
                <a:rPr lang="en-US" sz="2000" b="1" dirty="0" err="1" smtClean="0">
                  <a:latin typeface="Calibri"/>
                  <a:cs typeface="Calibri"/>
                </a:rPr>
                <a:t>n</a:t>
              </a:r>
              <a:r>
                <a:rPr lang="en-US" sz="2000" b="1" dirty="0" smtClean="0">
                  <a:latin typeface="Calibri"/>
                  <a:cs typeface="Calibri"/>
                </a:rPr>
                <a:t>-point </a:t>
              </a:r>
            </a:p>
            <a:p>
              <a:pPr>
                <a:buClr>
                  <a:srgbClr val="FF0000"/>
                </a:buClr>
              </a:pPr>
              <a:r>
                <a:rPr lang="en-US" sz="2000" b="1" dirty="0" smtClean="0">
                  <a:latin typeface="Calibri"/>
                  <a:cs typeface="Calibri"/>
                </a:rPr>
                <a:t>     Wilson line </a:t>
              </a:r>
              <a:r>
                <a:rPr lang="en-US" sz="2000" b="1" dirty="0" err="1" smtClean="0">
                  <a:latin typeface="Calibri"/>
                  <a:cs typeface="Calibri"/>
                </a:rPr>
                <a:t>correlators</a:t>
              </a:r>
              <a:endParaRPr lang="en-US" sz="2000" b="1" dirty="0" smtClean="0">
                <a:latin typeface="Calibri"/>
                <a:cs typeface="Calibri"/>
              </a:endParaRPr>
            </a:p>
            <a:p>
              <a:pPr>
                <a:buClr>
                  <a:srgbClr val="FF0000"/>
                </a:buClr>
              </a:pPr>
              <a:endParaRPr lang="en-US" sz="2000" b="1" dirty="0" smtClean="0">
                <a:latin typeface="Calibri"/>
                <a:cs typeface="Calibri"/>
              </a:endParaRPr>
            </a:p>
            <a:p>
              <a:pPr>
                <a:buClr>
                  <a:srgbClr val="FF0000"/>
                </a:buClr>
              </a:pPr>
              <a:endParaRPr lang="en-US" sz="2000" b="1" dirty="0" smtClean="0">
                <a:latin typeface="Calibri"/>
                <a:cs typeface="Calibri"/>
              </a:endParaRPr>
            </a:p>
            <a:p>
              <a:pPr>
                <a:buClr>
                  <a:srgbClr val="FF0000"/>
                </a:buClr>
                <a:buFont typeface="Wingdings" charset="2"/>
                <a:buChar char="q"/>
              </a:pPr>
              <a:r>
                <a:rPr lang="en-US" sz="2000" b="1" dirty="0" smtClean="0">
                  <a:latin typeface="Calibri"/>
                  <a:cs typeface="Calibri"/>
                </a:rPr>
                <a:t>  As is generally the case, Fokker-Planck equations can be </a:t>
              </a:r>
            </a:p>
            <a:p>
              <a:pPr>
                <a:buClr>
                  <a:srgbClr val="FF0000"/>
                </a:buClr>
              </a:pPr>
              <a:r>
                <a:rPr lang="en-US" sz="2000" b="1" dirty="0" smtClean="0">
                  <a:latin typeface="Calibri"/>
                  <a:cs typeface="Calibri"/>
                </a:rPr>
                <a:t>    re-expressed as </a:t>
              </a:r>
              <a:r>
                <a:rPr lang="en-US" sz="2000" b="1" dirty="0" err="1" smtClean="0">
                  <a:latin typeface="Calibri"/>
                  <a:cs typeface="Calibri"/>
                </a:rPr>
                <a:t>Langevin</a:t>
              </a:r>
              <a:r>
                <a:rPr lang="en-US" sz="2000" b="1" dirty="0" smtClean="0">
                  <a:latin typeface="Calibri"/>
                  <a:cs typeface="Calibri"/>
                </a:rPr>
                <a:t> equations – in this case for Wilson lines</a:t>
              </a:r>
              <a:endParaRPr lang="en-US" sz="2000" b="1" dirty="0">
                <a:latin typeface="Calibri"/>
                <a:cs typeface="Calibri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6574634" y="5174496"/>
              <a:ext cx="190308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err="1" smtClean="0">
                  <a:solidFill>
                    <a:srgbClr val="008000"/>
                  </a:solidFill>
                  <a:latin typeface="Calibri"/>
                  <a:cs typeface="Calibri"/>
                </a:rPr>
                <a:t>Blaizot,Iancu,Weigert</a:t>
              </a:r>
              <a:endParaRPr lang="en-US" sz="1400" b="1" dirty="0" smtClean="0">
                <a:solidFill>
                  <a:srgbClr val="008000"/>
                </a:solidFill>
                <a:latin typeface="Calibri"/>
                <a:cs typeface="Calibri"/>
              </a:endParaRPr>
            </a:p>
            <a:p>
              <a:r>
                <a:rPr lang="en-US" sz="1400" b="1" dirty="0" err="1" smtClean="0">
                  <a:solidFill>
                    <a:srgbClr val="008000"/>
                  </a:solidFill>
                  <a:latin typeface="Calibri"/>
                  <a:cs typeface="Calibri"/>
                </a:rPr>
                <a:t>Rummukainen,Weigert</a:t>
              </a:r>
              <a:endParaRPr lang="en-US" sz="1400" b="1" dirty="0">
                <a:solidFill>
                  <a:srgbClr val="008000"/>
                </a:solidFill>
                <a:latin typeface="Calibri"/>
                <a:cs typeface="Calibri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124424" y="5959777"/>
              <a:ext cx="735329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rgbClr val="000090"/>
                  </a:solidFill>
                  <a:latin typeface="Calibri"/>
                  <a:cs typeface="Calibri"/>
                </a:rPr>
                <a:t>First numerical solutions exist: I will report on recent developments</a:t>
              </a:r>
              <a:endParaRPr lang="en-US" sz="2000" b="1" dirty="0">
                <a:solidFill>
                  <a:srgbClr val="000090"/>
                </a:solidFill>
                <a:latin typeface="Calibri"/>
                <a:cs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93554" y="396621"/>
            <a:ext cx="728416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90"/>
                </a:solidFill>
                <a:latin typeface="Calibri"/>
                <a:cs typeface="Calibri"/>
              </a:rPr>
              <a:t> B-JIMWLK hierarchy: </a:t>
            </a:r>
            <a:r>
              <a:rPr lang="en-US" sz="3200" b="1" dirty="0" err="1" smtClean="0">
                <a:solidFill>
                  <a:srgbClr val="000090"/>
                </a:solidFill>
                <a:latin typeface="Calibri"/>
                <a:cs typeface="Calibri"/>
              </a:rPr>
              <a:t>Langevin</a:t>
            </a:r>
            <a:r>
              <a:rPr lang="en-US" sz="3200" b="1" dirty="0" smtClean="0">
                <a:solidFill>
                  <a:srgbClr val="000090"/>
                </a:solidFill>
                <a:latin typeface="Calibri"/>
                <a:cs typeface="Calibri"/>
              </a:rPr>
              <a:t> realization</a:t>
            </a:r>
            <a:endParaRPr lang="en-US" sz="3200" b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pic>
        <p:nvPicPr>
          <p:cNvPr id="7" name="Picture 6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013078" y="1432057"/>
            <a:ext cx="5544960" cy="65461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6164" y="1031947"/>
            <a:ext cx="71018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Calibri"/>
                <a:cs typeface="Calibri"/>
              </a:rPr>
              <a:t>Numerical evaluation of Wilson line </a:t>
            </a:r>
            <a:r>
              <a:rPr lang="en-US" sz="2000" b="1" dirty="0" err="1" smtClean="0">
                <a:latin typeface="Calibri"/>
                <a:cs typeface="Calibri"/>
              </a:rPr>
              <a:t>correlators</a:t>
            </a:r>
            <a:r>
              <a:rPr lang="en-US" sz="2000" b="1" dirty="0" smtClean="0">
                <a:latin typeface="Calibri"/>
                <a:cs typeface="Calibri"/>
              </a:rPr>
              <a:t> on 2+1-D lattices: </a:t>
            </a:r>
            <a:endParaRPr lang="en-US" sz="2000" b="1" dirty="0">
              <a:latin typeface="Calibri"/>
              <a:cs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0366" y="2292386"/>
            <a:ext cx="16591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latin typeface="Calibri"/>
                <a:cs typeface="Calibri"/>
              </a:rPr>
              <a:t>Langevin</a:t>
            </a:r>
            <a:r>
              <a:rPr lang="en-US" sz="2000" b="1" dirty="0" smtClean="0">
                <a:latin typeface="Calibri"/>
                <a:cs typeface="Calibri"/>
              </a:rPr>
              <a:t> </a:t>
            </a:r>
            <a:r>
              <a:rPr lang="en-US" sz="2000" b="1" dirty="0" err="1" smtClean="0">
                <a:latin typeface="Calibri"/>
                <a:cs typeface="Calibri"/>
              </a:rPr>
              <a:t>eqn</a:t>
            </a:r>
            <a:r>
              <a:rPr lang="en-US" sz="2000" b="1" dirty="0" smtClean="0">
                <a:latin typeface="Calibri"/>
                <a:cs typeface="Calibri"/>
              </a:rPr>
              <a:t>:</a:t>
            </a:r>
            <a:endParaRPr lang="en-US" sz="2000" b="1" dirty="0">
              <a:latin typeface="Calibri"/>
              <a:cs typeface="Calibri"/>
            </a:endParaRPr>
          </a:p>
        </p:txBody>
      </p:sp>
      <p:pic>
        <p:nvPicPr>
          <p:cNvPr id="10" name="Picture 9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2067280" y="2891134"/>
            <a:ext cx="5099932" cy="637492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 bwMode="auto">
          <a:xfrm rot="10800000" flipV="1">
            <a:off x="2418588" y="3528626"/>
            <a:ext cx="2864463" cy="470324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pic>
        <p:nvPicPr>
          <p:cNvPr id="20" name="Picture 19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312038" y="4079046"/>
            <a:ext cx="4213098" cy="599878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56164" y="4678924"/>
            <a:ext cx="32222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  <a:latin typeface="Calibri"/>
                <a:cs typeface="Calibri"/>
              </a:rPr>
              <a:t>“square root” of JIMWLK kernel</a:t>
            </a:r>
            <a:endParaRPr lang="en-US" b="1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  <p:cxnSp>
        <p:nvCxnSpPr>
          <p:cNvPr id="23" name="Straight Arrow Connector 22"/>
          <p:cNvCxnSpPr/>
          <p:nvPr/>
        </p:nvCxnSpPr>
        <p:spPr bwMode="auto">
          <a:xfrm>
            <a:off x="6917958" y="3366505"/>
            <a:ext cx="694282" cy="63244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pic>
        <p:nvPicPr>
          <p:cNvPr id="24" name="Picture 23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tretch>
                <a:fillRect/>
              </a:stretch>
            </p:blipFill>
          </mc:Choice>
          <mc:Fallback>
            <p:blipFill>
              <a:blip r:embed="rId9"/>
              <a:stretch>
                <a:fillRect/>
              </a:stretch>
            </p:blipFill>
          </mc:Fallback>
        </mc:AlternateContent>
        <p:spPr>
          <a:xfrm>
            <a:off x="5353401" y="4215482"/>
            <a:ext cx="3627621" cy="463441"/>
          </a:xfrm>
          <a:prstGeom prst="rect">
            <a:avLst/>
          </a:prstGeom>
        </p:spPr>
      </p:pic>
      <p:cxnSp>
        <p:nvCxnSpPr>
          <p:cNvPr id="26" name="Straight Arrow Connector 25"/>
          <p:cNvCxnSpPr/>
          <p:nvPr/>
        </p:nvCxnSpPr>
        <p:spPr bwMode="auto">
          <a:xfrm flipV="1">
            <a:off x="6377492" y="2692496"/>
            <a:ext cx="540466" cy="37426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6012799" y="2323164"/>
            <a:ext cx="2672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  <a:latin typeface="Calibri"/>
                <a:cs typeface="Calibri"/>
              </a:rPr>
              <a:t>Gaussian random variable</a:t>
            </a:r>
            <a:endParaRPr lang="en-US" b="1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816474" y="4678924"/>
            <a:ext cx="8779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8000"/>
                </a:solidFill>
                <a:latin typeface="Calibri"/>
                <a:cs typeface="Calibri"/>
              </a:rPr>
              <a:t>“drag”</a:t>
            </a:r>
            <a:endParaRPr lang="en-US" sz="2000" b="1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926586" y="5431009"/>
            <a:ext cx="57374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FF0000"/>
              </a:buClr>
              <a:buFont typeface="Wingdings" charset="2"/>
              <a:buChar char="q"/>
            </a:pPr>
            <a:r>
              <a:rPr lang="en-US" sz="2000" b="1" dirty="0" smtClean="0">
                <a:solidFill>
                  <a:srgbClr val="000090"/>
                </a:solidFill>
                <a:latin typeface="Calibri"/>
                <a:cs typeface="Calibri"/>
              </a:rPr>
              <a:t> Initial conditions for V’s from the MV model</a:t>
            </a:r>
          </a:p>
          <a:p>
            <a:pPr>
              <a:buClr>
                <a:srgbClr val="FF0000"/>
              </a:buClr>
              <a:buFont typeface="Wingdings" charset="2"/>
              <a:buChar char="q"/>
            </a:pPr>
            <a:endParaRPr lang="en-US" sz="2000" b="1" dirty="0" smtClean="0">
              <a:solidFill>
                <a:srgbClr val="000090"/>
              </a:solidFill>
              <a:latin typeface="Calibri"/>
              <a:cs typeface="Calibri"/>
            </a:endParaRPr>
          </a:p>
          <a:p>
            <a:pPr>
              <a:buClr>
                <a:srgbClr val="FF0000"/>
              </a:buClr>
              <a:buFont typeface="Wingdings" charset="2"/>
              <a:buChar char="q"/>
            </a:pPr>
            <a:r>
              <a:rPr lang="en-US" sz="2000" b="1" dirty="0" smtClean="0">
                <a:solidFill>
                  <a:srgbClr val="000090"/>
                </a:solidFill>
                <a:latin typeface="Calibri"/>
                <a:cs typeface="Calibri"/>
              </a:rPr>
              <a:t> Daughter dipole prescription for running coupling</a:t>
            </a:r>
            <a:endParaRPr lang="en-US" sz="2000" b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08954" y="262384"/>
            <a:ext cx="900218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90"/>
                </a:solidFill>
              </a:rPr>
              <a:t> Functional </a:t>
            </a:r>
            <a:r>
              <a:rPr lang="en-US" sz="3200" b="1" dirty="0" err="1" smtClean="0">
                <a:solidFill>
                  <a:srgbClr val="000090"/>
                </a:solidFill>
              </a:rPr>
              <a:t>Langevin</a:t>
            </a:r>
            <a:r>
              <a:rPr lang="en-US" sz="3200" b="1" dirty="0" smtClean="0">
                <a:solidFill>
                  <a:srgbClr val="000090"/>
                </a:solidFill>
              </a:rPr>
              <a:t> solutions of JIMWLK hierarchy</a:t>
            </a:r>
            <a:endParaRPr lang="en-US" sz="3200" b="1" dirty="0">
              <a:solidFill>
                <a:srgbClr val="00009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rcRect l="3936" r="2798"/>
          <a:stretch>
            <a:fillRect/>
          </a:stretch>
        </p:blipFill>
        <p:spPr>
          <a:xfrm>
            <a:off x="398689" y="1133866"/>
            <a:ext cx="8490593" cy="311873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173956" y="4252599"/>
            <a:ext cx="45985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 smtClean="0">
                <a:solidFill>
                  <a:srgbClr val="008000"/>
                </a:solidFill>
              </a:rPr>
              <a:t>Dumitru,Jalilian-Marian,Lappi,Schenke,RV</a:t>
            </a:r>
            <a:r>
              <a:rPr lang="en-US" sz="1400" b="1" dirty="0" smtClean="0">
                <a:solidFill>
                  <a:srgbClr val="008000"/>
                </a:solidFill>
              </a:rPr>
              <a:t>: arXiv:1108.1764</a:t>
            </a:r>
            <a:endParaRPr lang="en-US" sz="1400" b="1" dirty="0">
              <a:solidFill>
                <a:srgbClr val="008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73236" y="979977"/>
            <a:ext cx="2416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 smtClean="0">
                <a:solidFill>
                  <a:srgbClr val="008000"/>
                </a:solidFill>
              </a:rPr>
              <a:t>Rummukainen,Weigert</a:t>
            </a:r>
            <a:r>
              <a:rPr lang="en-US" sz="1400" b="1" dirty="0" smtClean="0">
                <a:solidFill>
                  <a:srgbClr val="008000"/>
                </a:solidFill>
              </a:rPr>
              <a:t> (2003)</a:t>
            </a:r>
            <a:endParaRPr lang="en-US" sz="1400" b="1" dirty="0">
              <a:solidFill>
                <a:srgbClr val="008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5827" y="5034105"/>
            <a:ext cx="8745311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Multi-</a:t>
            </a:r>
            <a:r>
              <a:rPr lang="en-US" sz="2400" b="1" dirty="0" err="1" smtClean="0"/>
              <a:t>parton</a:t>
            </a:r>
            <a:r>
              <a:rPr lang="en-US" sz="2400" b="1" dirty="0" smtClean="0"/>
              <a:t> correlations in nuclear </a:t>
            </a:r>
            <a:r>
              <a:rPr lang="en-US" sz="2400" b="1" dirty="0" err="1" smtClean="0"/>
              <a:t>wavefunctions</a:t>
            </a:r>
            <a:r>
              <a:rPr lang="en-US" sz="2400" b="1" dirty="0" smtClean="0"/>
              <a:t>: </a:t>
            </a:r>
          </a:p>
          <a:p>
            <a:endParaRPr lang="en-US" sz="2400" b="1" dirty="0" smtClean="0"/>
          </a:p>
          <a:p>
            <a:r>
              <a:rPr lang="en-US" sz="2400" b="1" dirty="0" smtClean="0"/>
              <a:t>Event-by-event rapidity, number and impact parameter fluctuations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74640" y="248011"/>
            <a:ext cx="530886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90"/>
                </a:solidFill>
                <a:latin typeface="Calibri"/>
                <a:cs typeface="Calibri"/>
              </a:rPr>
              <a:t>Inclusive DIS: dipole evolution</a:t>
            </a:r>
            <a:endParaRPr lang="en-US" sz="3200" b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pic>
        <p:nvPicPr>
          <p:cNvPr id="6" name="Picture 5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307637" y="1177809"/>
            <a:ext cx="6384415" cy="805887"/>
          </a:xfrm>
          <a:prstGeom prst="rect">
            <a:avLst/>
          </a:prstGeom>
        </p:spPr>
      </p:pic>
      <p:pic>
        <p:nvPicPr>
          <p:cNvPr id="9" name="Picture 8" descr="dum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120" y="1619500"/>
            <a:ext cx="1921517" cy="1755152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 bwMode="auto">
          <a:xfrm rot="10800000" flipV="1">
            <a:off x="4823654" y="1983696"/>
            <a:ext cx="2161862" cy="51338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14" name="Down Arrow 13"/>
          <p:cNvSpPr/>
          <p:nvPr/>
        </p:nvSpPr>
        <p:spPr bwMode="auto">
          <a:xfrm>
            <a:off x="7073341" y="3250215"/>
            <a:ext cx="175651" cy="317254"/>
          </a:xfrm>
          <a:prstGeom prst="downArrow">
            <a:avLst/>
          </a:prstGeom>
          <a:solidFill>
            <a:srgbClr val="FF66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5" name="Picture 14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2495273" y="2665842"/>
            <a:ext cx="5963584" cy="534238"/>
          </a:xfrm>
          <a:prstGeom prst="rect">
            <a:avLst/>
          </a:prstGeom>
        </p:spPr>
      </p:pic>
      <p:pic>
        <p:nvPicPr>
          <p:cNvPr id="19" name="Picture 18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7"/>
              <a:stretch>
                <a:fillRect/>
              </a:stretch>
            </p:blipFill>
          </mc:Choice>
          <mc:Fallback>
            <p:blipFill>
              <a:blip r:embed="rId8"/>
              <a:stretch>
                <a:fillRect/>
              </a:stretch>
            </p:blipFill>
          </mc:Fallback>
        </mc:AlternateContent>
        <p:spPr>
          <a:xfrm>
            <a:off x="5477065" y="3690624"/>
            <a:ext cx="3214987" cy="4404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372600" cy="1143000"/>
          </a:xfrm>
        </p:spPr>
        <p:txBody>
          <a:bodyPr/>
          <a:lstStyle/>
          <a:p>
            <a:pPr eaLnBrk="1" hangingPunct="1"/>
            <a:r>
              <a:rPr lang="en-US" sz="3200" b="1" dirty="0" smtClean="0">
                <a:solidFill>
                  <a:srgbClr val="000090"/>
                </a:solidFill>
                <a:latin typeface="Calibri"/>
                <a:cs typeface="Calibri"/>
              </a:rPr>
              <a:t>The big role of wee gluons</a:t>
            </a:r>
            <a:endParaRPr lang="en-US" sz="3200" b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pic>
        <p:nvPicPr>
          <p:cNvPr id="61443" name="Picture 3" descr="collision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363" t="20555" r="8333" b="21696"/>
          <a:stretch>
            <a:fillRect/>
          </a:stretch>
        </p:blipFill>
        <p:spPr bwMode="auto">
          <a:xfrm>
            <a:off x="2156060" y="1143000"/>
            <a:ext cx="4495800" cy="250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4" name="Picture 4" descr="part_prod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686" t="8333" r="24510" b="6818"/>
          <a:stretch>
            <a:fillRect/>
          </a:stretch>
        </p:blipFill>
        <p:spPr bwMode="auto">
          <a:xfrm rot="5432043">
            <a:off x="3044409" y="2275664"/>
            <a:ext cx="2905125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74640" y="248011"/>
            <a:ext cx="530886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90"/>
                </a:solidFill>
                <a:latin typeface="Calibri"/>
                <a:cs typeface="Calibri"/>
              </a:rPr>
              <a:t>Inclusive DIS: dipole evolution</a:t>
            </a:r>
            <a:endParaRPr lang="en-US" sz="3200" b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pic>
        <p:nvPicPr>
          <p:cNvPr id="9" name="Picture 8" descr="dum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6877" y="1177809"/>
            <a:ext cx="1921517" cy="1755152"/>
          </a:xfrm>
          <a:prstGeom prst="rect">
            <a:avLst/>
          </a:prstGeom>
        </p:spPr>
      </p:pic>
      <p:pic>
        <p:nvPicPr>
          <p:cNvPr id="20" name="Picture 19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736869" y="3936855"/>
            <a:ext cx="7962769" cy="500438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718065" y="3290514"/>
            <a:ext cx="40001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Calibri"/>
                <a:cs typeface="Calibri"/>
              </a:rPr>
              <a:t>B-JIMWLK eqn. for dipole </a:t>
            </a:r>
            <a:r>
              <a:rPr lang="en-US" sz="2000" b="1" dirty="0" err="1" smtClean="0">
                <a:latin typeface="Calibri"/>
                <a:cs typeface="Calibri"/>
              </a:rPr>
              <a:t>correlator</a:t>
            </a:r>
            <a:endParaRPr lang="en-US" sz="2000" b="1" dirty="0">
              <a:latin typeface="Calibri"/>
              <a:cs typeface="Calibri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36869" y="4525752"/>
            <a:ext cx="2129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6600"/>
                </a:solidFill>
                <a:latin typeface="Calibri"/>
                <a:cs typeface="Calibri"/>
              </a:rPr>
              <a:t>Dipole factorization:</a:t>
            </a:r>
            <a:endParaRPr lang="en-US" b="1" dirty="0">
              <a:solidFill>
                <a:srgbClr val="FF6600"/>
              </a:solidFill>
              <a:latin typeface="Calibri"/>
              <a:cs typeface="Calibri"/>
            </a:endParaRPr>
          </a:p>
        </p:txBody>
      </p:sp>
      <p:pic>
        <p:nvPicPr>
          <p:cNvPr id="27" name="Picture 26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1064726" y="5103021"/>
            <a:ext cx="6153946" cy="350433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7482696" y="5103021"/>
            <a:ext cx="976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N</a:t>
            </a:r>
            <a:r>
              <a:rPr lang="en-US" b="1" baseline="-25000" dirty="0" err="1" smtClean="0">
                <a:solidFill>
                  <a:srgbClr val="FF0000"/>
                </a:solidFill>
              </a:rPr>
              <a:t>c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Wingdings"/>
                <a:ea typeface="Wingdings"/>
                <a:cs typeface="Wingdings"/>
              </a:rPr>
              <a:t></a:t>
            </a:r>
            <a:r>
              <a:rPr lang="en-US" b="1" dirty="0" smtClean="0">
                <a:solidFill>
                  <a:srgbClr val="FF0000"/>
                </a:solidFill>
              </a:rPr>
              <a:t> ∞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36869" y="5810362"/>
            <a:ext cx="56714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rgbClr val="000090"/>
                </a:solidFill>
                <a:latin typeface="Calibri"/>
                <a:cs typeface="Calibri"/>
              </a:rPr>
              <a:t>Resulting closed form eqn. is the </a:t>
            </a:r>
            <a:r>
              <a:rPr lang="en-US" b="1" i="1" dirty="0" err="1" smtClean="0">
                <a:solidFill>
                  <a:srgbClr val="000090"/>
                </a:solidFill>
                <a:latin typeface="Calibri"/>
                <a:cs typeface="Calibri"/>
              </a:rPr>
              <a:t>Balitsky-Kovchegov</a:t>
            </a:r>
            <a:r>
              <a:rPr lang="en-US" b="1" i="1" dirty="0" smtClean="0">
                <a:solidFill>
                  <a:srgbClr val="000090"/>
                </a:solidFill>
                <a:latin typeface="Calibri"/>
                <a:cs typeface="Calibri"/>
              </a:rPr>
              <a:t> eqn. </a:t>
            </a:r>
          </a:p>
          <a:p>
            <a:r>
              <a:rPr lang="en-US" b="1" i="1" dirty="0" smtClean="0">
                <a:solidFill>
                  <a:srgbClr val="000090"/>
                </a:solidFill>
                <a:latin typeface="Calibri"/>
                <a:cs typeface="Calibri"/>
              </a:rPr>
              <a:t>Widely used in phenomenological applications</a:t>
            </a:r>
            <a:endParaRPr lang="en-US" b="1" i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sp>
        <p:nvSpPr>
          <p:cNvPr id="16" name="Right Arrow 15"/>
          <p:cNvSpPr/>
          <p:nvPr/>
        </p:nvSpPr>
        <p:spPr bwMode="auto">
          <a:xfrm>
            <a:off x="3621119" y="1904906"/>
            <a:ext cx="1097135" cy="21616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7" name="Picture 16" descr="dum2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55243" y="965578"/>
            <a:ext cx="2394268" cy="19673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59808" y="248011"/>
            <a:ext cx="716935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90"/>
                </a:solidFill>
                <a:latin typeface="Calibri"/>
                <a:cs typeface="Calibri"/>
              </a:rPr>
              <a:t>Semi-inclusive DIS: </a:t>
            </a:r>
            <a:r>
              <a:rPr lang="en-US" sz="3200" b="1" dirty="0" err="1" smtClean="0">
                <a:solidFill>
                  <a:srgbClr val="000090"/>
                </a:solidFill>
                <a:latin typeface="Calibri"/>
                <a:cs typeface="Calibri"/>
              </a:rPr>
              <a:t>quadrupole</a:t>
            </a:r>
            <a:r>
              <a:rPr lang="en-US" sz="3200" b="1" dirty="0" smtClean="0">
                <a:solidFill>
                  <a:srgbClr val="000090"/>
                </a:solidFill>
                <a:latin typeface="Calibri"/>
                <a:cs typeface="Calibri"/>
              </a:rPr>
              <a:t> evolution</a:t>
            </a:r>
            <a:endParaRPr lang="en-US" sz="3200" b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pic>
        <p:nvPicPr>
          <p:cNvPr id="12" name="Picture 11" descr="dum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970" y="1080798"/>
            <a:ext cx="8084192" cy="1647212"/>
          </a:xfrm>
          <a:prstGeom prst="rect">
            <a:avLst/>
          </a:prstGeom>
        </p:spPr>
      </p:pic>
      <p:pic>
        <p:nvPicPr>
          <p:cNvPr id="13" name="Picture 12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667970" y="3061218"/>
            <a:ext cx="7561189" cy="572340"/>
          </a:xfrm>
          <a:prstGeom prst="rect">
            <a:avLst/>
          </a:prstGeom>
        </p:spPr>
      </p:pic>
      <p:pic>
        <p:nvPicPr>
          <p:cNvPr id="14" name="Picture 13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667970" y="3986886"/>
            <a:ext cx="2934348" cy="57116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700701" y="2881898"/>
            <a:ext cx="30514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 smtClean="0">
                <a:solidFill>
                  <a:srgbClr val="008000"/>
                </a:solidFill>
                <a:latin typeface="Calibri"/>
                <a:cs typeface="Calibri"/>
              </a:rPr>
              <a:t>Dominguez,Marquet,Xiao,Yuan</a:t>
            </a:r>
            <a:r>
              <a:rPr lang="en-US" sz="1400" b="1" dirty="0" smtClean="0">
                <a:solidFill>
                  <a:srgbClr val="008000"/>
                </a:solidFill>
                <a:latin typeface="Calibri"/>
                <a:cs typeface="Calibri"/>
              </a:rPr>
              <a:t>  (2011)</a:t>
            </a:r>
            <a:endParaRPr lang="en-US" sz="1400" b="1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  <p:pic>
        <p:nvPicPr>
          <p:cNvPr id="18" name="Picture 17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7"/>
              <a:stretch>
                <a:fillRect/>
              </a:stretch>
            </p:blipFill>
          </mc:Choice>
          <mc:Fallback>
            <p:blipFill>
              <a:blip r:embed="rId8"/>
              <a:stretch>
                <a:fillRect/>
              </a:stretch>
            </p:blipFill>
          </mc:Fallback>
        </mc:AlternateContent>
        <p:spPr>
          <a:xfrm>
            <a:off x="4623067" y="4013374"/>
            <a:ext cx="3819537" cy="544675"/>
          </a:xfrm>
          <a:prstGeom prst="rect">
            <a:avLst/>
          </a:prstGeom>
        </p:spPr>
      </p:pic>
      <p:sp>
        <p:nvSpPr>
          <p:cNvPr id="19" name="Down Arrow 18"/>
          <p:cNvSpPr/>
          <p:nvPr/>
        </p:nvSpPr>
        <p:spPr bwMode="auto">
          <a:xfrm>
            <a:off x="4931747" y="4558049"/>
            <a:ext cx="308680" cy="440641"/>
          </a:xfrm>
          <a:prstGeom prst="downArrow">
            <a:avLst/>
          </a:prstGeom>
          <a:solidFill>
            <a:srgbClr val="FF66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387187" y="4998690"/>
            <a:ext cx="40554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rgbClr val="000090"/>
                </a:solidFill>
                <a:latin typeface="Calibri"/>
                <a:cs typeface="Calibri"/>
              </a:rPr>
              <a:t>Cannot be further simplified a priori </a:t>
            </a:r>
          </a:p>
          <a:p>
            <a:r>
              <a:rPr lang="en-US" sz="2000" b="1" i="1" dirty="0" smtClean="0">
                <a:solidFill>
                  <a:srgbClr val="000090"/>
                </a:solidFill>
                <a:latin typeface="Calibri"/>
                <a:cs typeface="Calibri"/>
              </a:rPr>
              <a:t>even in the large </a:t>
            </a:r>
            <a:r>
              <a:rPr lang="en-US" sz="2000" b="1" i="1" dirty="0" err="1" smtClean="0">
                <a:solidFill>
                  <a:srgbClr val="000090"/>
                </a:solidFill>
                <a:latin typeface="Calibri"/>
                <a:cs typeface="Calibri"/>
              </a:rPr>
              <a:t>N</a:t>
            </a:r>
            <a:r>
              <a:rPr lang="en-US" sz="2000" b="1" i="1" baseline="-25000" dirty="0" err="1" smtClean="0">
                <a:solidFill>
                  <a:srgbClr val="000090"/>
                </a:solidFill>
                <a:latin typeface="Calibri"/>
                <a:cs typeface="Calibri"/>
              </a:rPr>
              <a:t>c</a:t>
            </a:r>
            <a:r>
              <a:rPr lang="en-US" sz="2000" b="1" i="1" dirty="0" smtClean="0">
                <a:solidFill>
                  <a:srgbClr val="000090"/>
                </a:solidFill>
                <a:latin typeface="Calibri"/>
                <a:cs typeface="Calibri"/>
              </a:rPr>
              <a:t> limit</a:t>
            </a:r>
            <a:endParaRPr lang="en-US" sz="2000" b="1" i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24140" y="292388"/>
            <a:ext cx="667362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90"/>
                </a:solidFill>
                <a:latin typeface="Calibri"/>
                <a:cs typeface="Calibri"/>
              </a:rPr>
              <a:t>Universality: Di-jets in </a:t>
            </a:r>
            <a:r>
              <a:rPr lang="en-US" sz="3200" b="1" dirty="0" err="1" smtClean="0">
                <a:solidFill>
                  <a:srgbClr val="000090"/>
                </a:solidFill>
                <a:latin typeface="Calibri"/>
                <a:cs typeface="Calibri"/>
              </a:rPr>
              <a:t>p/d</a:t>
            </a:r>
            <a:r>
              <a:rPr lang="en-US" sz="3200" b="1" dirty="0" smtClean="0">
                <a:solidFill>
                  <a:srgbClr val="000090"/>
                </a:solidFill>
                <a:latin typeface="Calibri"/>
                <a:cs typeface="Calibri"/>
              </a:rPr>
              <a:t>-A collisions</a:t>
            </a:r>
            <a:endParaRPr lang="en-US" sz="3200" b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pic>
        <p:nvPicPr>
          <p:cNvPr id="3" name="Picture 2" descr="dum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672" y="1161858"/>
            <a:ext cx="8394700" cy="1701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50538" y="2863658"/>
            <a:ext cx="301087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 smtClean="0">
                <a:solidFill>
                  <a:srgbClr val="008000"/>
                </a:solidFill>
                <a:latin typeface="Calibri"/>
                <a:cs typeface="Calibri"/>
              </a:rPr>
              <a:t>Jalilian</a:t>
            </a:r>
            <a:r>
              <a:rPr lang="en-US" sz="1400" b="1" dirty="0" smtClean="0">
                <a:solidFill>
                  <a:srgbClr val="008000"/>
                </a:solidFill>
                <a:latin typeface="Calibri"/>
                <a:cs typeface="Calibri"/>
              </a:rPr>
              <a:t>-Marian, </a:t>
            </a:r>
            <a:r>
              <a:rPr lang="en-US" sz="1400" b="1" dirty="0" err="1" smtClean="0">
                <a:solidFill>
                  <a:srgbClr val="008000"/>
                </a:solidFill>
                <a:latin typeface="Calibri"/>
                <a:cs typeface="Calibri"/>
              </a:rPr>
              <a:t>Kovchegov</a:t>
            </a:r>
            <a:r>
              <a:rPr lang="en-US" sz="1400" b="1" dirty="0" smtClean="0">
                <a:solidFill>
                  <a:srgbClr val="008000"/>
                </a:solidFill>
                <a:latin typeface="Calibri"/>
                <a:cs typeface="Calibri"/>
              </a:rPr>
              <a:t> (2004)</a:t>
            </a:r>
          </a:p>
          <a:p>
            <a:r>
              <a:rPr lang="en-US" sz="1400" b="1" dirty="0" err="1" smtClean="0">
                <a:solidFill>
                  <a:srgbClr val="008000"/>
                </a:solidFill>
                <a:latin typeface="Calibri"/>
                <a:cs typeface="Calibri"/>
              </a:rPr>
              <a:t>Marquet</a:t>
            </a:r>
            <a:r>
              <a:rPr lang="en-US" sz="1400" b="1" dirty="0" smtClean="0">
                <a:solidFill>
                  <a:srgbClr val="008000"/>
                </a:solidFill>
                <a:latin typeface="Calibri"/>
                <a:cs typeface="Calibri"/>
              </a:rPr>
              <a:t> (2007)</a:t>
            </a:r>
          </a:p>
          <a:p>
            <a:r>
              <a:rPr lang="en-US" sz="1400" b="1" dirty="0" err="1" smtClean="0">
                <a:solidFill>
                  <a:srgbClr val="008000"/>
                </a:solidFill>
                <a:latin typeface="Calibri"/>
                <a:cs typeface="Calibri"/>
              </a:rPr>
              <a:t>Dominguez,Marquet,Xiao,Yuan</a:t>
            </a:r>
            <a:r>
              <a:rPr lang="en-US" sz="1400" b="1" dirty="0" smtClean="0">
                <a:solidFill>
                  <a:srgbClr val="008000"/>
                </a:solidFill>
                <a:latin typeface="Calibri"/>
                <a:cs typeface="Calibri"/>
              </a:rPr>
              <a:t> (2011)</a:t>
            </a:r>
            <a:endParaRPr lang="en-US" sz="1400" b="1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  <p:pic>
        <p:nvPicPr>
          <p:cNvPr id="5" name="Picture 4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421532" y="3789936"/>
            <a:ext cx="8233840" cy="677576"/>
          </a:xfrm>
          <a:prstGeom prst="rect">
            <a:avLst/>
          </a:prstGeom>
        </p:spPr>
      </p:pic>
      <p:sp>
        <p:nvSpPr>
          <p:cNvPr id="12" name="Down Arrow 11"/>
          <p:cNvSpPr/>
          <p:nvPr/>
        </p:nvSpPr>
        <p:spPr bwMode="auto">
          <a:xfrm>
            <a:off x="5492480" y="4282983"/>
            <a:ext cx="229697" cy="369058"/>
          </a:xfrm>
          <a:prstGeom prst="downArrow">
            <a:avLst/>
          </a:prstGeom>
          <a:solidFill>
            <a:srgbClr val="FF66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Down Arrow 12"/>
          <p:cNvSpPr/>
          <p:nvPr/>
        </p:nvSpPr>
        <p:spPr bwMode="auto">
          <a:xfrm>
            <a:off x="7242237" y="4282983"/>
            <a:ext cx="243209" cy="382568"/>
          </a:xfrm>
          <a:prstGeom prst="downArrow">
            <a:avLst/>
          </a:prstGeom>
          <a:solidFill>
            <a:srgbClr val="FF66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4" name="Picture 13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3387171" y="4689056"/>
            <a:ext cx="2666042" cy="494215"/>
          </a:xfrm>
          <a:prstGeom prst="rect">
            <a:avLst/>
          </a:prstGeom>
        </p:spPr>
      </p:pic>
      <p:pic>
        <p:nvPicPr>
          <p:cNvPr id="15" name="Picture 14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7"/>
              <a:stretch>
                <a:fillRect/>
              </a:stretch>
            </p:blipFill>
          </mc:Choice>
          <mc:Fallback>
            <p:blipFill>
              <a:blip r:embed="rId8"/>
              <a:stretch>
                <a:fillRect/>
              </a:stretch>
            </p:blipFill>
          </mc:Fallback>
        </mc:AlternateContent>
        <p:spPr>
          <a:xfrm>
            <a:off x="6650912" y="4689056"/>
            <a:ext cx="2210499" cy="4572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27395" y="5290183"/>
            <a:ext cx="736937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0090"/>
                </a:solidFill>
                <a:latin typeface="Calibri"/>
                <a:cs typeface="Calibri"/>
              </a:rPr>
              <a:t>Fundamental ingredients are the universal dipoles and </a:t>
            </a:r>
            <a:r>
              <a:rPr lang="en-US" sz="2000" b="1" dirty="0" err="1" smtClean="0">
                <a:solidFill>
                  <a:srgbClr val="000090"/>
                </a:solidFill>
                <a:latin typeface="Calibri"/>
                <a:cs typeface="Calibri"/>
              </a:rPr>
              <a:t>quadrupoles</a:t>
            </a:r>
            <a:endParaRPr lang="en-US" sz="2000" b="1" dirty="0" smtClean="0">
              <a:solidFill>
                <a:srgbClr val="000090"/>
              </a:solidFill>
              <a:latin typeface="Calibri"/>
              <a:cs typeface="Calibri"/>
            </a:endParaRPr>
          </a:p>
          <a:p>
            <a:endParaRPr lang="en-US" sz="2000" b="1" dirty="0" smtClean="0">
              <a:solidFill>
                <a:srgbClr val="000090"/>
              </a:solidFill>
              <a:latin typeface="Calibri"/>
              <a:cs typeface="Calibri"/>
            </a:endParaRPr>
          </a:p>
          <a:p>
            <a:r>
              <a:rPr lang="en-US" sz="2000" b="1" dirty="0" smtClean="0">
                <a:solidFill>
                  <a:srgbClr val="000090"/>
                </a:solidFill>
                <a:latin typeface="Calibri"/>
                <a:cs typeface="Calibri"/>
              </a:rPr>
              <a:t>For finite </a:t>
            </a:r>
            <a:r>
              <a:rPr lang="en-US" sz="2000" b="1" dirty="0" err="1" smtClean="0">
                <a:solidFill>
                  <a:srgbClr val="000090"/>
                </a:solidFill>
                <a:latin typeface="Calibri"/>
                <a:cs typeface="Calibri"/>
              </a:rPr>
              <a:t>N</a:t>
            </a:r>
            <a:r>
              <a:rPr lang="en-US" sz="2000" b="1" baseline="-25000" dirty="0" err="1" smtClean="0">
                <a:solidFill>
                  <a:srgbClr val="000090"/>
                </a:solidFill>
                <a:latin typeface="Calibri"/>
                <a:cs typeface="Calibri"/>
              </a:rPr>
              <a:t>c</a:t>
            </a:r>
            <a:r>
              <a:rPr lang="en-US" sz="2000" b="1" dirty="0" smtClean="0">
                <a:solidFill>
                  <a:srgbClr val="000090"/>
                </a:solidFill>
                <a:latin typeface="Calibri"/>
                <a:cs typeface="Calibri"/>
              </a:rPr>
              <a:t>, anticipate higher </a:t>
            </a:r>
            <a:r>
              <a:rPr lang="en-US" sz="2000" b="1" dirty="0" err="1" smtClean="0">
                <a:solidFill>
                  <a:srgbClr val="000090"/>
                </a:solidFill>
                <a:latin typeface="Calibri"/>
                <a:cs typeface="Calibri"/>
              </a:rPr>
              <a:t>multipole</a:t>
            </a:r>
            <a:r>
              <a:rPr lang="en-US" sz="2000" b="1" dirty="0" smtClean="0">
                <a:solidFill>
                  <a:srgbClr val="000090"/>
                </a:solidFill>
                <a:latin typeface="Calibri"/>
                <a:cs typeface="Calibri"/>
              </a:rPr>
              <a:t> contributions</a:t>
            </a:r>
            <a:endParaRPr lang="en-US" sz="2000" b="1" baseline="-25000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3260" y="386951"/>
            <a:ext cx="623399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90"/>
                </a:solidFill>
                <a:latin typeface="Calibri"/>
                <a:cs typeface="Calibri"/>
              </a:rPr>
              <a:t>Gaussian approximation to JIMWLK</a:t>
            </a:r>
            <a:endParaRPr lang="en-US" sz="3200" b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150" y="2156163"/>
            <a:ext cx="2367452" cy="24537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5674" y="1890334"/>
            <a:ext cx="4557390" cy="29439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06512" y="971727"/>
            <a:ext cx="33265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 smtClean="0">
                <a:solidFill>
                  <a:srgbClr val="008000"/>
                </a:solidFill>
                <a:latin typeface="Calibri"/>
                <a:cs typeface="Calibri"/>
              </a:rPr>
              <a:t>Dumitru,Jalilian-Marian,Lappi,Schenke,RV</a:t>
            </a:r>
            <a:endParaRPr lang="en-US" sz="1400" b="1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3260" y="386951"/>
            <a:ext cx="623399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90"/>
                </a:solidFill>
                <a:latin typeface="Calibri"/>
                <a:cs typeface="Calibri"/>
              </a:rPr>
              <a:t>Gaussian approximation to JIMWLK</a:t>
            </a:r>
            <a:endParaRPr lang="en-US" sz="3200" b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6512" y="971727"/>
            <a:ext cx="33265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 smtClean="0">
                <a:solidFill>
                  <a:srgbClr val="008000"/>
                </a:solidFill>
                <a:latin typeface="Calibri"/>
                <a:cs typeface="Calibri"/>
              </a:rPr>
              <a:t>Dumitru,Jalilian-Marian,Lappi,Schenke,RV</a:t>
            </a:r>
            <a:endParaRPr lang="en-US" sz="1400" b="1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805" y="1174314"/>
            <a:ext cx="4725707" cy="307268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670240" y="2310545"/>
            <a:ext cx="22675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8000"/>
                </a:solidFill>
                <a:latin typeface="Calibri"/>
                <a:cs typeface="Calibri"/>
              </a:rPr>
              <a:t>Geometrical scaling</a:t>
            </a:r>
            <a:endParaRPr lang="en-US" sz="2000" b="1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898" y="4246996"/>
            <a:ext cx="3687756" cy="251148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681654" y="4600243"/>
            <a:ext cx="3739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  <a:latin typeface="Calibri"/>
                <a:cs typeface="Calibri"/>
              </a:rPr>
              <a:t>RG evolution of </a:t>
            </a:r>
            <a:r>
              <a:rPr lang="en-US" b="1" dirty="0" err="1" smtClean="0">
                <a:solidFill>
                  <a:srgbClr val="008000"/>
                </a:solidFill>
                <a:latin typeface="Calibri"/>
                <a:cs typeface="Calibri"/>
              </a:rPr>
              <a:t>multipole</a:t>
            </a:r>
            <a:r>
              <a:rPr lang="en-US" b="1" dirty="0" smtClean="0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lang="en-US" b="1" dirty="0" err="1" smtClean="0">
                <a:solidFill>
                  <a:srgbClr val="008000"/>
                </a:solidFill>
                <a:latin typeface="Calibri"/>
                <a:cs typeface="Calibri"/>
              </a:rPr>
              <a:t>correlators</a:t>
            </a:r>
            <a:endParaRPr lang="en-US" b="1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1" name="Text Box 13"/>
          <p:cNvSpPr txBox="1">
            <a:spLocks noChangeArrowheads="1"/>
          </p:cNvSpPr>
          <p:nvPr/>
        </p:nvSpPr>
        <p:spPr bwMode="auto">
          <a:xfrm>
            <a:off x="2409133" y="344269"/>
            <a:ext cx="4251284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 dirty="0" smtClean="0">
                <a:solidFill>
                  <a:srgbClr val="000090"/>
                </a:solidFill>
                <a:latin typeface="Calibri"/>
                <a:cs typeface="Calibri"/>
              </a:rPr>
              <a:t>The big role of wee glue </a:t>
            </a:r>
            <a:endParaRPr lang="en-US" sz="3200" b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34775" y="1828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2" name="Group 21"/>
          <p:cNvGrpSpPr/>
          <p:nvPr/>
        </p:nvGrpSpPr>
        <p:grpSpPr>
          <a:xfrm>
            <a:off x="291904" y="1189570"/>
            <a:ext cx="8672801" cy="5459254"/>
            <a:chOff x="601667" y="1267822"/>
            <a:chExt cx="8235548" cy="4909198"/>
          </a:xfrm>
        </p:grpSpPr>
        <p:grpSp>
          <p:nvGrpSpPr>
            <p:cNvPr id="3" name="Group 20"/>
            <p:cNvGrpSpPr/>
            <p:nvPr/>
          </p:nvGrpSpPr>
          <p:grpSpPr>
            <a:xfrm>
              <a:off x="601667" y="1267822"/>
              <a:ext cx="8235548" cy="4909198"/>
              <a:chOff x="654596" y="1470044"/>
              <a:chExt cx="8235548" cy="4909198"/>
            </a:xfrm>
          </p:grpSpPr>
          <p:grpSp>
            <p:nvGrpSpPr>
              <p:cNvPr id="4" name="Group 16"/>
              <p:cNvGrpSpPr/>
              <p:nvPr/>
            </p:nvGrpSpPr>
            <p:grpSpPr>
              <a:xfrm>
                <a:off x="654596" y="1470044"/>
                <a:ext cx="8235548" cy="4909198"/>
                <a:chOff x="402920" y="1287668"/>
                <a:chExt cx="8235548" cy="4909198"/>
              </a:xfrm>
            </p:grpSpPr>
            <p:grpSp>
              <p:nvGrpSpPr>
                <p:cNvPr id="5" name="Group 14"/>
                <p:cNvGrpSpPr/>
                <p:nvPr/>
              </p:nvGrpSpPr>
              <p:grpSpPr>
                <a:xfrm>
                  <a:off x="402920" y="1287668"/>
                  <a:ext cx="8235548" cy="4909198"/>
                  <a:chOff x="390740" y="1477671"/>
                  <a:chExt cx="7907124" cy="4118987"/>
                </a:xfrm>
              </p:grpSpPr>
              <p:grpSp>
                <p:nvGrpSpPr>
                  <p:cNvPr id="6" name="Group 25"/>
                  <p:cNvGrpSpPr>
                    <a:grpSpLocks/>
                  </p:cNvGrpSpPr>
                  <p:nvPr/>
                </p:nvGrpSpPr>
                <p:grpSpPr bwMode="auto">
                  <a:xfrm>
                    <a:off x="390740" y="1477671"/>
                    <a:ext cx="7907124" cy="4118987"/>
                    <a:chOff x="608" y="2052"/>
                    <a:chExt cx="4667" cy="1759"/>
                  </a:xfrm>
                </p:grpSpPr>
                <p:grpSp>
                  <p:nvGrpSpPr>
                    <p:cNvPr id="7" name="Group 2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08" y="2052"/>
                      <a:ext cx="2840" cy="1759"/>
                      <a:chOff x="608" y="1908"/>
                      <a:chExt cx="2840" cy="1759"/>
                    </a:xfrm>
                  </p:grpSpPr>
                  <p:pic>
                    <p:nvPicPr>
                      <p:cNvPr id="17425" name="Picture 17" descr="Snapshot 2009-10-22 23-06-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" y="1908"/>
                        <a:ext cx="2840" cy="1759"/>
                      </a:xfrm>
                      <a:prstGeom prst="rect">
                        <a:avLst/>
                      </a:prstGeom>
                      <a:noFill/>
                    </p:spPr>
                  </p:pic>
                  <p:sp>
                    <p:nvSpPr>
                      <p:cNvPr id="17427" name="Line 1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15" y="3216"/>
                        <a:ext cx="2453" cy="0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7428" name="Line 2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663" y="3072"/>
                        <a:ext cx="505" cy="0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7429" name="Line 2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15" y="3360"/>
                        <a:ext cx="722" cy="0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17432" name="Text Box 2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494" y="3435"/>
                      <a:ext cx="1781" cy="119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square"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r>
                        <a:rPr lang="en-US" sz="1800" b="1">
                          <a:solidFill>
                            <a:srgbClr val="000080"/>
                          </a:solidFill>
                        </a:rPr>
                        <a:t>Bj, DESY lectures (1975)</a:t>
                      </a:r>
                    </a:p>
                  </p:txBody>
                </p:sp>
              </p:grpSp>
              <p:cxnSp>
                <p:nvCxnSpPr>
                  <p:cNvPr id="13" name="Straight Connector 12"/>
                  <p:cNvCxnSpPr/>
                  <p:nvPr/>
                </p:nvCxnSpPr>
                <p:spPr bwMode="auto">
                  <a:xfrm>
                    <a:off x="572026" y="2857788"/>
                    <a:ext cx="1774802" cy="1588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</p:grpSp>
            <p:pic>
              <p:nvPicPr>
                <p:cNvPr id="16" name="Picture 15" descr="bjorken"/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6480881" y="3358602"/>
                  <a:ext cx="1463675" cy="1579567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20" name="TextBox 19"/>
              <p:cNvSpPr txBox="1"/>
              <p:nvPr/>
            </p:nvSpPr>
            <p:spPr>
              <a:xfrm>
                <a:off x="5172060" y="2745599"/>
                <a:ext cx="3346101" cy="3321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FF0000"/>
                    </a:solidFill>
                  </a:rPr>
                  <a:t>At LHC, ~14 units in rapidity!</a:t>
                </a:r>
                <a:endParaRPr lang="en-US" b="1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3954861" y="1293005"/>
              <a:ext cx="4882354" cy="3321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latin typeface="Calibri"/>
                  <a:cs typeface="Calibri"/>
                </a:rPr>
                <a:t>(</a:t>
              </a:r>
              <a:r>
                <a:rPr lang="en-US" b="1" dirty="0" smtClean="0">
                  <a:solidFill>
                    <a:srgbClr val="FF0000"/>
                  </a:solidFill>
                  <a:latin typeface="Calibri"/>
                  <a:cs typeface="Calibri"/>
                </a:rPr>
                <a:t>Nucleus-Nucleus Collisions at Fantastic Energies</a:t>
              </a:r>
              <a:r>
                <a:rPr lang="en-US" b="1" dirty="0" smtClean="0">
                  <a:latin typeface="Calibri"/>
                  <a:cs typeface="Calibri"/>
                </a:rPr>
                <a:t>)</a:t>
              </a:r>
              <a:endParaRPr lang="en-US" b="1" dirty="0">
                <a:latin typeface="Calibri"/>
                <a:cs typeface="Calibri"/>
              </a:endParaRPr>
            </a:p>
          </p:txBody>
        </p:sp>
      </p:grpSp>
      <p:grpSp>
        <p:nvGrpSpPr>
          <p:cNvPr id="8" name="Group 26"/>
          <p:cNvGrpSpPr/>
          <p:nvPr/>
        </p:nvGrpSpPr>
        <p:grpSpPr>
          <a:xfrm>
            <a:off x="4009990" y="-4228249"/>
            <a:ext cx="2147483647" cy="2147483647"/>
            <a:chOff x="-340634" y="-2245575"/>
            <a:chExt cx="2147483647" cy="2147483647"/>
          </a:xfrm>
        </p:grpSpPr>
        <p:grpSp>
          <p:nvGrpSpPr>
            <p:cNvPr id="9" name="Group 28"/>
            <p:cNvGrpSpPr>
              <a:grpSpLocks/>
            </p:cNvGrpSpPr>
            <p:nvPr/>
          </p:nvGrpSpPr>
          <p:grpSpPr bwMode="auto">
            <a:xfrm>
              <a:off x="-340634" y="-2245575"/>
              <a:ext cx="2147483647" cy="2147483647"/>
              <a:chOff x="715" y="3216"/>
              <a:chExt cx="5139782" cy="6383797"/>
            </a:xfrm>
          </p:grpSpPr>
          <p:grpSp>
            <p:nvGrpSpPr>
              <p:cNvPr id="10" name="Group 30"/>
              <p:cNvGrpSpPr>
                <a:grpSpLocks/>
              </p:cNvGrpSpPr>
              <p:nvPr/>
            </p:nvGrpSpPr>
            <p:grpSpPr bwMode="auto">
              <a:xfrm>
                <a:off x="715" y="3216"/>
                <a:ext cx="5139782" cy="6383797"/>
                <a:chOff x="715" y="3072"/>
                <a:chExt cx="5139782" cy="6383797"/>
              </a:xfrm>
            </p:grpSpPr>
            <p:pic>
              <p:nvPicPr>
                <p:cNvPr id="33" name="Picture 32" descr="Snapshot 2009-10-22 23-06-52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>
                  <a:off x="128936" y="1477671"/>
                  <a:ext cx="5011561" cy="4909198"/>
                </a:xfrm>
                <a:prstGeom prst="rect">
                  <a:avLst/>
                </a:prstGeom>
                <a:noFill/>
              </p:spPr>
            </p:pic>
            <p:sp>
              <p:nvSpPr>
                <p:cNvPr id="34" name="Line 19"/>
                <p:cNvSpPr>
                  <a:spLocks noChangeShapeType="1"/>
                </p:cNvSpPr>
                <p:nvPr/>
              </p:nvSpPr>
              <p:spPr bwMode="auto">
                <a:xfrm>
                  <a:off x="715" y="3216"/>
                  <a:ext cx="2453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5" name="Line 20"/>
                <p:cNvSpPr>
                  <a:spLocks noChangeShapeType="1"/>
                </p:cNvSpPr>
                <p:nvPr/>
              </p:nvSpPr>
              <p:spPr bwMode="auto">
                <a:xfrm>
                  <a:off x="2663" y="3072"/>
                  <a:ext cx="505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6" name="Line 21"/>
                <p:cNvSpPr>
                  <a:spLocks noChangeShapeType="1"/>
                </p:cNvSpPr>
                <p:nvPr/>
              </p:nvSpPr>
              <p:spPr bwMode="auto">
                <a:xfrm>
                  <a:off x="715" y="3360"/>
                  <a:ext cx="722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32" name="Text Box 24"/>
              <p:cNvSpPr txBox="1">
                <a:spLocks noChangeArrowheads="1"/>
              </p:cNvSpPr>
              <p:nvPr/>
            </p:nvSpPr>
            <p:spPr bwMode="auto">
              <a:xfrm>
                <a:off x="3494" y="3435"/>
                <a:ext cx="1781" cy="1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800" b="1">
                    <a:solidFill>
                      <a:srgbClr val="000080"/>
                    </a:solidFill>
                  </a:rPr>
                  <a:t>Bj, DESY lectures (1975)</a:t>
                </a:r>
              </a:p>
            </p:txBody>
          </p:sp>
        </p:grpSp>
        <p:cxnSp>
          <p:nvCxnSpPr>
            <p:cNvPr id="30" name="Straight Connector 29"/>
            <p:cNvCxnSpPr/>
            <p:nvPr/>
          </p:nvCxnSpPr>
          <p:spPr bwMode="auto">
            <a:xfrm>
              <a:off x="572026" y="2857788"/>
              <a:ext cx="1774802" cy="1588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1" name="Text Box 13"/>
          <p:cNvSpPr txBox="1">
            <a:spLocks noChangeArrowheads="1"/>
          </p:cNvSpPr>
          <p:nvPr/>
        </p:nvSpPr>
        <p:spPr bwMode="auto">
          <a:xfrm>
            <a:off x="2186011" y="344269"/>
            <a:ext cx="4251284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 dirty="0" smtClean="0">
                <a:solidFill>
                  <a:srgbClr val="000090"/>
                </a:solidFill>
                <a:latin typeface="Calibri"/>
                <a:cs typeface="Calibri"/>
              </a:rPr>
              <a:t>The big role of wee glue </a:t>
            </a:r>
            <a:endParaRPr lang="en-US" sz="3200" b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sp>
        <p:nvSpPr>
          <p:cNvPr id="17422" name="Text Box 14"/>
          <p:cNvSpPr txBox="1">
            <a:spLocks noChangeArrowheads="1"/>
          </p:cNvSpPr>
          <p:nvPr/>
        </p:nvSpPr>
        <p:spPr bwMode="auto">
          <a:xfrm>
            <a:off x="174573" y="1828800"/>
            <a:ext cx="9089735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buClr>
                <a:srgbClr val="FF0000"/>
              </a:buClr>
              <a:buFont typeface="Wingdings" charset="2"/>
              <a:buChar char="q"/>
            </a:pPr>
            <a:r>
              <a:rPr lang="en-US" b="1" dirty="0" smtClean="0">
                <a:solidFill>
                  <a:srgbClr val="000080"/>
                </a:solidFill>
              </a:rPr>
              <a:t>   </a:t>
            </a:r>
            <a:r>
              <a:rPr lang="en-US" sz="2400" b="1" dirty="0" smtClean="0">
                <a:solidFill>
                  <a:srgbClr val="000080"/>
                </a:solidFill>
                <a:latin typeface="Calibri"/>
                <a:cs typeface="Calibri"/>
              </a:rPr>
              <a:t>What is the role of wee </a:t>
            </a:r>
            <a:r>
              <a:rPr lang="en-US" sz="2400" b="1" dirty="0" err="1" smtClean="0">
                <a:solidFill>
                  <a:srgbClr val="000080"/>
                </a:solidFill>
                <a:latin typeface="Calibri"/>
                <a:cs typeface="Calibri"/>
              </a:rPr>
              <a:t>partons</a:t>
            </a:r>
            <a:r>
              <a:rPr lang="en-US" sz="2400" b="1" dirty="0" smtClean="0">
                <a:solidFill>
                  <a:srgbClr val="000080"/>
                </a:solidFill>
                <a:latin typeface="Calibri"/>
                <a:cs typeface="Calibri"/>
              </a:rPr>
              <a:t> ?   </a:t>
            </a:r>
            <a:r>
              <a:rPr lang="en-US" sz="2400" b="1" dirty="0" smtClean="0">
                <a:solidFill>
                  <a:srgbClr val="FF0000"/>
                </a:solidFill>
                <a:latin typeface="Calibri"/>
                <a:ea typeface="Zapf Dingbats"/>
                <a:cs typeface="Calibri"/>
              </a:rPr>
              <a:t>✔</a:t>
            </a:r>
            <a:endParaRPr lang="en-US" sz="2400" b="1" dirty="0" smtClean="0">
              <a:solidFill>
                <a:srgbClr val="FF0000"/>
              </a:solidFill>
              <a:latin typeface="Calibri"/>
              <a:cs typeface="Calibri"/>
            </a:endParaRPr>
          </a:p>
          <a:p>
            <a:pPr>
              <a:buClr>
                <a:srgbClr val="FF0000"/>
              </a:buClr>
              <a:buFont typeface="Wingdings" charset="2"/>
              <a:buChar char="q"/>
            </a:pPr>
            <a:endParaRPr lang="en-US" sz="2400" b="1" dirty="0" smtClean="0">
              <a:solidFill>
                <a:srgbClr val="000080"/>
              </a:solidFill>
              <a:latin typeface="Calibri"/>
              <a:cs typeface="Calibri"/>
            </a:endParaRPr>
          </a:p>
          <a:p>
            <a:pPr>
              <a:buClr>
                <a:srgbClr val="FF0000"/>
              </a:buClr>
              <a:buFont typeface="Wingdings" charset="2"/>
              <a:buChar char="q"/>
            </a:pPr>
            <a:endParaRPr lang="en-US" sz="2400" b="1" dirty="0" smtClean="0">
              <a:solidFill>
                <a:srgbClr val="000080"/>
              </a:solidFill>
              <a:latin typeface="Calibri"/>
              <a:cs typeface="Calibri"/>
            </a:endParaRPr>
          </a:p>
          <a:p>
            <a:pPr>
              <a:buClr>
                <a:srgbClr val="FF0000"/>
              </a:buClr>
              <a:buFont typeface="Wingdings" charset="2"/>
              <a:buChar char="q"/>
            </a:pPr>
            <a:r>
              <a:rPr lang="en-US" sz="2400" b="1" dirty="0" smtClean="0">
                <a:solidFill>
                  <a:srgbClr val="000080"/>
                </a:solidFill>
                <a:latin typeface="Calibri"/>
                <a:cs typeface="Calibri"/>
              </a:rPr>
              <a:t>  How </a:t>
            </a:r>
            <a:r>
              <a:rPr lang="en-US" sz="2400" b="1" dirty="0">
                <a:solidFill>
                  <a:srgbClr val="000080"/>
                </a:solidFill>
                <a:latin typeface="Calibri"/>
                <a:cs typeface="Calibri"/>
              </a:rPr>
              <a:t>do the wee </a:t>
            </a:r>
            <a:r>
              <a:rPr lang="en-US" sz="2400" b="1" dirty="0" err="1">
                <a:solidFill>
                  <a:srgbClr val="000080"/>
                </a:solidFill>
                <a:latin typeface="Calibri"/>
                <a:cs typeface="Calibri"/>
              </a:rPr>
              <a:t>partons</a:t>
            </a:r>
            <a:r>
              <a:rPr lang="en-US" sz="2400" b="1" dirty="0">
                <a:solidFill>
                  <a:srgbClr val="000080"/>
                </a:solidFill>
                <a:latin typeface="Calibri"/>
                <a:cs typeface="Calibri"/>
              </a:rPr>
              <a:t> interact and </a:t>
            </a:r>
            <a:r>
              <a:rPr lang="en-US" sz="2400" b="1" dirty="0" smtClean="0">
                <a:solidFill>
                  <a:srgbClr val="000080"/>
                </a:solidFill>
                <a:latin typeface="Calibri"/>
                <a:cs typeface="Calibri"/>
              </a:rPr>
              <a:t>produce  </a:t>
            </a:r>
            <a:r>
              <a:rPr lang="en-US" sz="2400" b="1" dirty="0">
                <a:solidFill>
                  <a:srgbClr val="000080"/>
                </a:solidFill>
                <a:latin typeface="Calibri"/>
                <a:cs typeface="Calibri"/>
              </a:rPr>
              <a:t>glue</a:t>
            </a:r>
            <a:r>
              <a:rPr lang="en-US" sz="2400" b="1" dirty="0" smtClean="0">
                <a:solidFill>
                  <a:srgbClr val="000080"/>
                </a:solidFill>
                <a:latin typeface="Calibri"/>
                <a:cs typeface="Calibri"/>
              </a:rPr>
              <a:t> ? </a:t>
            </a:r>
            <a:r>
              <a:rPr lang="en-US" sz="2400" b="1" dirty="0" smtClean="0">
                <a:solidFill>
                  <a:srgbClr val="FF0000"/>
                </a:solidFill>
                <a:latin typeface="Calibri"/>
                <a:ea typeface="Zapf Dingbats"/>
                <a:cs typeface="Calibri"/>
              </a:rPr>
              <a:t>✔</a:t>
            </a:r>
            <a:endParaRPr lang="en-US" sz="2400" b="1" dirty="0" smtClean="0">
              <a:solidFill>
                <a:srgbClr val="FF0000"/>
              </a:solidFill>
              <a:latin typeface="Calibri"/>
              <a:cs typeface="Calibri"/>
            </a:endParaRPr>
          </a:p>
          <a:p>
            <a:pPr>
              <a:buClr>
                <a:srgbClr val="FF0000"/>
              </a:buClr>
              <a:buFont typeface="Wingdings" charset="2"/>
              <a:buNone/>
            </a:pPr>
            <a:endParaRPr lang="en-US" sz="2400" b="1" dirty="0" smtClean="0">
              <a:solidFill>
                <a:srgbClr val="000080"/>
              </a:solidFill>
              <a:latin typeface="Calibri"/>
              <a:cs typeface="Calibri"/>
            </a:endParaRPr>
          </a:p>
          <a:p>
            <a:pPr>
              <a:buClr>
                <a:srgbClr val="FF0000"/>
              </a:buClr>
              <a:buFont typeface="Wingdings" charset="2"/>
              <a:buNone/>
            </a:pPr>
            <a:endParaRPr lang="en-US" sz="2400" b="1" dirty="0" smtClean="0">
              <a:solidFill>
                <a:srgbClr val="000080"/>
              </a:solidFill>
              <a:latin typeface="Calibri"/>
              <a:cs typeface="Calibri"/>
            </a:endParaRPr>
          </a:p>
          <a:p>
            <a:pPr>
              <a:buClr>
                <a:srgbClr val="FF0000"/>
              </a:buClr>
              <a:buFont typeface="Wingdings" charset="2"/>
              <a:buChar char="q"/>
            </a:pPr>
            <a:r>
              <a:rPr lang="en-US" sz="2400" b="1" dirty="0">
                <a:solidFill>
                  <a:srgbClr val="000080"/>
                </a:solidFill>
                <a:latin typeface="Calibri"/>
                <a:cs typeface="Calibri"/>
              </a:rPr>
              <a:t>  Can it be understood </a:t>
            </a:r>
            <a:r>
              <a:rPr lang="en-US" sz="2400" b="1" i="1" dirty="0" err="1">
                <a:solidFill>
                  <a:srgbClr val="000080"/>
                </a:solidFill>
                <a:latin typeface="Calibri"/>
                <a:cs typeface="Calibri"/>
              </a:rPr>
              <a:t>ab</a:t>
            </a:r>
            <a:r>
              <a:rPr lang="en-US" sz="2400" b="1" i="1" dirty="0">
                <a:solidFill>
                  <a:srgbClr val="000080"/>
                </a:solidFill>
                <a:latin typeface="Calibri"/>
                <a:cs typeface="Calibri"/>
              </a:rPr>
              <a:t> initio</a:t>
            </a:r>
            <a:r>
              <a:rPr lang="en-US" sz="2400" b="1" dirty="0">
                <a:solidFill>
                  <a:srgbClr val="000080"/>
                </a:solidFill>
                <a:latin typeface="Calibri"/>
                <a:cs typeface="Calibri"/>
              </a:rPr>
              <a:t> in QCD </a:t>
            </a:r>
            <a:r>
              <a:rPr lang="en-US" sz="2400" b="1" dirty="0" smtClean="0">
                <a:solidFill>
                  <a:srgbClr val="000080"/>
                </a:solidFill>
                <a:latin typeface="Calibri"/>
                <a:cs typeface="Calibri"/>
              </a:rPr>
              <a:t>? </a:t>
            </a:r>
            <a:r>
              <a:rPr lang="en-US" sz="2400" b="1" dirty="0" smtClean="0">
                <a:solidFill>
                  <a:srgbClr val="FF0000"/>
                </a:solidFill>
                <a:latin typeface="Calibri"/>
                <a:ea typeface="Zapf Dingbats"/>
                <a:cs typeface="Calibri"/>
              </a:rPr>
              <a:t>✔</a:t>
            </a:r>
          </a:p>
          <a:p>
            <a:pPr>
              <a:buClr>
                <a:srgbClr val="FF0000"/>
              </a:buClr>
              <a:buFont typeface="Wingdings" charset="2"/>
              <a:buChar char="q"/>
            </a:pPr>
            <a:endParaRPr lang="en-US" sz="2400" b="1" dirty="0" smtClean="0">
              <a:solidFill>
                <a:srgbClr val="FF0000"/>
              </a:solidFill>
              <a:latin typeface="Zapf Dingbats"/>
              <a:ea typeface="Zapf Dingbats"/>
              <a:cs typeface="Zapf Dingbats"/>
            </a:endParaRPr>
          </a:p>
          <a:p>
            <a:pPr>
              <a:buClr>
                <a:srgbClr val="FF0000"/>
              </a:buClr>
              <a:buFont typeface="Wingdings" charset="2"/>
              <a:buChar char="q"/>
            </a:pPr>
            <a:endParaRPr lang="en-US" sz="2400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34775" y="1828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3" name="Group 26"/>
          <p:cNvGrpSpPr/>
          <p:nvPr/>
        </p:nvGrpSpPr>
        <p:grpSpPr>
          <a:xfrm>
            <a:off x="4009990" y="-4228249"/>
            <a:ext cx="2147483647" cy="2147483647"/>
            <a:chOff x="-340634" y="-2245575"/>
            <a:chExt cx="2147483647" cy="2147483647"/>
          </a:xfrm>
        </p:grpSpPr>
        <p:grpSp>
          <p:nvGrpSpPr>
            <p:cNvPr id="4" name="Group 28"/>
            <p:cNvGrpSpPr>
              <a:grpSpLocks/>
            </p:cNvGrpSpPr>
            <p:nvPr/>
          </p:nvGrpSpPr>
          <p:grpSpPr bwMode="auto">
            <a:xfrm>
              <a:off x="-340634" y="-2245575"/>
              <a:ext cx="2147483647" cy="2147483647"/>
              <a:chOff x="715" y="3216"/>
              <a:chExt cx="5139782" cy="6383797"/>
            </a:xfrm>
          </p:grpSpPr>
          <p:grpSp>
            <p:nvGrpSpPr>
              <p:cNvPr id="5" name="Group 30"/>
              <p:cNvGrpSpPr>
                <a:grpSpLocks/>
              </p:cNvGrpSpPr>
              <p:nvPr/>
            </p:nvGrpSpPr>
            <p:grpSpPr bwMode="auto">
              <a:xfrm>
                <a:off x="715" y="3216"/>
                <a:ext cx="5139782" cy="6383797"/>
                <a:chOff x="715" y="3072"/>
                <a:chExt cx="5139782" cy="6383797"/>
              </a:xfrm>
            </p:grpSpPr>
            <p:pic>
              <p:nvPicPr>
                <p:cNvPr id="33" name="Picture 32" descr="Snapshot 2009-10-22 23-06-52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>
                  <a:off x="128936" y="1477671"/>
                  <a:ext cx="5011561" cy="4909198"/>
                </a:xfrm>
                <a:prstGeom prst="rect">
                  <a:avLst/>
                </a:prstGeom>
                <a:noFill/>
              </p:spPr>
            </p:pic>
            <p:sp>
              <p:nvSpPr>
                <p:cNvPr id="34" name="Line 19"/>
                <p:cNvSpPr>
                  <a:spLocks noChangeShapeType="1"/>
                </p:cNvSpPr>
                <p:nvPr/>
              </p:nvSpPr>
              <p:spPr bwMode="auto">
                <a:xfrm>
                  <a:off x="715" y="3216"/>
                  <a:ext cx="2453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5" name="Line 20"/>
                <p:cNvSpPr>
                  <a:spLocks noChangeShapeType="1"/>
                </p:cNvSpPr>
                <p:nvPr/>
              </p:nvSpPr>
              <p:spPr bwMode="auto">
                <a:xfrm>
                  <a:off x="2663" y="3072"/>
                  <a:ext cx="505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6" name="Line 21"/>
                <p:cNvSpPr>
                  <a:spLocks noChangeShapeType="1"/>
                </p:cNvSpPr>
                <p:nvPr/>
              </p:nvSpPr>
              <p:spPr bwMode="auto">
                <a:xfrm>
                  <a:off x="715" y="3360"/>
                  <a:ext cx="722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32" name="Text Box 24"/>
              <p:cNvSpPr txBox="1">
                <a:spLocks noChangeArrowheads="1"/>
              </p:cNvSpPr>
              <p:nvPr/>
            </p:nvSpPr>
            <p:spPr bwMode="auto">
              <a:xfrm>
                <a:off x="3494" y="3435"/>
                <a:ext cx="1781" cy="1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800" b="1">
                    <a:solidFill>
                      <a:srgbClr val="000080"/>
                    </a:solidFill>
                  </a:rPr>
                  <a:t>Bj, DESY lectures (1975)</a:t>
                </a:r>
              </a:p>
            </p:txBody>
          </p:sp>
        </p:grpSp>
        <p:cxnSp>
          <p:nvCxnSpPr>
            <p:cNvPr id="30" name="Straight Connector 29"/>
            <p:cNvCxnSpPr/>
            <p:nvPr/>
          </p:nvCxnSpPr>
          <p:spPr bwMode="auto">
            <a:xfrm>
              <a:off x="572026" y="2857788"/>
              <a:ext cx="1774802" cy="1588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Text Box 2"/>
          <p:cNvSpPr txBox="1">
            <a:spLocks noChangeArrowheads="1"/>
          </p:cNvSpPr>
          <p:nvPr/>
        </p:nvSpPr>
        <p:spPr bwMode="auto">
          <a:xfrm>
            <a:off x="2590800" y="228600"/>
            <a:ext cx="3164047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solidFill>
                  <a:srgbClr val="000090"/>
                </a:solidFill>
                <a:latin typeface="Calibri"/>
                <a:ea typeface="ＭＳ Ｐゴシック" charset="-128"/>
                <a:cs typeface="Calibri"/>
              </a:rPr>
              <a:t>The DIS Paradigm</a:t>
            </a:r>
          </a:p>
        </p:txBody>
      </p:sp>
      <p:pic>
        <p:nvPicPr>
          <p:cNvPr id="176131" name="Picture 3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1000" y="1219200"/>
            <a:ext cx="36576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76132" name="Object 4"/>
          <p:cNvGraphicFramePr>
            <a:graphicFrameLocks noChangeAspect="1"/>
          </p:cNvGraphicFramePr>
          <p:nvPr/>
        </p:nvGraphicFramePr>
        <p:xfrm>
          <a:off x="4648200" y="1524000"/>
          <a:ext cx="2605088" cy="2646363"/>
        </p:xfrm>
        <a:graphic>
          <a:graphicData uri="http://schemas.openxmlformats.org/presentationml/2006/ole">
            <p:oleObj spid="_x0000_s57346" name="Equation" r:id="rId6" imgW="1486297" imgH="1511697" progId="Equation.3">
              <p:embed/>
            </p:oleObj>
          </a:graphicData>
        </a:graphic>
      </p:graphicFrame>
      <p:sp>
        <p:nvSpPr>
          <p:cNvPr id="176133" name="Rectangle 5"/>
          <p:cNvSpPr>
            <a:spLocks/>
          </p:cNvSpPr>
          <p:nvPr/>
        </p:nvSpPr>
        <p:spPr bwMode="auto">
          <a:xfrm>
            <a:off x="7467600" y="1600200"/>
            <a:ext cx="1231900" cy="9779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FBFF00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lIns="0" tIns="0" rIns="40639" bIns="0">
            <a:prstTxWarp prst="textNoShape">
              <a:avLst/>
            </a:prstTxWarp>
          </a:bodyPr>
          <a:lstStyle/>
          <a:p>
            <a:pPr marL="39688" eaLnBrk="1" hangingPunct="1">
              <a:spcBef>
                <a:spcPts val="1150"/>
              </a:spcBef>
            </a:pPr>
            <a:r>
              <a:rPr lang="en-US" sz="1600">
                <a:solidFill>
                  <a:srgbClr val="000000"/>
                </a:solidFill>
                <a:latin typeface="Comic Sans MS" charset="0"/>
                <a:sym typeface="Comic Sans MS" charset="0"/>
              </a:rPr>
              <a:t>Measure of resolution power</a:t>
            </a:r>
          </a:p>
        </p:txBody>
      </p:sp>
      <p:sp>
        <p:nvSpPr>
          <p:cNvPr id="176134" name="Rectangle 6"/>
          <p:cNvSpPr>
            <a:spLocks/>
          </p:cNvSpPr>
          <p:nvPr/>
        </p:nvSpPr>
        <p:spPr bwMode="auto">
          <a:xfrm>
            <a:off x="7467600" y="2819400"/>
            <a:ext cx="1231900" cy="6858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FBFF00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lIns="0" tIns="0" rIns="40639" bIns="0">
            <a:prstTxWarp prst="textNoShape">
              <a:avLst/>
            </a:prstTxWarp>
          </a:bodyPr>
          <a:lstStyle/>
          <a:p>
            <a:pPr marL="39688" eaLnBrk="1" hangingPunct="1">
              <a:spcBef>
                <a:spcPts val="1150"/>
              </a:spcBef>
            </a:pPr>
            <a:r>
              <a:rPr lang="en-US" sz="1600">
                <a:solidFill>
                  <a:srgbClr val="000000"/>
                </a:solidFill>
                <a:latin typeface="Comic Sans MS" charset="0"/>
                <a:sym typeface="Comic Sans MS" charset="0"/>
              </a:rPr>
              <a:t>Measure of inelasticity</a:t>
            </a:r>
          </a:p>
        </p:txBody>
      </p:sp>
      <p:sp>
        <p:nvSpPr>
          <p:cNvPr id="176135" name="Rectangle 7"/>
          <p:cNvSpPr>
            <a:spLocks/>
          </p:cNvSpPr>
          <p:nvPr/>
        </p:nvSpPr>
        <p:spPr bwMode="auto">
          <a:xfrm>
            <a:off x="7543800" y="3581400"/>
            <a:ext cx="1231900" cy="11049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FBFF00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lIns="0" tIns="0" rIns="40639" bIns="0">
            <a:prstTxWarp prst="textNoShape">
              <a:avLst/>
            </a:prstTxWarp>
          </a:bodyPr>
          <a:lstStyle/>
          <a:p>
            <a:pPr marL="39688" eaLnBrk="1" hangingPunct="1">
              <a:spcBef>
                <a:spcPts val="1150"/>
              </a:spcBef>
            </a:pPr>
            <a:r>
              <a:rPr lang="en-US" sz="1600">
                <a:solidFill>
                  <a:srgbClr val="000000"/>
                </a:solidFill>
                <a:latin typeface="Comic Sans MS" charset="0"/>
                <a:sym typeface="Comic Sans MS" charset="0"/>
              </a:rPr>
              <a:t>Measure of momentum fraction of struck quark</a:t>
            </a:r>
          </a:p>
        </p:txBody>
      </p:sp>
      <p:pic>
        <p:nvPicPr>
          <p:cNvPr id="176136" name="Picture 8" descr="txp_fi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609600" y="4876800"/>
            <a:ext cx="6324600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6137" name="Line 9"/>
          <p:cNvSpPr>
            <a:spLocks noChangeShapeType="1"/>
          </p:cNvSpPr>
          <p:nvPr/>
        </p:nvSpPr>
        <p:spPr bwMode="auto">
          <a:xfrm flipH="1">
            <a:off x="3733800" y="5334000"/>
            <a:ext cx="914400" cy="5334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6138" name="Text Box 10"/>
          <p:cNvSpPr txBox="1">
            <a:spLocks noChangeArrowheads="1"/>
          </p:cNvSpPr>
          <p:nvPr/>
        </p:nvSpPr>
        <p:spPr bwMode="auto">
          <a:xfrm>
            <a:off x="2727325" y="5838825"/>
            <a:ext cx="26654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rgbClr val="008000"/>
                </a:solidFill>
                <a:ea typeface="ＭＳ Ｐゴシック" charset="-128"/>
                <a:cs typeface="ＭＳ Ｐゴシック" charset="-128"/>
              </a:rPr>
              <a:t>quark+anti-quark</a:t>
            </a:r>
          </a:p>
          <a:p>
            <a:r>
              <a:rPr lang="en-US" b="1">
                <a:solidFill>
                  <a:srgbClr val="008000"/>
                </a:solidFill>
                <a:ea typeface="ＭＳ Ｐゴシック" charset="-128"/>
                <a:cs typeface="ＭＳ Ｐゴシック" charset="-128"/>
              </a:rPr>
              <a:t>mom. dists.</a:t>
            </a:r>
          </a:p>
        </p:txBody>
      </p:sp>
      <p:sp>
        <p:nvSpPr>
          <p:cNvPr id="176139" name="Line 11"/>
          <p:cNvSpPr>
            <a:spLocks noChangeShapeType="1"/>
          </p:cNvSpPr>
          <p:nvPr/>
        </p:nvSpPr>
        <p:spPr bwMode="auto">
          <a:xfrm>
            <a:off x="6096000" y="5410200"/>
            <a:ext cx="609600" cy="457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6140" name="Text Box 12"/>
          <p:cNvSpPr txBox="1">
            <a:spLocks noChangeArrowheads="1"/>
          </p:cNvSpPr>
          <p:nvPr/>
        </p:nvSpPr>
        <p:spPr bwMode="auto">
          <a:xfrm>
            <a:off x="6096000" y="5867400"/>
            <a:ext cx="17938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rgbClr val="008000"/>
                </a:solidFill>
                <a:ea typeface="ＭＳ Ｐゴシック" charset="-128"/>
                <a:cs typeface="ＭＳ Ｐゴシック" charset="-128"/>
              </a:rPr>
              <a:t>gluon </a:t>
            </a:r>
          </a:p>
          <a:p>
            <a:r>
              <a:rPr lang="en-US" b="1">
                <a:solidFill>
                  <a:srgbClr val="008000"/>
                </a:solidFill>
                <a:ea typeface="ＭＳ Ｐゴシック" charset="-128"/>
                <a:cs typeface="ＭＳ Ｐゴシック" charset="-128"/>
              </a:rPr>
              <a:t>mom. dists</a:t>
            </a:r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102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52000" contrast="20000"/>
          </a:blip>
          <a:srcRect/>
          <a:stretch>
            <a:fillRect/>
          </a:stretch>
        </p:blipFill>
        <p:spPr bwMode="auto">
          <a:xfrm>
            <a:off x="1600200" y="1295400"/>
            <a:ext cx="6324600" cy="4695825"/>
          </a:xfrm>
          <a:prstGeom prst="rect">
            <a:avLst/>
          </a:prstGeom>
          <a:noFill/>
        </p:spPr>
      </p:pic>
      <p:sp>
        <p:nvSpPr>
          <p:cNvPr id="61443" name="Line 1027"/>
          <p:cNvSpPr>
            <a:spLocks noChangeShapeType="1"/>
          </p:cNvSpPr>
          <p:nvPr/>
        </p:nvSpPr>
        <p:spPr bwMode="auto">
          <a:xfrm flipH="1">
            <a:off x="2362200" y="4648200"/>
            <a:ext cx="1066800" cy="1524000"/>
          </a:xfrm>
          <a:prstGeom prst="line">
            <a:avLst/>
          </a:prstGeom>
          <a:noFill/>
          <a:ln w="38100">
            <a:solidFill>
              <a:srgbClr val="800080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444" name="Text Box 1028"/>
          <p:cNvSpPr txBox="1">
            <a:spLocks noChangeArrowheads="1"/>
          </p:cNvSpPr>
          <p:nvPr/>
        </p:nvSpPr>
        <p:spPr bwMode="auto">
          <a:xfrm>
            <a:off x="838200" y="6172200"/>
            <a:ext cx="638327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dirty="0" err="1">
                <a:solidFill>
                  <a:srgbClr val="1F691E"/>
                </a:solidFill>
                <a:latin typeface="Calibri"/>
                <a:cs typeface="Calibri"/>
              </a:rPr>
              <a:t>Bj</a:t>
            </a:r>
            <a:r>
              <a:rPr lang="en-US" sz="2000" b="1" dirty="0">
                <a:solidFill>
                  <a:srgbClr val="1F691E"/>
                </a:solidFill>
                <a:latin typeface="Calibri"/>
                <a:cs typeface="Calibri"/>
              </a:rPr>
              <a:t>-scaling: apparent scale invariance of structure functions</a:t>
            </a:r>
            <a:endParaRPr lang="en-US" dirty="0">
              <a:latin typeface="Calibri"/>
              <a:cs typeface="Calibri"/>
            </a:endParaRPr>
          </a:p>
        </p:txBody>
      </p:sp>
      <p:pic>
        <p:nvPicPr>
          <p:cNvPr id="61445" name="Picture 102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28800" y="152400"/>
            <a:ext cx="685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1446" name="Text Box 1030"/>
          <p:cNvSpPr txBox="1">
            <a:spLocks noChangeArrowheads="1"/>
          </p:cNvSpPr>
          <p:nvPr/>
        </p:nvSpPr>
        <p:spPr bwMode="auto">
          <a:xfrm>
            <a:off x="2895600" y="228600"/>
            <a:ext cx="42672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solidFill>
                  <a:srgbClr val="1F691E"/>
                </a:solidFill>
                <a:latin typeface="Calibri"/>
                <a:cs typeface="Calibri"/>
              </a:rPr>
              <a:t>Nobel to Friedman, Kendall, Taylor</a:t>
            </a:r>
            <a:endParaRPr lang="en-US" sz="1400" dirty="0">
              <a:latin typeface="Calibri"/>
              <a:cs typeface="Calibri"/>
            </a:endParaRPr>
          </a:p>
        </p:txBody>
      </p:sp>
      <p:pic>
        <p:nvPicPr>
          <p:cNvPr id="61447" name="Picture 1031" descr="friedma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67200" y="533400"/>
            <a:ext cx="539750" cy="762000"/>
          </a:xfrm>
          <a:prstGeom prst="rect">
            <a:avLst/>
          </a:prstGeom>
          <a:noFill/>
        </p:spPr>
      </p:pic>
      <p:pic>
        <p:nvPicPr>
          <p:cNvPr id="61448" name="Picture 1032" descr="kendall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57800" y="533400"/>
            <a:ext cx="539750" cy="762000"/>
          </a:xfrm>
          <a:prstGeom prst="rect">
            <a:avLst/>
          </a:prstGeom>
          <a:noFill/>
        </p:spPr>
      </p:pic>
      <p:pic>
        <p:nvPicPr>
          <p:cNvPr id="61449" name="Picture 1033" descr="taylor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72200" y="533400"/>
            <a:ext cx="539750" cy="76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6000"/>
          </a:blip>
          <a:srcRect/>
          <a:stretch>
            <a:fillRect/>
          </a:stretch>
        </p:blipFill>
        <p:spPr bwMode="auto">
          <a:xfrm>
            <a:off x="4267200" y="609600"/>
            <a:ext cx="3733800" cy="3581400"/>
          </a:xfrm>
          <a:prstGeom prst="rect">
            <a:avLst/>
          </a:prstGeom>
          <a:noFill/>
        </p:spPr>
      </p:pic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533400" y="1902767"/>
            <a:ext cx="3505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400" b="1" dirty="0">
                <a:latin typeface="Calibri"/>
                <a:cs typeface="Calibri"/>
              </a:rPr>
              <a:t>Puzzle resolved in </a:t>
            </a:r>
            <a:r>
              <a:rPr lang="en-US" sz="2400" b="1" dirty="0" smtClean="0">
                <a:latin typeface="Calibri"/>
                <a:cs typeface="Calibri"/>
              </a:rPr>
              <a:t>QCD…</a:t>
            </a:r>
            <a:endParaRPr lang="en-US" sz="2400" b="1" dirty="0">
              <a:latin typeface="Calibri"/>
              <a:cs typeface="Calibri"/>
            </a:endParaRP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2286000" y="4495800"/>
            <a:ext cx="393539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 b="1" dirty="0">
                <a:latin typeface="Calibri"/>
                <a:cs typeface="Calibri"/>
              </a:rPr>
              <a:t>QCD  </a:t>
            </a:r>
            <a:r>
              <a:rPr lang="en-US" sz="2400" b="1" dirty="0" err="1">
                <a:latin typeface="Calibri"/>
                <a:cs typeface="Calibri"/>
                <a:sym typeface="Symbol" charset="2"/>
              </a:rPr>
              <a:t></a:t>
            </a:r>
            <a:r>
              <a:rPr lang="en-US" sz="2400" b="1" dirty="0">
                <a:latin typeface="Calibri"/>
                <a:cs typeface="Calibri"/>
              </a:rPr>
              <a:t>  Parton Model</a:t>
            </a:r>
          </a:p>
          <a:p>
            <a:r>
              <a:rPr lang="en-US" sz="2400" b="1" dirty="0">
                <a:latin typeface="Calibri"/>
                <a:cs typeface="Calibri"/>
              </a:rPr>
              <a:t>Logarithmic scaling violations</a:t>
            </a:r>
          </a:p>
        </p:txBody>
      </p:sp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8000" contrast="30000"/>
          </a:blip>
          <a:srcRect/>
          <a:stretch>
            <a:fillRect/>
          </a:stretch>
        </p:blipFill>
        <p:spPr bwMode="auto">
          <a:xfrm>
            <a:off x="762000" y="5638800"/>
            <a:ext cx="7213600" cy="990600"/>
          </a:xfrm>
          <a:prstGeom prst="rect">
            <a:avLst/>
          </a:prstGeom>
          <a:noFill/>
        </p:spPr>
      </p:pic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4800" y="3454400"/>
            <a:ext cx="6350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1143000" y="2895600"/>
            <a:ext cx="190665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solidFill>
                  <a:srgbClr val="1F691E"/>
                </a:solidFill>
                <a:latin typeface="Calibri"/>
                <a:cs typeface="Calibri"/>
              </a:rPr>
              <a:t>Gross, </a:t>
            </a:r>
            <a:r>
              <a:rPr lang="en-US" sz="1400" b="1" dirty="0" err="1">
                <a:solidFill>
                  <a:srgbClr val="1F691E"/>
                </a:solidFill>
                <a:latin typeface="Calibri"/>
                <a:cs typeface="Calibri"/>
              </a:rPr>
              <a:t>Wilczek</a:t>
            </a:r>
            <a:r>
              <a:rPr lang="en-US" sz="1400" b="1" dirty="0">
                <a:solidFill>
                  <a:srgbClr val="1F691E"/>
                </a:solidFill>
                <a:latin typeface="Calibri"/>
                <a:cs typeface="Calibri"/>
              </a:rPr>
              <a:t>, </a:t>
            </a:r>
            <a:r>
              <a:rPr lang="en-US" sz="1400" b="1" dirty="0" err="1">
                <a:solidFill>
                  <a:srgbClr val="1F691E"/>
                </a:solidFill>
                <a:latin typeface="Calibri"/>
                <a:cs typeface="Calibri"/>
              </a:rPr>
              <a:t>Politzer</a:t>
            </a:r>
            <a:endParaRPr lang="en-US" sz="1400" b="1" dirty="0">
              <a:solidFill>
                <a:srgbClr val="1F691E"/>
              </a:solidFill>
              <a:latin typeface="Calibri"/>
              <a:cs typeface="Calibri"/>
            </a:endParaRPr>
          </a:p>
        </p:txBody>
      </p:sp>
      <p:pic>
        <p:nvPicPr>
          <p:cNvPr id="24584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43000" y="3352800"/>
            <a:ext cx="68262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85" name="Picture 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95600" y="3352800"/>
            <a:ext cx="681038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86" name="Picture 1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057400" y="3352800"/>
            <a:ext cx="68262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begin{document}&#10;$$\frac{d^2 \sigma^{eh\rightarrow eX}}{dx dQ^2}=&#10;\frac{4\pi\alpha^2_{em}}{xQ^4} &#10;\left[\left(1-y+\frac{y^2}2\right)F_2(x,Q^2)&#10;-\frac{y^2}2 F_L(x,Q^2)\right]$$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10"/>
  <p:tag name="BOXWRAP" val="Faux"/>
  <p:tag name="WORKAROUNDTRANSPARENCYBUG" val="Faux"/>
  <p:tag name="ALLOWFONTSUBSTITUTION" val="Faux"/>
  <p:tag name="BITMAPFORMAT" val="pngmono"/>
  <p:tag name="ORIGWIDTH" val="581"/>
  <p:tag name="PICTUREFILESIZE" val="4451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Osaka"/>
        <a:cs typeface="Osaka"/>
      </a:majorFont>
      <a:minorFont>
        <a:latin typeface="Arial"/>
        <a:ea typeface="Osaka"/>
        <a:cs typeface="Osak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2001</TotalTime>
  <Words>1897</Words>
  <Application>Microsoft Macintosh PowerPoint</Application>
  <PresentationFormat>On-screen Show (4:3)</PresentationFormat>
  <Paragraphs>396</Paragraphs>
  <Slides>44</Slides>
  <Notes>33</Notes>
  <HiddenSlides>0</HiddenSlides>
  <MMClips>0</MMClips>
  <ScaleCrop>false</ScaleCrop>
  <HeadingPairs>
    <vt:vector size="6" baseType="variant">
      <vt:variant>
        <vt:lpstr>Design Template</vt:lpstr>
      </vt:variant>
      <vt:variant>
        <vt:i4>6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1" baseType="lpstr">
      <vt:lpstr>Office Theme</vt:lpstr>
      <vt:lpstr>Blank Presentation</vt:lpstr>
      <vt:lpstr>1_Blank Presentation</vt:lpstr>
      <vt:lpstr>2_Blank Presentation</vt:lpstr>
      <vt:lpstr>3_Blank Presentation</vt:lpstr>
      <vt:lpstr>4_Blank Presentation</vt:lpstr>
      <vt:lpstr>Equation</vt:lpstr>
      <vt:lpstr>Slide 1</vt:lpstr>
      <vt:lpstr>Outline of lectures</vt:lpstr>
      <vt:lpstr>Slide 3</vt:lpstr>
      <vt:lpstr>The big role of wee gluons</vt:lpstr>
      <vt:lpstr>Slide 5</vt:lpstr>
      <vt:lpstr>Slide 6</vt:lpstr>
      <vt:lpstr>Slide 7</vt:lpstr>
      <vt:lpstr>Slide 8</vt:lpstr>
      <vt:lpstr>Slide 9</vt:lpstr>
      <vt:lpstr>The proton at high energies</vt:lpstr>
      <vt:lpstr>Slide 11</vt:lpstr>
      <vt:lpstr>Slide 12</vt:lpstr>
      <vt:lpstr>Where is the glue ?</vt:lpstr>
      <vt:lpstr>The Bjorken Limit</vt:lpstr>
      <vt:lpstr>Structure of higher order perturbative contributions in QCD</vt:lpstr>
      <vt:lpstr>Slide 16</vt:lpstr>
      <vt:lpstr>BEYOND pQCD IN THE Bj LIMIT</vt:lpstr>
      <vt:lpstr>The Regge-Gribov Limit</vt:lpstr>
      <vt:lpstr>Slide 19</vt:lpstr>
      <vt:lpstr>Slide 20</vt:lpstr>
      <vt:lpstr>Parton Saturation</vt:lpstr>
      <vt:lpstr>Parton Saturation:Golec-Biernat --Wusthoff dipole model</vt:lpstr>
      <vt:lpstr>Slide 23</vt:lpstr>
      <vt:lpstr>Slide 24</vt:lpstr>
      <vt:lpstr>Slide 25</vt:lpstr>
      <vt:lpstr>The nuclear wavefunction at high energies</vt:lpstr>
      <vt:lpstr>The nuclear wavefunction at high energies</vt:lpstr>
      <vt:lpstr>Slide 28</vt:lpstr>
      <vt:lpstr>Slide 29</vt:lpstr>
      <vt:lpstr>What do sources look like in the IMF ?</vt:lpstr>
      <vt:lpstr>Slide 31</vt:lpstr>
      <vt:lpstr>Slide 32</vt:lpstr>
      <vt:lpstr>Slide 33</vt:lpstr>
      <vt:lpstr>JIMWLK RG evolution for a single nucleus: 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Raju Venugopalan</dc:creator>
  <cp:lastModifiedBy>Raju Venugopalan</cp:lastModifiedBy>
  <cp:revision>39</cp:revision>
  <dcterms:created xsi:type="dcterms:W3CDTF">2012-02-09T05:52:04Z</dcterms:created>
  <dcterms:modified xsi:type="dcterms:W3CDTF">2012-02-09T06:05:47Z</dcterms:modified>
</cp:coreProperties>
</file>