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notesSlides/notesSlide24.xml" ContentType="application/vnd.openxmlformats-officedocument.presentationml.notesSlide+xml"/>
  <Override PartName="/ppt/slides/slide26.xml" ContentType="application/vnd.openxmlformats-officedocument.presentationml.slide+xml"/>
  <Default Extension="pict" ContentType="image/pict"/>
  <Default Extension="rels" ContentType="application/vnd.openxmlformats-package.relationships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Default Extension="pdf" ContentType="application/pdf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51"/>
  </p:notesMasterIdLst>
  <p:sldIdLst>
    <p:sldId id="257" r:id="rId7"/>
    <p:sldId id="312" r:id="rId8"/>
    <p:sldId id="258" r:id="rId9"/>
    <p:sldId id="261" r:id="rId10"/>
    <p:sldId id="259" r:id="rId11"/>
    <p:sldId id="260" r:id="rId12"/>
    <p:sldId id="262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6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91" r:id="rId31"/>
    <p:sldId id="292" r:id="rId32"/>
    <p:sldId id="294" r:id="rId33"/>
    <p:sldId id="289" r:id="rId34"/>
    <p:sldId id="300" r:id="rId35"/>
    <p:sldId id="299" r:id="rId36"/>
    <p:sldId id="290" r:id="rId37"/>
    <p:sldId id="295" r:id="rId38"/>
    <p:sldId id="311" r:id="rId39"/>
    <p:sldId id="293" r:id="rId40"/>
    <p:sldId id="301" r:id="rId41"/>
    <p:sldId id="309" r:id="rId42"/>
    <p:sldId id="310" r:id="rId43"/>
    <p:sldId id="302" r:id="rId44"/>
    <p:sldId id="303" r:id="rId45"/>
    <p:sldId id="304" r:id="rId46"/>
    <p:sldId id="305" r:id="rId47"/>
    <p:sldId id="306" r:id="rId48"/>
    <p:sldId id="313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8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F68E-BC5F-594C-8FE9-0CC81232CDB3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65F5-12F7-EA49-881C-9FEB9BEC7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519E9-8061-C24C-B4A9-627F996D786B}" type="slidenum">
              <a:rPr lang="en-US"/>
              <a:pPr/>
              <a:t>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B85D9-F5B5-0749-A3D7-EC865AC2CFB1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87CD3-0587-BC42-B16E-F2FEB2A54915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4E05F-FA28-9D4F-B207-0706182CA385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1D25E-5AE8-CA44-A4CA-4E1A794896A4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B185C-987B-404E-9E5C-21D1B9E13830}" type="slidenum">
              <a:rPr lang="en-US"/>
              <a:pPr/>
              <a:t>15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CDD60-69C8-644B-974C-E7A5496225FD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B4EE4-1F37-8A40-97EC-46073778E09F}" type="slidenum">
              <a:rPr lang="en-US"/>
              <a:pPr/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C94D0-C09A-1646-8BA5-F0EC81779195}" type="slidenum">
              <a:rPr lang="en-US"/>
              <a:pPr/>
              <a:t>18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C8B16-67CD-8843-AA06-461A980BC0F6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E73CD-EFDF-814A-9D31-9D47D2A49807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6712D-9678-C048-B8B4-6CA3155F38B7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942D7-48D4-BF46-B204-5D4E811DAA05}" type="slidenum">
              <a:rPr lang="en-US"/>
              <a:pPr/>
              <a:t>21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2D8B4-DCF2-E645-902E-B293E0D90FB8}" type="slidenum">
              <a:rPr lang="en-US"/>
              <a:pPr/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B18A0-52C1-5044-81E7-B83E4A5B6877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8B4BB-2849-7D45-BF08-48FD675FEF3B}" type="slidenum">
              <a:rPr lang="en-US"/>
              <a:pPr/>
              <a:t>24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D6D43-4780-4645-A3F0-28D35CC830F9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63918-DA99-3247-9D4D-7377CC6083CC}" type="slidenum">
              <a:rPr lang="en-US"/>
              <a:pPr/>
              <a:t>27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5E3A8-730F-C449-92E5-3BD1E29012F3}" type="slidenum">
              <a:rPr lang="en-US"/>
              <a:pPr/>
              <a:t>28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58313-4220-0A43-AA7F-6AA3433A440D}" type="slidenum">
              <a:rPr lang="en-US"/>
              <a:pPr/>
              <a:t>29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36E85-E63E-8147-AB32-D9C6E26E6E80}" type="slidenum">
              <a:rPr lang="en-US"/>
              <a:pPr/>
              <a:t>30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0BB07-0983-7748-AAEC-5AECAC93E929}" type="slidenum">
              <a:rPr lang="en-US"/>
              <a:pPr/>
              <a:t>31</a:t>
            </a:fld>
            <a:endParaRPr lang="en-US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27BF0-9E27-024F-BFD3-19D02138D186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9052B-E177-2043-B6C2-8C310D1E4BED}" type="slidenum">
              <a:rPr lang="en-US"/>
              <a:pPr/>
              <a:t>32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650AA-75C1-2E48-BB35-18610BB328D9}" type="slidenum">
              <a:rPr lang="en-US"/>
              <a:pPr/>
              <a:t>33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F5F95-640E-1940-89D3-60A1E0C181FF}" type="slidenum">
              <a:rPr lang="en-US"/>
              <a:pPr/>
              <a:t>34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42B43-65C7-684A-9F0E-11ECF9007DB8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5142E-48E2-9F45-81A2-515A3437E214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5142E-48E2-9F45-81A2-515A3437E214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1B595-D98B-2440-B516-6296A0F1A2A8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B2705-7748-894C-9AF9-B62A37E4E508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1856B-8EC0-554B-A656-F101624E8E65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C8B9B-F10F-EC45-947D-9E1C3855526F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FBC47B-F5B0-1C4E-93BA-001E67341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FDC47B-7997-4F4E-ACA1-668B42432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606302-9EE0-8247-AC19-995524B3C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32D043-D43F-5B4F-BAEE-8D29B773C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202D5-023F-3549-B09F-88D527761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BEF9BD-B7F7-EF49-837C-F903C8542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D92677-3B3E-6D48-8BA3-1F9BA3829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CC7DBB-CFE3-DE40-80B6-1C3360D20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BB63DB-FDAE-8B45-9FD7-3F9C9A0E4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503CF6-2EF9-E747-BEC9-8328DC06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697B76-4E8C-564E-BF7B-32641468E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3115612-CB1E-9F47-AB76-0194306FE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B1EC9D-F48D-674B-AD66-CD3617D5F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D4BF6B-1034-3845-B52B-255CFD7EB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D005AF-2241-C241-B146-A1F1E3B3C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772EB7-6FB0-BD44-B6CD-1760D487E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DAF273-F9FF-4D41-94C2-E3024BB8F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7757A9-DEEA-1B40-9A26-0F53967BF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D9A823-F24A-B740-85A0-18D35C27C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0B6CCE-E209-0249-905F-8AAAAD0C1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948ACF-D9CB-B74E-BF74-C0FB8DA9C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CFF0F0-244A-6044-A3B6-CBC3569CB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17AEFD-1323-6545-8DEC-7EC8C4755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2C7540-FF4E-6B4F-8E6D-21C14FD4E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6DD4B8-2762-F345-835A-5DAFF3809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9A7C13-079C-F443-9061-E1F8D425F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FAA4D5-B71F-EB46-B93C-62D70080D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AE82EF-F072-4945-82BE-CC6184D56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B83361-8B97-A146-8F39-A1048C5A5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B0F731-686E-C14F-9F1D-510F7C67C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BBA1AA-8C67-C64E-998A-C20717176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D6DB48-B28A-EB4F-8A79-99D1D946C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98F572-7AA3-A74A-BCB7-B29886B72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24EE78-1B88-5647-A33B-1C77C83F9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891988-40AB-A944-A6A9-CE7C68762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964EC-BFBD-D041-8FA9-15606CEF8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08023D-7E94-3A4B-9ABA-63DA13018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BFFF60-E49D-AD47-BA07-159AD061E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BA9F1B-0DDB-5545-8481-35B7F112F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CC1C74-F2A1-5543-89E8-02D25E8B5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E4453A-CA5C-004F-AA57-DF187201A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752A3-3558-2748-A24D-90BF0425B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41E9BF-592C-F648-A597-FBC41C3F2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AD1F9E-AE26-F641-BCC7-898322F88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DD435-BF11-9144-91E2-D5F793E17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29E9-CA57-EF40-A0EC-1B42ECEF1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28FD-18A8-354B-9C13-9F1AA86F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0708-3C56-3043-800B-151E212C2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3FFB-5F4D-434F-AB21-413CEDDAC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469A-93D9-E147-A44B-BAC0D45B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162B-0396-D24F-BAC8-E32EF3A0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07AD-D7BB-1848-94AE-EED33171D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6AFC-58DA-7E4D-9200-48FC5DD2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2C35-FCA4-5A45-89EC-2D5A9781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BA02-901B-FD4E-9A85-674DCCB1B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A174-62E5-8B48-AEA2-C6C1B0326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71DD-B353-9E41-B3DC-F3EF3B6281CA}" type="datetimeFigureOut">
              <a:rPr lang="en-US" smtClean="0"/>
              <a:pPr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A829-B538-FC49-8A43-AC69F5429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E77AB2-6935-394F-908D-D9F5320B3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CC82F69-171F-DB45-9E4A-E62B511B8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445013-C6BC-584B-AF75-C80BDD7375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0C406D-0CC5-7848-8086-996D1E509C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97231F0C-BF2F-9243-A538-0D6C3E1C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NULL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df"/><Relationship Id="rId5" Type="http://schemas.openxmlformats.org/officeDocument/2006/relationships/image" Target="../media/image80.png"/><Relationship Id="rId6" Type="http://schemas.openxmlformats.org/officeDocument/2006/relationships/image" Target="../media/image81.pdf"/><Relationship Id="rId7" Type="http://schemas.openxmlformats.org/officeDocument/2006/relationships/image" Target="../media/image82.png"/><Relationship Id="rId8" Type="http://schemas.openxmlformats.org/officeDocument/2006/relationships/image" Target="../media/image83.pdf"/><Relationship Id="rId9" Type="http://schemas.openxmlformats.org/officeDocument/2006/relationships/image" Target="../media/image84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77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df"/><Relationship Id="rId6" Type="http://schemas.openxmlformats.org/officeDocument/2006/relationships/image" Target="../media/image90.png"/><Relationship Id="rId7" Type="http://schemas.openxmlformats.org/officeDocument/2006/relationships/image" Target="../media/image91.pdf"/><Relationship Id="rId8" Type="http://schemas.openxmlformats.org/officeDocument/2006/relationships/image" Target="../media/image92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86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df"/><Relationship Id="rId4" Type="http://schemas.openxmlformats.org/officeDocument/2006/relationships/image" Target="../media/image94.png"/><Relationship Id="rId5" Type="http://schemas.openxmlformats.org/officeDocument/2006/relationships/image" Target="../media/image95.pdf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df"/><Relationship Id="rId4" Type="http://schemas.openxmlformats.org/officeDocument/2006/relationships/image" Target="../media/image100.png"/><Relationship Id="rId5" Type="http://schemas.openxmlformats.org/officeDocument/2006/relationships/image" Target="../media/image101.pdf"/><Relationship Id="rId6" Type="http://schemas.openxmlformats.org/officeDocument/2006/relationships/image" Target="../media/image102.png"/><Relationship Id="rId7" Type="http://schemas.openxmlformats.org/officeDocument/2006/relationships/image" Target="../media/image103.pdf"/><Relationship Id="rId8" Type="http://schemas.openxmlformats.org/officeDocument/2006/relationships/image" Target="../media/image104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df"/><Relationship Id="rId4" Type="http://schemas.openxmlformats.org/officeDocument/2006/relationships/image" Target="../media/image107.png"/><Relationship Id="rId5" Type="http://schemas.openxmlformats.org/officeDocument/2006/relationships/image" Target="../media/image108.pdf"/><Relationship Id="rId6" Type="http://schemas.openxmlformats.org/officeDocument/2006/relationships/image" Target="../media/image109.png"/><Relationship Id="rId7" Type="http://schemas.openxmlformats.org/officeDocument/2006/relationships/image" Target="../media/image110.pdf"/><Relationship Id="rId8" Type="http://schemas.openxmlformats.org/officeDocument/2006/relationships/image" Target="../media/image111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0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lum bright="41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39054" y="2525369"/>
            <a:ext cx="6080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</a:t>
            </a:r>
            <a:r>
              <a:rPr lang="en-US" sz="4000" b="1" dirty="0" smtClean="0">
                <a:solidFill>
                  <a:srgbClr val="FF0000"/>
                </a:solidFill>
              </a:rPr>
              <a:t> Color </a:t>
            </a:r>
            <a:r>
              <a:rPr lang="en-US" sz="4000" b="1" dirty="0" smtClean="0">
                <a:solidFill>
                  <a:srgbClr val="008000"/>
                </a:solidFill>
              </a:rPr>
              <a:t>Glass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Condensate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107" y="6394647"/>
            <a:ext cx="308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Lecture II: UCT, February, 2012</a:t>
            </a:r>
            <a:endParaRPr lang="en-US" b="1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8107" y="3552813"/>
            <a:ext cx="287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Raju Venugopalan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The proton at high energies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1828800" y="2133600"/>
            <a:ext cx="685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>
              <a:latin typeface="Bradley Hand ITC TT-Bold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143000" y="25146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286000" y="2514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1143000" y="28956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209800" y="2895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1219200" y="32766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209800" y="3276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1600200" y="1676400"/>
            <a:ext cx="4191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96"/>
              </a:cxn>
              <a:cxn ang="0">
                <a:pos x="152" y="144"/>
              </a:cxn>
              <a:cxn ang="0">
                <a:pos x="104" y="240"/>
              </a:cxn>
              <a:cxn ang="0">
                <a:pos x="200" y="288"/>
              </a:cxn>
              <a:cxn ang="0">
                <a:pos x="152" y="384"/>
              </a:cxn>
              <a:cxn ang="0">
                <a:pos x="248" y="432"/>
              </a:cxn>
              <a:cxn ang="0">
                <a:pos x="248" y="576"/>
              </a:cxn>
            </a:cxnLst>
            <a:rect l="0" t="0" r="r" b="b"/>
            <a:pathLst>
              <a:path w="264" h="576">
                <a:moveTo>
                  <a:pt x="104" y="0"/>
                </a:moveTo>
                <a:cubicBezTo>
                  <a:pt x="52" y="36"/>
                  <a:pt x="0" y="72"/>
                  <a:pt x="8" y="96"/>
                </a:cubicBezTo>
                <a:cubicBezTo>
                  <a:pt x="16" y="120"/>
                  <a:pt x="136" y="120"/>
                  <a:pt x="152" y="144"/>
                </a:cubicBezTo>
                <a:cubicBezTo>
                  <a:pt x="168" y="168"/>
                  <a:pt x="96" y="216"/>
                  <a:pt x="104" y="240"/>
                </a:cubicBezTo>
                <a:cubicBezTo>
                  <a:pt x="112" y="264"/>
                  <a:pt x="192" y="264"/>
                  <a:pt x="200" y="288"/>
                </a:cubicBezTo>
                <a:cubicBezTo>
                  <a:pt x="208" y="312"/>
                  <a:pt x="144" y="360"/>
                  <a:pt x="152" y="384"/>
                </a:cubicBezTo>
                <a:cubicBezTo>
                  <a:pt x="160" y="408"/>
                  <a:pt x="232" y="400"/>
                  <a:pt x="248" y="432"/>
                </a:cubicBezTo>
                <a:cubicBezTo>
                  <a:pt x="264" y="464"/>
                  <a:pt x="248" y="552"/>
                  <a:pt x="248" y="576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89613" y="1752600"/>
            <a:ext cx="2362200" cy="1752600"/>
            <a:chOff x="3311" y="768"/>
            <a:chExt cx="1488" cy="1104"/>
          </a:xfrm>
        </p:grpSpPr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rot="-10818593">
              <a:off x="3312" y="768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rot="-5399715">
              <a:off x="4055" y="1128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1" name="Freeform 17"/>
          <p:cNvSpPr>
            <a:spLocks/>
          </p:cNvSpPr>
          <p:nvPr/>
        </p:nvSpPr>
        <p:spPr bwMode="auto">
          <a:xfrm>
            <a:off x="6375400" y="1905000"/>
            <a:ext cx="177800" cy="1600200"/>
          </a:xfrm>
          <a:custGeom>
            <a:avLst/>
            <a:gdLst/>
            <a:ahLst/>
            <a:cxnLst>
              <a:cxn ang="0">
                <a:pos x="16" y="1008"/>
              </a:cxn>
              <a:cxn ang="0">
                <a:pos x="16" y="0"/>
              </a:cxn>
              <a:cxn ang="0">
                <a:pos x="112" y="1008"/>
              </a:cxn>
            </a:cxnLst>
            <a:rect l="0" t="0" r="r" b="b"/>
            <a:pathLst>
              <a:path w="112" h="1008">
                <a:moveTo>
                  <a:pt x="16" y="1008"/>
                </a:moveTo>
                <a:cubicBezTo>
                  <a:pt x="8" y="504"/>
                  <a:pt x="0" y="0"/>
                  <a:pt x="16" y="0"/>
                </a:cubicBezTo>
                <a:cubicBezTo>
                  <a:pt x="32" y="0"/>
                  <a:pt x="96" y="840"/>
                  <a:pt x="112" y="100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828800" y="4572000"/>
            <a:ext cx="685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>
              <a:latin typeface="Bradley Hand ITC TT-Bold" charset="0"/>
            </a:endParaRP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133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2133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2133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1143000" y="4953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286000" y="4953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1143000" y="533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2209800" y="5334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1219200" y="57150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209800" y="5715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1600200" y="4114800"/>
            <a:ext cx="4191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96"/>
              </a:cxn>
              <a:cxn ang="0">
                <a:pos x="152" y="144"/>
              </a:cxn>
              <a:cxn ang="0">
                <a:pos x="104" y="240"/>
              </a:cxn>
              <a:cxn ang="0">
                <a:pos x="200" y="288"/>
              </a:cxn>
              <a:cxn ang="0">
                <a:pos x="152" y="384"/>
              </a:cxn>
              <a:cxn ang="0">
                <a:pos x="248" y="432"/>
              </a:cxn>
              <a:cxn ang="0">
                <a:pos x="248" y="576"/>
              </a:cxn>
            </a:cxnLst>
            <a:rect l="0" t="0" r="r" b="b"/>
            <a:pathLst>
              <a:path w="264" h="576">
                <a:moveTo>
                  <a:pt x="104" y="0"/>
                </a:moveTo>
                <a:cubicBezTo>
                  <a:pt x="52" y="36"/>
                  <a:pt x="0" y="72"/>
                  <a:pt x="8" y="96"/>
                </a:cubicBezTo>
                <a:cubicBezTo>
                  <a:pt x="16" y="120"/>
                  <a:pt x="136" y="120"/>
                  <a:pt x="152" y="144"/>
                </a:cubicBezTo>
                <a:cubicBezTo>
                  <a:pt x="168" y="168"/>
                  <a:pt x="96" y="216"/>
                  <a:pt x="104" y="240"/>
                </a:cubicBezTo>
                <a:cubicBezTo>
                  <a:pt x="112" y="264"/>
                  <a:pt x="192" y="264"/>
                  <a:pt x="200" y="288"/>
                </a:cubicBezTo>
                <a:cubicBezTo>
                  <a:pt x="208" y="312"/>
                  <a:pt x="144" y="360"/>
                  <a:pt x="152" y="384"/>
                </a:cubicBezTo>
                <a:cubicBezTo>
                  <a:pt x="160" y="408"/>
                  <a:pt x="232" y="400"/>
                  <a:pt x="248" y="432"/>
                </a:cubicBezTo>
                <a:cubicBezTo>
                  <a:pt x="264" y="464"/>
                  <a:pt x="248" y="552"/>
                  <a:pt x="248" y="576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3048000" y="4953000"/>
            <a:ext cx="201613" cy="361950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32" y="36"/>
              </a:cxn>
              <a:cxn ang="0">
                <a:pos x="104" y="100"/>
              </a:cxn>
              <a:cxn ang="0">
                <a:pos x="24" y="100"/>
              </a:cxn>
              <a:cxn ang="0">
                <a:pos x="24" y="164"/>
              </a:cxn>
              <a:cxn ang="0">
                <a:pos x="64" y="156"/>
              </a:cxn>
              <a:cxn ang="0">
                <a:pos x="16" y="148"/>
              </a:cxn>
              <a:cxn ang="0">
                <a:pos x="0" y="196"/>
              </a:cxn>
              <a:cxn ang="0">
                <a:pos x="8" y="220"/>
              </a:cxn>
              <a:cxn ang="0">
                <a:pos x="64" y="228"/>
              </a:cxn>
            </a:cxnLst>
            <a:rect l="0" t="0" r="r" b="b"/>
            <a:pathLst>
              <a:path w="127" h="228">
                <a:moveTo>
                  <a:pt x="88" y="12"/>
                </a:moveTo>
                <a:cubicBezTo>
                  <a:pt x="54" y="0"/>
                  <a:pt x="43" y="1"/>
                  <a:pt x="32" y="36"/>
                </a:cubicBezTo>
                <a:cubicBezTo>
                  <a:pt x="41" y="110"/>
                  <a:pt x="35" y="113"/>
                  <a:pt x="104" y="100"/>
                </a:cubicBezTo>
                <a:cubicBezTo>
                  <a:pt x="127" y="28"/>
                  <a:pt x="49" y="83"/>
                  <a:pt x="24" y="100"/>
                </a:cubicBezTo>
                <a:cubicBezTo>
                  <a:pt x="18" y="115"/>
                  <a:pt x="2" y="149"/>
                  <a:pt x="24" y="164"/>
                </a:cubicBezTo>
                <a:cubicBezTo>
                  <a:pt x="35" y="171"/>
                  <a:pt x="50" y="158"/>
                  <a:pt x="64" y="156"/>
                </a:cubicBezTo>
                <a:cubicBezTo>
                  <a:pt x="52" y="148"/>
                  <a:pt x="32" y="125"/>
                  <a:pt x="16" y="148"/>
                </a:cubicBezTo>
                <a:cubicBezTo>
                  <a:pt x="6" y="161"/>
                  <a:pt x="0" y="196"/>
                  <a:pt x="0" y="196"/>
                </a:cubicBezTo>
                <a:cubicBezTo>
                  <a:pt x="2" y="204"/>
                  <a:pt x="0" y="216"/>
                  <a:pt x="8" y="220"/>
                </a:cubicBezTo>
                <a:cubicBezTo>
                  <a:pt x="24" y="228"/>
                  <a:pt x="64" y="228"/>
                  <a:pt x="64" y="2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2667000" y="5334000"/>
            <a:ext cx="201613" cy="361950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32" y="36"/>
              </a:cxn>
              <a:cxn ang="0">
                <a:pos x="104" y="100"/>
              </a:cxn>
              <a:cxn ang="0">
                <a:pos x="24" y="100"/>
              </a:cxn>
              <a:cxn ang="0">
                <a:pos x="24" y="164"/>
              </a:cxn>
              <a:cxn ang="0">
                <a:pos x="64" y="156"/>
              </a:cxn>
              <a:cxn ang="0">
                <a:pos x="16" y="148"/>
              </a:cxn>
              <a:cxn ang="0">
                <a:pos x="0" y="196"/>
              </a:cxn>
              <a:cxn ang="0">
                <a:pos x="8" y="220"/>
              </a:cxn>
              <a:cxn ang="0">
                <a:pos x="64" y="228"/>
              </a:cxn>
            </a:cxnLst>
            <a:rect l="0" t="0" r="r" b="b"/>
            <a:pathLst>
              <a:path w="127" h="228">
                <a:moveTo>
                  <a:pt x="88" y="12"/>
                </a:moveTo>
                <a:cubicBezTo>
                  <a:pt x="54" y="0"/>
                  <a:pt x="43" y="1"/>
                  <a:pt x="32" y="36"/>
                </a:cubicBezTo>
                <a:cubicBezTo>
                  <a:pt x="41" y="110"/>
                  <a:pt x="35" y="113"/>
                  <a:pt x="104" y="100"/>
                </a:cubicBezTo>
                <a:cubicBezTo>
                  <a:pt x="127" y="28"/>
                  <a:pt x="49" y="83"/>
                  <a:pt x="24" y="100"/>
                </a:cubicBezTo>
                <a:cubicBezTo>
                  <a:pt x="18" y="115"/>
                  <a:pt x="2" y="149"/>
                  <a:pt x="24" y="164"/>
                </a:cubicBezTo>
                <a:cubicBezTo>
                  <a:pt x="35" y="171"/>
                  <a:pt x="50" y="158"/>
                  <a:pt x="64" y="156"/>
                </a:cubicBezTo>
                <a:cubicBezTo>
                  <a:pt x="52" y="148"/>
                  <a:pt x="32" y="125"/>
                  <a:pt x="16" y="148"/>
                </a:cubicBezTo>
                <a:cubicBezTo>
                  <a:pt x="6" y="161"/>
                  <a:pt x="0" y="196"/>
                  <a:pt x="0" y="196"/>
                </a:cubicBezTo>
                <a:cubicBezTo>
                  <a:pt x="2" y="204"/>
                  <a:pt x="0" y="216"/>
                  <a:pt x="8" y="220"/>
                </a:cubicBezTo>
                <a:cubicBezTo>
                  <a:pt x="24" y="228"/>
                  <a:pt x="64" y="228"/>
                  <a:pt x="64" y="2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5791200" y="4724400"/>
            <a:ext cx="1905000" cy="12192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288" y="0"/>
              </a:cxn>
              <a:cxn ang="0">
                <a:pos x="1200" y="768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44" y="384"/>
                  <a:pt x="88" y="0"/>
                  <a:pt x="288" y="0"/>
                </a:cubicBezTo>
                <a:cubicBezTo>
                  <a:pt x="488" y="0"/>
                  <a:pt x="1048" y="640"/>
                  <a:pt x="1200" y="76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791200" y="4191000"/>
            <a:ext cx="2362200" cy="1752600"/>
            <a:chOff x="3311" y="768"/>
            <a:chExt cx="1488" cy="1104"/>
          </a:xfrm>
        </p:grpSpPr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 rot="-10818593">
              <a:off x="3312" y="768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rot="-5399715">
              <a:off x="4055" y="1128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6248400" y="4724400"/>
            <a:ext cx="76200" cy="1219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1508125" y="3632200"/>
            <a:ext cx="1485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Parton model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447800" y="6172200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QCD -log corrections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1203325" y="1812925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  <a:sym typeface="Symbol" charset="2"/>
              </a:rPr>
              <a:t>*</a:t>
            </a:r>
            <a:endParaRPr lang="en-US"/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565525" y="2257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3565525" y="2638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3581400" y="3048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1219200" y="43434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  <a:sym typeface="Symbol" charset="2"/>
              </a:rPr>
              <a:t>*</a:t>
            </a:r>
            <a:endParaRPr lang="en-US"/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641725" y="4695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3657600" y="510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3657600" y="556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2727325" y="48482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2819400" y="525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4937125" y="2028825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 f(x)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6248400" y="3581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1/3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7908925" y="3552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4937125" y="4391025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 f(x)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6019800" y="60198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~1/7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7832725" y="5991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524000" y="2057400"/>
            <a:ext cx="685800" cy="1447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>
              <a:latin typeface="Bradley Hand ITC TT-Bold" charset="0"/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8288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828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828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838200" y="24384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981200" y="2438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838200" y="28194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905000" y="2819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914400" y="32004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905000" y="3200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 rot="-2522155">
            <a:off x="2133600" y="762000"/>
            <a:ext cx="419100" cy="9144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96"/>
              </a:cxn>
              <a:cxn ang="0">
                <a:pos x="152" y="144"/>
              </a:cxn>
              <a:cxn ang="0">
                <a:pos x="104" y="240"/>
              </a:cxn>
              <a:cxn ang="0">
                <a:pos x="200" y="288"/>
              </a:cxn>
              <a:cxn ang="0">
                <a:pos x="152" y="384"/>
              </a:cxn>
              <a:cxn ang="0">
                <a:pos x="248" y="432"/>
              </a:cxn>
              <a:cxn ang="0">
                <a:pos x="248" y="576"/>
              </a:cxn>
            </a:cxnLst>
            <a:rect l="0" t="0" r="r" b="b"/>
            <a:pathLst>
              <a:path w="264" h="576">
                <a:moveTo>
                  <a:pt x="104" y="0"/>
                </a:moveTo>
                <a:cubicBezTo>
                  <a:pt x="52" y="36"/>
                  <a:pt x="0" y="72"/>
                  <a:pt x="8" y="96"/>
                </a:cubicBezTo>
                <a:cubicBezTo>
                  <a:pt x="16" y="120"/>
                  <a:pt x="136" y="120"/>
                  <a:pt x="152" y="144"/>
                </a:cubicBezTo>
                <a:cubicBezTo>
                  <a:pt x="168" y="168"/>
                  <a:pt x="96" y="216"/>
                  <a:pt x="104" y="240"/>
                </a:cubicBezTo>
                <a:cubicBezTo>
                  <a:pt x="112" y="264"/>
                  <a:pt x="192" y="264"/>
                  <a:pt x="200" y="288"/>
                </a:cubicBezTo>
                <a:cubicBezTo>
                  <a:pt x="208" y="312"/>
                  <a:pt x="144" y="360"/>
                  <a:pt x="152" y="384"/>
                </a:cubicBezTo>
                <a:cubicBezTo>
                  <a:pt x="160" y="408"/>
                  <a:pt x="232" y="400"/>
                  <a:pt x="248" y="432"/>
                </a:cubicBezTo>
                <a:cubicBezTo>
                  <a:pt x="264" y="464"/>
                  <a:pt x="248" y="552"/>
                  <a:pt x="248" y="576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2438400" y="2438400"/>
            <a:ext cx="201613" cy="361950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32" y="36"/>
              </a:cxn>
              <a:cxn ang="0">
                <a:pos x="104" y="100"/>
              </a:cxn>
              <a:cxn ang="0">
                <a:pos x="24" y="100"/>
              </a:cxn>
              <a:cxn ang="0">
                <a:pos x="24" y="164"/>
              </a:cxn>
              <a:cxn ang="0">
                <a:pos x="64" y="156"/>
              </a:cxn>
              <a:cxn ang="0">
                <a:pos x="16" y="148"/>
              </a:cxn>
              <a:cxn ang="0">
                <a:pos x="0" y="196"/>
              </a:cxn>
              <a:cxn ang="0">
                <a:pos x="8" y="220"/>
              </a:cxn>
              <a:cxn ang="0">
                <a:pos x="64" y="228"/>
              </a:cxn>
            </a:cxnLst>
            <a:rect l="0" t="0" r="r" b="b"/>
            <a:pathLst>
              <a:path w="127" h="228">
                <a:moveTo>
                  <a:pt x="88" y="12"/>
                </a:moveTo>
                <a:cubicBezTo>
                  <a:pt x="54" y="0"/>
                  <a:pt x="43" y="1"/>
                  <a:pt x="32" y="36"/>
                </a:cubicBezTo>
                <a:cubicBezTo>
                  <a:pt x="41" y="110"/>
                  <a:pt x="35" y="113"/>
                  <a:pt x="104" y="100"/>
                </a:cubicBezTo>
                <a:cubicBezTo>
                  <a:pt x="127" y="28"/>
                  <a:pt x="49" y="83"/>
                  <a:pt x="24" y="100"/>
                </a:cubicBezTo>
                <a:cubicBezTo>
                  <a:pt x="18" y="115"/>
                  <a:pt x="2" y="149"/>
                  <a:pt x="24" y="164"/>
                </a:cubicBezTo>
                <a:cubicBezTo>
                  <a:pt x="35" y="171"/>
                  <a:pt x="50" y="158"/>
                  <a:pt x="64" y="156"/>
                </a:cubicBezTo>
                <a:cubicBezTo>
                  <a:pt x="52" y="148"/>
                  <a:pt x="32" y="125"/>
                  <a:pt x="16" y="148"/>
                </a:cubicBezTo>
                <a:cubicBezTo>
                  <a:pt x="6" y="161"/>
                  <a:pt x="0" y="196"/>
                  <a:pt x="0" y="196"/>
                </a:cubicBezTo>
                <a:cubicBezTo>
                  <a:pt x="2" y="204"/>
                  <a:pt x="0" y="216"/>
                  <a:pt x="8" y="220"/>
                </a:cubicBezTo>
                <a:cubicBezTo>
                  <a:pt x="24" y="228"/>
                  <a:pt x="64" y="228"/>
                  <a:pt x="64" y="2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2590800" y="2819400"/>
            <a:ext cx="201613" cy="361950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32" y="36"/>
              </a:cxn>
              <a:cxn ang="0">
                <a:pos x="104" y="100"/>
              </a:cxn>
              <a:cxn ang="0">
                <a:pos x="24" y="100"/>
              </a:cxn>
              <a:cxn ang="0">
                <a:pos x="24" y="164"/>
              </a:cxn>
              <a:cxn ang="0">
                <a:pos x="64" y="156"/>
              </a:cxn>
              <a:cxn ang="0">
                <a:pos x="16" y="148"/>
              </a:cxn>
              <a:cxn ang="0">
                <a:pos x="0" y="196"/>
              </a:cxn>
              <a:cxn ang="0">
                <a:pos x="8" y="220"/>
              </a:cxn>
              <a:cxn ang="0">
                <a:pos x="64" y="228"/>
              </a:cxn>
            </a:cxnLst>
            <a:rect l="0" t="0" r="r" b="b"/>
            <a:pathLst>
              <a:path w="127" h="228">
                <a:moveTo>
                  <a:pt x="88" y="12"/>
                </a:moveTo>
                <a:cubicBezTo>
                  <a:pt x="54" y="0"/>
                  <a:pt x="43" y="1"/>
                  <a:pt x="32" y="36"/>
                </a:cubicBezTo>
                <a:cubicBezTo>
                  <a:pt x="41" y="110"/>
                  <a:pt x="35" y="113"/>
                  <a:pt x="104" y="100"/>
                </a:cubicBezTo>
                <a:cubicBezTo>
                  <a:pt x="127" y="28"/>
                  <a:pt x="49" y="83"/>
                  <a:pt x="24" y="100"/>
                </a:cubicBezTo>
                <a:cubicBezTo>
                  <a:pt x="18" y="115"/>
                  <a:pt x="2" y="149"/>
                  <a:pt x="24" y="164"/>
                </a:cubicBezTo>
                <a:cubicBezTo>
                  <a:pt x="35" y="171"/>
                  <a:pt x="50" y="158"/>
                  <a:pt x="64" y="156"/>
                </a:cubicBezTo>
                <a:cubicBezTo>
                  <a:pt x="52" y="148"/>
                  <a:pt x="32" y="125"/>
                  <a:pt x="16" y="148"/>
                </a:cubicBezTo>
                <a:cubicBezTo>
                  <a:pt x="6" y="161"/>
                  <a:pt x="0" y="196"/>
                  <a:pt x="0" y="196"/>
                </a:cubicBezTo>
                <a:cubicBezTo>
                  <a:pt x="2" y="204"/>
                  <a:pt x="0" y="216"/>
                  <a:pt x="8" y="220"/>
                </a:cubicBezTo>
                <a:cubicBezTo>
                  <a:pt x="24" y="228"/>
                  <a:pt x="64" y="228"/>
                  <a:pt x="64" y="2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590800" y="990600"/>
            <a:ext cx="304800" cy="762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V="1">
            <a:off x="2895600" y="1219200"/>
            <a:ext cx="762000" cy="533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 rot="-2879225">
            <a:off x="2243137" y="2028826"/>
            <a:ext cx="836613" cy="176212"/>
          </a:xfrm>
          <a:custGeom>
            <a:avLst/>
            <a:gdLst/>
            <a:ahLst/>
            <a:cxnLst>
              <a:cxn ang="0">
                <a:pos x="34" y="160"/>
              </a:cxn>
              <a:cxn ang="0">
                <a:pos x="114" y="16"/>
              </a:cxn>
              <a:cxn ang="0">
                <a:pos x="194" y="96"/>
              </a:cxn>
              <a:cxn ang="0">
                <a:pos x="130" y="152"/>
              </a:cxn>
              <a:cxn ang="0">
                <a:pos x="138" y="88"/>
              </a:cxn>
              <a:cxn ang="0">
                <a:pos x="218" y="40"/>
              </a:cxn>
              <a:cxn ang="0">
                <a:pos x="378" y="96"/>
              </a:cxn>
              <a:cxn ang="0">
                <a:pos x="322" y="192"/>
              </a:cxn>
              <a:cxn ang="0">
                <a:pos x="330" y="64"/>
              </a:cxn>
              <a:cxn ang="0">
                <a:pos x="434" y="16"/>
              </a:cxn>
              <a:cxn ang="0">
                <a:pos x="570" y="24"/>
              </a:cxn>
              <a:cxn ang="0">
                <a:pos x="618" y="120"/>
              </a:cxn>
              <a:cxn ang="0">
                <a:pos x="562" y="184"/>
              </a:cxn>
              <a:cxn ang="0">
                <a:pos x="530" y="176"/>
              </a:cxn>
              <a:cxn ang="0">
                <a:pos x="514" y="128"/>
              </a:cxn>
              <a:cxn ang="0">
                <a:pos x="602" y="48"/>
              </a:cxn>
              <a:cxn ang="0">
                <a:pos x="650" y="32"/>
              </a:cxn>
              <a:cxn ang="0">
                <a:pos x="674" y="24"/>
              </a:cxn>
              <a:cxn ang="0">
                <a:pos x="810" y="112"/>
              </a:cxn>
              <a:cxn ang="0">
                <a:pos x="754" y="168"/>
              </a:cxn>
              <a:cxn ang="0">
                <a:pos x="786" y="56"/>
              </a:cxn>
              <a:cxn ang="0">
                <a:pos x="882" y="8"/>
              </a:cxn>
              <a:cxn ang="0">
                <a:pos x="906" y="0"/>
              </a:cxn>
              <a:cxn ang="0">
                <a:pos x="994" y="16"/>
              </a:cxn>
            </a:cxnLst>
            <a:rect l="0" t="0" r="r" b="b"/>
            <a:pathLst>
              <a:path w="994" h="192">
                <a:moveTo>
                  <a:pt x="34" y="160"/>
                </a:moveTo>
                <a:cubicBezTo>
                  <a:pt x="0" y="59"/>
                  <a:pt x="32" y="32"/>
                  <a:pt x="114" y="16"/>
                </a:cubicBezTo>
                <a:cubicBezTo>
                  <a:pt x="174" y="28"/>
                  <a:pt x="176" y="43"/>
                  <a:pt x="194" y="96"/>
                </a:cubicBezTo>
                <a:cubicBezTo>
                  <a:pt x="184" y="153"/>
                  <a:pt x="189" y="166"/>
                  <a:pt x="130" y="152"/>
                </a:cubicBezTo>
                <a:cubicBezTo>
                  <a:pt x="132" y="130"/>
                  <a:pt x="130" y="107"/>
                  <a:pt x="138" y="88"/>
                </a:cubicBezTo>
                <a:cubicBezTo>
                  <a:pt x="141" y="79"/>
                  <a:pt x="205" y="48"/>
                  <a:pt x="218" y="40"/>
                </a:cubicBezTo>
                <a:cubicBezTo>
                  <a:pt x="302" y="44"/>
                  <a:pt x="408" y="3"/>
                  <a:pt x="378" y="96"/>
                </a:cubicBezTo>
                <a:cubicBezTo>
                  <a:pt x="370" y="167"/>
                  <a:pt x="380" y="172"/>
                  <a:pt x="322" y="192"/>
                </a:cubicBezTo>
                <a:cubicBezTo>
                  <a:pt x="274" y="160"/>
                  <a:pt x="271" y="83"/>
                  <a:pt x="330" y="64"/>
                </a:cubicBezTo>
                <a:cubicBezTo>
                  <a:pt x="361" y="32"/>
                  <a:pt x="392" y="29"/>
                  <a:pt x="434" y="16"/>
                </a:cubicBezTo>
                <a:cubicBezTo>
                  <a:pt x="479" y="18"/>
                  <a:pt x="525" y="14"/>
                  <a:pt x="570" y="24"/>
                </a:cubicBezTo>
                <a:cubicBezTo>
                  <a:pt x="576" y="25"/>
                  <a:pt x="614" y="109"/>
                  <a:pt x="618" y="120"/>
                </a:cubicBezTo>
                <a:cubicBezTo>
                  <a:pt x="608" y="165"/>
                  <a:pt x="604" y="169"/>
                  <a:pt x="562" y="184"/>
                </a:cubicBezTo>
                <a:cubicBezTo>
                  <a:pt x="551" y="181"/>
                  <a:pt x="537" y="184"/>
                  <a:pt x="530" y="176"/>
                </a:cubicBezTo>
                <a:cubicBezTo>
                  <a:pt x="519" y="163"/>
                  <a:pt x="514" y="128"/>
                  <a:pt x="514" y="128"/>
                </a:cubicBezTo>
                <a:cubicBezTo>
                  <a:pt x="534" y="65"/>
                  <a:pt x="541" y="69"/>
                  <a:pt x="602" y="48"/>
                </a:cubicBezTo>
                <a:cubicBezTo>
                  <a:pt x="617" y="42"/>
                  <a:pt x="634" y="37"/>
                  <a:pt x="650" y="32"/>
                </a:cubicBezTo>
                <a:cubicBezTo>
                  <a:pt x="658" y="29"/>
                  <a:pt x="674" y="24"/>
                  <a:pt x="674" y="24"/>
                </a:cubicBezTo>
                <a:cubicBezTo>
                  <a:pt x="760" y="33"/>
                  <a:pt x="781" y="26"/>
                  <a:pt x="810" y="112"/>
                </a:cubicBezTo>
                <a:cubicBezTo>
                  <a:pt x="802" y="165"/>
                  <a:pt x="806" y="185"/>
                  <a:pt x="754" y="168"/>
                </a:cubicBezTo>
                <a:cubicBezTo>
                  <a:pt x="758" y="139"/>
                  <a:pt x="761" y="80"/>
                  <a:pt x="786" y="56"/>
                </a:cubicBezTo>
                <a:cubicBezTo>
                  <a:pt x="817" y="24"/>
                  <a:pt x="842" y="21"/>
                  <a:pt x="882" y="8"/>
                </a:cubicBezTo>
                <a:cubicBezTo>
                  <a:pt x="890" y="5"/>
                  <a:pt x="906" y="0"/>
                  <a:pt x="906" y="0"/>
                </a:cubicBezTo>
                <a:cubicBezTo>
                  <a:pt x="925" y="2"/>
                  <a:pt x="970" y="16"/>
                  <a:pt x="994" y="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2413" y="1143000"/>
            <a:ext cx="2362200" cy="1947863"/>
            <a:chOff x="3311" y="768"/>
            <a:chExt cx="1488" cy="1104"/>
          </a:xfrm>
        </p:grpSpPr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rot="-10818593">
              <a:off x="3312" y="768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rot="-5399715">
              <a:off x="4055" y="1128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334000" y="1566863"/>
            <a:ext cx="5334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5867400" y="2328863"/>
            <a:ext cx="14478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5334000" y="2328863"/>
            <a:ext cx="533400" cy="7620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5562600" y="1397000"/>
            <a:ext cx="838200" cy="4238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5638800" y="2243138"/>
            <a:ext cx="990600" cy="508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400800" y="1110734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Sea quarks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6561108" y="1872734"/>
            <a:ext cx="1628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Valence quarks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46125" y="3784600"/>
            <a:ext cx="2732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“</a:t>
            </a:r>
            <a:r>
              <a:rPr lang="en-US" b="1" dirty="0" err="1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-QCD”- small </a:t>
            </a:r>
            <a:r>
              <a:rPr lang="en-US" b="1" dirty="0" err="1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 evolution</a:t>
            </a:r>
          </a:p>
        </p:txBody>
      </p:sp>
      <p:pic>
        <p:nvPicPr>
          <p:cNvPr id="2870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4000"/>
          </a:blip>
          <a:srcRect/>
          <a:stretch>
            <a:fillRect/>
          </a:stretch>
        </p:blipFill>
        <p:spPr bwMode="auto">
          <a:xfrm>
            <a:off x="1143000" y="4572000"/>
            <a:ext cx="3352800" cy="825500"/>
          </a:xfrm>
          <a:prstGeom prst="rect">
            <a:avLst/>
          </a:prstGeom>
          <a:noFill/>
        </p:spPr>
      </p:pic>
      <p:pic>
        <p:nvPicPr>
          <p:cNvPr id="28702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8000"/>
          </a:blip>
          <a:srcRect/>
          <a:stretch>
            <a:fillRect/>
          </a:stretch>
        </p:blipFill>
        <p:spPr bwMode="auto">
          <a:xfrm>
            <a:off x="1143000" y="5715000"/>
            <a:ext cx="3962400" cy="825500"/>
          </a:xfrm>
          <a:prstGeom prst="rect">
            <a:avLst/>
          </a:prstGeom>
          <a:noFill/>
        </p:spPr>
      </p:pic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4572000" y="5029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5181600" y="617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638800" y="48006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# of valence quarks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# of quarks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1828800" y="11430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  <a:sym typeface="Symbol" charset="2"/>
              </a:rPr>
              <a:t>*</a:t>
            </a:r>
            <a:endParaRPr lang="en-US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2498725" y="581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6576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3733800" y="914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3260725" y="21812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3276600" y="259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3276600" y="2971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2667000" y="2362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2286000" y="2743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4495800" y="1600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f(x</a:t>
            </a:r>
            <a:r>
              <a:rPr lang="en-US" dirty="0"/>
              <a:t>)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7375525" y="3095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/>
          </a:blip>
          <a:srcRect l="4425" r="11505"/>
          <a:stretch>
            <a:fillRect/>
          </a:stretch>
        </p:blipFill>
        <p:spPr bwMode="auto">
          <a:xfrm>
            <a:off x="1524000" y="857250"/>
            <a:ext cx="6248400" cy="5064125"/>
          </a:xfrm>
          <a:prstGeom prst="rect">
            <a:avLst/>
          </a:prstGeom>
          <a:noFill/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2133600" y="4953000"/>
            <a:ext cx="762000" cy="1143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6219825"/>
            <a:ext cx="4685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F691E"/>
                </a:solidFill>
                <a:latin typeface="Calibri"/>
                <a:cs typeface="Calibri"/>
              </a:rPr>
              <a:t>Structure functions grow rapidly at small </a:t>
            </a:r>
            <a:r>
              <a:rPr lang="en-US" sz="2000" b="1" dirty="0" err="1">
                <a:solidFill>
                  <a:srgbClr val="1F691E"/>
                </a:solidFill>
                <a:latin typeface="Calibri"/>
                <a:cs typeface="Calibri"/>
              </a:rPr>
              <a:t>x</a:t>
            </a:r>
            <a:endParaRPr lang="en-US" sz="2000" b="1" dirty="0">
              <a:solidFill>
                <a:srgbClr val="1F691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80"/>
                </a:solidFill>
                <a:latin typeface="Calibri"/>
                <a:cs typeface="Calibri"/>
              </a:rPr>
              <a:t>Where is the glue ?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 t="8511" b="4256"/>
          <a:stretch>
            <a:fillRect/>
          </a:stretch>
        </p:blipFill>
        <p:spPr bwMode="auto">
          <a:xfrm>
            <a:off x="1828800" y="1600200"/>
            <a:ext cx="5486400" cy="40386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5715000"/>
            <a:ext cx="7349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For </a:t>
            </a:r>
            <a:r>
              <a:rPr lang="en-US" sz="2000" b="1" dirty="0" err="1">
                <a:latin typeface="Calibri"/>
                <a:cs typeface="Calibri"/>
              </a:rPr>
              <a:t>x</a:t>
            </a:r>
            <a:r>
              <a:rPr lang="en-US" sz="2000" b="1" dirty="0">
                <a:latin typeface="Calibri"/>
                <a:cs typeface="Calibri"/>
              </a:rPr>
              <a:t> &lt; 0.01, proton dominated by glue-grows rapidly</a:t>
            </a:r>
          </a:p>
          <a:p>
            <a:r>
              <a:rPr lang="en-US" sz="2000" b="1" dirty="0">
                <a:latin typeface="Calibri"/>
                <a:cs typeface="Calibri"/>
              </a:rPr>
              <a:t>What happens when glue density is large ?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1493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F691E"/>
                </a:solidFill>
                <a:latin typeface="Calibri"/>
                <a:cs typeface="Calibri"/>
              </a:rPr>
              <a:t># </a:t>
            </a:r>
            <a:r>
              <a:rPr lang="en-US" sz="2000" b="1" dirty="0" err="1">
                <a:solidFill>
                  <a:srgbClr val="1F691E"/>
                </a:solidFill>
                <a:latin typeface="Calibri"/>
                <a:cs typeface="Calibri"/>
              </a:rPr>
              <a:t>partons</a:t>
            </a:r>
            <a:r>
              <a:rPr lang="en-US" sz="2000" b="1" dirty="0">
                <a:solidFill>
                  <a:srgbClr val="1F691E"/>
                </a:solidFill>
                <a:latin typeface="Calibri"/>
                <a:cs typeface="Calibri"/>
              </a:rPr>
              <a:t> /</a:t>
            </a:r>
          </a:p>
          <a:p>
            <a:r>
              <a:rPr lang="en-US" sz="2000" b="1" dirty="0">
                <a:solidFill>
                  <a:srgbClr val="1F691E"/>
                </a:solidFill>
                <a:latin typeface="Calibri"/>
                <a:cs typeface="Calibri"/>
              </a:rPr>
              <a:t>unit rapidity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05200" y="32766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Bjorken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Limit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8288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000" b="1" dirty="0">
                <a:latin typeface="Calibri"/>
                <a:cs typeface="Calibri"/>
              </a:rPr>
              <a:t>Operator product expansion (OPE),</a:t>
            </a:r>
            <a:r>
              <a:rPr lang="en-US" sz="2000" b="1" dirty="0" smtClean="0">
                <a:latin typeface="Calibri"/>
                <a:cs typeface="Calibri"/>
              </a:rPr>
              <a:t> factorization </a:t>
            </a:r>
            <a:r>
              <a:rPr lang="en-US" sz="2000" b="1" dirty="0">
                <a:latin typeface="Calibri"/>
                <a:cs typeface="Calibri"/>
              </a:rPr>
              <a:t>theorems, </a:t>
            </a:r>
          </a:p>
          <a:p>
            <a:pPr>
              <a:buFontTx/>
              <a:buNone/>
            </a:pPr>
            <a:r>
              <a:rPr lang="en-US" sz="2000" b="1" dirty="0">
                <a:latin typeface="Calibri"/>
                <a:cs typeface="Calibri"/>
              </a:rPr>
              <a:t>    </a:t>
            </a:r>
            <a:r>
              <a:rPr lang="en-US" sz="2000" b="1" dirty="0" smtClean="0">
                <a:latin typeface="Calibri"/>
                <a:cs typeface="Calibri"/>
              </a:rPr>
              <a:t>    machinery </a:t>
            </a:r>
            <a:r>
              <a:rPr lang="en-US" sz="2000" b="1" dirty="0">
                <a:latin typeface="Calibri"/>
                <a:cs typeface="Calibri"/>
              </a:rPr>
              <a:t>of precision physics in QCD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33400" y="2286000"/>
            <a:ext cx="7772400" cy="13716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2209800"/>
            <a:ext cx="80010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bjork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36292"/>
            <a:ext cx="1082675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Structure of higher order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perturbative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contributions in QCD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1447800" y="1600200"/>
            <a:ext cx="330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92"/>
              </a:cxn>
              <a:cxn ang="0">
                <a:pos x="192" y="192"/>
              </a:cxn>
              <a:cxn ang="0">
                <a:pos x="192" y="288"/>
              </a:cxn>
            </a:cxnLst>
            <a:rect l="0" t="0" r="r" b="b"/>
            <a:pathLst>
              <a:path w="208" h="288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88" y="168"/>
                  <a:pt x="96" y="192"/>
                </a:cubicBezTo>
                <a:cubicBezTo>
                  <a:pt x="104" y="216"/>
                  <a:pt x="176" y="176"/>
                  <a:pt x="192" y="192"/>
                </a:cubicBezTo>
                <a:cubicBezTo>
                  <a:pt x="208" y="208"/>
                  <a:pt x="192" y="272"/>
                  <a:pt x="192" y="2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676400" y="2057400"/>
            <a:ext cx="381000" cy="3810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981200" y="1828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rot="2519600" flipV="1">
            <a:off x="2057400" y="2286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25908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25908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5908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600200" y="3124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1752600" y="2362200"/>
            <a:ext cx="3302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92" y="96"/>
              </a:cxn>
              <a:cxn ang="0">
                <a:pos x="0" y="144"/>
              </a:cxn>
              <a:cxn ang="0">
                <a:pos x="192" y="192"/>
              </a:cxn>
              <a:cxn ang="0">
                <a:pos x="0" y="240"/>
              </a:cxn>
              <a:cxn ang="0">
                <a:pos x="192" y="288"/>
              </a:cxn>
              <a:cxn ang="0">
                <a:pos x="0" y="336"/>
              </a:cxn>
              <a:cxn ang="0">
                <a:pos x="192" y="432"/>
              </a:cxn>
              <a:cxn ang="0">
                <a:pos x="0" y="480"/>
              </a:cxn>
            </a:cxnLst>
            <a:rect l="0" t="0" r="r" b="b"/>
            <a:pathLst>
              <a:path w="208" h="480">
                <a:moveTo>
                  <a:pt x="96" y="0"/>
                </a:moveTo>
                <a:cubicBezTo>
                  <a:pt x="152" y="36"/>
                  <a:pt x="208" y="72"/>
                  <a:pt x="192" y="96"/>
                </a:cubicBezTo>
                <a:cubicBezTo>
                  <a:pt x="176" y="120"/>
                  <a:pt x="0" y="128"/>
                  <a:pt x="0" y="144"/>
                </a:cubicBezTo>
                <a:cubicBezTo>
                  <a:pt x="0" y="160"/>
                  <a:pt x="192" y="176"/>
                  <a:pt x="192" y="192"/>
                </a:cubicBezTo>
                <a:cubicBezTo>
                  <a:pt x="192" y="208"/>
                  <a:pt x="0" y="224"/>
                  <a:pt x="0" y="240"/>
                </a:cubicBezTo>
                <a:cubicBezTo>
                  <a:pt x="0" y="256"/>
                  <a:pt x="192" y="272"/>
                  <a:pt x="192" y="288"/>
                </a:cubicBezTo>
                <a:cubicBezTo>
                  <a:pt x="192" y="304"/>
                  <a:pt x="0" y="312"/>
                  <a:pt x="0" y="336"/>
                </a:cubicBezTo>
                <a:cubicBezTo>
                  <a:pt x="0" y="360"/>
                  <a:pt x="192" y="408"/>
                  <a:pt x="192" y="432"/>
                </a:cubicBezTo>
                <a:cubicBezTo>
                  <a:pt x="192" y="456"/>
                  <a:pt x="32" y="472"/>
                  <a:pt x="0" y="4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1981200" y="2895600"/>
            <a:ext cx="6858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44" y="192"/>
              </a:cxn>
              <a:cxn ang="0">
                <a:pos x="192" y="96"/>
              </a:cxn>
              <a:cxn ang="0">
                <a:pos x="240" y="144"/>
              </a:cxn>
              <a:cxn ang="0">
                <a:pos x="288" y="48"/>
              </a:cxn>
              <a:cxn ang="0">
                <a:pos x="384" y="96"/>
              </a:cxn>
              <a:cxn ang="0">
                <a:pos x="432" y="0"/>
              </a:cxn>
            </a:cxnLst>
            <a:rect l="0" t="0" r="r" b="b"/>
            <a:pathLst>
              <a:path w="432" h="240">
                <a:moveTo>
                  <a:pt x="0" y="240"/>
                </a:moveTo>
                <a:cubicBezTo>
                  <a:pt x="36" y="196"/>
                  <a:pt x="72" y="152"/>
                  <a:pt x="96" y="144"/>
                </a:cubicBezTo>
                <a:cubicBezTo>
                  <a:pt x="120" y="136"/>
                  <a:pt x="128" y="200"/>
                  <a:pt x="144" y="192"/>
                </a:cubicBezTo>
                <a:cubicBezTo>
                  <a:pt x="160" y="184"/>
                  <a:pt x="176" y="104"/>
                  <a:pt x="192" y="96"/>
                </a:cubicBezTo>
                <a:cubicBezTo>
                  <a:pt x="208" y="88"/>
                  <a:pt x="224" y="152"/>
                  <a:pt x="240" y="144"/>
                </a:cubicBezTo>
                <a:cubicBezTo>
                  <a:pt x="256" y="136"/>
                  <a:pt x="264" y="56"/>
                  <a:pt x="288" y="48"/>
                </a:cubicBezTo>
                <a:cubicBezTo>
                  <a:pt x="312" y="40"/>
                  <a:pt x="360" y="104"/>
                  <a:pt x="384" y="96"/>
                </a:cubicBezTo>
                <a:cubicBezTo>
                  <a:pt x="408" y="88"/>
                  <a:pt x="424" y="16"/>
                  <a:pt x="432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981200" y="3327400"/>
            <a:ext cx="685800" cy="2667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48" y="160"/>
              </a:cxn>
              <a:cxn ang="0">
                <a:pos x="144" y="64"/>
              </a:cxn>
              <a:cxn ang="0">
                <a:pos x="192" y="160"/>
              </a:cxn>
              <a:cxn ang="0">
                <a:pos x="240" y="64"/>
              </a:cxn>
              <a:cxn ang="0">
                <a:pos x="288" y="64"/>
              </a:cxn>
              <a:cxn ang="0">
                <a:pos x="336" y="160"/>
              </a:cxn>
              <a:cxn ang="0">
                <a:pos x="384" y="16"/>
              </a:cxn>
              <a:cxn ang="0">
                <a:pos x="432" y="64"/>
              </a:cxn>
            </a:cxnLst>
            <a:rect l="0" t="0" r="r" b="b"/>
            <a:pathLst>
              <a:path w="432" h="168">
                <a:moveTo>
                  <a:pt x="0" y="64"/>
                </a:moveTo>
                <a:cubicBezTo>
                  <a:pt x="12" y="112"/>
                  <a:pt x="24" y="160"/>
                  <a:pt x="48" y="160"/>
                </a:cubicBezTo>
                <a:cubicBezTo>
                  <a:pt x="72" y="160"/>
                  <a:pt x="120" y="64"/>
                  <a:pt x="144" y="64"/>
                </a:cubicBezTo>
                <a:cubicBezTo>
                  <a:pt x="168" y="64"/>
                  <a:pt x="176" y="160"/>
                  <a:pt x="192" y="160"/>
                </a:cubicBezTo>
                <a:cubicBezTo>
                  <a:pt x="208" y="160"/>
                  <a:pt x="224" y="80"/>
                  <a:pt x="240" y="64"/>
                </a:cubicBezTo>
                <a:cubicBezTo>
                  <a:pt x="256" y="48"/>
                  <a:pt x="272" y="48"/>
                  <a:pt x="288" y="64"/>
                </a:cubicBezTo>
                <a:cubicBezTo>
                  <a:pt x="304" y="80"/>
                  <a:pt x="320" y="168"/>
                  <a:pt x="336" y="160"/>
                </a:cubicBezTo>
                <a:cubicBezTo>
                  <a:pt x="352" y="152"/>
                  <a:pt x="368" y="32"/>
                  <a:pt x="384" y="16"/>
                </a:cubicBezTo>
                <a:cubicBezTo>
                  <a:pt x="400" y="0"/>
                  <a:pt x="424" y="56"/>
                  <a:pt x="432" y="6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1676400" y="3505200"/>
            <a:ext cx="3302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92" y="96"/>
              </a:cxn>
              <a:cxn ang="0">
                <a:pos x="0" y="144"/>
              </a:cxn>
              <a:cxn ang="0">
                <a:pos x="192" y="192"/>
              </a:cxn>
              <a:cxn ang="0">
                <a:pos x="0" y="240"/>
              </a:cxn>
              <a:cxn ang="0">
                <a:pos x="192" y="288"/>
              </a:cxn>
              <a:cxn ang="0">
                <a:pos x="0" y="336"/>
              </a:cxn>
              <a:cxn ang="0">
                <a:pos x="192" y="432"/>
              </a:cxn>
              <a:cxn ang="0">
                <a:pos x="0" y="480"/>
              </a:cxn>
            </a:cxnLst>
            <a:rect l="0" t="0" r="r" b="b"/>
            <a:pathLst>
              <a:path w="208" h="480">
                <a:moveTo>
                  <a:pt x="96" y="0"/>
                </a:moveTo>
                <a:cubicBezTo>
                  <a:pt x="152" y="36"/>
                  <a:pt x="208" y="72"/>
                  <a:pt x="192" y="96"/>
                </a:cubicBezTo>
                <a:cubicBezTo>
                  <a:pt x="176" y="120"/>
                  <a:pt x="0" y="128"/>
                  <a:pt x="0" y="144"/>
                </a:cubicBezTo>
                <a:cubicBezTo>
                  <a:pt x="0" y="160"/>
                  <a:pt x="192" y="176"/>
                  <a:pt x="192" y="192"/>
                </a:cubicBezTo>
                <a:cubicBezTo>
                  <a:pt x="192" y="208"/>
                  <a:pt x="0" y="224"/>
                  <a:pt x="0" y="240"/>
                </a:cubicBezTo>
                <a:cubicBezTo>
                  <a:pt x="0" y="256"/>
                  <a:pt x="192" y="272"/>
                  <a:pt x="192" y="288"/>
                </a:cubicBezTo>
                <a:cubicBezTo>
                  <a:pt x="192" y="304"/>
                  <a:pt x="0" y="312"/>
                  <a:pt x="0" y="336"/>
                </a:cubicBezTo>
                <a:cubicBezTo>
                  <a:pt x="0" y="360"/>
                  <a:pt x="192" y="408"/>
                  <a:pt x="192" y="432"/>
                </a:cubicBezTo>
                <a:cubicBezTo>
                  <a:pt x="192" y="456"/>
                  <a:pt x="32" y="472"/>
                  <a:pt x="0" y="4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1752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17526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600200" y="48006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1430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1430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11430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1905000" y="4724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19812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0574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1981200" y="5181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057400" y="5105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20574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990600" y="14478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  <a:sym typeface="Symbol" charset="2"/>
              </a:rPr>
              <a:t>*</a:t>
            </a:r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660525" y="52292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533400" y="2057400"/>
            <a:ext cx="112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  <a:latin typeface="Calibri"/>
                <a:cs typeface="Calibri"/>
              </a:rPr>
              <a:t>Q</a:t>
            </a:r>
            <a:r>
              <a:rPr lang="en-US" sz="2000" b="1" baseline="30000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lang="en-US" sz="2000" b="1" dirty="0">
                <a:solidFill>
                  <a:srgbClr val="008000"/>
                </a:solidFill>
                <a:latin typeface="Calibri"/>
                <a:cs typeface="Calibri"/>
              </a:rPr>
              <a:t>, </a:t>
            </a:r>
            <a:r>
              <a:rPr lang="en-US" sz="2000" b="1" dirty="0" err="1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52400" y="4849813"/>
            <a:ext cx="86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Calibri"/>
                <a:cs typeface="Calibri"/>
              </a:rPr>
              <a:t>Q</a:t>
            </a:r>
            <a:r>
              <a:rPr lang="en-US" sz="2000" b="1" baseline="-25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="1" baseline="30000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lang="en-US" sz="2000" b="1" dirty="0">
                <a:solidFill>
                  <a:srgbClr val="008000"/>
                </a:solidFill>
                <a:latin typeface="Calibri"/>
                <a:cs typeface="Calibri"/>
              </a:rPr>
              <a:t>, x</a:t>
            </a:r>
            <a:r>
              <a:rPr lang="en-US" sz="2000" b="1" baseline="-25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819400" y="2209800"/>
            <a:ext cx="609600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2743200" y="3352800"/>
            <a:ext cx="609600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98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20000"/>
          </a:blip>
          <a:srcRect/>
          <a:stretch>
            <a:fillRect/>
          </a:stretch>
        </p:blipFill>
        <p:spPr bwMode="auto">
          <a:xfrm>
            <a:off x="3505200" y="2057400"/>
            <a:ext cx="5473700" cy="355600"/>
          </a:xfrm>
          <a:prstGeom prst="rect">
            <a:avLst/>
          </a:prstGeom>
          <a:noFill/>
        </p:spPr>
      </p:pic>
      <p:sp>
        <p:nvSpPr>
          <p:cNvPr id="36899" name="Freeform 35"/>
          <p:cNvSpPr>
            <a:spLocks/>
          </p:cNvSpPr>
          <p:nvPr/>
        </p:nvSpPr>
        <p:spPr bwMode="auto">
          <a:xfrm>
            <a:off x="3657600" y="2895600"/>
            <a:ext cx="152400" cy="685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432"/>
              </a:cxn>
            </a:cxnLst>
            <a:rect l="0" t="0" r="r" b="b"/>
            <a:pathLst>
              <a:path w="96" h="432">
                <a:moveTo>
                  <a:pt x="96" y="0"/>
                </a:moveTo>
                <a:cubicBezTo>
                  <a:pt x="48" y="36"/>
                  <a:pt x="0" y="72"/>
                  <a:pt x="0" y="96"/>
                </a:cubicBezTo>
                <a:cubicBezTo>
                  <a:pt x="0" y="120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12"/>
                  <a:pt x="96" y="336"/>
                </a:cubicBezTo>
                <a:cubicBezTo>
                  <a:pt x="96" y="360"/>
                  <a:pt x="16" y="416"/>
                  <a:pt x="0" y="43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3733800" y="3200400"/>
            <a:ext cx="838200" cy="1651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0"/>
              </a:cxn>
              <a:cxn ang="0">
                <a:pos x="144" y="96"/>
              </a:cxn>
              <a:cxn ang="0">
                <a:pos x="240" y="0"/>
              </a:cxn>
              <a:cxn ang="0">
                <a:pos x="288" y="96"/>
              </a:cxn>
              <a:cxn ang="0">
                <a:pos x="384" y="0"/>
              </a:cxn>
              <a:cxn ang="0">
                <a:pos x="432" y="96"/>
              </a:cxn>
              <a:cxn ang="0">
                <a:pos x="528" y="48"/>
              </a:cxn>
            </a:cxnLst>
            <a:rect l="0" t="0" r="r" b="b"/>
            <a:pathLst>
              <a:path w="528" h="104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20" y="96"/>
                  <a:pt x="144" y="96"/>
                </a:cubicBezTo>
                <a:cubicBezTo>
                  <a:pt x="168" y="96"/>
                  <a:pt x="216" y="0"/>
                  <a:pt x="240" y="0"/>
                </a:cubicBezTo>
                <a:cubicBezTo>
                  <a:pt x="264" y="0"/>
                  <a:pt x="264" y="96"/>
                  <a:pt x="288" y="96"/>
                </a:cubicBezTo>
                <a:cubicBezTo>
                  <a:pt x="312" y="96"/>
                  <a:pt x="360" y="0"/>
                  <a:pt x="384" y="0"/>
                </a:cubicBezTo>
                <a:cubicBezTo>
                  <a:pt x="408" y="0"/>
                  <a:pt x="408" y="88"/>
                  <a:pt x="432" y="96"/>
                </a:cubicBezTo>
                <a:cubicBezTo>
                  <a:pt x="456" y="104"/>
                  <a:pt x="512" y="56"/>
                  <a:pt x="528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901" name="Picture 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6000"/>
          </a:blip>
          <a:srcRect/>
          <a:stretch>
            <a:fillRect/>
          </a:stretch>
        </p:blipFill>
        <p:spPr bwMode="auto">
          <a:xfrm>
            <a:off x="3657600" y="3657600"/>
            <a:ext cx="838200" cy="292100"/>
          </a:xfrm>
          <a:prstGeom prst="rect">
            <a:avLst/>
          </a:prstGeom>
          <a:noFill/>
        </p:spPr>
      </p:pic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4876800" y="3078163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utura" charset="0"/>
              </a:rPr>
              <a:t>+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562600" y="2971800"/>
            <a:ext cx="660400" cy="685800"/>
            <a:chOff x="3648" y="1632"/>
            <a:chExt cx="416" cy="432"/>
          </a:xfrm>
        </p:grpSpPr>
        <p:sp>
          <p:nvSpPr>
            <p:cNvPr id="36904" name="Freeform 40"/>
            <p:cNvSpPr>
              <a:spLocks/>
            </p:cNvSpPr>
            <p:nvPr/>
          </p:nvSpPr>
          <p:spPr bwMode="auto">
            <a:xfrm>
              <a:off x="3648" y="1632"/>
              <a:ext cx="96" cy="43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6"/>
                </a:cxn>
                <a:cxn ang="0">
                  <a:pos x="96" y="144"/>
                </a:cxn>
                <a:cxn ang="0">
                  <a:pos x="0" y="192"/>
                </a:cxn>
                <a:cxn ang="0">
                  <a:pos x="96" y="240"/>
                </a:cxn>
                <a:cxn ang="0">
                  <a:pos x="0" y="288"/>
                </a:cxn>
                <a:cxn ang="0">
                  <a:pos x="96" y="336"/>
                </a:cxn>
                <a:cxn ang="0">
                  <a:pos x="0" y="432"/>
                </a:cxn>
              </a:cxnLst>
              <a:rect l="0" t="0" r="r" b="b"/>
              <a:pathLst>
                <a:path w="96" h="432">
                  <a:moveTo>
                    <a:pt x="96" y="0"/>
                  </a:moveTo>
                  <a:cubicBezTo>
                    <a:pt x="48" y="36"/>
                    <a:pt x="0" y="72"/>
                    <a:pt x="0" y="96"/>
                  </a:cubicBezTo>
                  <a:cubicBezTo>
                    <a:pt x="0" y="120"/>
                    <a:pt x="96" y="128"/>
                    <a:pt x="96" y="144"/>
                  </a:cubicBezTo>
                  <a:cubicBezTo>
                    <a:pt x="96" y="160"/>
                    <a:pt x="0" y="176"/>
                    <a:pt x="0" y="192"/>
                  </a:cubicBezTo>
                  <a:cubicBezTo>
                    <a:pt x="0" y="208"/>
                    <a:pt x="96" y="224"/>
                    <a:pt x="96" y="240"/>
                  </a:cubicBezTo>
                  <a:cubicBezTo>
                    <a:pt x="96" y="256"/>
                    <a:pt x="0" y="272"/>
                    <a:pt x="0" y="288"/>
                  </a:cubicBezTo>
                  <a:cubicBezTo>
                    <a:pt x="0" y="304"/>
                    <a:pt x="96" y="312"/>
                    <a:pt x="96" y="336"/>
                  </a:cubicBezTo>
                  <a:cubicBezTo>
                    <a:pt x="96" y="360"/>
                    <a:pt x="16" y="416"/>
                    <a:pt x="0" y="4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auto">
            <a:xfrm>
              <a:off x="3696" y="1728"/>
              <a:ext cx="288" cy="2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6" y="16"/>
                </a:cxn>
                <a:cxn ang="0">
                  <a:pos x="96" y="112"/>
                </a:cxn>
                <a:cxn ang="0">
                  <a:pos x="192" y="112"/>
                </a:cxn>
                <a:cxn ang="0">
                  <a:pos x="192" y="256"/>
                </a:cxn>
                <a:cxn ang="0">
                  <a:pos x="288" y="208"/>
                </a:cxn>
              </a:cxnLst>
              <a:rect l="0" t="0" r="r" b="b"/>
              <a:pathLst>
                <a:path w="288" h="272">
                  <a:moveTo>
                    <a:pt x="0" y="16"/>
                  </a:moveTo>
                  <a:cubicBezTo>
                    <a:pt x="40" y="8"/>
                    <a:pt x="80" y="0"/>
                    <a:pt x="96" y="16"/>
                  </a:cubicBezTo>
                  <a:cubicBezTo>
                    <a:pt x="112" y="32"/>
                    <a:pt x="80" y="96"/>
                    <a:pt x="96" y="112"/>
                  </a:cubicBezTo>
                  <a:cubicBezTo>
                    <a:pt x="112" y="128"/>
                    <a:pt x="176" y="88"/>
                    <a:pt x="192" y="112"/>
                  </a:cubicBezTo>
                  <a:cubicBezTo>
                    <a:pt x="208" y="136"/>
                    <a:pt x="176" y="240"/>
                    <a:pt x="192" y="256"/>
                  </a:cubicBezTo>
                  <a:cubicBezTo>
                    <a:pt x="208" y="272"/>
                    <a:pt x="272" y="216"/>
                    <a:pt x="288" y="2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auto">
            <a:xfrm>
              <a:off x="3744" y="1680"/>
              <a:ext cx="320" cy="288"/>
            </a:xfrm>
            <a:custGeom>
              <a:avLst/>
              <a:gdLst/>
              <a:ahLst/>
              <a:cxnLst>
                <a:cxn ang="0">
                  <a:pos x="16" y="288"/>
                </a:cxn>
                <a:cxn ang="0">
                  <a:pos x="16" y="240"/>
                </a:cxn>
                <a:cxn ang="0">
                  <a:pos x="112" y="240"/>
                </a:cxn>
                <a:cxn ang="0">
                  <a:pos x="112" y="192"/>
                </a:cxn>
                <a:cxn ang="0">
                  <a:pos x="208" y="192"/>
                </a:cxn>
                <a:cxn ang="0">
                  <a:pos x="208" y="96"/>
                </a:cxn>
                <a:cxn ang="0">
                  <a:pos x="304" y="96"/>
                </a:cxn>
                <a:cxn ang="0">
                  <a:pos x="304" y="0"/>
                </a:cxn>
              </a:cxnLst>
              <a:rect l="0" t="0" r="r" b="b"/>
              <a:pathLst>
                <a:path w="320" h="288">
                  <a:moveTo>
                    <a:pt x="16" y="288"/>
                  </a:moveTo>
                  <a:cubicBezTo>
                    <a:pt x="8" y="268"/>
                    <a:pt x="0" y="248"/>
                    <a:pt x="16" y="240"/>
                  </a:cubicBezTo>
                  <a:cubicBezTo>
                    <a:pt x="32" y="232"/>
                    <a:pt x="96" y="248"/>
                    <a:pt x="112" y="240"/>
                  </a:cubicBezTo>
                  <a:cubicBezTo>
                    <a:pt x="128" y="232"/>
                    <a:pt x="96" y="200"/>
                    <a:pt x="112" y="192"/>
                  </a:cubicBezTo>
                  <a:cubicBezTo>
                    <a:pt x="128" y="184"/>
                    <a:pt x="192" y="208"/>
                    <a:pt x="208" y="192"/>
                  </a:cubicBezTo>
                  <a:cubicBezTo>
                    <a:pt x="224" y="176"/>
                    <a:pt x="192" y="112"/>
                    <a:pt x="208" y="96"/>
                  </a:cubicBezTo>
                  <a:cubicBezTo>
                    <a:pt x="224" y="80"/>
                    <a:pt x="288" y="112"/>
                    <a:pt x="304" y="96"/>
                  </a:cubicBezTo>
                  <a:cubicBezTo>
                    <a:pt x="320" y="80"/>
                    <a:pt x="304" y="16"/>
                    <a:pt x="30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907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5410200" y="3733800"/>
            <a:ext cx="838200" cy="317500"/>
          </a:xfrm>
          <a:prstGeom prst="rect">
            <a:avLst/>
          </a:prstGeom>
          <a:noFill/>
        </p:spPr>
      </p:pic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6689725" y="3049588"/>
            <a:ext cx="1068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utura" charset="0"/>
              </a:rPr>
              <a:t>+   …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3505200" y="4495800"/>
            <a:ext cx="3494316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+  </a:t>
            </a:r>
            <a:r>
              <a:rPr lang="en-US" b="1" dirty="0">
                <a:latin typeface="Calibri"/>
                <a:cs typeface="Calibri"/>
              </a:rPr>
              <a:t>higher twist (power suppressed) </a:t>
            </a:r>
          </a:p>
          <a:p>
            <a:r>
              <a:rPr lang="en-US" b="1" dirty="0">
                <a:latin typeface="Calibri"/>
                <a:cs typeface="Calibri"/>
              </a:rPr>
              <a:t>   contributions…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1127125" y="5686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5800" y="5629275"/>
            <a:ext cx="71994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C0000"/>
              </a:buClr>
              <a:buFont typeface="Wingdings" charset="2"/>
              <a:buChar char="£"/>
            </a:pPr>
            <a:r>
              <a:rPr kumimoji="1" lang="en-US" sz="2000" dirty="0"/>
              <a:t> </a:t>
            </a:r>
            <a:r>
              <a:rPr kumimoji="1" lang="en-US" sz="2000" b="1" dirty="0">
                <a:latin typeface="Calibri"/>
                <a:cs typeface="Calibri"/>
              </a:rPr>
              <a:t>Coefficient functions C - computed to NNLO for many processes</a:t>
            </a:r>
          </a:p>
          <a:p>
            <a:pPr eaLnBrk="1" hangingPunct="1">
              <a:spcBef>
                <a:spcPct val="20000"/>
              </a:spcBef>
              <a:buClr>
                <a:srgbClr val="3C0000"/>
              </a:buClr>
              <a:buFont typeface="Wingdings" charset="2"/>
              <a:buChar char="£"/>
            </a:pPr>
            <a:r>
              <a:rPr kumimoji="1" lang="en-US" sz="2000" b="1" dirty="0">
                <a:latin typeface="Calibri"/>
                <a:cs typeface="Calibri"/>
              </a:rPr>
              <a:t> Splitting functions P - computed to 3-loops</a:t>
            </a:r>
            <a:endParaRPr kumimoji="1"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2000"/>
          </a:blip>
          <a:srcRect/>
          <a:stretch>
            <a:fillRect/>
          </a:stretch>
        </p:blipFill>
        <p:spPr bwMode="auto">
          <a:xfrm>
            <a:off x="5410200" y="914400"/>
            <a:ext cx="2114550" cy="4114800"/>
          </a:xfrm>
          <a:prstGeom prst="rect">
            <a:avLst/>
          </a:prstGeom>
          <a:noFill/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495800" y="2438400"/>
            <a:ext cx="0" cy="1905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75502" y="914400"/>
            <a:ext cx="31938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Resolving the </a:t>
            </a:r>
            <a:r>
              <a:rPr lang="en-US" sz="2000" b="1" dirty="0" err="1" smtClean="0">
                <a:latin typeface="Calibri"/>
                <a:cs typeface="Calibri"/>
              </a:rPr>
              <a:t>hadron</a:t>
            </a:r>
            <a:r>
              <a:rPr lang="en-US" sz="2000" b="1" dirty="0" smtClean="0">
                <a:latin typeface="Calibri"/>
                <a:cs typeface="Calibri"/>
              </a:rPr>
              <a:t>…</a:t>
            </a:r>
          </a:p>
          <a:p>
            <a:endParaRPr lang="en-US" sz="2000" b="1" dirty="0" smtClean="0">
              <a:latin typeface="Calibri"/>
              <a:cs typeface="Calibri"/>
            </a:endParaRPr>
          </a:p>
          <a:p>
            <a:r>
              <a:rPr lang="en-US" sz="2000" b="1" dirty="0" err="1">
                <a:latin typeface="Calibri"/>
                <a:cs typeface="Calibri"/>
              </a:rPr>
              <a:t>Ren.Group</a:t>
            </a:r>
            <a:r>
              <a:rPr lang="en-US" sz="2000" b="1" dirty="0">
                <a:latin typeface="Calibri"/>
                <a:cs typeface="Calibri"/>
              </a:rPr>
              <a:t>-DGLAP evolution</a:t>
            </a:r>
          </a:p>
          <a:p>
            <a:r>
              <a:rPr lang="en-US" sz="2000" b="1" dirty="0">
                <a:latin typeface="Calibri"/>
                <a:cs typeface="Calibri"/>
              </a:rPr>
              <a:t>(sums large logs in Q</a:t>
            </a:r>
            <a:r>
              <a:rPr lang="en-US" sz="2000" b="1" baseline="30000" dirty="0">
                <a:latin typeface="Calibri"/>
                <a:cs typeface="Calibri"/>
              </a:rPr>
              <a:t>2</a:t>
            </a:r>
            <a:r>
              <a:rPr lang="en-US" sz="2000" b="1" dirty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72404" y="3048000"/>
            <a:ext cx="1485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Increasing Q</a:t>
            </a:r>
            <a:r>
              <a:rPr lang="en-US" b="1" baseline="30000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" y="5254625"/>
            <a:ext cx="5892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Phase space density (# </a:t>
            </a:r>
            <a:r>
              <a:rPr lang="en-US" sz="2000" b="1" dirty="0" err="1">
                <a:latin typeface="Calibri"/>
                <a:cs typeface="Calibri"/>
              </a:rPr>
              <a:t>partons</a:t>
            </a:r>
            <a:r>
              <a:rPr lang="en-US" sz="2000" b="1" dirty="0">
                <a:latin typeface="Calibri"/>
                <a:cs typeface="Calibri"/>
              </a:rPr>
              <a:t> / area / Q</a:t>
            </a:r>
            <a:r>
              <a:rPr lang="en-US" sz="2000" b="1" baseline="30000" dirty="0">
                <a:latin typeface="Calibri"/>
                <a:cs typeface="Calibri"/>
              </a:rPr>
              <a:t>2</a:t>
            </a:r>
            <a:r>
              <a:rPr lang="en-US" sz="2000" b="1" dirty="0">
                <a:latin typeface="Calibri"/>
                <a:cs typeface="Calibri"/>
              </a:rPr>
              <a:t> ) decreases</a:t>
            </a:r>
          </a:p>
          <a:p>
            <a:r>
              <a:rPr lang="en-US" sz="2000" b="1" dirty="0">
                <a:latin typeface="Calibri"/>
                <a:cs typeface="Calibri"/>
              </a:rPr>
              <a:t>- the proton becomes more dilute…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BEYOND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pQCD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IN THE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Bj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LIMIT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sz="2400" b="1" dirty="0">
                <a:latin typeface="Calibri"/>
                <a:cs typeface="Calibri"/>
              </a:rPr>
              <a:t>Works great for inclusive, high Q</a:t>
            </a:r>
            <a:r>
              <a:rPr lang="en-US" sz="2400" b="1" baseline="30000" dirty="0">
                <a:latin typeface="Calibri"/>
                <a:cs typeface="Calibri"/>
              </a:rPr>
              <a:t>2</a:t>
            </a:r>
            <a:r>
              <a:rPr lang="en-US" sz="2400" b="1" dirty="0">
                <a:latin typeface="Calibri"/>
                <a:cs typeface="Calibri"/>
              </a:rPr>
              <a:t> processes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/>
                <a:cs typeface="Calibri"/>
              </a:rPr>
              <a:t> Higher twists important when Q</a:t>
            </a:r>
            <a:r>
              <a:rPr lang="en-US" sz="2400" b="1" baseline="30000" dirty="0">
                <a:latin typeface="Calibri"/>
                <a:cs typeface="Calibri"/>
              </a:rPr>
              <a:t>2</a:t>
            </a:r>
            <a:r>
              <a:rPr lang="en-US" sz="2400" b="1" dirty="0">
                <a:latin typeface="Calibri"/>
                <a:cs typeface="Calibri"/>
              </a:rPr>
              <a:t> ≈ Q</a:t>
            </a:r>
            <a:r>
              <a:rPr lang="en-US" sz="2400" b="1" baseline="-25000" dirty="0">
                <a:latin typeface="Calibri"/>
                <a:cs typeface="Calibri"/>
              </a:rPr>
              <a:t>S</a:t>
            </a:r>
            <a:r>
              <a:rPr lang="en-US" sz="2400" b="1" baseline="30000" dirty="0">
                <a:latin typeface="Calibri"/>
                <a:cs typeface="Calibri"/>
              </a:rPr>
              <a:t>2</a:t>
            </a:r>
            <a:r>
              <a:rPr lang="en-US" sz="2400" b="1" dirty="0">
                <a:latin typeface="Calibri"/>
                <a:cs typeface="Calibri"/>
              </a:rPr>
              <a:t>(x) 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/>
                <a:cs typeface="Calibri"/>
              </a:rPr>
              <a:t> Problematic for diffractive/exclusive processes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/>
                <a:cs typeface="Calibri"/>
              </a:rPr>
              <a:t> Formalism not designed to treat shadowing,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alibri"/>
                <a:cs typeface="Calibri"/>
              </a:rPr>
              <a:t>     multiple scattering, diffraction, energy loss,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alibri"/>
                <a:cs typeface="Calibri"/>
              </a:rPr>
              <a:t>     impact parameter dependence, </a:t>
            </a:r>
            <a:r>
              <a:rPr lang="en-US" sz="2400" b="1" dirty="0" err="1">
                <a:latin typeface="Calibri"/>
                <a:cs typeface="Calibri"/>
              </a:rPr>
              <a:t>thermalization</a:t>
            </a:r>
            <a:r>
              <a:rPr lang="en-US" sz="2400" b="1" dirty="0">
                <a:latin typeface="Calibri"/>
                <a:cs typeface="Calibri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The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Regge-Gribov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Limit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40963" name="Picture 3" descr="Reg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95400"/>
            <a:ext cx="1790700" cy="1370013"/>
          </a:xfrm>
          <a:prstGeom prst="rect">
            <a:avLst/>
          </a:prstGeom>
          <a:noFill/>
        </p:spPr>
      </p:pic>
      <p:pic>
        <p:nvPicPr>
          <p:cNvPr id="40964" name="Picture 4" descr="grib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95400"/>
            <a:ext cx="1600200" cy="1354138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/>
          </a:blip>
          <a:srcRect/>
          <a:stretch>
            <a:fillRect/>
          </a:stretch>
        </p:blipFill>
        <p:spPr bwMode="auto">
          <a:xfrm>
            <a:off x="457200" y="3352800"/>
            <a:ext cx="8305800" cy="97790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1000" y="3276600"/>
            <a:ext cx="84582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828800"/>
          </a:xfrm>
          <a:noFill/>
          <a:ln/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alibri"/>
                <a:cs typeface="Calibri"/>
              </a:rPr>
              <a:t>Physics of strong fields in QCD</a:t>
            </a:r>
            <a:r>
              <a:rPr lang="en-US" sz="2000" b="1" dirty="0" smtClean="0">
                <a:latin typeface="Calibri"/>
                <a:cs typeface="Calibri"/>
              </a:rPr>
              <a:t>,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dirty="0" smtClean="0">
                <a:latin typeface="Calibri"/>
                <a:cs typeface="Calibri"/>
              </a:rPr>
              <a:t>multi</a:t>
            </a:r>
            <a:r>
              <a:rPr lang="en-US" sz="2000" b="1" dirty="0">
                <a:latin typeface="Calibri"/>
                <a:cs typeface="Calibri"/>
              </a:rPr>
              <a:t>-particle production, </a:t>
            </a:r>
          </a:p>
          <a:p>
            <a:pPr>
              <a:buFontTx/>
              <a:buNone/>
            </a:pPr>
            <a:r>
              <a:rPr lang="en-US" sz="2000" b="1" dirty="0">
                <a:latin typeface="Calibri"/>
                <a:cs typeface="Calibri"/>
              </a:rPr>
              <a:t>  </a:t>
            </a:r>
            <a:r>
              <a:rPr lang="en-US" sz="2000" b="1" dirty="0" smtClean="0">
                <a:latin typeface="Calibri"/>
                <a:cs typeface="Calibri"/>
              </a:rPr>
              <a:t>     </a:t>
            </a:r>
            <a:r>
              <a:rPr lang="en-US" sz="2000" b="1" dirty="0">
                <a:latin typeface="Calibri"/>
                <a:cs typeface="Calibri"/>
              </a:rPr>
              <a:t>Novel universal properties of QCD ?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038600" y="838200"/>
            <a:ext cx="3352800" cy="40386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482736" y="1447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Large </a:t>
            </a:r>
            <a:r>
              <a:rPr lang="en-US" b="1" dirty="0" err="1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43800" y="37338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Small </a:t>
            </a:r>
            <a:r>
              <a:rPr lang="en-US" b="1" dirty="0" err="1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2978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Resolving the </a:t>
            </a:r>
            <a:r>
              <a:rPr lang="en-US" sz="2000" b="1" dirty="0" err="1" smtClean="0">
                <a:latin typeface="Calibri"/>
                <a:cs typeface="Calibri"/>
              </a:rPr>
              <a:t>hadron</a:t>
            </a:r>
            <a:r>
              <a:rPr lang="en-US" sz="2000" b="1" dirty="0" smtClean="0">
                <a:latin typeface="Calibri"/>
                <a:cs typeface="Calibri"/>
              </a:rPr>
              <a:t>…</a:t>
            </a:r>
          </a:p>
          <a:p>
            <a:endParaRPr lang="en-US" sz="2000" b="1" dirty="0" smtClean="0">
              <a:latin typeface="Calibri"/>
              <a:cs typeface="Calibri"/>
            </a:endParaRPr>
          </a:p>
          <a:p>
            <a:r>
              <a:rPr lang="en-US" sz="2000" b="1" dirty="0" err="1">
                <a:latin typeface="Calibri"/>
                <a:cs typeface="Calibri"/>
              </a:rPr>
              <a:t>Ren.Group</a:t>
            </a:r>
            <a:r>
              <a:rPr lang="en-US" sz="2000" b="1" dirty="0">
                <a:latin typeface="Calibri"/>
                <a:cs typeface="Calibri"/>
              </a:rPr>
              <a:t>-BFKL evolution</a:t>
            </a:r>
          </a:p>
          <a:p>
            <a:r>
              <a:rPr lang="en-US" sz="2000" b="1" dirty="0">
                <a:latin typeface="Calibri"/>
                <a:cs typeface="Calibri"/>
              </a:rPr>
              <a:t>(sums large logs in </a:t>
            </a:r>
            <a:r>
              <a:rPr lang="en-US" sz="2000" b="1" dirty="0" err="1">
                <a:latin typeface="Calibri"/>
                <a:cs typeface="Calibri"/>
              </a:rPr>
              <a:t>x</a:t>
            </a:r>
            <a:r>
              <a:rPr lang="en-US" sz="2000" b="1" dirty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61559" y="5181600"/>
            <a:ext cx="6085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Calibri"/>
                <a:cs typeface="Calibri"/>
              </a:rPr>
              <a:t>Gluon density saturates at phase space density </a:t>
            </a:r>
            <a:r>
              <a:rPr lang="en-US" sz="2000" b="1" dirty="0" err="1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000" b="1" dirty="0">
                <a:solidFill>
                  <a:srgbClr val="800000"/>
                </a:solidFill>
                <a:latin typeface="Calibri"/>
                <a:cs typeface="Calibri"/>
              </a:rPr>
              <a:t> = 1 /</a:t>
            </a:r>
            <a:r>
              <a:rPr lang="en-US" sz="2000" b="1" dirty="0">
                <a:solidFill>
                  <a:srgbClr val="800000"/>
                </a:solidFill>
                <a:latin typeface="Calibri"/>
                <a:cs typeface="Calibri"/>
                <a:sym typeface="Symbol" charset="2"/>
              </a:rPr>
              <a:t></a:t>
            </a:r>
            <a:r>
              <a:rPr lang="en-US" sz="2000" b="1" baseline="-25000" dirty="0">
                <a:solidFill>
                  <a:srgbClr val="800000"/>
                </a:solidFill>
                <a:latin typeface="Calibri"/>
                <a:cs typeface="Calibri"/>
                <a:sym typeface="Symbol" charset="2"/>
              </a:rPr>
              <a:t>S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  <a:sym typeface="Symbol" charset="2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Calibri"/>
                <a:cs typeface="Calibri"/>
                <a:sym typeface="Symbol" charset="2"/>
              </a:rPr>
              <a:t>- strongest (chromo-) E&amp;M fields in nature…</a:t>
            </a:r>
            <a:endParaRPr lang="en-US" sz="20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Outline of lectures</a:t>
            </a:r>
          </a:p>
        </p:txBody>
      </p:sp>
      <p:sp>
        <p:nvSpPr>
          <p:cNvPr id="92163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I: QCD and the Quark-Gluon Plasma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Lecture II: Gluon Saturation and the Color Glass Condensate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III: Quantum field theory in strong fields. Factorization and the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Glasma</a:t>
            </a:r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IV: Quantum field theory in strong fields. 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en-US" sz="1000" b="1" dirty="0" smtClean="0"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Instabilities and the spectrum of initial quantum  fluctuations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V: Quantum field theory in strong fields.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Decoherence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,  hydrodynamics, Bose-Einstein Condensation and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thermalization</a:t>
            </a:r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1000" b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Lecture VI: Future prospects: RHIC, LHC and the EIC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 flipV="1">
            <a:off x="4648200" y="3505200"/>
            <a:ext cx="685800" cy="914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609600"/>
            <a:ext cx="1752600" cy="4953000"/>
            <a:chOff x="2496" y="432"/>
            <a:chExt cx="1104" cy="33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96" y="432"/>
              <a:ext cx="1104" cy="3312"/>
              <a:chOff x="1824" y="384"/>
              <a:chExt cx="1104" cy="3312"/>
            </a:xfrm>
          </p:grpSpPr>
          <p:sp>
            <p:nvSpPr>
              <p:cNvPr id="45061" name="Freeform 5"/>
              <p:cNvSpPr>
                <a:spLocks/>
              </p:cNvSpPr>
              <p:nvPr/>
            </p:nvSpPr>
            <p:spPr bwMode="auto">
              <a:xfrm>
                <a:off x="2064" y="384"/>
                <a:ext cx="248" cy="7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8" y="192"/>
                  </a:cxn>
                  <a:cxn ang="0">
                    <a:pos x="200" y="288"/>
                  </a:cxn>
                  <a:cxn ang="0">
                    <a:pos x="56" y="480"/>
                  </a:cxn>
                  <a:cxn ang="0">
                    <a:pos x="248" y="624"/>
                  </a:cxn>
                  <a:cxn ang="0">
                    <a:pos x="56" y="768"/>
                  </a:cxn>
                </a:cxnLst>
                <a:rect l="0" t="0" r="r" b="b"/>
                <a:pathLst>
                  <a:path w="248" h="768">
                    <a:moveTo>
                      <a:pt x="152" y="0"/>
                    </a:moveTo>
                    <a:cubicBezTo>
                      <a:pt x="76" y="72"/>
                      <a:pt x="0" y="144"/>
                      <a:pt x="8" y="192"/>
                    </a:cubicBezTo>
                    <a:cubicBezTo>
                      <a:pt x="16" y="240"/>
                      <a:pt x="192" y="240"/>
                      <a:pt x="200" y="288"/>
                    </a:cubicBezTo>
                    <a:cubicBezTo>
                      <a:pt x="208" y="336"/>
                      <a:pt x="48" y="424"/>
                      <a:pt x="56" y="480"/>
                    </a:cubicBezTo>
                    <a:cubicBezTo>
                      <a:pt x="64" y="536"/>
                      <a:pt x="248" y="576"/>
                      <a:pt x="248" y="624"/>
                    </a:cubicBezTo>
                    <a:cubicBezTo>
                      <a:pt x="248" y="672"/>
                      <a:pt x="88" y="744"/>
                      <a:pt x="56" y="76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auto">
              <a:xfrm rot="5737157">
                <a:off x="2420" y="892"/>
                <a:ext cx="248" cy="7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8" y="192"/>
                  </a:cxn>
                  <a:cxn ang="0">
                    <a:pos x="200" y="288"/>
                  </a:cxn>
                  <a:cxn ang="0">
                    <a:pos x="56" y="480"/>
                  </a:cxn>
                  <a:cxn ang="0">
                    <a:pos x="248" y="624"/>
                  </a:cxn>
                  <a:cxn ang="0">
                    <a:pos x="56" y="768"/>
                  </a:cxn>
                </a:cxnLst>
                <a:rect l="0" t="0" r="r" b="b"/>
                <a:pathLst>
                  <a:path w="248" h="768">
                    <a:moveTo>
                      <a:pt x="152" y="0"/>
                    </a:moveTo>
                    <a:cubicBezTo>
                      <a:pt x="76" y="72"/>
                      <a:pt x="0" y="144"/>
                      <a:pt x="8" y="192"/>
                    </a:cubicBezTo>
                    <a:cubicBezTo>
                      <a:pt x="16" y="240"/>
                      <a:pt x="192" y="240"/>
                      <a:pt x="200" y="288"/>
                    </a:cubicBezTo>
                    <a:cubicBezTo>
                      <a:pt x="208" y="336"/>
                      <a:pt x="48" y="424"/>
                      <a:pt x="56" y="480"/>
                    </a:cubicBezTo>
                    <a:cubicBezTo>
                      <a:pt x="64" y="536"/>
                      <a:pt x="248" y="576"/>
                      <a:pt x="248" y="624"/>
                    </a:cubicBezTo>
                    <a:cubicBezTo>
                      <a:pt x="248" y="672"/>
                      <a:pt x="88" y="744"/>
                      <a:pt x="56" y="76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auto">
              <a:xfrm>
                <a:off x="1968" y="1200"/>
                <a:ext cx="248" cy="7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8" y="192"/>
                  </a:cxn>
                  <a:cxn ang="0">
                    <a:pos x="200" y="288"/>
                  </a:cxn>
                  <a:cxn ang="0">
                    <a:pos x="56" y="480"/>
                  </a:cxn>
                  <a:cxn ang="0">
                    <a:pos x="248" y="624"/>
                  </a:cxn>
                  <a:cxn ang="0">
                    <a:pos x="56" y="768"/>
                  </a:cxn>
                </a:cxnLst>
                <a:rect l="0" t="0" r="r" b="b"/>
                <a:pathLst>
                  <a:path w="248" h="768">
                    <a:moveTo>
                      <a:pt x="152" y="0"/>
                    </a:moveTo>
                    <a:cubicBezTo>
                      <a:pt x="76" y="72"/>
                      <a:pt x="0" y="144"/>
                      <a:pt x="8" y="192"/>
                    </a:cubicBezTo>
                    <a:cubicBezTo>
                      <a:pt x="16" y="240"/>
                      <a:pt x="192" y="240"/>
                      <a:pt x="200" y="288"/>
                    </a:cubicBezTo>
                    <a:cubicBezTo>
                      <a:pt x="208" y="336"/>
                      <a:pt x="48" y="424"/>
                      <a:pt x="56" y="480"/>
                    </a:cubicBezTo>
                    <a:cubicBezTo>
                      <a:pt x="64" y="536"/>
                      <a:pt x="248" y="576"/>
                      <a:pt x="248" y="624"/>
                    </a:cubicBezTo>
                    <a:cubicBezTo>
                      <a:pt x="248" y="672"/>
                      <a:pt x="88" y="744"/>
                      <a:pt x="56" y="76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auto">
              <a:xfrm rot="5737157">
                <a:off x="2276" y="1660"/>
                <a:ext cx="248" cy="7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8" y="192"/>
                  </a:cxn>
                  <a:cxn ang="0">
                    <a:pos x="200" y="288"/>
                  </a:cxn>
                  <a:cxn ang="0">
                    <a:pos x="56" y="480"/>
                  </a:cxn>
                  <a:cxn ang="0">
                    <a:pos x="248" y="624"/>
                  </a:cxn>
                  <a:cxn ang="0">
                    <a:pos x="56" y="768"/>
                  </a:cxn>
                </a:cxnLst>
                <a:rect l="0" t="0" r="r" b="b"/>
                <a:pathLst>
                  <a:path w="248" h="768">
                    <a:moveTo>
                      <a:pt x="152" y="0"/>
                    </a:moveTo>
                    <a:cubicBezTo>
                      <a:pt x="76" y="72"/>
                      <a:pt x="0" y="144"/>
                      <a:pt x="8" y="192"/>
                    </a:cubicBezTo>
                    <a:cubicBezTo>
                      <a:pt x="16" y="240"/>
                      <a:pt x="192" y="240"/>
                      <a:pt x="200" y="288"/>
                    </a:cubicBezTo>
                    <a:cubicBezTo>
                      <a:pt x="208" y="336"/>
                      <a:pt x="48" y="424"/>
                      <a:pt x="56" y="480"/>
                    </a:cubicBezTo>
                    <a:cubicBezTo>
                      <a:pt x="64" y="536"/>
                      <a:pt x="248" y="576"/>
                      <a:pt x="248" y="624"/>
                    </a:cubicBezTo>
                    <a:cubicBezTo>
                      <a:pt x="248" y="672"/>
                      <a:pt x="88" y="744"/>
                      <a:pt x="56" y="76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2016" y="19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2016" y="21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720" cy="4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auto">
              <a:xfrm>
                <a:off x="1920" y="2496"/>
                <a:ext cx="248" cy="7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8" y="192"/>
                  </a:cxn>
                  <a:cxn ang="0">
                    <a:pos x="200" y="288"/>
                  </a:cxn>
                  <a:cxn ang="0">
                    <a:pos x="56" y="480"/>
                  </a:cxn>
                  <a:cxn ang="0">
                    <a:pos x="248" y="624"/>
                  </a:cxn>
                  <a:cxn ang="0">
                    <a:pos x="56" y="768"/>
                  </a:cxn>
                </a:cxnLst>
                <a:rect l="0" t="0" r="r" b="b"/>
                <a:pathLst>
                  <a:path w="248" h="768">
                    <a:moveTo>
                      <a:pt x="152" y="0"/>
                    </a:moveTo>
                    <a:cubicBezTo>
                      <a:pt x="76" y="72"/>
                      <a:pt x="0" y="144"/>
                      <a:pt x="8" y="192"/>
                    </a:cubicBezTo>
                    <a:cubicBezTo>
                      <a:pt x="16" y="240"/>
                      <a:pt x="192" y="240"/>
                      <a:pt x="200" y="288"/>
                    </a:cubicBezTo>
                    <a:cubicBezTo>
                      <a:pt x="208" y="336"/>
                      <a:pt x="48" y="424"/>
                      <a:pt x="56" y="480"/>
                    </a:cubicBezTo>
                    <a:cubicBezTo>
                      <a:pt x="64" y="536"/>
                      <a:pt x="248" y="576"/>
                      <a:pt x="248" y="624"/>
                    </a:cubicBezTo>
                    <a:cubicBezTo>
                      <a:pt x="248" y="672"/>
                      <a:pt x="88" y="744"/>
                      <a:pt x="56" y="76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071" name="Freeform 15"/>
            <p:cNvSpPr>
              <a:spLocks/>
            </p:cNvSpPr>
            <p:nvPr/>
          </p:nvSpPr>
          <p:spPr bwMode="auto">
            <a:xfrm>
              <a:off x="2976" y="2145"/>
              <a:ext cx="248" cy="1264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" y="192"/>
                </a:cxn>
                <a:cxn ang="0">
                  <a:pos x="200" y="288"/>
                </a:cxn>
                <a:cxn ang="0">
                  <a:pos x="56" y="480"/>
                </a:cxn>
                <a:cxn ang="0">
                  <a:pos x="248" y="624"/>
                </a:cxn>
                <a:cxn ang="0">
                  <a:pos x="56" y="768"/>
                </a:cxn>
              </a:cxnLst>
              <a:rect l="0" t="0" r="r" b="b"/>
              <a:pathLst>
                <a:path w="248" h="768">
                  <a:moveTo>
                    <a:pt x="152" y="0"/>
                  </a:moveTo>
                  <a:cubicBezTo>
                    <a:pt x="76" y="72"/>
                    <a:pt x="0" y="144"/>
                    <a:pt x="8" y="192"/>
                  </a:cubicBezTo>
                  <a:cubicBezTo>
                    <a:pt x="16" y="240"/>
                    <a:pt x="192" y="240"/>
                    <a:pt x="200" y="288"/>
                  </a:cubicBezTo>
                  <a:cubicBezTo>
                    <a:pt x="208" y="336"/>
                    <a:pt x="48" y="424"/>
                    <a:pt x="56" y="480"/>
                  </a:cubicBezTo>
                  <a:cubicBezTo>
                    <a:pt x="64" y="536"/>
                    <a:pt x="248" y="576"/>
                    <a:pt x="248" y="624"/>
                  </a:cubicBezTo>
                  <a:cubicBezTo>
                    <a:pt x="248" y="672"/>
                    <a:pt x="88" y="744"/>
                    <a:pt x="56" y="76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3024" y="2016"/>
              <a:ext cx="192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FF"/>
                </a:solidFill>
                <a:latin typeface="Bradley Hand ITC TT-Bold" charset="0"/>
              </a:endParaRPr>
            </a:p>
          </p:txBody>
        </p:sp>
      </p:grp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447800" y="1219200"/>
            <a:ext cx="2474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cs typeface="Calibri"/>
              </a:rPr>
              <a:t>Bremsstrahlung</a:t>
            </a:r>
            <a:endParaRPr lang="en-US" sz="2000" b="1" dirty="0">
              <a:latin typeface="Calibri"/>
              <a:cs typeface="Calibri"/>
            </a:endParaRPr>
          </a:p>
          <a:p>
            <a:r>
              <a:rPr lang="en-US" sz="2000" b="1" dirty="0">
                <a:latin typeface="Calibri"/>
                <a:cs typeface="Calibri"/>
              </a:rPr>
              <a:t>-linear QCD evolution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373688" y="2811463"/>
            <a:ext cx="29657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Gluon recombination</a:t>
            </a:r>
          </a:p>
          <a:p>
            <a:r>
              <a:rPr lang="en-US" sz="2000" b="1" dirty="0">
                <a:latin typeface="Calibri"/>
                <a:cs typeface="Calibri"/>
              </a:rPr>
              <a:t>and screening</a:t>
            </a:r>
          </a:p>
          <a:p>
            <a:r>
              <a:rPr lang="en-US" sz="2000" b="1" dirty="0">
                <a:latin typeface="Calibri"/>
                <a:cs typeface="Calibri"/>
              </a:rPr>
              <a:t>-non-linear QCD evolution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044912" y="5838855"/>
            <a:ext cx="7294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Proton becomes a dense many body system</a:t>
            </a:r>
            <a:r>
              <a:rPr lang="en-US" sz="2000" b="1" dirty="0" smtClean="0">
                <a:latin typeface="Calibri"/>
                <a:cs typeface="Calibri"/>
              </a:rPr>
              <a:t> at </a:t>
            </a:r>
            <a:r>
              <a:rPr lang="en-US" sz="2000" b="1" dirty="0">
                <a:latin typeface="Calibri"/>
                <a:cs typeface="Calibri"/>
              </a:rPr>
              <a:t>high energies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Parton Saturation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>
                <a:latin typeface="Calibri"/>
                <a:cs typeface="Calibri"/>
              </a:rPr>
              <a:t>Competition between attractive </a:t>
            </a:r>
            <a:r>
              <a:rPr lang="en-US" sz="2400" b="1" dirty="0" err="1">
                <a:latin typeface="Calibri"/>
                <a:cs typeface="Calibri"/>
              </a:rPr>
              <a:t>bremsstrahlung</a:t>
            </a: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buFontTx/>
              <a:buNone/>
            </a:pPr>
            <a:r>
              <a:rPr lang="en-US" sz="2400" b="1" dirty="0">
                <a:latin typeface="Calibri"/>
                <a:cs typeface="Calibri"/>
              </a:rPr>
              <a:t>     and repulsive recombination</a:t>
            </a:r>
            <a:r>
              <a:rPr lang="en-US" sz="2400" b="1" dirty="0" smtClean="0">
                <a:latin typeface="Calibri"/>
                <a:cs typeface="Calibri"/>
              </a:rPr>
              <a:t> and screening effects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19200" y="2695545"/>
            <a:ext cx="4777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Maximum phase space density</a:t>
            </a:r>
            <a:r>
              <a:rPr lang="en-US" sz="2000" dirty="0">
                <a:latin typeface="Calibri"/>
                <a:cs typeface="Calibri"/>
              </a:rPr>
              <a:t> (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dirty="0">
                <a:latin typeface="Calibri"/>
                <a:cs typeface="Calibri"/>
              </a:rPr>
              <a:t> = 1/</a:t>
            </a:r>
            <a:r>
              <a:rPr lang="en-US" sz="2000" dirty="0">
                <a:latin typeface="Calibri"/>
                <a:cs typeface="Calibri"/>
                <a:sym typeface="Symbol" charset="2"/>
              </a:rPr>
              <a:t></a:t>
            </a:r>
            <a:r>
              <a:rPr lang="en-US" sz="2000" baseline="-25000" dirty="0">
                <a:latin typeface="Calibri"/>
                <a:cs typeface="Calibri"/>
                <a:sym typeface="Symbol" charset="2"/>
              </a:rPr>
              <a:t>S</a:t>
            </a:r>
            <a:r>
              <a:rPr lang="en-US" sz="2000" dirty="0">
                <a:latin typeface="Calibri"/>
                <a:cs typeface="Calibri"/>
                <a:sym typeface="Symbol" charset="2"/>
              </a:rPr>
              <a:t>) =&gt; 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371600" y="3429000"/>
            <a:ext cx="6464300" cy="1130300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371600" y="4800600"/>
            <a:ext cx="3166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This relation is saturated for 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/>
          </a:blip>
          <a:srcRect/>
          <a:stretch>
            <a:fillRect/>
          </a:stretch>
        </p:blipFill>
        <p:spPr bwMode="auto">
          <a:xfrm>
            <a:off x="1524000" y="5486400"/>
            <a:ext cx="6540500" cy="495300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524000" y="5410200"/>
            <a:ext cx="65532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Bradley Hand ITC TT-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586" y="848380"/>
            <a:ext cx="163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Gribov,Levin,Ryskin</a:t>
            </a:r>
            <a:endParaRPr lang="en-US" sz="14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Mueller,Qiu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5365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Parton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Saturation:Golec-Biernat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--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Wusthoff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dipole model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1981200"/>
            <a:ext cx="4495800" cy="1447800"/>
            <a:chOff x="1104" y="480"/>
            <a:chExt cx="3504" cy="1200"/>
          </a:xfrm>
        </p:grpSpPr>
        <p:sp>
          <p:nvSpPr>
            <p:cNvPr id="53252" name="Freeform 4"/>
            <p:cNvSpPr>
              <a:spLocks/>
            </p:cNvSpPr>
            <p:nvPr/>
          </p:nvSpPr>
          <p:spPr bwMode="auto">
            <a:xfrm>
              <a:off x="1104" y="1104"/>
              <a:ext cx="1296" cy="25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528" y="240"/>
                </a:cxn>
                <a:cxn ang="0">
                  <a:pos x="816" y="0"/>
                </a:cxn>
                <a:cxn ang="0">
                  <a:pos x="1056" y="240"/>
                </a:cxn>
                <a:cxn ang="0">
                  <a:pos x="1296" y="96"/>
                </a:cxn>
              </a:cxnLst>
              <a:rect l="0" t="0" r="r" b="b"/>
              <a:pathLst>
                <a:path w="1296" h="256">
                  <a:moveTo>
                    <a:pt x="0" y="240"/>
                  </a:moveTo>
                  <a:cubicBezTo>
                    <a:pt x="76" y="120"/>
                    <a:pt x="152" y="0"/>
                    <a:pt x="240" y="0"/>
                  </a:cubicBezTo>
                  <a:cubicBezTo>
                    <a:pt x="328" y="0"/>
                    <a:pt x="432" y="240"/>
                    <a:pt x="528" y="240"/>
                  </a:cubicBezTo>
                  <a:cubicBezTo>
                    <a:pt x="624" y="240"/>
                    <a:pt x="728" y="0"/>
                    <a:pt x="816" y="0"/>
                  </a:cubicBezTo>
                  <a:cubicBezTo>
                    <a:pt x="904" y="0"/>
                    <a:pt x="976" y="224"/>
                    <a:pt x="1056" y="240"/>
                  </a:cubicBezTo>
                  <a:cubicBezTo>
                    <a:pt x="1136" y="256"/>
                    <a:pt x="1256" y="120"/>
                    <a:pt x="1296" y="96"/>
                  </a:cubicBezTo>
                </a:path>
              </a:pathLst>
            </a:custGeom>
            <a:noFill/>
            <a:ln w="38100" cmpd="sng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 flipV="1">
              <a:off x="2400" y="816"/>
              <a:ext cx="864" cy="384"/>
            </a:xfrm>
            <a:prstGeom prst="line">
              <a:avLst/>
            </a:prstGeom>
            <a:noFill/>
            <a:ln w="28575">
              <a:solidFill>
                <a:srgbClr val="008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2400" y="1200"/>
              <a:ext cx="864" cy="192"/>
            </a:xfrm>
            <a:prstGeom prst="line">
              <a:avLst/>
            </a:prstGeom>
            <a:noFill/>
            <a:ln w="28575">
              <a:solidFill>
                <a:srgbClr val="008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4320" y="480"/>
              <a:ext cx="288" cy="1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V="1">
              <a:off x="3072" y="96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089525" y="2105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5105400" y="2971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5181600" y="3048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781800" y="304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819400" y="2239963"/>
            <a:ext cx="468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800080"/>
                </a:solidFill>
                <a:sym typeface="Symbol" charset="2"/>
              </a:rPr>
              <a:t>*</a:t>
            </a:r>
            <a:endParaRPr lang="en-US">
              <a:solidFill>
                <a:srgbClr val="800080"/>
              </a:solidFill>
              <a:sym typeface="Symbol" charset="2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9624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886200" y="29718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1-z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800600" y="25146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>
                <a:sym typeface="Symbol" charset="2"/>
              </a:rPr>
              <a:t></a:t>
            </a:r>
            <a:endParaRPr lang="en-US"/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685800" y="3505200"/>
            <a:ext cx="7772400" cy="876300"/>
          </a:xfrm>
          <a:prstGeom prst="rect">
            <a:avLst/>
          </a:prstGeom>
          <a:noFill/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2000"/>
          </a:blip>
          <a:srcRect/>
          <a:stretch>
            <a:fillRect/>
          </a:stretch>
        </p:blipFill>
        <p:spPr bwMode="auto">
          <a:xfrm>
            <a:off x="228600" y="4800600"/>
            <a:ext cx="5791200" cy="495300"/>
          </a:xfrm>
          <a:prstGeom prst="rect">
            <a:avLst/>
          </a:prstGeom>
          <a:noFill/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316663" y="4637088"/>
            <a:ext cx="2446337" cy="696912"/>
          </a:xfrm>
          <a:prstGeom prst="rect">
            <a:avLst/>
          </a:prstGeom>
          <a:noFill/>
        </p:spPr>
      </p:pic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248400" y="4572000"/>
            <a:ext cx="25146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28600" y="5715000"/>
            <a:ext cx="5475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Parameters: Q</a:t>
            </a:r>
            <a:r>
              <a:rPr lang="en-US" baseline="-25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 = 1 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</a:rPr>
              <a:t>GeV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; 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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 = 0.3; x</a:t>
            </a:r>
            <a:r>
              <a:rPr lang="en-US" baseline="-25000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 = 3* 10</a:t>
            </a:r>
            <a:r>
              <a:rPr lang="en-US" baseline="30000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-4 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; </a:t>
            </a:r>
            <a:r>
              <a:rPr lang="en-US" baseline="-25000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 = 23 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  <a:sym typeface="Symbol" charset="2"/>
              </a:rPr>
              <a:t>mb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A56D-563F-8A4F-8388-8423BEC7D09E}" type="slidenum">
              <a:rPr lang="en-US"/>
              <a:pPr/>
              <a:t>23</a:t>
            </a:fld>
            <a:endParaRPr lang="en-US"/>
          </a:p>
        </p:txBody>
      </p:sp>
      <p:pic>
        <p:nvPicPr>
          <p:cNvPr id="64514" name="Picture 2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900363" cy="350520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05374" y="177224"/>
            <a:ext cx="75841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Evidence from HERA for geometrical scaling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Golec-Biernat, Stasto,Kwiecinski</a:t>
            </a:r>
            <a:endParaRPr lang="en-US" sz="140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10200" y="3276600"/>
            <a:ext cx="24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</a:t>
            </a:r>
            <a:endParaRPr lang="en-US"/>
          </a:p>
        </p:txBody>
      </p:sp>
      <p:pic>
        <p:nvPicPr>
          <p:cNvPr id="64518" name="Picture 6" descr="F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066800"/>
            <a:ext cx="2697163" cy="3505200"/>
          </a:xfrm>
          <a:prstGeom prst="rect">
            <a:avLst/>
          </a:prstGeom>
          <a:noFill/>
        </p:spPr>
      </p:pic>
      <p:pic>
        <p:nvPicPr>
          <p:cNvPr id="64519" name="Picture 7" descr="Fi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990600"/>
            <a:ext cx="3241675" cy="3657600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105374" y="35052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429000" y="2819400"/>
            <a:ext cx="63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baseline="30000" dirty="0"/>
              <a:t>D</a:t>
            </a:r>
            <a:endParaRPr lang="en-US" dirty="0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781800" y="44196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VM, DVCS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676400" y="434340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 = Q</a:t>
            </a:r>
            <a:r>
              <a:rPr lang="en-US" sz="2000" baseline="30000">
                <a:sym typeface="Symbol" charset="2"/>
              </a:rPr>
              <a:t>2</a:t>
            </a:r>
            <a:r>
              <a:rPr lang="en-US" sz="2000">
                <a:sym typeface="Symbol" charset="2"/>
              </a:rPr>
              <a:t> / Q</a:t>
            </a:r>
            <a:r>
              <a:rPr lang="en-US" sz="2000" baseline="-25000">
                <a:sym typeface="Symbol" charset="2"/>
              </a:rPr>
              <a:t>S</a:t>
            </a:r>
            <a:r>
              <a:rPr lang="en-US" sz="2000" baseline="30000">
                <a:sym typeface="Symbol" charset="2"/>
              </a:rPr>
              <a:t>2</a:t>
            </a:r>
            <a:endParaRPr lang="en-US" sz="2000">
              <a:sym typeface="Symbol" charset="2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486400" y="4419600"/>
            <a:ext cx="41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</a:t>
            </a:r>
            <a:r>
              <a:rPr lang="en-US" sz="2000" baseline="-25000">
                <a:sym typeface="Symbol" charset="2"/>
              </a:rPr>
              <a:t>D</a:t>
            </a:r>
            <a:endParaRPr lang="en-US" sz="2000">
              <a:sym typeface="Symbol" charset="2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8534400" y="44196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</a:t>
            </a:r>
            <a:r>
              <a:rPr lang="en-US" sz="2000" baseline="-25000">
                <a:sym typeface="Symbol" charset="2"/>
              </a:rPr>
              <a:t>V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257800" y="4800600"/>
            <a:ext cx="315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Marquet, Schoeffel hep-ph/0606079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334000" y="5410200"/>
            <a:ext cx="2506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Gelis et al., hep-ph/0610435</a:t>
            </a:r>
            <a:endParaRPr lang="en-US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33400" y="502920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000" b="1"/>
              <a:t>  Scaling seen for 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2971800" y="5029200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</a:t>
            </a:r>
            <a:r>
              <a:rPr lang="en-US" sz="2000" b="1" baseline="-25000"/>
              <a:t>2</a:t>
            </a:r>
            <a:r>
              <a:rPr lang="en-US" sz="2000" b="1" baseline="30000"/>
              <a:t>D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429000" y="5029200"/>
            <a:ext cx="401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and VM,DVCS for same Q</a:t>
            </a:r>
            <a:r>
              <a:rPr lang="en-US" sz="2000" b="1" baseline="-25000"/>
              <a:t>S </a:t>
            </a:r>
            <a:r>
              <a:rPr lang="en-US" sz="2000" b="1"/>
              <a:t>as F</a:t>
            </a:r>
            <a:r>
              <a:rPr lang="en-US" sz="2000" b="1" baseline="-25000"/>
              <a:t>2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napshot 2009-10-21 10-45-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856288" cy="6858000"/>
          </a:xfrm>
          <a:prstGeom prst="rect">
            <a:avLst/>
          </a:prstGeom>
          <a:noFill/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038600" y="1676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905000" y="5410200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934200" y="4572000"/>
            <a:ext cx="457200" cy="7620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75525" y="3829050"/>
            <a:ext cx="1652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80"/>
                </a:solidFill>
              </a:rPr>
              <a:t>High energy</a:t>
            </a:r>
          </a:p>
          <a:p>
            <a:r>
              <a:rPr lang="en-US" sz="2000" b="1">
                <a:solidFill>
                  <a:srgbClr val="000080"/>
                </a:solidFill>
              </a:rPr>
              <a:t>QCD as a </a:t>
            </a:r>
          </a:p>
          <a:p>
            <a:r>
              <a:rPr lang="en-US" sz="2000" b="1">
                <a:solidFill>
                  <a:srgbClr val="000080"/>
                </a:solidFill>
              </a:rPr>
              <a:t>many body </a:t>
            </a:r>
          </a:p>
          <a:p>
            <a:r>
              <a:rPr lang="en-US" sz="2000" b="1">
                <a:solidFill>
                  <a:srgbClr val="000080"/>
                </a:solidFill>
              </a:rPr>
              <a:t>system</a:t>
            </a:r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810000" y="1981200"/>
            <a:ext cx="1371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um1.png"/>
          <p:cNvPicPr>
            <a:picLocks noChangeAspect="1"/>
          </p:cNvPicPr>
          <p:nvPr/>
        </p:nvPicPr>
        <p:blipFill>
          <a:blip r:embed="rId2"/>
          <a:srcRect r="13997"/>
          <a:stretch>
            <a:fillRect/>
          </a:stretch>
        </p:blipFill>
        <p:spPr>
          <a:xfrm>
            <a:off x="0" y="1300569"/>
            <a:ext cx="5126201" cy="4331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66" y="262384"/>
            <a:ext cx="8501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Many-body dynamics of universal </a:t>
            </a:r>
            <a:r>
              <a:rPr lang="en-US" sz="3200" b="1" dirty="0" err="1" smtClean="0">
                <a:solidFill>
                  <a:srgbClr val="000090"/>
                </a:solidFill>
              </a:rPr>
              <a:t>gluonic</a:t>
            </a:r>
            <a:r>
              <a:rPr lang="en-US" sz="3200" b="1" dirty="0" smtClean="0">
                <a:solidFill>
                  <a:srgbClr val="000090"/>
                </a:solidFill>
              </a:rPr>
              <a:t> matter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853765" y="3466353"/>
            <a:ext cx="268941" cy="552823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607235" y="2300942"/>
            <a:ext cx="493059" cy="239058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15966" y="2300942"/>
            <a:ext cx="1210235" cy="58270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26201" y="1339602"/>
            <a:ext cx="37753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How does this happen ? What are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the right degrees of freedom ?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/>
            </a:r>
            <a:br>
              <a:rPr lang="en-US" sz="2000" b="1" dirty="0" smtClean="0">
                <a:solidFill>
                  <a:srgbClr val="660066"/>
                </a:solidFill>
              </a:rPr>
            </a:br>
            <a:r>
              <a:rPr lang="en-US" sz="2000" b="1" dirty="0" smtClean="0">
                <a:solidFill>
                  <a:srgbClr val="660066"/>
                </a:solidFill>
              </a:rPr>
              <a:t>How do correlation functions of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these evolve ?</a:t>
            </a:r>
          </a:p>
          <a:p>
            <a:endParaRPr lang="en-US" sz="2000" b="1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Is there a universal fixed point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for the RG evolution of </a:t>
            </a:r>
            <a:r>
              <a:rPr lang="en-US" sz="2000" b="1" dirty="0" err="1" smtClean="0">
                <a:solidFill>
                  <a:srgbClr val="660066"/>
                </a:solidFill>
              </a:rPr>
              <a:t>d.o.f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</a:p>
          <a:p>
            <a:endParaRPr lang="en-US" sz="2000" b="1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Does the coupling run with Q</a:t>
            </a:r>
            <a:r>
              <a:rPr lang="en-US" sz="2000" b="1" baseline="-25000" dirty="0" smtClean="0">
                <a:solidFill>
                  <a:srgbClr val="660066"/>
                </a:solidFill>
              </a:rPr>
              <a:t>s</a:t>
            </a:r>
            <a:r>
              <a:rPr lang="en-US" sz="2000" b="1" baseline="30000" dirty="0" smtClean="0">
                <a:solidFill>
                  <a:srgbClr val="660066"/>
                </a:solidFill>
              </a:rPr>
              <a:t>2 </a:t>
            </a:r>
            <a:r>
              <a:rPr lang="en-US" sz="2000" b="1" dirty="0" smtClean="0">
                <a:solidFill>
                  <a:srgbClr val="660066"/>
                </a:solidFill>
              </a:rPr>
              <a:t>?</a:t>
            </a:r>
          </a:p>
          <a:p>
            <a:endParaRPr lang="en-US" sz="2000" b="1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How does saturation transition to</a:t>
            </a:r>
          </a:p>
          <a:p>
            <a:r>
              <a:rPr lang="en-US" sz="2000" b="1" dirty="0" err="1" smtClean="0">
                <a:solidFill>
                  <a:srgbClr val="660066"/>
                </a:solidFill>
              </a:rPr>
              <a:t>chiral</a:t>
            </a:r>
            <a:r>
              <a:rPr lang="en-US" sz="2000" b="1" dirty="0" smtClean="0">
                <a:solidFill>
                  <a:srgbClr val="660066"/>
                </a:solidFill>
              </a:rPr>
              <a:t> symmetry breaking and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confinement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471" y="2300942"/>
            <a:ext cx="373529" cy="288364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Up Arrow 17"/>
          <p:cNvSpPr/>
          <p:nvPr/>
        </p:nvSpPr>
        <p:spPr>
          <a:xfrm>
            <a:off x="733495" y="5632136"/>
            <a:ext cx="4869446" cy="111719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471" y="5184588"/>
            <a:ext cx="10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ln(Λ</a:t>
            </a:r>
            <a:r>
              <a:rPr lang="en-US" b="1" baseline="-25000" dirty="0" smtClean="0"/>
              <a:t>QCD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80"/>
                </a:solidFill>
              </a:rPr>
              <a:t>The nuclear </a:t>
            </a:r>
            <a:r>
              <a:rPr lang="en-US" sz="3200" b="1" dirty="0" err="1">
                <a:solidFill>
                  <a:srgbClr val="000080"/>
                </a:solidFill>
              </a:rPr>
              <a:t>wavefunction</a:t>
            </a:r>
            <a:r>
              <a:rPr lang="en-US" sz="3200" b="1" dirty="0">
                <a:solidFill>
                  <a:srgbClr val="000080"/>
                </a:solidFill>
              </a:rPr>
              <a:t> at high energies</a:t>
            </a:r>
            <a:endParaRPr lang="en-US" sz="3200" dirty="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219200" y="838200"/>
            <a:ext cx="664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|A&gt; = |</a:t>
            </a:r>
            <a:r>
              <a:rPr lang="en-US" sz="2400" dirty="0" err="1"/>
              <a:t>qqq</a:t>
            </a:r>
            <a:r>
              <a:rPr lang="en-US" sz="2400" dirty="0"/>
              <a:t>…</a:t>
            </a:r>
            <a:r>
              <a:rPr lang="en-US" sz="2400" dirty="0" err="1"/>
              <a:t>q</a:t>
            </a:r>
            <a:r>
              <a:rPr lang="en-US" sz="2400" dirty="0"/>
              <a:t>&gt; + … + |</a:t>
            </a:r>
            <a:r>
              <a:rPr lang="en-US" sz="2400" dirty="0" err="1"/>
              <a:t>qqq</a:t>
            </a:r>
            <a:r>
              <a:rPr lang="en-US" sz="2400" dirty="0"/>
              <a:t>…</a:t>
            </a:r>
            <a:r>
              <a:rPr lang="en-US" sz="2400" dirty="0" err="1"/>
              <a:t>q</a:t>
            </a:r>
            <a:r>
              <a:rPr lang="en-US" sz="2400" b="1" dirty="0" err="1">
                <a:solidFill>
                  <a:srgbClr val="FF0000"/>
                </a:solidFill>
              </a:rPr>
              <a:t>gg</a:t>
            </a:r>
            <a:r>
              <a:rPr lang="en-US" sz="2400" b="1" dirty="0">
                <a:solidFill>
                  <a:srgbClr val="FF0000"/>
                </a:solidFill>
              </a:rPr>
              <a:t>…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ym typeface="Symbol" charset="2"/>
              </a:rPr>
              <a:t>&gt;</a:t>
            </a:r>
            <a:endParaRPr lang="en-US" sz="2400" dirty="0"/>
          </a:p>
        </p:txBody>
      </p:sp>
      <p:sp>
        <p:nvSpPr>
          <p:cNvPr id="39952" name="AutoShape 16"/>
          <p:cNvSpPr>
            <a:spLocks/>
          </p:cNvSpPr>
          <p:nvPr/>
        </p:nvSpPr>
        <p:spPr bwMode="auto">
          <a:xfrm rot="-5414235">
            <a:off x="5524500" y="1905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6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2237" y="1529048"/>
            <a:ext cx="6332238" cy="17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1000" y="3232852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800040"/>
              </a:buClr>
              <a:buFont typeface="Wingdings" charset="2"/>
              <a:buChar char="v"/>
            </a:pPr>
            <a:r>
              <a:rPr lang="en-US" b="1" dirty="0" smtClean="0"/>
              <a:t> At high energies, interaction time scales of fluctuations </a:t>
            </a:r>
          </a:p>
          <a:p>
            <a:pPr>
              <a:buClr>
                <a:srgbClr val="800040"/>
              </a:buClr>
              <a:buFont typeface="Wingdings" charset="2"/>
              <a:buNone/>
            </a:pPr>
            <a:r>
              <a:rPr lang="en-US" b="1" dirty="0" smtClean="0"/>
              <a:t>    are </a:t>
            </a:r>
            <a:r>
              <a:rPr lang="en-US" b="1" dirty="0" smtClean="0">
                <a:solidFill>
                  <a:srgbClr val="800040"/>
                </a:solidFill>
              </a:rPr>
              <a:t>dilated </a:t>
            </a:r>
            <a:r>
              <a:rPr lang="en-US" b="1" dirty="0" smtClean="0"/>
              <a:t>well beyond typical </a:t>
            </a:r>
            <a:r>
              <a:rPr lang="en-US" b="1" dirty="0" err="1" smtClean="0"/>
              <a:t>hadronic</a:t>
            </a:r>
            <a:r>
              <a:rPr lang="en-US" b="1" dirty="0" smtClean="0"/>
              <a:t> time scales</a:t>
            </a:r>
          </a:p>
          <a:p>
            <a:pPr>
              <a:buClr>
                <a:srgbClr val="800040"/>
              </a:buClr>
              <a:buFont typeface="Wingdings" charset="2"/>
              <a:buChar char="v"/>
            </a:pPr>
            <a:endParaRPr lang="en-US" b="1" dirty="0" smtClean="0"/>
          </a:p>
          <a:p>
            <a:pPr>
              <a:buClr>
                <a:srgbClr val="800040"/>
              </a:buClr>
              <a:buFont typeface="Wingdings" charset="2"/>
              <a:buChar char="v"/>
            </a:pPr>
            <a:r>
              <a:rPr lang="en-US" b="1" dirty="0" smtClean="0"/>
              <a:t> Lots of short lived (gluon) fluctuations now seen by probe</a:t>
            </a:r>
          </a:p>
          <a:p>
            <a:pPr>
              <a:buClr>
                <a:srgbClr val="800040"/>
              </a:buClr>
              <a:buFont typeface="Wingdings" charset="2"/>
              <a:buNone/>
            </a:pPr>
            <a:r>
              <a:rPr lang="en-US" b="1" dirty="0" smtClean="0"/>
              <a:t>     -- proton/nucleus -- </a:t>
            </a:r>
            <a:r>
              <a:rPr lang="en-US" b="1" dirty="0" smtClean="0">
                <a:solidFill>
                  <a:srgbClr val="800040"/>
                </a:solidFill>
              </a:rPr>
              <a:t>dense many body system of (primarily) gluons</a:t>
            </a:r>
          </a:p>
          <a:p>
            <a:pPr>
              <a:buClr>
                <a:srgbClr val="800040"/>
              </a:buClr>
              <a:buFont typeface="Wingdings" charset="2"/>
              <a:buChar char="v"/>
            </a:pPr>
            <a:endParaRPr lang="en-US" b="1" dirty="0" smtClean="0">
              <a:solidFill>
                <a:srgbClr val="800040"/>
              </a:solidFill>
            </a:endParaRPr>
          </a:p>
          <a:p>
            <a:pPr>
              <a:buClr>
                <a:srgbClr val="800040"/>
              </a:buClr>
              <a:buFont typeface="Wingdings" charset="2"/>
              <a:buChar char="v"/>
            </a:pPr>
            <a:r>
              <a:rPr lang="en-US" b="1" dirty="0" smtClean="0"/>
              <a:t> Fluctuations with lifetimes much longer than interaction </a:t>
            </a:r>
          </a:p>
          <a:p>
            <a:pPr>
              <a:buClr>
                <a:srgbClr val="800040"/>
              </a:buClr>
              <a:buFont typeface="Wingdings" charset="2"/>
              <a:buNone/>
            </a:pPr>
            <a:r>
              <a:rPr lang="en-US" b="1" dirty="0" smtClean="0"/>
              <a:t>    time for the probe function as </a:t>
            </a:r>
            <a:r>
              <a:rPr lang="en-US" b="1" dirty="0" smtClean="0">
                <a:solidFill>
                  <a:srgbClr val="800040"/>
                </a:solidFill>
              </a:rPr>
              <a:t>static color sources</a:t>
            </a:r>
            <a:r>
              <a:rPr lang="en-US" b="1" dirty="0" smtClean="0"/>
              <a:t> for more </a:t>
            </a:r>
          </a:p>
          <a:p>
            <a:pPr>
              <a:buClr>
                <a:srgbClr val="800040"/>
              </a:buClr>
              <a:buFont typeface="Wingdings" charset="2"/>
              <a:buNone/>
            </a:pPr>
            <a:r>
              <a:rPr lang="en-US" b="1" dirty="0" smtClean="0"/>
              <a:t>    short lived fluctuations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52183" y="5969654"/>
            <a:ext cx="777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Nuclear wave function at high energies is a  </a:t>
            </a:r>
            <a:r>
              <a:rPr lang="en-US" sz="2000" b="1" dirty="0" smtClean="0">
                <a:solidFill>
                  <a:srgbClr val="0000FF"/>
                </a:solidFill>
              </a:rPr>
              <a:t>Color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Glass </a:t>
            </a:r>
            <a:r>
              <a:rPr lang="en-US" sz="2000" b="1" dirty="0" smtClean="0">
                <a:solidFill>
                  <a:srgbClr val="008000"/>
                </a:solidFill>
              </a:rPr>
              <a:t>Condensate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The nuclear </a:t>
            </a:r>
            <a:r>
              <a:rPr lang="en-US" sz="3200" b="1" dirty="0" err="1">
                <a:solidFill>
                  <a:srgbClr val="000080"/>
                </a:solidFill>
                <a:latin typeface="Calibri"/>
                <a:cs typeface="Calibri"/>
              </a:rPr>
              <a:t>wavefunction</a:t>
            </a:r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 at high energies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8307" name="Picture 3" descr="collis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63" t="22292" r="69170" b="21696"/>
          <a:stretch>
            <a:fillRect/>
          </a:stretch>
        </p:blipFill>
        <p:spPr bwMode="auto">
          <a:xfrm>
            <a:off x="990600" y="990600"/>
            <a:ext cx="1082675" cy="24098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581400"/>
            <a:ext cx="3200400" cy="2159000"/>
            <a:chOff x="624" y="2256"/>
            <a:chExt cx="2016" cy="1360"/>
          </a:xfrm>
        </p:grpSpPr>
        <p:pic>
          <p:nvPicPr>
            <p:cNvPr id="9830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511" b="4256"/>
            <a:stretch>
              <a:fillRect/>
            </a:stretch>
          </p:blipFill>
          <p:spPr bwMode="auto">
            <a:xfrm>
              <a:off x="624" y="2256"/>
              <a:ext cx="2016" cy="1278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32" y="2256"/>
              <a:ext cx="392" cy="1360"/>
              <a:chOff x="2976" y="1056"/>
              <a:chExt cx="392" cy="2608"/>
            </a:xfrm>
          </p:grpSpPr>
          <p:sp>
            <p:nvSpPr>
              <p:cNvPr id="98311" name="Line 7"/>
              <p:cNvSpPr>
                <a:spLocks noChangeShapeType="1"/>
              </p:cNvSpPr>
              <p:nvPr/>
            </p:nvSpPr>
            <p:spPr bwMode="auto">
              <a:xfrm flipV="1">
                <a:off x="3120" y="1056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98312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76" y="3408"/>
                <a:ext cx="392" cy="25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648200"/>
            <a:ext cx="1752600" cy="539750"/>
            <a:chOff x="144" y="2064"/>
            <a:chExt cx="1104" cy="340"/>
          </a:xfrm>
        </p:grpSpPr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H="1">
              <a:off x="720" y="2064"/>
              <a:ext cx="52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144" y="2078"/>
              <a:ext cx="73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Dynamical</a:t>
              </a:r>
            </a:p>
            <a:p>
              <a:r>
                <a:rPr lang="en-US" sz="1400" b="1">
                  <a:solidFill>
                    <a:srgbClr val="0000FF"/>
                  </a:solidFill>
                </a:rPr>
                <a:t>Wee modes</a:t>
              </a:r>
              <a:endParaRPr lang="en-US" sz="1600">
                <a:latin typeface="Times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048000" y="3810000"/>
            <a:ext cx="1981200" cy="1581150"/>
            <a:chOff x="3600" y="1776"/>
            <a:chExt cx="1968" cy="1277"/>
          </a:xfrm>
        </p:grpSpPr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 flipV="1">
              <a:off x="3600" y="2160"/>
              <a:ext cx="96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4655" y="1776"/>
              <a:ext cx="913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Valence modes-are </a:t>
              </a:r>
              <a:r>
                <a:rPr lang="en-US" sz="1400" b="1">
                  <a:solidFill>
                    <a:srgbClr val="800080"/>
                  </a:solidFill>
                </a:rPr>
                <a:t>static sources</a:t>
              </a:r>
              <a:r>
                <a:rPr lang="en-US" sz="1400" b="1">
                  <a:solidFill>
                    <a:srgbClr val="0000FF"/>
                  </a:solidFill>
                </a:rPr>
                <a:t> for wee modes</a:t>
              </a:r>
              <a:endParaRPr lang="en-US" sz="1600">
                <a:latin typeface="American Typewriter Condensed" charset="0"/>
              </a:endParaRPr>
            </a:p>
          </p:txBody>
        </p:sp>
      </p:grp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498725" y="1295400"/>
            <a:ext cx="664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|A&gt; = |</a:t>
            </a:r>
            <a:r>
              <a:rPr lang="en-US" dirty="0" err="1"/>
              <a:t>qqq</a:t>
            </a:r>
            <a:r>
              <a:rPr lang="en-US" dirty="0"/>
              <a:t>…</a:t>
            </a:r>
            <a:r>
              <a:rPr lang="en-US" dirty="0" err="1"/>
              <a:t>q</a:t>
            </a:r>
            <a:r>
              <a:rPr lang="en-US" dirty="0"/>
              <a:t>&gt; + … + |</a:t>
            </a:r>
            <a:r>
              <a:rPr lang="en-US" dirty="0" err="1"/>
              <a:t>qqq</a:t>
            </a:r>
            <a:r>
              <a:rPr lang="en-US" dirty="0"/>
              <a:t>…</a:t>
            </a:r>
            <a:r>
              <a:rPr lang="en-US" dirty="0" err="1"/>
              <a:t>q</a:t>
            </a:r>
            <a:r>
              <a:rPr lang="en-US" b="1" dirty="0" err="1">
                <a:solidFill>
                  <a:srgbClr val="FF0000"/>
                </a:solidFill>
              </a:rPr>
              <a:t>gg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r>
              <a:rPr lang="en-US" b="1" dirty="0" err="1" smtClean="0">
                <a:solidFill>
                  <a:srgbClr val="FF0000"/>
                </a:solidFill>
              </a:rPr>
              <a:t>gg</a:t>
            </a:r>
            <a:r>
              <a:rPr lang="en-US" dirty="0" smtClean="0">
                <a:sym typeface="Symbol" charset="2"/>
              </a:rPr>
              <a:t>&gt;</a:t>
            </a:r>
            <a:endParaRPr lang="en-US" dirty="0"/>
          </a:p>
        </p:txBody>
      </p:sp>
      <p:sp>
        <p:nvSpPr>
          <p:cNvPr id="98320" name="AutoShape 16"/>
          <p:cNvSpPr>
            <a:spLocks/>
          </p:cNvSpPr>
          <p:nvPr/>
        </p:nvSpPr>
        <p:spPr bwMode="auto">
          <a:xfrm rot="-5414235">
            <a:off x="5682786" y="60455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514600" y="2133600"/>
            <a:ext cx="4502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Higher Fock components dominate </a:t>
            </a:r>
          </a:p>
          <a:p>
            <a:r>
              <a:rPr lang="en-US" sz="2000" b="1"/>
              <a:t>multiparticle production- </a:t>
            </a:r>
          </a:p>
          <a:p>
            <a:r>
              <a:rPr lang="en-US" sz="2000" b="1"/>
              <a:t>construct Effective Field Theory</a:t>
            </a:r>
            <a:endParaRPr lang="en-US"/>
          </a:p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5334000" y="3810000"/>
            <a:ext cx="348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Born--Oppenheimer LC</a:t>
            </a:r>
          </a:p>
          <a:p>
            <a:r>
              <a:rPr lang="en-US" sz="2000" b="1"/>
              <a:t>separation natural for EFT. </a:t>
            </a:r>
          </a:p>
          <a:p>
            <a:endParaRPr lang="en-US" sz="2000" b="1"/>
          </a:p>
          <a:p>
            <a:r>
              <a:rPr lang="en-US" sz="2000" b="1"/>
              <a:t>RG equations describe </a:t>
            </a:r>
          </a:p>
          <a:p>
            <a:r>
              <a:rPr lang="en-US" sz="2000" b="1"/>
              <a:t>evolution of wavefunction</a:t>
            </a:r>
          </a:p>
          <a:p>
            <a:r>
              <a:rPr lang="en-US" sz="2000" b="1"/>
              <a:t>with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362200" y="30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600200" y="228600"/>
            <a:ext cx="638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80"/>
                </a:solidFill>
              </a:rPr>
              <a:t>Effective Field Theory on Light Front</a:t>
            </a: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126682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Poincare group on LF</a:t>
            </a:r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3657600" y="1447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410200" y="1143000"/>
            <a:ext cx="337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Galilean sub-group </a:t>
            </a:r>
          </a:p>
          <a:p>
            <a:r>
              <a:rPr lang="en-US" sz="2000" b="1"/>
              <a:t>of 2D Quantum Mechanics</a:t>
            </a:r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657600" y="157797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isomorphism</a:t>
            </a:r>
            <a:endParaRPr lang="en-US" sz="1600" b="1">
              <a:solidFill>
                <a:srgbClr val="008000"/>
              </a:solidFill>
            </a:endParaRPr>
          </a:p>
        </p:txBody>
      </p:sp>
      <p:pic>
        <p:nvPicPr>
          <p:cNvPr id="13336" name="Picture 2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1289050" cy="596900"/>
          </a:xfrm>
          <a:prstGeom prst="rect">
            <a:avLst/>
          </a:prstGeom>
          <a:noFill/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315200" y="685800"/>
            <a:ext cx="1655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Susskind </a:t>
            </a:r>
          </a:p>
          <a:p>
            <a:r>
              <a:rPr lang="en-US" sz="1400" b="1">
                <a:solidFill>
                  <a:srgbClr val="008000"/>
                </a:solidFill>
              </a:rPr>
              <a:t>Bardacki-Halpern</a:t>
            </a:r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57200" y="2133600"/>
            <a:ext cx="337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Eg., LF dispersion relation</a:t>
            </a:r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038600" y="2514600"/>
            <a:ext cx="228600" cy="304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5638800" y="2286000"/>
            <a:ext cx="7620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5638800" y="2590800"/>
            <a:ext cx="762000" cy="2286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276600" y="27432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Energy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477000" y="2057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Momentum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477000" y="2667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Mass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09600" y="3048000"/>
            <a:ext cx="588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Large x (P</a:t>
            </a:r>
            <a:r>
              <a:rPr lang="en-US" sz="2000" b="1" baseline="30000">
                <a:solidFill>
                  <a:srgbClr val="800000"/>
                </a:solidFill>
              </a:rPr>
              <a:t>+</a:t>
            </a:r>
            <a:r>
              <a:rPr lang="en-US" sz="2000" b="1">
                <a:solidFill>
                  <a:srgbClr val="800000"/>
                </a:solidFill>
              </a:rPr>
              <a:t>) modes: static LF (color) sources</a:t>
            </a:r>
            <a:r>
              <a:rPr lang="en-US" sz="2000" b="1"/>
              <a:t> </a:t>
            </a:r>
            <a:r>
              <a:rPr lang="en-US" sz="2000" b="1">
                <a:solidFill>
                  <a:srgbClr val="800080"/>
                </a:solidFill>
                <a:sym typeface="Symbol" charset="2"/>
              </a:rPr>
              <a:t></a:t>
            </a:r>
            <a:r>
              <a:rPr lang="en-US" sz="2000" b="1" baseline="30000">
                <a:solidFill>
                  <a:srgbClr val="800080"/>
                </a:solidFill>
                <a:sym typeface="Symbol" charset="2"/>
              </a:rPr>
              <a:t>a</a:t>
            </a:r>
            <a:endParaRPr lang="en-US" sz="2000" b="1"/>
          </a:p>
          <a:p>
            <a:r>
              <a:rPr lang="en-US" sz="2000" b="1">
                <a:solidFill>
                  <a:srgbClr val="800000"/>
                </a:solidFill>
              </a:rPr>
              <a:t>Small x (k</a:t>
            </a:r>
            <a:r>
              <a:rPr lang="en-US" sz="2000" b="1" baseline="30000">
                <a:solidFill>
                  <a:srgbClr val="800000"/>
                </a:solidFill>
              </a:rPr>
              <a:t>+</a:t>
            </a:r>
            <a:r>
              <a:rPr lang="en-US" sz="2000" b="1">
                <a:solidFill>
                  <a:srgbClr val="800000"/>
                </a:solidFill>
              </a:rPr>
              <a:t> &lt;&lt;P</a:t>
            </a:r>
            <a:r>
              <a:rPr lang="en-US" sz="2000" b="1" baseline="30000">
                <a:solidFill>
                  <a:srgbClr val="800000"/>
                </a:solidFill>
              </a:rPr>
              <a:t>+</a:t>
            </a:r>
            <a:r>
              <a:rPr lang="en-US" sz="2000" b="1">
                <a:solidFill>
                  <a:srgbClr val="800000"/>
                </a:solidFill>
              </a:rPr>
              <a:t>) modes: dynamical fields</a:t>
            </a:r>
            <a:r>
              <a:rPr lang="en-US" b="1"/>
              <a:t> </a:t>
            </a:r>
            <a:endParaRPr lang="en-US"/>
          </a:p>
        </p:txBody>
      </p:sp>
      <p:pic>
        <p:nvPicPr>
          <p:cNvPr id="13346" name="Picture 3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429000"/>
            <a:ext cx="368300" cy="361950"/>
          </a:xfrm>
          <a:prstGeom prst="rect">
            <a:avLst/>
          </a:prstGeom>
          <a:noFill/>
        </p:spPr>
      </p:pic>
      <p:pic>
        <p:nvPicPr>
          <p:cNvPr id="13348" name="Picture 3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343400"/>
            <a:ext cx="7150100" cy="681038"/>
          </a:xfrm>
          <a:prstGeom prst="rect">
            <a:avLst/>
          </a:prstGeom>
          <a:noFill/>
        </p:spPr>
      </p:pic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17525" y="5229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24000" y="4924425"/>
            <a:ext cx="5816600" cy="731838"/>
            <a:chOff x="960" y="3102"/>
            <a:chExt cx="3664" cy="461"/>
          </a:xfrm>
        </p:grpSpPr>
        <p:pic>
          <p:nvPicPr>
            <p:cNvPr id="13350" name="Picture 38" descr="latex-image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3264"/>
              <a:ext cx="520" cy="180"/>
            </a:xfrm>
            <a:prstGeom prst="rect">
              <a:avLst/>
            </a:prstGeom>
            <a:noFill/>
          </p:spPr>
        </p:pic>
        <p:sp>
          <p:nvSpPr>
            <p:cNvPr id="13351" name="Text Box 39"/>
            <p:cNvSpPr txBox="1">
              <a:spLocks noChangeArrowheads="1"/>
            </p:cNvSpPr>
            <p:nvPr/>
          </p:nvSpPr>
          <p:spPr bwMode="auto">
            <a:xfrm>
              <a:off x="1526" y="3102"/>
              <a:ext cx="309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 </a:t>
              </a:r>
              <a:r>
                <a:rPr lang="en-US" sz="1800" b="1">
                  <a:solidFill>
                    <a:srgbClr val="008000"/>
                  </a:solidFill>
                </a:rPr>
                <a:t>non-pert. gauge invariant </a:t>
              </a:r>
              <a:r>
                <a:rPr lang="en-US" sz="1800" b="1">
                  <a:solidFill>
                    <a:srgbClr val="800000"/>
                  </a:solidFill>
                </a:rPr>
                <a:t>“density matrix” </a:t>
              </a:r>
            </a:p>
            <a:p>
              <a:r>
                <a:rPr lang="en-US" sz="1800" b="1">
                  <a:solidFill>
                    <a:srgbClr val="008000"/>
                  </a:solidFill>
                </a:rPr>
                <a:t>  defined at initial scale </a:t>
              </a:r>
              <a:r>
                <a:rPr lang="en-US" sz="1800" b="1">
                  <a:solidFill>
                    <a:srgbClr val="008000"/>
                  </a:solidFill>
                  <a:sym typeface="Symbol" charset="2"/>
                </a:rPr>
                <a:t></a:t>
              </a:r>
              <a:r>
                <a:rPr lang="en-US" sz="1800" b="1" baseline="-25000">
                  <a:solidFill>
                    <a:srgbClr val="008000"/>
                  </a:solidFill>
                  <a:sym typeface="Symbol" charset="2"/>
                </a:rPr>
                <a:t>0</a:t>
              </a:r>
              <a:r>
                <a:rPr lang="en-US" sz="1800" b="1" baseline="30000">
                  <a:solidFill>
                    <a:srgbClr val="008000"/>
                  </a:solidFill>
                  <a:sym typeface="Symbol" charset="2"/>
                </a:rPr>
                <a:t>+</a:t>
              </a:r>
              <a:endParaRPr lang="en-US" sz="18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47800" y="3581400"/>
            <a:ext cx="7045325" cy="685800"/>
            <a:chOff x="912" y="2256"/>
            <a:chExt cx="4438" cy="432"/>
          </a:xfrm>
        </p:grpSpPr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912" y="2400"/>
              <a:ext cx="4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u="sng">
                  <a:solidFill>
                    <a:srgbClr val="000080"/>
                  </a:solidFill>
                </a:rPr>
                <a:t>CGC: Coarse grained many body EFT on LF</a:t>
              </a:r>
            </a:p>
          </p:txBody>
        </p:sp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4512" y="2256"/>
              <a:ext cx="8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McLerran, RV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0" y="5715000"/>
            <a:ext cx="6651625" cy="685800"/>
            <a:chOff x="960" y="3600"/>
            <a:chExt cx="4190" cy="432"/>
          </a:xfrm>
        </p:grpSpPr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960" y="3600"/>
              <a:ext cx="3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RG equations describe evolution of W with x </a:t>
              </a:r>
              <a:endParaRPr lang="en-US" sz="2000"/>
            </a:p>
          </p:txBody>
        </p:sp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4368" y="3840"/>
              <a:ext cx="7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JIMWLK, BK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8B37-EE33-3A40-874C-84F81F720B34}" type="slidenum">
              <a:rPr lang="en-US"/>
              <a:pPr/>
              <a:t>29</a:t>
            </a:fld>
            <a:endParaRPr lang="en-US"/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09600" y="3048000"/>
            <a:ext cx="8001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80"/>
                </a:solidFill>
              </a:rPr>
              <a:t>CGC: </a:t>
            </a:r>
            <a:r>
              <a:rPr lang="en-US" b="1" i="1">
                <a:solidFill>
                  <a:srgbClr val="800000"/>
                </a:solidFill>
              </a:rPr>
              <a:t>Classical</a:t>
            </a:r>
            <a:r>
              <a:rPr lang="en-US" b="1">
                <a:solidFill>
                  <a:srgbClr val="000080"/>
                </a:solidFill>
              </a:rPr>
              <a:t>  effective theory of QCD describing</a:t>
            </a:r>
          </a:p>
          <a:p>
            <a:r>
              <a:rPr lang="en-US" b="1">
                <a:solidFill>
                  <a:srgbClr val="000080"/>
                </a:solidFill>
              </a:rPr>
              <a:t>dynamical gluon fields + static color sources in non-linear regime</a:t>
            </a:r>
          </a:p>
          <a:p>
            <a:endParaRPr lang="en-US" b="1"/>
          </a:p>
          <a:p>
            <a:pPr>
              <a:buClr>
                <a:srgbClr val="800080"/>
              </a:buClr>
              <a:buFontTx/>
              <a:buChar char="o"/>
            </a:pPr>
            <a:r>
              <a:rPr lang="en-US" sz="2000" b="1"/>
              <a:t>    Novel renormalization group equations (JIMWLK/BK)</a:t>
            </a:r>
          </a:p>
          <a:p>
            <a:pPr>
              <a:buClr>
                <a:srgbClr val="800080"/>
              </a:buClr>
            </a:pPr>
            <a:r>
              <a:rPr lang="en-US" sz="2000" b="1"/>
              <a:t>      describe how the QCD dynamics changes with energy</a:t>
            </a:r>
          </a:p>
          <a:p>
            <a:pPr>
              <a:buClr>
                <a:srgbClr val="800080"/>
              </a:buClr>
              <a:buFontTx/>
              <a:buChar char="o"/>
            </a:pPr>
            <a:endParaRPr lang="en-US" sz="2000" b="1"/>
          </a:p>
          <a:p>
            <a:pPr>
              <a:buClr>
                <a:srgbClr val="800080"/>
              </a:buClr>
              <a:buFontTx/>
              <a:buChar char="o"/>
            </a:pPr>
            <a:r>
              <a:rPr lang="en-US" sz="2000" b="1"/>
              <a:t>    A universal saturation scale Q</a:t>
            </a:r>
            <a:r>
              <a:rPr lang="en-US" sz="2000" b="1" baseline="-25000"/>
              <a:t>S </a:t>
            </a:r>
            <a:r>
              <a:rPr lang="en-US" sz="2000" b="1"/>
              <a:t>arises naturally in the theory</a:t>
            </a:r>
            <a:endParaRPr lang="en-US"/>
          </a:p>
        </p:txBody>
      </p:sp>
      <p:pic>
        <p:nvPicPr>
          <p:cNvPr id="113668" name="Picture 4" descr="image-1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2236788" cy="703263"/>
          </a:xfrm>
          <a:prstGeom prst="rect">
            <a:avLst/>
          </a:prstGeom>
          <a:noFill/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562600" y="1981200"/>
            <a:ext cx="26670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04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80"/>
                </a:solidFill>
              </a:rPr>
              <a:t>The Color Glass Condensate</a:t>
            </a:r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898525" y="1647825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 the saturation regime:</a:t>
            </a:r>
            <a:r>
              <a:rPr lang="en-US"/>
              <a:t> 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74725" y="2105025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800080"/>
                </a:solidFill>
              </a:rPr>
              <a:t>Strongest fields in nature!</a:t>
            </a:r>
            <a:endParaRPr lang="en-US" b="1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172200" y="990600"/>
            <a:ext cx="2782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McLerran, RV</a:t>
            </a:r>
          </a:p>
          <a:p>
            <a:r>
              <a:rPr lang="en-US" sz="1400" b="1">
                <a:solidFill>
                  <a:srgbClr val="008000"/>
                </a:solidFill>
              </a:rPr>
              <a:t>Jalilian-Marian,Kovner,Weigert</a:t>
            </a:r>
          </a:p>
          <a:p>
            <a:r>
              <a:rPr lang="en-US" sz="1400" b="1">
                <a:solidFill>
                  <a:srgbClr val="008000"/>
                </a:solidFill>
              </a:rPr>
              <a:t>Iancu, Leonidov,McLerran</a:t>
            </a:r>
            <a:endParaRPr lang="en-US" sz="1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05887" y="304800"/>
            <a:ext cx="8426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80"/>
                </a:solidFill>
              </a:rPr>
              <a:t>What does a heavy ion collision look like ?</a:t>
            </a:r>
            <a:endParaRPr lang="en-US" dirty="0">
              <a:solidFill>
                <a:srgbClr val="0000FF"/>
              </a:solidFill>
              <a:latin typeface="Futura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114800" cy="3352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4343400" cy="3349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4419600"/>
            <a:ext cx="8534400" cy="2209800"/>
            <a:chOff x="384" y="2784"/>
            <a:chExt cx="5376" cy="13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2784"/>
              <a:ext cx="5376" cy="1335"/>
              <a:chOff x="576" y="2688"/>
              <a:chExt cx="4174" cy="1457"/>
            </a:xfrm>
          </p:grpSpPr>
          <p:pic>
            <p:nvPicPr>
              <p:cNvPr id="38919" name="Picture 7" descr="AllEvo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6" y="2688"/>
                <a:ext cx="4174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0" name="Rectangle 8"/>
              <p:cNvSpPr>
                <a:spLocks noChangeArrowheads="1"/>
              </p:cNvSpPr>
              <p:nvPr/>
            </p:nvSpPr>
            <p:spPr bwMode="auto">
              <a:xfrm>
                <a:off x="672" y="3662"/>
                <a:ext cx="715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Color Glass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/>
                  <a:t>Condensates</a:t>
                </a:r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/>
            </p:nvSpPr>
            <p:spPr bwMode="auto">
              <a:xfrm>
                <a:off x="1488" y="3632"/>
                <a:ext cx="604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Initial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/>
                  <a:t>Singularity</a:t>
                </a:r>
                <a:endParaRPr lang="en-US" sz="1800" b="1"/>
              </a:p>
            </p:txBody>
          </p:sp>
          <p:sp>
            <p:nvSpPr>
              <p:cNvPr id="38922" name="Rectangle 10"/>
              <p:cNvSpPr>
                <a:spLocks noChangeArrowheads="1"/>
              </p:cNvSpPr>
              <p:nvPr/>
            </p:nvSpPr>
            <p:spPr bwMode="auto">
              <a:xfrm>
                <a:off x="2112" y="3599"/>
                <a:ext cx="49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Glasma</a:t>
                </a:r>
              </a:p>
            </p:txBody>
          </p:sp>
          <p:sp>
            <p:nvSpPr>
              <p:cNvPr id="38923" name="Text Box 11"/>
              <p:cNvSpPr txBox="1">
                <a:spLocks noChangeArrowheads="1"/>
              </p:cNvSpPr>
              <p:nvPr/>
            </p:nvSpPr>
            <p:spPr bwMode="auto">
              <a:xfrm>
                <a:off x="2928" y="3648"/>
                <a:ext cx="73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/>
                  <a:t>sQGP - </a:t>
                </a:r>
              </a:p>
              <a:p>
                <a:r>
                  <a:rPr lang="en-US" sz="1800" b="1"/>
                  <a:t>perfect fluid</a:t>
                </a:r>
                <a:endParaRPr lang="en-US">
                  <a:latin typeface="Futura" charset="0"/>
                </a:endParaRPr>
              </a:p>
            </p:txBody>
          </p:sp>
          <p:sp>
            <p:nvSpPr>
              <p:cNvPr id="38924" name="Text Box 12"/>
              <p:cNvSpPr txBox="1">
                <a:spLocks noChangeArrowheads="1"/>
              </p:cNvSpPr>
              <p:nvPr/>
            </p:nvSpPr>
            <p:spPr bwMode="auto">
              <a:xfrm>
                <a:off x="3878" y="3675"/>
                <a:ext cx="51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/>
                  <a:t>Hadron </a:t>
                </a:r>
              </a:p>
              <a:p>
                <a:r>
                  <a:rPr lang="en-US" sz="1800" b="1"/>
                  <a:t>Gas</a:t>
                </a:r>
              </a:p>
            </p:txBody>
          </p:sp>
        </p:grp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912" y="4176"/>
              <a:ext cx="422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83058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8153400" y="6400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t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33400" y="4572000"/>
            <a:ext cx="18288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40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325" y="38100"/>
            <a:ext cx="8608723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What do sources look 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like </a:t>
            </a:r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in the IMF 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6000" contrast="36000"/>
          </a:blip>
          <a:srcRect/>
          <a:stretch>
            <a:fillRect/>
          </a:stretch>
        </p:blipFill>
        <p:spPr bwMode="auto">
          <a:xfrm>
            <a:off x="609600" y="1181100"/>
            <a:ext cx="3048000" cy="2570162"/>
          </a:xfrm>
          <a:prstGeom prst="rect">
            <a:avLst/>
          </a:prstGeom>
          <a:noFill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8000"/>
          </a:blip>
          <a:srcRect/>
          <a:stretch>
            <a:fillRect/>
          </a:stretch>
        </p:blipFill>
        <p:spPr bwMode="auto">
          <a:xfrm>
            <a:off x="4191000" y="1212849"/>
            <a:ext cx="4267200" cy="2538413"/>
          </a:xfrm>
          <a:prstGeom prst="rect">
            <a:avLst/>
          </a:prstGeom>
          <a:noFill/>
        </p:spPr>
      </p:pic>
      <p:pic>
        <p:nvPicPr>
          <p:cNvPr id="74760" name="Picture 8" descr="image-169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811213" y="4243387"/>
            <a:ext cx="7162800" cy="633413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904608" y="5354637"/>
            <a:ext cx="8162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Wee </a:t>
            </a:r>
            <a:r>
              <a:rPr lang="en-US" sz="2000" b="1" dirty="0" err="1">
                <a:latin typeface="Calibri"/>
                <a:cs typeface="Calibri"/>
              </a:rPr>
              <a:t>partons</a:t>
            </a:r>
            <a:r>
              <a:rPr lang="en-US" sz="2000" b="1" dirty="0">
                <a:latin typeface="Calibri"/>
                <a:cs typeface="Calibri"/>
              </a:rPr>
              <a:t> “see” a large density of color sources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at </a:t>
            </a:r>
            <a:r>
              <a:rPr lang="en-US" sz="2000" b="1" dirty="0">
                <a:latin typeface="Calibri"/>
                <a:cs typeface="Calibri"/>
              </a:rPr>
              <a:t>small transverse resolutions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1508125" y="303213"/>
            <a:ext cx="567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80"/>
                </a:solidFill>
              </a:rPr>
              <a:t>Classical field of a large nucleus</a:t>
            </a:r>
          </a:p>
        </p:txBody>
      </p:sp>
      <p:pic>
        <p:nvPicPr>
          <p:cNvPr id="47107" name="Picture 1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2000"/>
          </a:blip>
          <a:srcRect/>
          <a:stretch>
            <a:fillRect/>
          </a:stretch>
        </p:blipFill>
        <p:spPr bwMode="auto">
          <a:xfrm>
            <a:off x="4419600" y="3276600"/>
            <a:ext cx="4724400" cy="2936875"/>
          </a:xfrm>
          <a:prstGeom prst="rect">
            <a:avLst/>
          </a:prstGeom>
          <a:noFill/>
        </p:spPr>
      </p:pic>
      <p:pic>
        <p:nvPicPr>
          <p:cNvPr id="47108" name="Picture 1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2209800" y="914400"/>
            <a:ext cx="4508500" cy="614363"/>
          </a:xfrm>
          <a:prstGeom prst="rect">
            <a:avLst/>
          </a:prstGeom>
          <a:noFill/>
        </p:spPr>
      </p:pic>
      <p:pic>
        <p:nvPicPr>
          <p:cNvPr id="47109" name="Picture 10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/>
          </a:blip>
          <a:srcRect/>
          <a:stretch>
            <a:fillRect/>
          </a:stretch>
        </p:blipFill>
        <p:spPr bwMode="auto">
          <a:xfrm>
            <a:off x="2362200" y="2819400"/>
            <a:ext cx="4572000" cy="369888"/>
          </a:xfrm>
          <a:prstGeom prst="rect">
            <a:avLst/>
          </a:prstGeom>
          <a:noFill/>
        </p:spPr>
      </p:pic>
      <p:pic>
        <p:nvPicPr>
          <p:cNvPr id="47110" name="Picture 10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/>
          </a:blip>
          <a:srcRect/>
          <a:stretch>
            <a:fillRect/>
          </a:stretch>
        </p:blipFill>
        <p:spPr bwMode="auto">
          <a:xfrm>
            <a:off x="2209800" y="2057400"/>
            <a:ext cx="5105400" cy="638175"/>
          </a:xfrm>
          <a:prstGeom prst="rect">
            <a:avLst/>
          </a:prstGeom>
          <a:noFill/>
        </p:spPr>
      </p:pic>
      <p:sp>
        <p:nvSpPr>
          <p:cNvPr id="47111" name="Text Box 1031"/>
          <p:cNvSpPr txBox="1">
            <a:spLocks noChangeArrowheads="1"/>
          </p:cNvSpPr>
          <p:nvPr/>
        </p:nvSpPr>
        <p:spPr bwMode="auto">
          <a:xfrm>
            <a:off x="228600" y="1600200"/>
            <a:ext cx="348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For a large nucleus, A &gt;&gt;1, </a:t>
            </a:r>
          </a:p>
        </p:txBody>
      </p:sp>
      <p:sp>
        <p:nvSpPr>
          <p:cNvPr id="47112" name="Line 1032"/>
          <p:cNvSpPr>
            <a:spLocks noChangeShapeType="1"/>
          </p:cNvSpPr>
          <p:nvPr/>
        </p:nvSpPr>
        <p:spPr bwMode="auto">
          <a:xfrm flipH="1" flipV="1">
            <a:off x="4800600" y="18288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Text Box 1033"/>
          <p:cNvSpPr txBox="1">
            <a:spLocks noChangeArrowheads="1"/>
          </p:cNvSpPr>
          <p:nvPr/>
        </p:nvSpPr>
        <p:spPr bwMode="auto">
          <a:xfrm>
            <a:off x="3810000" y="1524000"/>
            <a:ext cx="238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800080"/>
                </a:solidFill>
              </a:rPr>
              <a:t>“Pomeron” excitations</a:t>
            </a:r>
            <a:endParaRPr lang="en-US"/>
          </a:p>
        </p:txBody>
      </p:sp>
      <p:sp>
        <p:nvSpPr>
          <p:cNvPr id="47114" name="Line 1034"/>
          <p:cNvSpPr>
            <a:spLocks noChangeShapeType="1"/>
          </p:cNvSpPr>
          <p:nvPr/>
        </p:nvSpPr>
        <p:spPr bwMode="auto">
          <a:xfrm flipV="1">
            <a:off x="6477000" y="17526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Text Box 1035"/>
          <p:cNvSpPr txBox="1">
            <a:spLocks noChangeArrowheads="1"/>
          </p:cNvSpPr>
          <p:nvPr/>
        </p:nvSpPr>
        <p:spPr bwMode="auto">
          <a:xfrm>
            <a:off x="6602413" y="1468438"/>
            <a:ext cx="235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800080"/>
                </a:solidFill>
              </a:rPr>
              <a:t>“Odderon” excitations</a:t>
            </a:r>
            <a:endParaRPr lang="en-US"/>
          </a:p>
        </p:txBody>
      </p:sp>
      <p:sp>
        <p:nvSpPr>
          <p:cNvPr id="47116" name="Text Box 1036"/>
          <p:cNvSpPr txBox="1">
            <a:spLocks noChangeArrowheads="1"/>
          </p:cNvSpPr>
          <p:nvPr/>
        </p:nvSpPr>
        <p:spPr bwMode="auto">
          <a:xfrm>
            <a:off x="7543800" y="2286000"/>
            <a:ext cx="12811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McLerran,RV</a:t>
            </a:r>
          </a:p>
          <a:p>
            <a:r>
              <a:rPr lang="en-US" sz="1400" b="1">
                <a:solidFill>
                  <a:srgbClr val="008000"/>
                </a:solidFill>
              </a:rPr>
              <a:t>Kovchegov</a:t>
            </a:r>
          </a:p>
          <a:p>
            <a:r>
              <a:rPr lang="en-US" sz="1400" b="1">
                <a:solidFill>
                  <a:srgbClr val="008000"/>
                </a:solidFill>
              </a:rPr>
              <a:t>Jeon, RV</a:t>
            </a:r>
            <a:endParaRPr lang="en-US"/>
          </a:p>
        </p:txBody>
      </p:sp>
      <p:sp>
        <p:nvSpPr>
          <p:cNvPr id="47117" name="Text Box 1037"/>
          <p:cNvSpPr txBox="1">
            <a:spLocks noChangeArrowheads="1"/>
          </p:cNvSpPr>
          <p:nvPr/>
        </p:nvSpPr>
        <p:spPr bwMode="auto">
          <a:xfrm>
            <a:off x="609600" y="27432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</a:t>
            </a:r>
            <a:r>
              <a:rPr lang="en-US" sz="2000" b="1" baseline="-25000"/>
              <a:t>cl</a:t>
            </a:r>
            <a:r>
              <a:rPr lang="en-US" sz="2000" b="1"/>
              <a:t> from</a:t>
            </a:r>
            <a:r>
              <a:rPr lang="en-US"/>
              <a:t> </a:t>
            </a: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685800" y="3429000"/>
            <a:ext cx="2055813" cy="2247900"/>
            <a:chOff x="374" y="2544"/>
            <a:chExt cx="1295" cy="1416"/>
          </a:xfrm>
        </p:grpSpPr>
        <p:sp>
          <p:nvSpPr>
            <p:cNvPr id="47118" name="Rectangle 1038"/>
            <p:cNvSpPr>
              <a:spLocks noChangeArrowheads="1"/>
            </p:cNvSpPr>
            <p:nvPr/>
          </p:nvSpPr>
          <p:spPr bwMode="auto">
            <a:xfrm>
              <a:off x="1200" y="2544"/>
              <a:ext cx="9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Freeform 1039"/>
            <p:cNvSpPr>
              <a:spLocks/>
            </p:cNvSpPr>
            <p:nvPr/>
          </p:nvSpPr>
          <p:spPr bwMode="auto">
            <a:xfrm>
              <a:off x="480" y="2544"/>
              <a:ext cx="720" cy="1152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480" y="864"/>
                </a:cxn>
                <a:cxn ang="0">
                  <a:pos x="0" y="1152"/>
                </a:cxn>
              </a:cxnLst>
              <a:rect l="0" t="0" r="r" b="b"/>
              <a:pathLst>
                <a:path w="720" h="1152">
                  <a:moveTo>
                    <a:pt x="720" y="0"/>
                  </a:moveTo>
                  <a:cubicBezTo>
                    <a:pt x="660" y="336"/>
                    <a:pt x="600" y="672"/>
                    <a:pt x="480" y="864"/>
                  </a:cubicBezTo>
                  <a:cubicBezTo>
                    <a:pt x="360" y="1056"/>
                    <a:pt x="80" y="1104"/>
                    <a:pt x="0" y="11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0" name="Text Box 1040"/>
            <p:cNvSpPr txBox="1">
              <a:spLocks noChangeArrowheads="1"/>
            </p:cNvSpPr>
            <p:nvPr/>
          </p:nvSpPr>
          <p:spPr bwMode="auto">
            <a:xfrm>
              <a:off x="1190" y="3729"/>
              <a:ext cx="4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8000"/>
                  </a:solidFill>
                </a:rPr>
                <a:t>2R / </a:t>
              </a:r>
              <a:r>
                <a:rPr lang="en-US" sz="1800" b="1">
                  <a:solidFill>
                    <a:srgbClr val="008000"/>
                  </a:solidFill>
                  <a:sym typeface="Symbol" charset="2"/>
                </a:rPr>
                <a:t></a:t>
              </a:r>
              <a:endParaRPr 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47121" name="Text Box 1041"/>
            <p:cNvSpPr txBox="1">
              <a:spLocks noChangeArrowheads="1"/>
            </p:cNvSpPr>
            <p:nvPr/>
          </p:nvSpPr>
          <p:spPr bwMode="auto">
            <a:xfrm>
              <a:off x="374" y="3729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8000"/>
                  </a:solidFill>
                </a:rPr>
                <a:t>1/</a:t>
              </a:r>
              <a:r>
                <a:rPr lang="en-US" sz="1800" b="1">
                  <a:solidFill>
                    <a:srgbClr val="008000"/>
                  </a:solidFill>
                  <a:sym typeface="Symbol" charset="2"/>
                </a:rPr>
                <a:t></a:t>
              </a:r>
              <a:r>
                <a:rPr lang="en-US" sz="1800" b="1" baseline="-25000">
                  <a:solidFill>
                    <a:srgbClr val="008000"/>
                  </a:solidFill>
                  <a:sym typeface="Symbol" charset="2"/>
                </a:rPr>
                <a:t>QCD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sp>
        <p:nvSpPr>
          <p:cNvPr id="47125" name="Line 1045"/>
          <p:cNvSpPr>
            <a:spLocks noChangeShapeType="1"/>
          </p:cNvSpPr>
          <p:nvPr/>
        </p:nvSpPr>
        <p:spPr bwMode="auto">
          <a:xfrm>
            <a:off x="914400" y="57912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26" name="Picture 1046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943600"/>
            <a:ext cx="1739900" cy="657225"/>
          </a:xfrm>
          <a:prstGeom prst="rect">
            <a:avLst/>
          </a:prstGeom>
          <a:noFill/>
        </p:spPr>
      </p:pic>
      <p:sp>
        <p:nvSpPr>
          <p:cNvPr id="47127" name="Text Box 1047"/>
          <p:cNvSpPr txBox="1">
            <a:spLocks noChangeArrowheads="1"/>
          </p:cNvSpPr>
          <p:nvPr/>
        </p:nvSpPr>
        <p:spPr bwMode="auto">
          <a:xfrm>
            <a:off x="152400" y="5943600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80"/>
                </a:solidFill>
              </a:rPr>
              <a:t>Wee parton</a:t>
            </a:r>
          </a:p>
          <a:p>
            <a:r>
              <a:rPr lang="en-US" sz="1800" b="1">
                <a:solidFill>
                  <a:srgbClr val="000080"/>
                </a:solidFill>
              </a:rPr>
              <a:t>dist. :</a:t>
            </a:r>
            <a:endParaRPr lang="en-US"/>
          </a:p>
        </p:txBody>
      </p:sp>
      <p:sp>
        <p:nvSpPr>
          <p:cNvPr id="47128" name="Line 1048"/>
          <p:cNvSpPr>
            <a:spLocks noChangeShapeType="1"/>
          </p:cNvSpPr>
          <p:nvPr/>
        </p:nvSpPr>
        <p:spPr bwMode="auto">
          <a:xfrm>
            <a:off x="2895600" y="62484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9" name="Text Box 1049"/>
          <p:cNvSpPr txBox="1">
            <a:spLocks noChangeArrowheads="1"/>
          </p:cNvSpPr>
          <p:nvPr/>
        </p:nvSpPr>
        <p:spPr bwMode="auto">
          <a:xfrm>
            <a:off x="3200400" y="6324600"/>
            <a:ext cx="2149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determined from RG</a:t>
            </a:r>
            <a:endParaRPr lang="en-US"/>
          </a:p>
        </p:txBody>
      </p:sp>
      <p:sp>
        <p:nvSpPr>
          <p:cNvPr id="47130" name="Line 1050"/>
          <p:cNvSpPr>
            <a:spLocks noChangeShapeType="1"/>
          </p:cNvSpPr>
          <p:nvPr/>
        </p:nvSpPr>
        <p:spPr bwMode="auto">
          <a:xfrm>
            <a:off x="1752600" y="2971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80"/>
                </a:solidFill>
              </a:rPr>
              <a:t>Quantum evolution of classical theory: Wilson RG</a:t>
            </a:r>
            <a:endParaRPr lang="en-US">
              <a:latin typeface="Bradley Hand ITC TT-Bold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200400"/>
            <a:ext cx="254000" cy="317500"/>
          </a:xfrm>
          <a:prstGeom prst="rect">
            <a:avLst/>
          </a:prstGeom>
          <a:noFill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200400"/>
            <a:ext cx="254000" cy="317500"/>
          </a:xfrm>
          <a:prstGeom prst="rect">
            <a:avLst/>
          </a:prstGeom>
          <a:noFill/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2209800" y="3124200"/>
            <a:ext cx="457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93925" y="1355725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80"/>
                </a:solidFill>
                <a:latin typeface="Copperplate" charset="0"/>
              </a:rPr>
              <a:t>Fields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165725" y="127952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80"/>
                </a:solidFill>
                <a:latin typeface="Copperplate" charset="0"/>
              </a:rPr>
              <a:t>Sources</a:t>
            </a:r>
            <a:endParaRPr lang="en-US">
              <a:solidFill>
                <a:srgbClr val="FF0080"/>
              </a:solidFill>
              <a:latin typeface="Bradley Hand ITC TT-Bold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0" y="838200"/>
            <a:ext cx="330200" cy="2819400"/>
            <a:chOff x="2688" y="864"/>
            <a:chExt cx="208" cy="1776"/>
          </a:xfrm>
        </p:grpSpPr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2784" y="864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578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2496"/>
              <a:ext cx="208" cy="144"/>
            </a:xfrm>
            <a:prstGeom prst="rect">
              <a:avLst/>
            </a:prstGeom>
            <a:noFill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762000"/>
            <a:ext cx="6789738" cy="3938588"/>
            <a:chOff x="336" y="816"/>
            <a:chExt cx="4277" cy="2481"/>
          </a:xfrm>
        </p:grpSpPr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2352" y="864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5789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8" y="2400"/>
              <a:ext cx="272" cy="248"/>
            </a:xfrm>
            <a:prstGeom prst="rect">
              <a:avLst/>
            </a:prstGeom>
            <a:noFill/>
          </p:spPr>
        </p:pic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2400" y="816"/>
              <a:ext cx="336" cy="1440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 flipH="1">
              <a:off x="1440" y="2112"/>
              <a:ext cx="1008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336" y="2855"/>
              <a:ext cx="42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Integrate out </a:t>
              </a:r>
            </a:p>
            <a:p>
              <a:r>
                <a:rPr lang="en-US" sz="2000" b="1"/>
                <a:t>Small fluctuations =&gt; Increase color charge of sources</a:t>
              </a:r>
              <a:endParaRPr lang="en-US">
                <a:latin typeface="Bradley Hand ITC TT-Bold" charset="0"/>
              </a:endParaRPr>
            </a:p>
          </p:txBody>
        </p:sp>
      </p:grp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754063" y="4949825"/>
            <a:ext cx="7894637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Wilsonian  RG  equations  describe  evolution  of  all </a:t>
            </a:r>
          </a:p>
          <a:p>
            <a:pPr algn="ctr"/>
            <a:r>
              <a:rPr lang="en-US" b="1"/>
              <a:t>N-point  correlation  functions  with  energy</a:t>
            </a:r>
            <a:endParaRPr lang="en-US">
              <a:latin typeface="American Typewriter Condensed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00200" y="6092825"/>
            <a:ext cx="7300913" cy="457200"/>
            <a:chOff x="528" y="3934"/>
            <a:chExt cx="4599" cy="288"/>
          </a:xfrm>
        </p:grpSpPr>
        <p:sp>
          <p:nvSpPr>
            <p:cNvPr id="75795" name="Text Box 19"/>
            <p:cNvSpPr txBox="1">
              <a:spLocks noChangeArrowheads="1"/>
            </p:cNvSpPr>
            <p:nvPr/>
          </p:nvSpPr>
          <p:spPr bwMode="auto">
            <a:xfrm>
              <a:off x="528" y="3934"/>
              <a:ext cx="8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JIMWLK</a:t>
              </a:r>
              <a:endParaRPr lang="en-US">
                <a:latin typeface="American Typewriter Condensed" charset="0"/>
              </a:endParaRPr>
            </a:p>
          </p:txBody>
        </p:sp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1440" y="3949"/>
              <a:ext cx="36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8000"/>
                  </a:solidFill>
                </a:rPr>
                <a:t>Jalilian-marian, Iancu, McLerran,Weigert, Leonidov,Kovner</a:t>
              </a:r>
              <a:endParaRPr lang="en-US">
                <a:solidFill>
                  <a:srgbClr val="008000"/>
                </a:solidFill>
                <a:latin typeface="Bradley Hand ITC TT-Bold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97AE-5857-4B40-9CF4-41040F2EA815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1524000"/>
            <a:ext cx="5105400" cy="2832100"/>
            <a:chOff x="816" y="480"/>
            <a:chExt cx="3744" cy="1592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 flipH="1">
              <a:off x="1872" y="480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1680" y="480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1680" y="182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1920" y="696"/>
              <a:ext cx="1824" cy="1128"/>
            </a:xfrm>
            <a:custGeom>
              <a:avLst/>
              <a:gdLst/>
              <a:ahLst/>
              <a:cxnLst>
                <a:cxn ang="0">
                  <a:pos x="0" y="1032"/>
                </a:cxn>
                <a:cxn ang="0">
                  <a:pos x="528" y="24"/>
                </a:cxn>
                <a:cxn ang="0">
                  <a:pos x="1488" y="888"/>
                </a:cxn>
                <a:cxn ang="0">
                  <a:pos x="1824" y="1128"/>
                </a:cxn>
              </a:cxnLst>
              <a:rect l="0" t="0" r="r" b="b"/>
              <a:pathLst>
                <a:path w="1824" h="1128">
                  <a:moveTo>
                    <a:pt x="0" y="1032"/>
                  </a:moveTo>
                  <a:cubicBezTo>
                    <a:pt x="140" y="540"/>
                    <a:pt x="280" y="48"/>
                    <a:pt x="528" y="24"/>
                  </a:cubicBezTo>
                  <a:cubicBezTo>
                    <a:pt x="776" y="0"/>
                    <a:pt x="1272" y="704"/>
                    <a:pt x="1488" y="888"/>
                  </a:cubicBezTo>
                  <a:cubicBezTo>
                    <a:pt x="1704" y="1072"/>
                    <a:pt x="1768" y="1088"/>
                    <a:pt x="1824" y="1128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448" y="720"/>
              <a:ext cx="48" cy="110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872"/>
              <a:ext cx="456" cy="192"/>
            </a:xfrm>
            <a:prstGeom prst="rect">
              <a:avLst/>
            </a:prstGeom>
            <a:noFill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160" y="624"/>
              <a:ext cx="1968" cy="1448"/>
              <a:chOff x="2160" y="624"/>
              <a:chExt cx="1968" cy="1448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160" y="624"/>
                <a:ext cx="1968" cy="1200"/>
                <a:chOff x="2160" y="624"/>
                <a:chExt cx="1968" cy="1200"/>
              </a:xfrm>
            </p:grpSpPr>
            <p:sp>
              <p:nvSpPr>
                <p:cNvPr id="17419" name="Freeform 11"/>
                <p:cNvSpPr>
                  <a:spLocks/>
                </p:cNvSpPr>
                <p:nvPr/>
              </p:nvSpPr>
              <p:spPr bwMode="auto">
                <a:xfrm>
                  <a:off x="2160" y="624"/>
                  <a:ext cx="1968" cy="1168"/>
                </a:xfrm>
                <a:custGeom>
                  <a:avLst/>
                  <a:gdLst/>
                  <a:ahLst/>
                  <a:cxnLst>
                    <a:cxn ang="0">
                      <a:pos x="0" y="1072"/>
                    </a:cxn>
                    <a:cxn ang="0">
                      <a:pos x="672" y="16"/>
                    </a:cxn>
                    <a:cxn ang="0">
                      <a:pos x="1968" y="1168"/>
                    </a:cxn>
                  </a:cxnLst>
                  <a:rect l="0" t="0" r="r" b="b"/>
                  <a:pathLst>
                    <a:path w="1968" h="1168">
                      <a:moveTo>
                        <a:pt x="0" y="1072"/>
                      </a:moveTo>
                      <a:cubicBezTo>
                        <a:pt x="172" y="536"/>
                        <a:pt x="344" y="0"/>
                        <a:pt x="672" y="16"/>
                      </a:cubicBezTo>
                      <a:cubicBezTo>
                        <a:pt x="1000" y="32"/>
                        <a:pt x="1752" y="976"/>
                        <a:pt x="1968" y="1168"/>
                      </a:cubicBezTo>
                    </a:path>
                  </a:pathLst>
                </a:custGeom>
                <a:noFill/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2832" y="672"/>
                  <a:ext cx="48" cy="115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7421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4" y="1872"/>
                <a:ext cx="520" cy="200"/>
              </a:xfrm>
              <a:prstGeom prst="rect">
                <a:avLst/>
              </a:prstGeom>
              <a:noFill/>
            </p:spPr>
          </p:pic>
        </p:grpSp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576"/>
              <a:ext cx="792" cy="408"/>
            </a:xfrm>
            <a:prstGeom prst="rect">
              <a:avLst/>
            </a:prstGeom>
            <a:noFill/>
          </p:spPr>
        </p:pic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872"/>
              <a:ext cx="240" cy="168"/>
            </a:xfrm>
            <a:prstGeom prst="rect">
              <a:avLst/>
            </a:prstGeom>
            <a:noFill/>
          </p:spPr>
        </p:pic>
      </p:grp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038600"/>
            <a:ext cx="673100" cy="304800"/>
          </a:xfrm>
          <a:prstGeom prst="rect">
            <a:avLst/>
          </a:prstGeom>
          <a:noFill/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371600" y="255588"/>
            <a:ext cx="612900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Saturation scale grows with energy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4876800" y="1676400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67400" y="1295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Typical gluon </a:t>
            </a:r>
          </a:p>
          <a:p>
            <a:r>
              <a:rPr lang="en-US" b="1">
                <a:solidFill>
                  <a:schemeClr val="accent2"/>
                </a:solidFill>
              </a:rPr>
              <a:t>momenta are large</a:t>
            </a:r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838200" y="4876800"/>
            <a:ext cx="799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b="1"/>
              <a:t>Bulk of high energy cross-sections:</a:t>
            </a:r>
          </a:p>
          <a:p>
            <a:pPr marL="457200" indent="-457200">
              <a:buFont typeface="Arial" charset="0"/>
              <a:buAutoNum type="alphaLcParenR"/>
            </a:pPr>
            <a:r>
              <a:rPr lang="en-US" b="1"/>
              <a:t>obey dynamics of novel non-linear QCD regime</a:t>
            </a:r>
          </a:p>
          <a:p>
            <a:pPr marL="457200" indent="-457200">
              <a:buFont typeface="Arial" charset="0"/>
              <a:buAutoNum type="alphaLcParenR"/>
            </a:pPr>
            <a:r>
              <a:rPr lang="en-US" b="1"/>
              <a:t>Can be </a:t>
            </a:r>
            <a:r>
              <a:rPr lang="en-US" b="1">
                <a:solidFill>
                  <a:srgbClr val="800080"/>
                </a:solidFill>
              </a:rPr>
              <a:t>computed systematically</a:t>
            </a:r>
            <a:r>
              <a:rPr lang="en-US" b="1"/>
              <a:t> in weak coupling</a:t>
            </a:r>
            <a:r>
              <a:rPr lang="en-US"/>
              <a:t> 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85800" y="2590800"/>
            <a:ext cx="2271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Typical gluon k</a:t>
            </a:r>
            <a:r>
              <a:rPr lang="en-US" sz="1800" b="1" baseline="-25000">
                <a:solidFill>
                  <a:srgbClr val="008000"/>
                </a:solidFill>
              </a:rPr>
              <a:t>T</a:t>
            </a:r>
            <a:r>
              <a:rPr lang="en-US" sz="1800" b="1">
                <a:solidFill>
                  <a:srgbClr val="008000"/>
                </a:solidFill>
              </a:rPr>
              <a:t> in </a:t>
            </a:r>
          </a:p>
          <a:p>
            <a:r>
              <a:rPr lang="en-US" sz="1800" b="1">
                <a:solidFill>
                  <a:srgbClr val="008000"/>
                </a:solidFill>
              </a:rPr>
              <a:t>hadron/nuclear </a:t>
            </a:r>
          </a:p>
          <a:p>
            <a:r>
              <a:rPr lang="en-US" sz="1800" b="1">
                <a:solidFill>
                  <a:srgbClr val="008000"/>
                </a:solidFill>
              </a:rPr>
              <a:t>wave function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0FF0-424F-7D41-9AAE-79D6D2FCE69E}" type="slidenum">
              <a:rPr lang="en-US"/>
              <a:pPr/>
              <a:t>34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80"/>
                </a:solidFill>
                <a:latin typeface="Calibri"/>
                <a:cs typeface="Calibri"/>
              </a:rPr>
              <a:t>JIMWLK RG evolution for a single nucleus: 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5851" name="Picture 11" descr="image-178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438400"/>
            <a:ext cx="2978150" cy="887413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114800" y="2819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(keeping leading log divergences)</a:t>
            </a:r>
            <a:endParaRPr lang="en-US">
              <a:latin typeface="Futura" charset="0"/>
            </a:endParaRPr>
          </a:p>
        </p:txBody>
      </p:sp>
      <p:pic>
        <p:nvPicPr>
          <p:cNvPr id="35853" name="Picture 13" descr="image-17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429000"/>
            <a:ext cx="6134100" cy="725488"/>
          </a:xfrm>
          <a:prstGeom prst="rect">
            <a:avLst/>
          </a:prstGeom>
          <a:noFill/>
        </p:spPr>
      </p:pic>
      <p:pic>
        <p:nvPicPr>
          <p:cNvPr id="35854" name="Picture 14" descr="image-179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91000"/>
            <a:ext cx="5029200" cy="7048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5130800"/>
            <a:ext cx="7696200" cy="1346200"/>
            <a:chOff x="480" y="3264"/>
            <a:chExt cx="4848" cy="848"/>
          </a:xfrm>
        </p:grpSpPr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480" y="3744"/>
              <a:ext cx="2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JIMWLK eqn. </a:t>
              </a:r>
            </a:p>
            <a:p>
              <a:r>
                <a:rPr lang="en-US" sz="1400" b="1" dirty="0" err="1">
                  <a:solidFill>
                    <a:srgbClr val="008000"/>
                  </a:solidFill>
                  <a:latin typeface="Calibri"/>
                  <a:cs typeface="Calibri"/>
                </a:rPr>
                <a:t>Jalilian-Marian,Iancu,McLerran,Weigert,Leonidov,Kovner</a:t>
              </a:r>
              <a:endParaRPr lang="en-US" b="1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175" y="3264"/>
              <a:ext cx="4153" cy="528"/>
              <a:chOff x="1175" y="3264"/>
              <a:chExt cx="4153" cy="528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1175" y="3312"/>
                <a:ext cx="4005" cy="357"/>
                <a:chOff x="1175" y="3312"/>
                <a:chExt cx="4005" cy="357"/>
              </a:xfrm>
            </p:grpSpPr>
            <p:sp>
              <p:nvSpPr>
                <p:cNvPr id="3585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75" y="3408"/>
                  <a:ext cx="149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 dirty="0"/>
                    <a:t>LHS independent of </a:t>
                  </a:r>
                </a:p>
              </p:txBody>
            </p:sp>
            <p:pic>
              <p:nvPicPr>
                <p:cNvPr id="35860" name="Picture 20" descr="image-1792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36" y="3408"/>
                  <a:ext cx="360" cy="186"/>
                </a:xfrm>
                <a:prstGeom prst="rect">
                  <a:avLst/>
                </a:prstGeom>
                <a:noFill/>
              </p:spPr>
            </p:pic>
            <p:sp>
              <p:nvSpPr>
                <p:cNvPr id="358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20" y="3360"/>
                  <a:ext cx="35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Futura" charset="0"/>
                    </a:rPr>
                    <a:t>=&gt;</a:t>
                  </a:r>
                </a:p>
              </p:txBody>
            </p:sp>
            <p:pic>
              <p:nvPicPr>
                <p:cNvPr id="35862" name="Picture 22" descr="image-1793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648" y="3312"/>
                  <a:ext cx="1532" cy="35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3552" y="3264"/>
                <a:ext cx="1776" cy="5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85800" y="914400"/>
            <a:ext cx="7645400" cy="1611313"/>
            <a:chOff x="432" y="864"/>
            <a:chExt cx="4816" cy="1015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32" y="864"/>
              <a:ext cx="4816" cy="1015"/>
              <a:chOff x="432" y="864"/>
              <a:chExt cx="4816" cy="1015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1920" y="864"/>
                <a:ext cx="2617" cy="1015"/>
                <a:chOff x="1344" y="1104"/>
                <a:chExt cx="2909" cy="1410"/>
              </a:xfrm>
            </p:grpSpPr>
            <p:pic>
              <p:nvPicPr>
                <p:cNvPr id="35844" name="Picture 4" descr="fig03a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6000"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1776" y="1152"/>
                  <a:ext cx="843" cy="9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845" name="Picture 5" descr="fig03b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6000"/>
                </a:blip>
                <a:srcRect/>
                <a:stretch>
                  <a:fillRect/>
                </a:stretch>
              </p:blipFill>
              <p:spPr bwMode="auto">
                <a:xfrm>
                  <a:off x="3072" y="1152"/>
                  <a:ext cx="864" cy="960"/>
                </a:xfrm>
                <a:prstGeom prst="rect">
                  <a:avLst/>
                </a:prstGeom>
                <a:noFill/>
              </p:spPr>
            </p:pic>
            <p:sp>
              <p:nvSpPr>
                <p:cNvPr id="3584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40" y="1487"/>
                  <a:ext cx="298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/>
                    <a:t>+</a:t>
                  </a:r>
                </a:p>
              </p:txBody>
            </p:sp>
            <p:sp>
              <p:nvSpPr>
                <p:cNvPr id="358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44" y="1104"/>
                  <a:ext cx="346" cy="1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9600"/>
                    <a:t>(</a:t>
                  </a:r>
                </a:p>
              </p:txBody>
            </p:sp>
            <p:sp>
              <p:nvSpPr>
                <p:cNvPr id="358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40" y="1153"/>
                  <a:ext cx="413" cy="1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9600"/>
                    <a:t>)</a:t>
                  </a:r>
                </a:p>
              </p:txBody>
            </p:sp>
          </p:grpSp>
          <p:pic>
            <p:nvPicPr>
              <p:cNvPr id="35849" name="Picture 9" descr="image-178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1152"/>
                <a:ext cx="1300" cy="312"/>
              </a:xfrm>
              <a:prstGeom prst="rect">
                <a:avLst/>
              </a:prstGeom>
              <a:noFill/>
            </p:spPr>
          </p:pic>
          <p:pic>
            <p:nvPicPr>
              <p:cNvPr id="35850" name="Picture 10" descr="image-1785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60" y="1200"/>
                <a:ext cx="688" cy="308"/>
              </a:xfrm>
              <a:prstGeom prst="rect">
                <a:avLst/>
              </a:prstGeom>
              <a:noFill/>
            </p:spPr>
          </p:pic>
        </p:grpSp>
        <p:pic>
          <p:nvPicPr>
            <p:cNvPr id="35864" name="Picture 24" descr="latex-image-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1632"/>
              <a:ext cx="872" cy="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5AD-0231-7442-971D-87B867E85B66}" type="slidenum">
              <a:rPr lang="en-US"/>
              <a:pPr/>
              <a:t>35</a:t>
            </a:fld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-530668" y="209176"/>
            <a:ext cx="9674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80"/>
                </a:solidFill>
              </a:rPr>
              <a:t>            CGC Effective Theory: B-JIMWLK hierarchy of </a:t>
            </a:r>
            <a:r>
              <a:rPr lang="en-US" sz="2800" b="1" dirty="0" err="1" smtClean="0">
                <a:solidFill>
                  <a:srgbClr val="000080"/>
                </a:solidFill>
              </a:rPr>
              <a:t>correlators</a:t>
            </a:r>
            <a:endParaRPr lang="en-US" sz="2800" dirty="0">
              <a:latin typeface="Comic Sans MS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 l="5662"/>
          <a:stretch>
            <a:fillRect/>
          </a:stretch>
        </p:blipFill>
        <p:spPr bwMode="auto">
          <a:xfrm>
            <a:off x="2472764" y="904992"/>
            <a:ext cx="4655671" cy="606969"/>
          </a:xfrm>
          <a:prstGeom prst="rect">
            <a:avLst/>
          </a:prstGeom>
          <a:noFill/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752679" y="1511961"/>
            <a:ext cx="351234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03913" y="151196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8000"/>
                </a:solidFill>
              </a:rPr>
              <a:t>“time”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5549270" y="1379153"/>
            <a:ext cx="0" cy="27121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549270" y="1644769"/>
            <a:ext cx="2552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8000"/>
                </a:solidFill>
              </a:rPr>
              <a:t>“diffusion coefficient</a:t>
            </a:r>
            <a:r>
              <a:rPr lang="en-US" sz="1600" b="1" dirty="0">
                <a:solidFill>
                  <a:srgbClr val="008000"/>
                </a:solidFill>
              </a:rPr>
              <a:t>”</a:t>
            </a:r>
            <a:endParaRPr lang="en-US" sz="1600" b="1" dirty="0"/>
          </a:p>
        </p:txBody>
      </p:sp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1989070" y="1983323"/>
            <a:ext cx="6590838" cy="255623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0281" y="4782483"/>
            <a:ext cx="8246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 high energies, the </a:t>
            </a:r>
            <a:r>
              <a:rPr lang="en-US" sz="2400" b="1" dirty="0" err="1" smtClean="0"/>
              <a:t>d.o.f</a:t>
            </a:r>
            <a:r>
              <a:rPr lang="en-US" sz="2400" b="1" dirty="0" smtClean="0"/>
              <a:t> that describe the frozen many-body </a:t>
            </a:r>
          </a:p>
          <a:p>
            <a:r>
              <a:rPr lang="en-US" sz="2400" b="1" dirty="0" smtClean="0"/>
              <a:t>gluon configurations are novel objects: dipoles, </a:t>
            </a:r>
            <a:r>
              <a:rPr lang="en-US" sz="2400" b="1" dirty="0" err="1" smtClean="0"/>
              <a:t>quadrupoles</a:t>
            </a:r>
            <a:r>
              <a:rPr lang="en-US" sz="2400" b="1" dirty="0" smtClean="0"/>
              <a:t>, …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Universal – appear in a number of processes in </a:t>
            </a:r>
            <a:r>
              <a:rPr lang="en-US" sz="2400" b="1" dirty="0" err="1" smtClean="0"/>
              <a:t>p+A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e+A</a:t>
            </a:r>
            <a:r>
              <a:rPr lang="en-US" sz="2400" b="1" dirty="0" smtClean="0"/>
              <a:t>; </a:t>
            </a:r>
          </a:p>
          <a:p>
            <a:r>
              <a:rPr lang="en-US" sz="2400" b="1" dirty="0" smtClean="0"/>
              <a:t>how do these evolve with energy 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637" y="396621"/>
            <a:ext cx="5572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Solving the B-JIMWLK hierarchy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6205" y="2626213"/>
            <a:ext cx="1291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Weigert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(2000)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75583" y="1388844"/>
            <a:ext cx="7802136" cy="4971043"/>
            <a:chOff x="675583" y="1388844"/>
            <a:chExt cx="7802136" cy="4971043"/>
          </a:xfrm>
        </p:grpSpPr>
        <p:sp>
          <p:nvSpPr>
            <p:cNvPr id="3" name="TextBox 2"/>
            <p:cNvSpPr txBox="1"/>
            <p:nvPr/>
          </p:nvSpPr>
          <p:spPr>
            <a:xfrm>
              <a:off x="675583" y="1388844"/>
              <a:ext cx="7802136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Font typeface="Wingdings" charset="2"/>
                <a:buChar char="q"/>
              </a:pPr>
              <a:r>
                <a:rPr lang="en-US" sz="2000" b="1" dirty="0" smtClean="0">
                  <a:latin typeface="Calibri"/>
                  <a:cs typeface="Calibri"/>
                </a:rPr>
                <a:t> JIMWLK includes all multiple scattering and leading log evolution in </a:t>
              </a:r>
              <a:r>
                <a:rPr lang="en-US" sz="2000" b="1" dirty="0" err="1" smtClean="0">
                  <a:latin typeface="Calibri"/>
                  <a:cs typeface="Calibri"/>
                </a:rPr>
                <a:t>x</a:t>
              </a: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</a:pP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  <a:buFont typeface="Wingdings" charset="2"/>
                <a:buChar char="q"/>
              </a:pP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  <a:buFont typeface="Wingdings" charset="2"/>
                <a:buChar char="q"/>
              </a:pPr>
              <a:r>
                <a:rPr lang="en-US" sz="2000" b="1" dirty="0" smtClean="0">
                  <a:latin typeface="Calibri"/>
                  <a:cs typeface="Calibri"/>
                </a:rPr>
                <a:t> Expectation values of  Wilson line </a:t>
              </a:r>
              <a:r>
                <a:rPr lang="en-US" sz="2000" b="1" dirty="0" err="1" smtClean="0">
                  <a:latin typeface="Calibri"/>
                  <a:cs typeface="Calibri"/>
                </a:rPr>
                <a:t>correlators</a:t>
              </a:r>
              <a:r>
                <a:rPr lang="en-US" sz="2000" b="1" dirty="0" smtClean="0">
                  <a:latin typeface="Calibri"/>
                  <a:cs typeface="Calibri"/>
                </a:rPr>
                <a:t> at small </a:t>
              </a:r>
              <a:r>
                <a:rPr lang="en-US" sz="2000" b="1" dirty="0" err="1" smtClean="0">
                  <a:latin typeface="Calibri"/>
                  <a:cs typeface="Calibri"/>
                </a:rPr>
                <a:t>x</a:t>
              </a:r>
              <a:r>
                <a:rPr lang="en-US" sz="2000" b="1" dirty="0" smtClean="0">
                  <a:latin typeface="Calibri"/>
                  <a:cs typeface="Calibri"/>
                </a:rPr>
                <a:t> 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 smtClean="0">
                  <a:latin typeface="Calibri"/>
                  <a:cs typeface="Calibri"/>
                </a:rPr>
                <a:t>     satisfy a Fokker-Planck eqn. in functional space</a:t>
              </a:r>
            </a:p>
            <a:p>
              <a:pPr>
                <a:buClr>
                  <a:srgbClr val="FF0000"/>
                </a:buClr>
              </a:pP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  <a:buFont typeface="Wingdings" charset="2"/>
                <a:buChar char="q"/>
              </a:pPr>
              <a:r>
                <a:rPr lang="en-US" sz="2000" b="1" dirty="0" smtClean="0">
                  <a:latin typeface="Calibri"/>
                  <a:cs typeface="Calibri"/>
                </a:rPr>
                <a:t> This translates into a hierarchy of equations for </a:t>
              </a:r>
              <a:r>
                <a:rPr lang="en-US" sz="2000" b="1" dirty="0" err="1" smtClean="0">
                  <a:latin typeface="Calibri"/>
                  <a:cs typeface="Calibri"/>
                </a:rPr>
                <a:t>n</a:t>
              </a:r>
              <a:r>
                <a:rPr lang="en-US" sz="2000" b="1" dirty="0" smtClean="0">
                  <a:latin typeface="Calibri"/>
                  <a:cs typeface="Calibri"/>
                </a:rPr>
                <a:t>-point 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 smtClean="0">
                  <a:latin typeface="Calibri"/>
                  <a:cs typeface="Calibri"/>
                </a:rPr>
                <a:t>     Wilson line </a:t>
              </a:r>
              <a:r>
                <a:rPr lang="en-US" sz="2000" b="1" dirty="0" err="1" smtClean="0">
                  <a:latin typeface="Calibri"/>
                  <a:cs typeface="Calibri"/>
                </a:rPr>
                <a:t>correlators</a:t>
              </a: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</a:pP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</a:pPr>
              <a:endParaRPr lang="en-US" sz="2000" b="1" dirty="0" smtClean="0">
                <a:latin typeface="Calibri"/>
                <a:cs typeface="Calibri"/>
              </a:endParaRPr>
            </a:p>
            <a:p>
              <a:pPr>
                <a:buClr>
                  <a:srgbClr val="FF0000"/>
                </a:buClr>
                <a:buFont typeface="Wingdings" charset="2"/>
                <a:buChar char="q"/>
              </a:pPr>
              <a:r>
                <a:rPr lang="en-US" sz="2000" b="1" dirty="0" smtClean="0">
                  <a:latin typeface="Calibri"/>
                  <a:cs typeface="Calibri"/>
                </a:rPr>
                <a:t>  As is generally the case, Fokker-Planck equations can be </a:t>
              </a:r>
            </a:p>
            <a:p>
              <a:pPr>
                <a:buClr>
                  <a:srgbClr val="FF0000"/>
                </a:buClr>
              </a:pPr>
              <a:r>
                <a:rPr lang="en-US" sz="2000" b="1" dirty="0" smtClean="0">
                  <a:latin typeface="Calibri"/>
                  <a:cs typeface="Calibri"/>
                </a:rPr>
                <a:t>    re-expressed as </a:t>
              </a:r>
              <a:r>
                <a:rPr lang="en-US" sz="2000" b="1" dirty="0" err="1" smtClean="0">
                  <a:latin typeface="Calibri"/>
                  <a:cs typeface="Calibri"/>
                </a:rPr>
                <a:t>Langevin</a:t>
              </a:r>
              <a:r>
                <a:rPr lang="en-US" sz="2000" b="1" dirty="0" smtClean="0">
                  <a:latin typeface="Calibri"/>
                  <a:cs typeface="Calibri"/>
                </a:rPr>
                <a:t> equations – in this case for Wilson lines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74634" y="5174496"/>
              <a:ext cx="1903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Blaizot,Iancu,Weigert</a:t>
              </a:r>
              <a:endParaRPr lang="en-US" sz="1400" b="1" dirty="0" smtClean="0">
                <a:solidFill>
                  <a:srgbClr val="008000"/>
                </a:solidFill>
                <a:latin typeface="Calibri"/>
                <a:cs typeface="Calibri"/>
              </a:endParaRPr>
            </a:p>
            <a:p>
              <a:r>
                <a:rPr lang="en-US" sz="1400" b="1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Rummukainen,Weigert</a:t>
              </a:r>
              <a:endParaRPr lang="en-US" sz="1400" b="1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424" y="5959777"/>
              <a:ext cx="7353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90"/>
                  </a:solidFill>
                  <a:latin typeface="Calibri"/>
                  <a:cs typeface="Calibri"/>
                </a:rPr>
                <a:t>First numerical solutions exist: I will report on recent developments</a:t>
              </a:r>
              <a:endParaRPr lang="en-US" sz="2000" b="1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554" y="396621"/>
            <a:ext cx="7284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B-JIMWLK hierarchy: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Langevin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realization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13078" y="1432057"/>
            <a:ext cx="5544960" cy="654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164" y="1031947"/>
            <a:ext cx="710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Numerical evaluation of Wilson line </a:t>
            </a:r>
            <a:r>
              <a:rPr lang="en-US" sz="2000" b="1" dirty="0" err="1" smtClean="0">
                <a:latin typeface="Calibri"/>
                <a:cs typeface="Calibri"/>
              </a:rPr>
              <a:t>correlators</a:t>
            </a:r>
            <a:r>
              <a:rPr lang="en-US" sz="2000" b="1" dirty="0" smtClean="0">
                <a:latin typeface="Calibri"/>
                <a:cs typeface="Calibri"/>
              </a:rPr>
              <a:t> on 2+1-D lattices: 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366" y="2292386"/>
            <a:ext cx="1659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/>
                <a:cs typeface="Calibri"/>
              </a:rPr>
              <a:t>Langevin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en-US" sz="2000" b="1" dirty="0" err="1" smtClean="0">
                <a:latin typeface="Calibri"/>
                <a:cs typeface="Calibri"/>
              </a:rPr>
              <a:t>eqn</a:t>
            </a:r>
            <a:r>
              <a:rPr lang="en-US" sz="2000" b="1" dirty="0" smtClean="0">
                <a:latin typeface="Calibri"/>
                <a:cs typeface="Calibri"/>
              </a:rPr>
              <a:t>: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67280" y="2891134"/>
            <a:ext cx="5099932" cy="63749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10800000" flipV="1">
            <a:off x="2418588" y="3528626"/>
            <a:ext cx="2864463" cy="4703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2038" y="4079046"/>
            <a:ext cx="4213098" cy="599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6164" y="4678924"/>
            <a:ext cx="322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“square root” of JIMWLK kernel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917958" y="3366505"/>
            <a:ext cx="694282" cy="632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53401" y="4215482"/>
            <a:ext cx="3627621" cy="463441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6377492" y="2692496"/>
            <a:ext cx="540466" cy="374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012799" y="232316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Gaussian random variable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6474" y="4678924"/>
            <a:ext cx="87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“drag”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6586" y="5431009"/>
            <a:ext cx="5737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Initial conditions for V’s from the MV model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Daughter dipole prescription for running coupling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954" y="262384"/>
            <a:ext cx="9002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 Functional </a:t>
            </a:r>
            <a:r>
              <a:rPr lang="en-US" sz="3200" b="1" dirty="0" err="1" smtClean="0">
                <a:solidFill>
                  <a:srgbClr val="000090"/>
                </a:solidFill>
              </a:rPr>
              <a:t>Langevin</a:t>
            </a:r>
            <a:r>
              <a:rPr lang="en-US" sz="3200" b="1" dirty="0" smtClean="0">
                <a:solidFill>
                  <a:srgbClr val="000090"/>
                </a:solidFill>
              </a:rPr>
              <a:t> solutions of JIMWLK hierarchy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3936" r="2798"/>
          <a:stretch>
            <a:fillRect/>
          </a:stretch>
        </p:blipFill>
        <p:spPr>
          <a:xfrm>
            <a:off x="398689" y="1133866"/>
            <a:ext cx="8490593" cy="3118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3956" y="4252599"/>
            <a:ext cx="459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Dumitru,Jalilian-Marian,Lappi,Schenke,RV</a:t>
            </a:r>
            <a:r>
              <a:rPr lang="en-US" sz="1400" b="1" dirty="0" smtClean="0">
                <a:solidFill>
                  <a:srgbClr val="008000"/>
                </a:solidFill>
              </a:rPr>
              <a:t>: arXiv:1108.1764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3236" y="979977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Rummukainen,Weigert</a:t>
            </a:r>
            <a:r>
              <a:rPr lang="en-US" sz="1400" b="1" dirty="0" smtClean="0">
                <a:solidFill>
                  <a:srgbClr val="008000"/>
                </a:solidFill>
              </a:rPr>
              <a:t> (2003)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27" y="5034105"/>
            <a:ext cx="87453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Multi-</a:t>
            </a:r>
            <a:r>
              <a:rPr lang="en-US" sz="2400" b="1" dirty="0" err="1" smtClean="0"/>
              <a:t>parton</a:t>
            </a:r>
            <a:r>
              <a:rPr lang="en-US" sz="2400" b="1" dirty="0" smtClean="0"/>
              <a:t> correlations in nuclear </a:t>
            </a:r>
            <a:r>
              <a:rPr lang="en-US" sz="2400" b="1" dirty="0" err="1" smtClean="0"/>
              <a:t>wavefunctions</a:t>
            </a:r>
            <a:r>
              <a:rPr lang="en-US" sz="2400" b="1" dirty="0" smtClean="0"/>
              <a:t>: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Event-by-event rapidity, number and impact parameter fluctuations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640" y="248011"/>
            <a:ext cx="5308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Inclusive DIS: dipole evolution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07637" y="1177809"/>
            <a:ext cx="6384415" cy="805887"/>
          </a:xfrm>
          <a:prstGeom prst="rect">
            <a:avLst/>
          </a:prstGeom>
        </p:spPr>
      </p:pic>
      <p:pic>
        <p:nvPicPr>
          <p:cNvPr id="9" name="Picture 8" descr="du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20" y="1619500"/>
            <a:ext cx="1921517" cy="175515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rot="10800000" flipV="1">
            <a:off x="4823654" y="1983696"/>
            <a:ext cx="2161862" cy="5133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Down Arrow 13"/>
          <p:cNvSpPr/>
          <p:nvPr/>
        </p:nvSpPr>
        <p:spPr bwMode="auto">
          <a:xfrm>
            <a:off x="7073341" y="3250215"/>
            <a:ext cx="175651" cy="317254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95273" y="2665842"/>
            <a:ext cx="5963584" cy="534238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477065" y="3690624"/>
            <a:ext cx="3214987" cy="44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The big role of wee gluons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61443" name="Picture 3" descr="collis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63" t="20555" r="8333" b="21696"/>
          <a:stretch>
            <a:fillRect/>
          </a:stretch>
        </p:blipFill>
        <p:spPr bwMode="auto">
          <a:xfrm>
            <a:off x="2156060" y="1143000"/>
            <a:ext cx="4495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part_prod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86" t="8333" r="24510" b="6818"/>
          <a:stretch>
            <a:fillRect/>
          </a:stretch>
        </p:blipFill>
        <p:spPr bwMode="auto">
          <a:xfrm rot="5432043">
            <a:off x="3044409" y="2275664"/>
            <a:ext cx="2905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640" y="248011"/>
            <a:ext cx="5308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Inclusive DIS: dipole evolution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du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77" y="1177809"/>
            <a:ext cx="1921517" cy="1755152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6869" y="3936855"/>
            <a:ext cx="7962769" cy="5004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8065" y="3290514"/>
            <a:ext cx="400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B-JIMWLK eqn. for dipole </a:t>
            </a:r>
            <a:r>
              <a:rPr lang="en-US" sz="2000" b="1" dirty="0" err="1" smtClean="0">
                <a:latin typeface="Calibri"/>
                <a:cs typeface="Calibri"/>
              </a:rPr>
              <a:t>correlator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869" y="4525752"/>
            <a:ext cx="212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alibri"/>
                <a:cs typeface="Calibri"/>
              </a:rPr>
              <a:t>Dipole factorization:</a:t>
            </a:r>
            <a:endParaRPr lang="en-US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64726" y="5103021"/>
            <a:ext cx="6153946" cy="3504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82696" y="5103021"/>
            <a:ext cx="97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</a:rPr>
              <a:t> ∞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6869" y="5810362"/>
            <a:ext cx="567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  <a:latin typeface="Calibri"/>
                <a:cs typeface="Calibri"/>
              </a:rPr>
              <a:t>Resulting closed form eqn. is the </a:t>
            </a:r>
            <a:r>
              <a:rPr lang="en-US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Balitsky-Kovchegov</a:t>
            </a:r>
            <a:r>
              <a:rPr lang="en-US" b="1" i="1" dirty="0" smtClean="0">
                <a:solidFill>
                  <a:srgbClr val="000090"/>
                </a:solidFill>
                <a:latin typeface="Calibri"/>
                <a:cs typeface="Calibri"/>
              </a:rPr>
              <a:t> eqn. </a:t>
            </a:r>
          </a:p>
          <a:p>
            <a:r>
              <a:rPr lang="en-US" b="1" i="1" dirty="0" smtClean="0">
                <a:solidFill>
                  <a:srgbClr val="000090"/>
                </a:solidFill>
                <a:latin typeface="Calibri"/>
                <a:cs typeface="Calibri"/>
              </a:rPr>
              <a:t>Widely used in phenomenological applications</a:t>
            </a:r>
            <a:endParaRPr lang="en-US" b="1" i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621119" y="1904906"/>
            <a:ext cx="1097135" cy="2161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 descr="dum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243" y="965578"/>
            <a:ext cx="2394268" cy="1967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808" y="248011"/>
            <a:ext cx="7169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Semi-inclusive DIS: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quadrupole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 evolution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12" name="Picture 11" descr="du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0" y="1080798"/>
            <a:ext cx="8084192" cy="164721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7970" y="3061218"/>
            <a:ext cx="7561189" cy="57234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7970" y="3986886"/>
            <a:ext cx="2934348" cy="571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0701" y="2881898"/>
            <a:ext cx="3051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Dominguez,Marquet,Xiao,Yuan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23067" y="4013374"/>
            <a:ext cx="3819537" cy="544675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 bwMode="auto">
          <a:xfrm>
            <a:off x="4931747" y="4558049"/>
            <a:ext cx="308680" cy="440641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7187" y="4998690"/>
            <a:ext cx="405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Cannot be further simplified a priori </a:t>
            </a:r>
          </a:p>
          <a:p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even in the large </a:t>
            </a:r>
            <a:r>
              <a:rPr lang="en-US" sz="20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N</a:t>
            </a:r>
            <a:r>
              <a:rPr lang="en-US" sz="2000" b="1" i="1" baseline="-25000" dirty="0" err="1" smtClean="0">
                <a:solidFill>
                  <a:srgbClr val="000090"/>
                </a:solidFill>
                <a:latin typeface="Calibri"/>
                <a:cs typeface="Calibri"/>
              </a:rPr>
              <a:t>c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 limit</a:t>
            </a:r>
            <a:endParaRPr lang="en-US" sz="2000" b="1" i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140" y="292388"/>
            <a:ext cx="6673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Universality: Di-jets in </a:t>
            </a:r>
            <a:r>
              <a:rPr lang="en-US" sz="3200" b="1" dirty="0" err="1" smtClean="0">
                <a:solidFill>
                  <a:srgbClr val="000090"/>
                </a:solidFill>
                <a:latin typeface="Calibri"/>
                <a:cs typeface="Calibri"/>
              </a:rPr>
              <a:t>p/d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-A collisions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du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" y="1161858"/>
            <a:ext cx="8394700" cy="170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0538" y="2863658"/>
            <a:ext cx="3010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Jalilian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-Marian, </a:t>
            </a:r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Kovchegov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(2004)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Marquet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(2007)</a:t>
            </a:r>
          </a:p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Dominguez,Marquet,Xiao,Yuan</a:t>
            </a:r>
            <a:r>
              <a:rPr lang="en-US" sz="1400" b="1" dirty="0" smtClean="0">
                <a:solidFill>
                  <a:srgbClr val="008000"/>
                </a:solidFill>
                <a:latin typeface="Calibri"/>
                <a:cs typeface="Calibri"/>
              </a:rPr>
              <a:t> (2011)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1532" y="3789936"/>
            <a:ext cx="8233840" cy="677576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 bwMode="auto">
          <a:xfrm>
            <a:off x="5492480" y="4282983"/>
            <a:ext cx="229697" cy="369058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242237" y="4282983"/>
            <a:ext cx="243209" cy="382568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87171" y="4689056"/>
            <a:ext cx="2666042" cy="49421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650912" y="4689056"/>
            <a:ext cx="2210499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7395" y="5290183"/>
            <a:ext cx="7369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Fundamental ingredients are the universal dipoles and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quadrupoles</a:t>
            </a:r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For finite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N</a:t>
            </a:r>
            <a:r>
              <a:rPr lang="en-US" sz="2000" b="1" baseline="-25000" dirty="0" err="1" smtClean="0">
                <a:solidFill>
                  <a:srgbClr val="000090"/>
                </a:solidFill>
                <a:latin typeface="Calibri"/>
                <a:cs typeface="Calibri"/>
              </a:rPr>
              <a:t>c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, anticipate higher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multipole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contributions</a:t>
            </a:r>
            <a:endParaRPr lang="en-US" sz="2000" b="1" baseline="-25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260" y="386951"/>
            <a:ext cx="62339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Gaussian approximation to JIMWLK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0" y="2156163"/>
            <a:ext cx="2367452" cy="2453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74" y="1890334"/>
            <a:ext cx="4557390" cy="294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6512" y="971727"/>
            <a:ext cx="3326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Dumitru,Jalilian-Marian,Lappi,Schenke,RV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260" y="386951"/>
            <a:ext cx="62339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Gaussian approximation to JIMWLK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6512" y="971727"/>
            <a:ext cx="3326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  <a:latin typeface="Calibri"/>
                <a:cs typeface="Calibri"/>
              </a:rPr>
              <a:t>Dumitru,Jalilian-Marian,Lappi,Schenke,RV</a:t>
            </a:r>
            <a:endParaRPr lang="en-US" sz="1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5" y="1174314"/>
            <a:ext cx="4725707" cy="3072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0240" y="2310545"/>
            <a:ext cx="226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Geometrical scaling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8" y="4246996"/>
            <a:ext cx="3687756" cy="2511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1654" y="4600243"/>
            <a:ext cx="37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RG evolution of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multipole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alibri"/>
                <a:cs typeface="Calibri"/>
              </a:rPr>
              <a:t>correlators</a:t>
            </a:r>
            <a:endParaRPr lang="en-U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409133" y="344269"/>
            <a:ext cx="42512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The big role of wee glue 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775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291904" y="1189570"/>
            <a:ext cx="8672801" cy="5459254"/>
            <a:chOff x="601667" y="1267822"/>
            <a:chExt cx="8235548" cy="4909198"/>
          </a:xfrm>
        </p:grpSpPr>
        <p:grpSp>
          <p:nvGrpSpPr>
            <p:cNvPr id="3" name="Group 20"/>
            <p:cNvGrpSpPr/>
            <p:nvPr/>
          </p:nvGrpSpPr>
          <p:grpSpPr>
            <a:xfrm>
              <a:off x="601667" y="1267822"/>
              <a:ext cx="8235548" cy="4909198"/>
              <a:chOff x="654596" y="1470044"/>
              <a:chExt cx="8235548" cy="490919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654596" y="1470044"/>
                <a:ext cx="8235548" cy="4909198"/>
                <a:chOff x="402920" y="1287668"/>
                <a:chExt cx="8235548" cy="4909198"/>
              </a:xfrm>
            </p:grpSpPr>
            <p:grpSp>
              <p:nvGrpSpPr>
                <p:cNvPr id="5" name="Group 14"/>
                <p:cNvGrpSpPr/>
                <p:nvPr/>
              </p:nvGrpSpPr>
              <p:grpSpPr>
                <a:xfrm>
                  <a:off x="402920" y="1287668"/>
                  <a:ext cx="8235548" cy="4909198"/>
                  <a:chOff x="390740" y="1477671"/>
                  <a:chExt cx="7907124" cy="4118987"/>
                </a:xfrm>
              </p:grpSpPr>
              <p:grpSp>
                <p:nvGrpSpPr>
                  <p:cNvPr id="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90740" y="1477671"/>
                    <a:ext cx="7907124" cy="4118987"/>
                    <a:chOff x="608" y="2052"/>
                    <a:chExt cx="4667" cy="1759"/>
                  </a:xfrm>
                </p:grpSpPr>
                <p:grpSp>
                  <p:nvGrpSpPr>
                    <p:cNvPr id="7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052"/>
                      <a:ext cx="2840" cy="1759"/>
                      <a:chOff x="608" y="1908"/>
                      <a:chExt cx="2840" cy="1759"/>
                    </a:xfrm>
                  </p:grpSpPr>
                  <p:pic>
                    <p:nvPicPr>
                      <p:cNvPr id="17425" name="Picture 17" descr="Snapshot 2009-10-22 23-06-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" y="1908"/>
                        <a:ext cx="2840" cy="1759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7427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5" y="3216"/>
                        <a:ext cx="245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2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3" y="3072"/>
                        <a:ext cx="50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2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5" y="3360"/>
                        <a:ext cx="72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4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4" y="3435"/>
                      <a:ext cx="1781" cy="1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rgbClr val="000080"/>
                          </a:solidFill>
                        </a:rPr>
                        <a:t>Bj, DESY lectures (1975)</a:t>
                      </a:r>
                    </a:p>
                  </p:txBody>
                </p:sp>
              </p:grpSp>
              <p:cxnSp>
                <p:nvCxnSpPr>
                  <p:cNvPr id="13" name="Straight Connector 12"/>
                  <p:cNvCxnSpPr/>
                  <p:nvPr/>
                </p:nvCxnSpPr>
                <p:spPr bwMode="auto">
                  <a:xfrm>
                    <a:off x="572026" y="2857788"/>
                    <a:ext cx="1774802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pic>
              <p:nvPicPr>
                <p:cNvPr id="16" name="Picture 15" descr="bjorken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80881" y="3358602"/>
                  <a:ext cx="1463675" cy="157956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5172060" y="2745599"/>
                <a:ext cx="3346101" cy="33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At LHC, ~14 units in rapidity!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954861" y="1293005"/>
              <a:ext cx="4882354" cy="332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/>
                  <a:cs typeface="Calibri"/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Nucleus-Nucleus Collisions at Fantastic Energies</a:t>
              </a:r>
              <a:r>
                <a:rPr lang="en-US" b="1" dirty="0" smtClean="0">
                  <a:latin typeface="Calibri"/>
                  <a:cs typeface="Calibri"/>
                </a:rPr>
                <a:t>)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4009990" y="-4228249"/>
            <a:ext cx="2147483647" cy="2147483647"/>
            <a:chOff x="-340634" y="-2245575"/>
            <a:chExt cx="2147483647" cy="2147483647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-340634" y="-2245575"/>
              <a:ext cx="2147483647" cy="2147483647"/>
              <a:chOff x="715" y="3216"/>
              <a:chExt cx="5139782" cy="6383797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715" y="3216"/>
                <a:ext cx="5139782" cy="6383797"/>
                <a:chOff x="715" y="3072"/>
                <a:chExt cx="5139782" cy="6383797"/>
              </a:xfrm>
            </p:grpSpPr>
            <p:pic>
              <p:nvPicPr>
                <p:cNvPr id="33" name="Picture 32" descr="Snapshot 2009-10-22 23-06-5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8936" y="1477671"/>
                  <a:ext cx="5011561" cy="4909198"/>
                </a:xfrm>
                <a:prstGeom prst="rect">
                  <a:avLst/>
                </a:prstGeom>
                <a:noFill/>
              </p:spPr>
            </p:pic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715" y="3216"/>
                  <a:ext cx="245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2663" y="3072"/>
                  <a:ext cx="50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715" y="3360"/>
                  <a:ext cx="72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3494" y="3435"/>
                <a:ext cx="1781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solidFill>
                      <a:srgbClr val="000080"/>
                    </a:solidFill>
                  </a:rPr>
                  <a:t>Bj, DESY lectures (1975)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572026" y="2857788"/>
              <a:ext cx="1774802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86011" y="344269"/>
            <a:ext cx="42512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The big role of wee glue 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74573" y="1828800"/>
            <a:ext cx="90897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000080"/>
                </a:solidFill>
              </a:rPr>
              <a:t>   </a:t>
            </a: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What is the role of wee </a:t>
            </a:r>
            <a:r>
              <a:rPr lang="en-US" sz="2400" b="1" dirty="0" err="1" smtClean="0">
                <a:solidFill>
                  <a:srgbClr val="000080"/>
                </a:solidFill>
                <a:latin typeface="Calibri"/>
                <a:cs typeface="Calibri"/>
              </a:rPr>
              <a:t>partons</a:t>
            </a: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 ?  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Zapf Dingbats"/>
                <a:cs typeface="Calibri"/>
              </a:rPr>
              <a:t>✔</a:t>
            </a:r>
            <a:endParaRPr lang="en-US" sz="24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endParaRPr lang="en-US" sz="2400" b="1" dirty="0" smtClean="0">
              <a:solidFill>
                <a:srgbClr val="00008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endParaRPr lang="en-US" sz="2400" b="1" dirty="0" smtClean="0">
              <a:solidFill>
                <a:srgbClr val="00008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  How </a:t>
            </a:r>
            <a:r>
              <a:rPr lang="en-US" sz="2400" b="1" dirty="0">
                <a:solidFill>
                  <a:srgbClr val="000080"/>
                </a:solidFill>
                <a:latin typeface="Calibri"/>
                <a:cs typeface="Calibri"/>
              </a:rPr>
              <a:t>do the wee </a:t>
            </a:r>
            <a:r>
              <a:rPr lang="en-US" sz="2400" b="1" dirty="0" err="1">
                <a:solidFill>
                  <a:srgbClr val="000080"/>
                </a:solidFill>
                <a:latin typeface="Calibri"/>
                <a:cs typeface="Calibri"/>
              </a:rPr>
              <a:t>partons</a:t>
            </a:r>
            <a:r>
              <a:rPr lang="en-US" sz="2400" b="1" dirty="0">
                <a:solidFill>
                  <a:srgbClr val="000080"/>
                </a:solidFill>
                <a:latin typeface="Calibri"/>
                <a:cs typeface="Calibri"/>
              </a:rPr>
              <a:t> interact and </a:t>
            </a: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produce  </a:t>
            </a:r>
            <a:r>
              <a:rPr lang="en-US" sz="2400" b="1" dirty="0">
                <a:solidFill>
                  <a:srgbClr val="000080"/>
                </a:solidFill>
                <a:latin typeface="Calibri"/>
                <a:cs typeface="Calibri"/>
              </a:rPr>
              <a:t>glue</a:t>
            </a: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 ?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Zapf Dingbats"/>
                <a:cs typeface="Calibri"/>
              </a:rPr>
              <a:t>✔</a:t>
            </a:r>
            <a:endParaRPr lang="en-US" sz="24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None/>
            </a:pPr>
            <a:endParaRPr lang="en-US" sz="2400" b="1" dirty="0" smtClean="0">
              <a:solidFill>
                <a:srgbClr val="00008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None/>
            </a:pPr>
            <a:endParaRPr lang="en-US" sz="2400" b="1" dirty="0" smtClean="0">
              <a:solidFill>
                <a:srgbClr val="000080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0080"/>
                </a:solidFill>
                <a:latin typeface="Calibri"/>
                <a:cs typeface="Calibri"/>
              </a:rPr>
              <a:t>  Can it be understood </a:t>
            </a:r>
            <a:r>
              <a:rPr lang="en-US" sz="2400" b="1" i="1" dirty="0" err="1">
                <a:solidFill>
                  <a:srgbClr val="000080"/>
                </a:solidFill>
                <a:latin typeface="Calibri"/>
                <a:cs typeface="Calibri"/>
              </a:rPr>
              <a:t>ab</a:t>
            </a:r>
            <a:r>
              <a:rPr lang="en-US" sz="2400" b="1" i="1" dirty="0">
                <a:solidFill>
                  <a:srgbClr val="000080"/>
                </a:solidFill>
                <a:latin typeface="Calibri"/>
                <a:cs typeface="Calibri"/>
              </a:rPr>
              <a:t> initio</a:t>
            </a:r>
            <a:r>
              <a:rPr lang="en-US" sz="2400" b="1" dirty="0">
                <a:solidFill>
                  <a:srgbClr val="000080"/>
                </a:solidFill>
                <a:latin typeface="Calibri"/>
                <a:cs typeface="Calibri"/>
              </a:rPr>
              <a:t> in QCD </a:t>
            </a:r>
            <a:r>
              <a:rPr lang="en-US" sz="2400" b="1" dirty="0" smtClean="0">
                <a:solidFill>
                  <a:srgbClr val="000080"/>
                </a:solidFill>
                <a:latin typeface="Calibri"/>
                <a:cs typeface="Calibri"/>
              </a:rPr>
              <a:t>?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Zapf Dingbats"/>
                <a:cs typeface="Calibri"/>
              </a:rPr>
              <a:t>✔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endParaRPr lang="en-US" sz="2400" b="1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pPr>
              <a:buClr>
                <a:srgbClr val="FF0000"/>
              </a:buClr>
              <a:buFont typeface="Wingdings" charset="2"/>
              <a:buChar char="q"/>
            </a:pP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775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4009990" y="-4228249"/>
            <a:ext cx="2147483647" cy="2147483647"/>
            <a:chOff x="-340634" y="-2245575"/>
            <a:chExt cx="2147483647" cy="2147483647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-340634" y="-2245575"/>
              <a:ext cx="2147483647" cy="2147483647"/>
              <a:chOff x="715" y="3216"/>
              <a:chExt cx="5139782" cy="6383797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715" y="3216"/>
                <a:ext cx="5139782" cy="6383797"/>
                <a:chOff x="715" y="3072"/>
                <a:chExt cx="5139782" cy="6383797"/>
              </a:xfrm>
            </p:grpSpPr>
            <p:pic>
              <p:nvPicPr>
                <p:cNvPr id="33" name="Picture 32" descr="Snapshot 2009-10-22 23-06-5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8936" y="1477671"/>
                  <a:ext cx="5011561" cy="4909198"/>
                </a:xfrm>
                <a:prstGeom prst="rect">
                  <a:avLst/>
                </a:prstGeom>
                <a:noFill/>
              </p:spPr>
            </p:pic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715" y="3216"/>
                  <a:ext cx="245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2663" y="3072"/>
                  <a:ext cx="50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715" y="3360"/>
                  <a:ext cx="72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3494" y="3435"/>
                <a:ext cx="1781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solidFill>
                      <a:srgbClr val="000080"/>
                    </a:solidFill>
                  </a:rPr>
                  <a:t>Bj, DESY lectures (1975)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572026" y="2857788"/>
              <a:ext cx="1774802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316404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ea typeface="ＭＳ Ｐゴシック" charset="-128"/>
                <a:cs typeface="Calibri"/>
              </a:rPr>
              <a:t>The DIS Paradigm</a:t>
            </a:r>
          </a:p>
        </p:txBody>
      </p:sp>
      <p:pic>
        <p:nvPicPr>
          <p:cNvPr id="176131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4648200" y="1524000"/>
          <a:ext cx="2605088" cy="2646363"/>
        </p:xfrm>
        <a:graphic>
          <a:graphicData uri="http://schemas.openxmlformats.org/presentationml/2006/ole">
            <p:oleObj spid="_x0000_s57346" name="Equation" r:id="rId6" imgW="1486297" imgH="1511697" progId="Equation.3">
              <p:embed/>
            </p:oleObj>
          </a:graphicData>
        </a:graphic>
      </p:graphicFrame>
      <p:sp>
        <p:nvSpPr>
          <p:cNvPr id="176133" name="Rectangle 5"/>
          <p:cNvSpPr>
            <a:spLocks/>
          </p:cNvSpPr>
          <p:nvPr/>
        </p:nvSpPr>
        <p:spPr bwMode="auto">
          <a:xfrm>
            <a:off x="7467600" y="1600200"/>
            <a:ext cx="1231900" cy="9779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76134" name="Rectangle 6"/>
          <p:cNvSpPr>
            <a:spLocks/>
          </p:cNvSpPr>
          <p:nvPr/>
        </p:nvSpPr>
        <p:spPr bwMode="auto">
          <a:xfrm>
            <a:off x="7467600" y="2819400"/>
            <a:ext cx="12319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76135" name="Rectangle 7"/>
          <p:cNvSpPr>
            <a:spLocks/>
          </p:cNvSpPr>
          <p:nvPr/>
        </p:nvSpPr>
        <p:spPr bwMode="auto">
          <a:xfrm>
            <a:off x="7543800" y="3581400"/>
            <a:ext cx="1231900" cy="11049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struck quark</a:t>
            </a:r>
          </a:p>
        </p:txBody>
      </p:sp>
      <p:pic>
        <p:nvPicPr>
          <p:cNvPr id="1761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9600" y="4876800"/>
            <a:ext cx="6324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7" name="Line 9"/>
          <p:cNvSpPr>
            <a:spLocks noChangeShapeType="1"/>
          </p:cNvSpPr>
          <p:nvPr/>
        </p:nvSpPr>
        <p:spPr bwMode="auto">
          <a:xfrm flipH="1">
            <a:off x="3733800" y="5334000"/>
            <a:ext cx="914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727325" y="5838825"/>
            <a:ext cx="266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quark+anti-quark</a:t>
            </a:r>
          </a:p>
          <a:p>
            <a:r>
              <a:rPr lang="en-US" b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mom. dists.</a:t>
            </a:r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6096000" y="54102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6096000" y="5867400"/>
            <a:ext cx="179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gluon </a:t>
            </a:r>
          </a:p>
          <a:p>
            <a:r>
              <a:rPr lang="en-US" b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mom. dists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2000" contrast="20000"/>
          </a:blip>
          <a:srcRect/>
          <a:stretch>
            <a:fillRect/>
          </a:stretch>
        </p:blipFill>
        <p:spPr bwMode="auto">
          <a:xfrm>
            <a:off x="1600200" y="1295400"/>
            <a:ext cx="6324600" cy="4695825"/>
          </a:xfrm>
          <a:prstGeom prst="rect">
            <a:avLst/>
          </a:prstGeom>
          <a:noFill/>
        </p:spPr>
      </p:pic>
      <p:sp>
        <p:nvSpPr>
          <p:cNvPr id="61443" name="Line 1027"/>
          <p:cNvSpPr>
            <a:spLocks noChangeShapeType="1"/>
          </p:cNvSpPr>
          <p:nvPr/>
        </p:nvSpPr>
        <p:spPr bwMode="auto">
          <a:xfrm flipH="1">
            <a:off x="2362200" y="4648200"/>
            <a:ext cx="1066800" cy="1524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Text Box 1028"/>
          <p:cNvSpPr txBox="1">
            <a:spLocks noChangeArrowheads="1"/>
          </p:cNvSpPr>
          <p:nvPr/>
        </p:nvSpPr>
        <p:spPr bwMode="auto">
          <a:xfrm>
            <a:off x="838200" y="6172200"/>
            <a:ext cx="6383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1F691E"/>
                </a:solidFill>
                <a:latin typeface="Calibri"/>
                <a:cs typeface="Calibri"/>
              </a:rPr>
              <a:t>Bj</a:t>
            </a:r>
            <a:r>
              <a:rPr lang="en-US" sz="2000" b="1" dirty="0">
                <a:solidFill>
                  <a:srgbClr val="1F691E"/>
                </a:solidFill>
                <a:latin typeface="Calibri"/>
                <a:cs typeface="Calibri"/>
              </a:rPr>
              <a:t>-scaling: apparent scale invariance of structure functions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45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1030"/>
          <p:cNvSpPr txBox="1">
            <a:spLocks noChangeArrowheads="1"/>
          </p:cNvSpPr>
          <p:nvPr/>
        </p:nvSpPr>
        <p:spPr bwMode="auto">
          <a:xfrm>
            <a:off x="2895600" y="228600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1F691E"/>
                </a:solidFill>
                <a:latin typeface="Calibri"/>
                <a:cs typeface="Calibri"/>
              </a:rPr>
              <a:t>Nobel to Friedman, Kendall, Taylor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61447" name="Picture 1031" descr="fried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33400"/>
            <a:ext cx="539750" cy="762000"/>
          </a:xfrm>
          <a:prstGeom prst="rect">
            <a:avLst/>
          </a:prstGeom>
          <a:noFill/>
        </p:spPr>
      </p:pic>
      <p:pic>
        <p:nvPicPr>
          <p:cNvPr id="61448" name="Picture 1032" descr="kend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533400"/>
            <a:ext cx="539750" cy="762000"/>
          </a:xfrm>
          <a:prstGeom prst="rect">
            <a:avLst/>
          </a:prstGeom>
          <a:noFill/>
        </p:spPr>
      </p:pic>
      <p:pic>
        <p:nvPicPr>
          <p:cNvPr id="61449" name="Picture 1033" descr="tay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33400"/>
            <a:ext cx="539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/>
          </a:blip>
          <a:srcRect/>
          <a:stretch>
            <a:fillRect/>
          </a:stretch>
        </p:blipFill>
        <p:spPr bwMode="auto">
          <a:xfrm>
            <a:off x="4267200" y="609600"/>
            <a:ext cx="3733800" cy="35814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902767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Puzzle resolved in </a:t>
            </a:r>
            <a:r>
              <a:rPr lang="en-US" sz="2400" b="1" dirty="0" smtClean="0">
                <a:latin typeface="Calibri"/>
                <a:cs typeface="Calibri"/>
              </a:rPr>
              <a:t>QCD…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0" y="4495800"/>
            <a:ext cx="3935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QCD  </a:t>
            </a:r>
            <a:r>
              <a:rPr lang="en-US" sz="2400" b="1" dirty="0" err="1">
                <a:latin typeface="Calibri"/>
                <a:cs typeface="Calibri"/>
                <a:sym typeface="Symbol" charset="2"/>
              </a:rPr>
              <a:t></a:t>
            </a:r>
            <a:r>
              <a:rPr lang="en-US" sz="2400" b="1" dirty="0">
                <a:latin typeface="Calibri"/>
                <a:cs typeface="Calibri"/>
              </a:rPr>
              <a:t>  Parton Model</a:t>
            </a:r>
          </a:p>
          <a:p>
            <a:r>
              <a:rPr lang="en-US" sz="2400" b="1" dirty="0">
                <a:latin typeface="Calibri"/>
                <a:cs typeface="Calibri"/>
              </a:rPr>
              <a:t>Logarithmic scaling violations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8000" contrast="30000"/>
          </a:blip>
          <a:srcRect/>
          <a:stretch>
            <a:fillRect/>
          </a:stretch>
        </p:blipFill>
        <p:spPr bwMode="auto">
          <a:xfrm>
            <a:off x="762000" y="5638800"/>
            <a:ext cx="7213600" cy="990600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54400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43000" y="2895600"/>
            <a:ext cx="1906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1F691E"/>
                </a:solidFill>
                <a:latin typeface="Calibri"/>
                <a:cs typeface="Calibri"/>
              </a:rPr>
              <a:t>Gross, </a:t>
            </a:r>
            <a:r>
              <a:rPr lang="en-US" sz="1400" b="1" dirty="0" err="1">
                <a:solidFill>
                  <a:srgbClr val="1F691E"/>
                </a:solidFill>
                <a:latin typeface="Calibri"/>
                <a:cs typeface="Calibri"/>
              </a:rPr>
              <a:t>Wilczek</a:t>
            </a:r>
            <a:r>
              <a:rPr lang="en-US" sz="1400" b="1" dirty="0">
                <a:solidFill>
                  <a:srgbClr val="1F691E"/>
                </a:solidFill>
                <a:latin typeface="Calibri"/>
                <a:cs typeface="Calibri"/>
              </a:rPr>
              <a:t>, </a:t>
            </a:r>
            <a:r>
              <a:rPr lang="en-US" sz="1400" b="1" dirty="0" err="1">
                <a:solidFill>
                  <a:srgbClr val="1F691E"/>
                </a:solidFill>
                <a:latin typeface="Calibri"/>
                <a:cs typeface="Calibri"/>
              </a:rPr>
              <a:t>Politzer</a:t>
            </a:r>
            <a:endParaRPr lang="en-US" sz="1400" b="1" dirty="0">
              <a:solidFill>
                <a:srgbClr val="1F691E"/>
              </a:solidFill>
              <a:latin typeface="Calibri"/>
              <a:cs typeface="Calibri"/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52800"/>
            <a:ext cx="682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352800"/>
            <a:ext cx="6810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3352800"/>
            <a:ext cx="682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\frac{d^2 \sigma^{eh\rightarrow eX}}{dx dQ^2}=&#10;\frac{4\pi\alpha^2_{em}}{xQ^4} &#10;\left[\left(1-y+\frac{y^2}2\right)F_2(x,Q^2)&#10;-\frac{y^2}2 F_L(x,Q^2)\right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581"/>
  <p:tag name="PICTUREFILESIZE" val="445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1897</Words>
  <Application>Microsoft Macintosh PowerPoint</Application>
  <PresentationFormat>On-screen Show (4:3)</PresentationFormat>
  <Paragraphs>396</Paragraphs>
  <Slides>44</Slides>
  <Notes>33</Notes>
  <HiddenSlides>0</HiddenSlides>
  <MMClips>0</MMClips>
  <ScaleCrop>false</ScaleCrop>
  <HeadingPairs>
    <vt:vector size="6" baseType="variant"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Equation</vt:lpstr>
      <vt:lpstr>Slide 1</vt:lpstr>
      <vt:lpstr>Outline of lectures</vt:lpstr>
      <vt:lpstr>Slide 3</vt:lpstr>
      <vt:lpstr>The big role of wee gluons</vt:lpstr>
      <vt:lpstr>Slide 5</vt:lpstr>
      <vt:lpstr>Slide 6</vt:lpstr>
      <vt:lpstr>Slide 7</vt:lpstr>
      <vt:lpstr>Slide 8</vt:lpstr>
      <vt:lpstr>Slide 9</vt:lpstr>
      <vt:lpstr>The proton at high energies</vt:lpstr>
      <vt:lpstr>Slide 11</vt:lpstr>
      <vt:lpstr>Slide 12</vt:lpstr>
      <vt:lpstr>Where is the glue ?</vt:lpstr>
      <vt:lpstr>The Bjorken Limit</vt:lpstr>
      <vt:lpstr>Structure of higher order perturbative contributions in QCD</vt:lpstr>
      <vt:lpstr>Slide 16</vt:lpstr>
      <vt:lpstr>BEYOND pQCD IN THE Bj LIMIT</vt:lpstr>
      <vt:lpstr>The Regge-Gribov Limit</vt:lpstr>
      <vt:lpstr>Slide 19</vt:lpstr>
      <vt:lpstr>Slide 20</vt:lpstr>
      <vt:lpstr>Parton Saturation</vt:lpstr>
      <vt:lpstr>Parton Saturation:Golec-Biernat --Wusthoff dipole model</vt:lpstr>
      <vt:lpstr>Slide 23</vt:lpstr>
      <vt:lpstr>Slide 24</vt:lpstr>
      <vt:lpstr>Slide 25</vt:lpstr>
      <vt:lpstr>The nuclear wavefunction at high energies</vt:lpstr>
      <vt:lpstr>The nuclear wavefunction at high energies</vt:lpstr>
      <vt:lpstr>Slide 28</vt:lpstr>
      <vt:lpstr>Slide 29</vt:lpstr>
      <vt:lpstr>What do sources look like in the IMF ?</vt:lpstr>
      <vt:lpstr>Slide 31</vt:lpstr>
      <vt:lpstr>Slide 32</vt:lpstr>
      <vt:lpstr>Slide 33</vt:lpstr>
      <vt:lpstr>JIMWLK RG evolution for a single nucleus: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 Venugopalan</dc:creator>
  <cp:lastModifiedBy>Raju Venugopalan</cp:lastModifiedBy>
  <cp:revision>39</cp:revision>
  <dcterms:created xsi:type="dcterms:W3CDTF">2012-02-09T05:52:04Z</dcterms:created>
  <dcterms:modified xsi:type="dcterms:W3CDTF">2012-02-09T06:05:47Z</dcterms:modified>
</cp:coreProperties>
</file>