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68" r:id="rId4"/>
    <p:sldId id="257" r:id="rId5"/>
    <p:sldId id="264" r:id="rId6"/>
    <p:sldId id="263" r:id="rId7"/>
    <p:sldId id="260" r:id="rId8"/>
    <p:sldId id="273" r:id="rId9"/>
    <p:sldId id="274" r:id="rId10"/>
    <p:sldId id="281" r:id="rId11"/>
    <p:sldId id="261" r:id="rId12"/>
    <p:sldId id="275" r:id="rId13"/>
    <p:sldId id="278" r:id="rId14"/>
    <p:sldId id="262" r:id="rId15"/>
    <p:sldId id="259" r:id="rId16"/>
    <p:sldId id="267" r:id="rId17"/>
    <p:sldId id="279" r:id="rId18"/>
    <p:sldId id="270" r:id="rId19"/>
    <p:sldId id="27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5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3E0A8-BF4B-4A3D-A4F8-62559C85E89D}" type="datetimeFigureOut">
              <a:rPr lang="en-ZA" smtClean="0"/>
              <a:t>2015/12/02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DE12-22B8-45C4-A45B-8CF4AB8F9CE1}" type="slidenum">
              <a:rPr lang="en-ZA" smtClean="0"/>
              <a:t>‹#›</a:t>
            </a:fld>
            <a:endParaRPr lang="en-ZA"/>
          </a:p>
        </p:txBody>
      </p:sp>
    </p:spTree>
    <p:extLst>
      <p:ext uri="{BB962C8B-B14F-4D97-AF65-F5344CB8AC3E}">
        <p14:creationId xmlns:p14="http://schemas.microsoft.com/office/powerpoint/2010/main" val="383270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D524522-513F-4883-9198-0C23BD2F1C55}" type="slidenum">
              <a:rPr lang="en-ZA" smtClean="0"/>
              <a:t>8</a:t>
            </a:fld>
            <a:endParaRPr lang="en-ZA"/>
          </a:p>
        </p:txBody>
      </p:sp>
    </p:spTree>
    <p:extLst>
      <p:ext uri="{BB962C8B-B14F-4D97-AF65-F5344CB8AC3E}">
        <p14:creationId xmlns:p14="http://schemas.microsoft.com/office/powerpoint/2010/main" val="32965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D524522-513F-4883-9198-0C23BD2F1C55}" type="slidenum">
              <a:rPr lang="en-ZA" smtClean="0"/>
              <a:t>12</a:t>
            </a:fld>
            <a:endParaRPr lang="en-ZA"/>
          </a:p>
        </p:txBody>
      </p:sp>
    </p:spTree>
    <p:extLst>
      <p:ext uri="{BB962C8B-B14F-4D97-AF65-F5344CB8AC3E}">
        <p14:creationId xmlns:p14="http://schemas.microsoft.com/office/powerpoint/2010/main" val="382772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3B1E3B5-8916-4982-9ABB-886800317A78}" type="datetimeFigureOut">
              <a:rPr lang="en-ZA" smtClean="0"/>
              <a:t>2015/12/02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310420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3B1E3B5-8916-4982-9ABB-886800317A78}" type="datetimeFigureOut">
              <a:rPr lang="en-ZA" smtClean="0"/>
              <a:t>2015/12/02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33496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3B1E3B5-8916-4982-9ABB-886800317A78}" type="datetimeFigureOut">
              <a:rPr lang="en-ZA" smtClean="0"/>
              <a:t>2015/12/02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150317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3B1E3B5-8916-4982-9ABB-886800317A78}" type="datetimeFigureOut">
              <a:rPr lang="en-ZA" smtClean="0"/>
              <a:t>2015/12/02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158488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1E3B5-8916-4982-9ABB-886800317A78}" type="datetimeFigureOut">
              <a:rPr lang="en-ZA" smtClean="0"/>
              <a:t>2015/12/02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156576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3B1E3B5-8916-4982-9ABB-886800317A78}" type="datetimeFigureOut">
              <a:rPr lang="en-ZA" smtClean="0"/>
              <a:t>2015/12/02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113254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3B1E3B5-8916-4982-9ABB-886800317A78}" type="datetimeFigureOut">
              <a:rPr lang="en-ZA" smtClean="0"/>
              <a:t>2015/12/02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4542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3B1E3B5-8916-4982-9ABB-886800317A78}" type="datetimeFigureOut">
              <a:rPr lang="en-ZA" smtClean="0"/>
              <a:t>2015/12/02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3773236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E3B5-8916-4982-9ABB-886800317A78}" type="datetimeFigureOut">
              <a:rPr lang="en-ZA" smtClean="0"/>
              <a:t>2015/12/02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52204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1E3B5-8916-4982-9ABB-886800317A78}" type="datetimeFigureOut">
              <a:rPr lang="en-ZA" smtClean="0"/>
              <a:t>2015/12/02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30992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1E3B5-8916-4982-9ABB-886800317A78}" type="datetimeFigureOut">
              <a:rPr lang="en-ZA" smtClean="0"/>
              <a:t>2015/12/02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3C858E6-DC16-4B10-9D01-A1AD9D8500D0}" type="slidenum">
              <a:rPr lang="en-ZA" smtClean="0"/>
              <a:t>‹#›</a:t>
            </a:fld>
            <a:endParaRPr lang="en-ZA"/>
          </a:p>
        </p:txBody>
      </p:sp>
    </p:spTree>
    <p:extLst>
      <p:ext uri="{BB962C8B-B14F-4D97-AF65-F5344CB8AC3E}">
        <p14:creationId xmlns:p14="http://schemas.microsoft.com/office/powerpoint/2010/main" val="289125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1E3B5-8916-4982-9ABB-886800317A78}" type="datetimeFigureOut">
              <a:rPr lang="en-ZA" smtClean="0"/>
              <a:t>2015/12/02</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858E6-DC16-4B10-9D01-A1AD9D8500D0}" type="slidenum">
              <a:rPr lang="en-ZA" smtClean="0"/>
              <a:t>‹#›</a:t>
            </a:fld>
            <a:endParaRPr lang="en-ZA"/>
          </a:p>
        </p:txBody>
      </p:sp>
    </p:spTree>
    <p:extLst>
      <p:ext uri="{BB962C8B-B14F-4D97-AF65-F5344CB8AC3E}">
        <p14:creationId xmlns:p14="http://schemas.microsoft.com/office/powerpoint/2010/main" val="4205686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hyperlink" Target="http://www.brainyquote.com/quotes/authors/w/warren_spector.html" TargetMode="Externa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EAF: No-one said it was going to be easy</a:t>
            </a:r>
            <a:endParaRPr lang="en-ZA" dirty="0"/>
          </a:p>
        </p:txBody>
      </p:sp>
      <p:sp>
        <p:nvSpPr>
          <p:cNvPr id="3" name="Subtitle 2"/>
          <p:cNvSpPr>
            <a:spLocks noGrp="1"/>
          </p:cNvSpPr>
          <p:nvPr>
            <p:ph type="subTitle" idx="1"/>
          </p:nvPr>
        </p:nvSpPr>
        <p:spPr/>
        <p:txBody>
          <a:bodyPr/>
          <a:lstStyle/>
          <a:p>
            <a:r>
              <a:rPr lang="en-ZA" dirty="0" smtClean="0"/>
              <a:t>Kevern Cochrane</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228" y="5258000"/>
            <a:ext cx="2857143" cy="1600000"/>
          </a:xfrm>
          <a:prstGeom prst="rect">
            <a:avLst/>
          </a:prstGeom>
        </p:spPr>
      </p:pic>
    </p:spTree>
    <p:extLst>
      <p:ext uri="{BB962C8B-B14F-4D97-AF65-F5344CB8AC3E}">
        <p14:creationId xmlns:p14="http://schemas.microsoft.com/office/powerpoint/2010/main" val="663271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an ecosystem approach (NOAA)?</a:t>
            </a:r>
            <a:endParaRPr lang="en-ZA" dirty="0"/>
          </a:p>
        </p:txBody>
      </p:sp>
      <p:sp>
        <p:nvSpPr>
          <p:cNvPr id="3" name="Content Placeholder 2"/>
          <p:cNvSpPr>
            <a:spLocks noGrp="1"/>
          </p:cNvSpPr>
          <p:nvPr>
            <p:ph idx="1"/>
          </p:nvPr>
        </p:nvSpPr>
        <p:spPr/>
        <p:txBody>
          <a:bodyPr>
            <a:normAutofit/>
          </a:bodyPr>
          <a:lstStyle/>
          <a:p>
            <a:pPr marL="0" indent="0">
              <a:buNone/>
            </a:pPr>
            <a:r>
              <a:rPr lang="en-ZA" dirty="0"/>
              <a:t>Ecosystem approaches to management use integrated approaches to study </a:t>
            </a:r>
            <a:r>
              <a:rPr lang="en-ZA" dirty="0" smtClean="0"/>
              <a:t>and manage </a:t>
            </a:r>
            <a:r>
              <a:rPr lang="en-ZA" dirty="0"/>
              <a:t>the resources of an entire ecosystem. This approach considers </a:t>
            </a:r>
            <a:r>
              <a:rPr lang="en-ZA" dirty="0" smtClean="0"/>
              <a:t>the cumulative </a:t>
            </a:r>
            <a:r>
              <a:rPr lang="en-ZA" dirty="0"/>
              <a:t>impacts from various sources and the balance of conflicting </a:t>
            </a:r>
            <a:r>
              <a:rPr lang="en-ZA" dirty="0" smtClean="0"/>
              <a:t>uses. Using </a:t>
            </a:r>
            <a:r>
              <a:rPr lang="en-ZA" dirty="0"/>
              <a:t>an ecosystem approach to manage aquatic resources, including </a:t>
            </a:r>
            <a:r>
              <a:rPr lang="en-ZA" dirty="0" smtClean="0"/>
              <a:t>fisheries, includes </a:t>
            </a:r>
            <a:r>
              <a:rPr lang="en-ZA" dirty="0"/>
              <a:t>multiple factors such as pollution, coastal development, </a:t>
            </a:r>
            <a:r>
              <a:rPr lang="en-ZA" dirty="0" smtClean="0"/>
              <a:t>harvest pressure</a:t>
            </a:r>
            <a:r>
              <a:rPr lang="en-ZA" dirty="0"/>
              <a:t>, predator/prey and other ecological interactions, and </a:t>
            </a:r>
            <a:r>
              <a:rPr lang="en-ZA" dirty="0" smtClean="0"/>
              <a:t>watershed management</a:t>
            </a:r>
            <a:r>
              <a:rPr lang="en-ZA" dirty="0"/>
              <a:t>.</a:t>
            </a:r>
          </a:p>
        </p:txBody>
      </p:sp>
    </p:spTree>
    <p:extLst>
      <p:ext uri="{BB962C8B-B14F-4D97-AF65-F5344CB8AC3E}">
        <p14:creationId xmlns:p14="http://schemas.microsoft.com/office/powerpoint/2010/main" val="1992210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500744"/>
            <a:ext cx="6106887" cy="6128656"/>
          </a:xfrm>
        </p:spPr>
        <p:txBody>
          <a:bodyPr>
            <a:normAutofit/>
          </a:bodyPr>
          <a:lstStyle/>
          <a:p>
            <a:pPr marL="0" indent="0">
              <a:buNone/>
            </a:pPr>
            <a:r>
              <a:rPr lang="en-ZA" dirty="0"/>
              <a:t>EAF is neither inconsistent with, nor a replacement for, current </a:t>
            </a:r>
            <a:r>
              <a:rPr lang="en-ZA" dirty="0" smtClean="0"/>
              <a:t>fisheries management approaches. Rigorously applying [single-species] </a:t>
            </a:r>
            <a:r>
              <a:rPr lang="en-ZA" dirty="0"/>
              <a:t>approaches (with appropriate emphasis on the </a:t>
            </a:r>
            <a:r>
              <a:rPr lang="en-ZA" dirty="0" smtClean="0"/>
              <a:t>precautionary approach </a:t>
            </a:r>
            <a:r>
              <a:rPr lang="en-ZA" dirty="0"/>
              <a:t>and rights-based allocation) would begin to help solve some of </a:t>
            </a:r>
            <a:r>
              <a:rPr lang="en-ZA" dirty="0" smtClean="0"/>
              <a:t>the current </a:t>
            </a:r>
            <a:r>
              <a:rPr lang="en-ZA" dirty="0"/>
              <a:t>fisheries </a:t>
            </a:r>
            <a:r>
              <a:rPr lang="en-ZA" dirty="0" smtClean="0"/>
              <a:t>problems….. </a:t>
            </a:r>
            <a:r>
              <a:rPr lang="en-ZA" dirty="0"/>
              <a:t>Thus, in practice, EAF in the </a:t>
            </a:r>
            <a:r>
              <a:rPr lang="en-ZA" dirty="0" smtClean="0"/>
              <a:t>foreseeable future </a:t>
            </a:r>
            <a:r>
              <a:rPr lang="en-ZA" dirty="0"/>
              <a:t>is likely to be developed as an incremental extension of current </a:t>
            </a:r>
            <a:r>
              <a:rPr lang="en-ZA" dirty="0" smtClean="0"/>
              <a:t>fisheries management </a:t>
            </a:r>
            <a:r>
              <a:rPr lang="en-ZA" dirty="0"/>
              <a:t>practices</a:t>
            </a:r>
            <a:r>
              <a:rPr lang="en-ZA" dirty="0" smtClean="0"/>
              <a:t>. (FAO EAF Guidelines, 2003)</a:t>
            </a:r>
            <a:endParaRPr lang="en-ZA"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929" y="749981"/>
            <a:ext cx="34671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204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An ecosystem approach is implicit in the South African constitution</a:t>
            </a:r>
            <a:endParaRPr lang="en-ZA" dirty="0"/>
          </a:p>
        </p:txBody>
      </p:sp>
      <p:sp>
        <p:nvSpPr>
          <p:cNvPr id="3" name="Content Placeholder 2"/>
          <p:cNvSpPr>
            <a:spLocks noGrp="1"/>
          </p:cNvSpPr>
          <p:nvPr>
            <p:ph idx="1"/>
          </p:nvPr>
        </p:nvSpPr>
        <p:spPr>
          <a:xfrm>
            <a:off x="838200" y="1825624"/>
            <a:ext cx="10515600" cy="5032375"/>
          </a:xfrm>
        </p:spPr>
        <p:txBody>
          <a:bodyPr>
            <a:normAutofit/>
          </a:bodyPr>
          <a:lstStyle/>
          <a:p>
            <a:pPr marL="0" indent="0">
              <a:buNone/>
            </a:pPr>
            <a:r>
              <a:rPr lang="en-ZA" b="1" dirty="0"/>
              <a:t>24. </a:t>
            </a:r>
            <a:r>
              <a:rPr lang="en-ZA" dirty="0"/>
              <a:t>Environment.-Everyone has the right-</a:t>
            </a:r>
          </a:p>
          <a:p>
            <a:pPr marL="0" indent="0">
              <a:buNone/>
            </a:pPr>
            <a:r>
              <a:rPr lang="en-ZA" i="1" dirty="0"/>
              <a:t>(a) </a:t>
            </a:r>
            <a:r>
              <a:rPr lang="en-ZA" dirty="0"/>
              <a:t>to an environment that </a:t>
            </a:r>
            <a:r>
              <a:rPr lang="en-ZA" i="1" dirty="0"/>
              <a:t>is </a:t>
            </a:r>
            <a:r>
              <a:rPr lang="en-ZA" dirty="0"/>
              <a:t>not harmful to their health or well-being; and</a:t>
            </a:r>
          </a:p>
          <a:p>
            <a:pPr marL="0" indent="0">
              <a:buNone/>
            </a:pPr>
            <a:r>
              <a:rPr lang="en-ZA" i="1" dirty="0" smtClean="0"/>
              <a:t>(</a:t>
            </a:r>
            <a:r>
              <a:rPr lang="en-ZA" i="1" dirty="0"/>
              <a:t>b) </a:t>
            </a:r>
            <a:r>
              <a:rPr lang="en-ZA" dirty="0"/>
              <a:t>to have the environment protected, for the benefit of present and future </a:t>
            </a:r>
            <a:r>
              <a:rPr lang="en-ZA" dirty="0" smtClean="0"/>
              <a:t>generations, through </a:t>
            </a:r>
            <a:r>
              <a:rPr lang="en-ZA" dirty="0"/>
              <a:t>reasonable legislative and other measures that-</a:t>
            </a:r>
          </a:p>
          <a:p>
            <a:pPr marL="457200" lvl="1" indent="0">
              <a:buNone/>
            </a:pPr>
            <a:r>
              <a:rPr lang="en-ZA" sz="2800" dirty="0"/>
              <a:t>(</a:t>
            </a:r>
            <a:r>
              <a:rPr lang="en-ZA" sz="2800" dirty="0" err="1"/>
              <a:t>i</a:t>
            </a:r>
            <a:r>
              <a:rPr lang="en-ZA" sz="2800" dirty="0"/>
              <a:t>) prevent pollution and ecological degradation;</a:t>
            </a:r>
          </a:p>
          <a:p>
            <a:pPr marL="457200" lvl="1" indent="0">
              <a:buNone/>
            </a:pPr>
            <a:r>
              <a:rPr lang="en-ZA" sz="2800" dirty="0"/>
              <a:t>(ii) promote conservation; and</a:t>
            </a:r>
          </a:p>
          <a:p>
            <a:pPr marL="457200" lvl="1" indent="0">
              <a:buNone/>
            </a:pPr>
            <a:r>
              <a:rPr lang="en-ZA" sz="2800" dirty="0"/>
              <a:t>(iii) secure ecologically sustainable development and use of natural resources</a:t>
            </a:r>
          </a:p>
          <a:p>
            <a:pPr marL="457200" lvl="1" indent="0">
              <a:buNone/>
            </a:pPr>
            <a:r>
              <a:rPr lang="en-ZA" sz="2800" dirty="0"/>
              <a:t>while promoting justifiable economic and social development.</a:t>
            </a:r>
          </a:p>
        </p:txBody>
      </p:sp>
    </p:spTree>
    <p:extLst>
      <p:ext uri="{BB962C8B-B14F-4D97-AF65-F5344CB8AC3E}">
        <p14:creationId xmlns:p14="http://schemas.microsoft.com/office/powerpoint/2010/main" val="1472275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EAF in South Africa: the </a:t>
            </a:r>
            <a:r>
              <a:rPr lang="en-ZA" dirty="0"/>
              <a:t>r</a:t>
            </a:r>
            <a:r>
              <a:rPr lang="en-ZA" dirty="0" smtClean="0"/>
              <a:t>eal </a:t>
            </a:r>
            <a:r>
              <a:rPr lang="en-ZA" dirty="0"/>
              <a:t>i</a:t>
            </a:r>
            <a:r>
              <a:rPr lang="en-ZA" dirty="0" smtClean="0"/>
              <a:t>ssues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7403074"/>
              </p:ext>
            </p:extLst>
          </p:nvPr>
        </p:nvGraphicFramePr>
        <p:xfrm>
          <a:off x="838200" y="1825625"/>
          <a:ext cx="10515600" cy="3255148"/>
        </p:xfrm>
        <a:graphic>
          <a:graphicData uri="http://schemas.openxmlformats.org/drawingml/2006/table">
            <a:tbl>
              <a:tblPr firstRow="1" bandRow="1">
                <a:tableStyleId>{5C22544A-7EE6-4342-B048-85BDC9FD1C3A}</a:tableStyleId>
              </a:tblPr>
              <a:tblGrid>
                <a:gridCol w="5257800"/>
                <a:gridCol w="5257800"/>
              </a:tblGrid>
              <a:tr h="827886">
                <a:tc>
                  <a:txBody>
                    <a:bodyPr/>
                    <a:lstStyle/>
                    <a:p>
                      <a:r>
                        <a:rPr lang="en-ZA" dirty="0" smtClean="0"/>
                        <a:t>Population of South Africa (mid-year 2015)</a:t>
                      </a:r>
                      <a:endParaRPr lang="en-ZA"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dirty="0" smtClean="0"/>
                        <a:t>54.96 million</a:t>
                      </a:r>
                    </a:p>
                    <a:p>
                      <a:pPr algn="r"/>
                      <a:endParaRPr lang="en-ZA" dirty="0"/>
                    </a:p>
                  </a:txBody>
                  <a:tcPr/>
                </a:tc>
              </a:tr>
              <a:tr h="479648">
                <a:tc>
                  <a:txBody>
                    <a:bodyPr/>
                    <a:lstStyle/>
                    <a:p>
                      <a:r>
                        <a:rPr lang="en-ZA" dirty="0" smtClean="0"/>
                        <a:t>Population growth rate</a:t>
                      </a:r>
                      <a:endParaRPr lang="en-ZA" dirty="0"/>
                    </a:p>
                  </a:txBody>
                  <a:tcPr/>
                </a:tc>
                <a:tc>
                  <a:txBody>
                    <a:bodyPr/>
                    <a:lstStyle/>
                    <a:p>
                      <a:pPr algn="r"/>
                      <a:r>
                        <a:rPr lang="en-ZA" dirty="0" smtClean="0"/>
                        <a:t>1.65%</a:t>
                      </a:r>
                    </a:p>
                    <a:p>
                      <a:pPr algn="r"/>
                      <a:r>
                        <a:rPr lang="en-ZA" dirty="0" smtClean="0"/>
                        <a:t>(900 000 per year)</a:t>
                      </a:r>
                      <a:endParaRPr lang="en-ZA" dirty="0"/>
                    </a:p>
                  </a:txBody>
                  <a:tcPr/>
                </a:tc>
              </a:tr>
              <a:tr h="479648">
                <a:tc>
                  <a:txBody>
                    <a:bodyPr/>
                    <a:lstStyle/>
                    <a:p>
                      <a:r>
                        <a:rPr lang="en-ZA" dirty="0" smtClean="0"/>
                        <a:t>Unemployment</a:t>
                      </a:r>
                      <a:r>
                        <a:rPr lang="en-ZA" baseline="0" dirty="0" smtClean="0"/>
                        <a:t> rate – 3</a:t>
                      </a:r>
                      <a:r>
                        <a:rPr lang="en-ZA" baseline="30000" dirty="0" smtClean="0"/>
                        <a:t>rd</a:t>
                      </a:r>
                      <a:r>
                        <a:rPr lang="en-ZA" baseline="0" dirty="0" smtClean="0"/>
                        <a:t> </a:t>
                      </a:r>
                      <a:r>
                        <a:rPr lang="en-ZA" baseline="0" dirty="0" err="1" smtClean="0"/>
                        <a:t>Qtr</a:t>
                      </a:r>
                      <a:r>
                        <a:rPr lang="en-ZA" baseline="0" dirty="0" smtClean="0"/>
                        <a:t> 2015</a:t>
                      </a:r>
                      <a:endParaRPr lang="en-ZA" dirty="0"/>
                    </a:p>
                  </a:txBody>
                  <a:tcPr/>
                </a:tc>
                <a:tc>
                  <a:txBody>
                    <a:bodyPr/>
                    <a:lstStyle/>
                    <a:p>
                      <a:pPr algn="r"/>
                      <a:r>
                        <a:rPr lang="en-ZA" dirty="0" smtClean="0"/>
                        <a:t>25.5%</a:t>
                      </a:r>
                      <a:endParaRPr lang="en-ZA" dirty="0"/>
                    </a:p>
                  </a:txBody>
                  <a:tcPr/>
                </a:tc>
              </a:tr>
              <a:tr h="827886">
                <a:tc>
                  <a:txBody>
                    <a:bodyPr/>
                    <a:lstStyle/>
                    <a:p>
                      <a:r>
                        <a:rPr lang="en-ZA" dirty="0" smtClean="0"/>
                        <a:t>No of people living below the poverty line (R779</a:t>
                      </a:r>
                      <a:r>
                        <a:rPr lang="en-ZA" baseline="0" dirty="0" smtClean="0"/>
                        <a:t>/ person/month)</a:t>
                      </a:r>
                      <a:endParaRPr lang="en-ZA" dirty="0"/>
                    </a:p>
                  </a:txBody>
                  <a:tcPr/>
                </a:tc>
                <a:tc>
                  <a:txBody>
                    <a:bodyPr/>
                    <a:lstStyle/>
                    <a:p>
                      <a:pPr algn="r"/>
                      <a:r>
                        <a:rPr lang="en-ZA" dirty="0" smtClean="0"/>
                        <a:t>27 million</a:t>
                      </a:r>
                      <a:endParaRPr lang="en-ZA" dirty="0"/>
                    </a:p>
                  </a:txBody>
                  <a:tcPr/>
                </a:tc>
              </a:tr>
              <a:tr h="479648">
                <a:tc>
                  <a:txBody>
                    <a:bodyPr/>
                    <a:lstStyle/>
                    <a:p>
                      <a:r>
                        <a:rPr lang="en-ZA" dirty="0" smtClean="0"/>
                        <a:t>Annual</a:t>
                      </a:r>
                      <a:r>
                        <a:rPr lang="en-ZA" baseline="0" dirty="0" smtClean="0"/>
                        <a:t> GDP growth </a:t>
                      </a:r>
                      <a:endParaRPr lang="en-ZA" dirty="0"/>
                    </a:p>
                  </a:txBody>
                  <a:tcPr/>
                </a:tc>
                <a:tc>
                  <a:txBody>
                    <a:bodyPr/>
                    <a:lstStyle/>
                    <a:p>
                      <a:pPr algn="r"/>
                      <a:r>
                        <a:rPr lang="en-ZA" dirty="0" smtClean="0"/>
                        <a:t>1%</a:t>
                      </a:r>
                      <a:endParaRPr lang="en-ZA" dirty="0"/>
                    </a:p>
                  </a:txBody>
                  <a:tcPr/>
                </a:tc>
              </a:tr>
            </a:tbl>
          </a:graphicData>
        </a:graphic>
      </p:graphicFrame>
    </p:spTree>
    <p:extLst>
      <p:ext uri="{BB962C8B-B14F-4D97-AF65-F5344CB8AC3E}">
        <p14:creationId xmlns:p14="http://schemas.microsoft.com/office/powerpoint/2010/main" val="2140043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23314" y="365125"/>
            <a:ext cx="4430486" cy="2900589"/>
          </a:xfrm>
        </p:spPr>
        <p:txBody>
          <a:bodyPr>
            <a:normAutofit fontScale="90000"/>
          </a:bodyPr>
          <a:lstStyle/>
          <a:p>
            <a:r>
              <a:rPr lang="en-ZA" dirty="0" smtClean="0"/>
              <a:t>The issues: status of the South African Marine Fishery Resources 2014.</a:t>
            </a:r>
            <a:endParaRPr lang="en-ZA" dirty="0"/>
          </a:p>
        </p:txBody>
      </p:sp>
      <p:pic>
        <p:nvPicPr>
          <p:cNvPr id="5" name="Picture 4"/>
          <p:cNvPicPr>
            <a:picLocks noChangeAspect="1"/>
          </p:cNvPicPr>
          <p:nvPr/>
        </p:nvPicPr>
        <p:blipFill>
          <a:blip r:embed="rId2"/>
          <a:stretch>
            <a:fillRect/>
          </a:stretch>
        </p:blipFill>
        <p:spPr>
          <a:xfrm>
            <a:off x="745756" y="625199"/>
            <a:ext cx="4822201" cy="6232801"/>
          </a:xfrm>
          <a:prstGeom prst="rect">
            <a:avLst/>
          </a:prstGeom>
        </p:spPr>
      </p:pic>
    </p:spTree>
    <p:extLst>
      <p:ext uri="{BB962C8B-B14F-4D97-AF65-F5344CB8AC3E}">
        <p14:creationId xmlns:p14="http://schemas.microsoft.com/office/powerpoint/2010/main" val="231909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612"/>
            <a:ext cx="10515600" cy="1028246"/>
          </a:xfrm>
        </p:spPr>
        <p:txBody>
          <a:bodyPr>
            <a:normAutofit fontScale="90000"/>
          </a:bodyPr>
          <a:lstStyle/>
          <a:p>
            <a:pPr algn="ctr"/>
            <a:r>
              <a:rPr lang="en-ZA" dirty="0" smtClean="0"/>
              <a:t>Petroleum Exploration and Production Activities in South Africa (SAOGA).</a:t>
            </a:r>
            <a:endParaRPr lang="en-Z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37" y="1353231"/>
            <a:ext cx="8162925" cy="5419725"/>
          </a:xfrm>
          <a:prstGeom prst="rect">
            <a:avLst/>
          </a:prstGeom>
        </p:spPr>
      </p:pic>
    </p:spTree>
    <p:extLst>
      <p:ext uri="{BB962C8B-B14F-4D97-AF65-F5344CB8AC3E}">
        <p14:creationId xmlns:p14="http://schemas.microsoft.com/office/powerpoint/2010/main" val="307954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86732"/>
          </a:xfrm>
        </p:spPr>
        <p:txBody>
          <a:bodyPr/>
          <a:lstStyle/>
          <a:p>
            <a:pPr algn="ctr"/>
            <a:r>
              <a:rPr lang="en-ZA" dirty="0" smtClean="0"/>
              <a:t>Some of key issues to be addressed</a:t>
            </a:r>
            <a:endParaRPr lang="en-ZA" dirty="0"/>
          </a:p>
        </p:txBody>
      </p:sp>
      <p:sp>
        <p:nvSpPr>
          <p:cNvPr id="4" name="Content Placeholder 3"/>
          <p:cNvSpPr>
            <a:spLocks noGrp="1"/>
          </p:cNvSpPr>
          <p:nvPr>
            <p:ph idx="1"/>
          </p:nvPr>
        </p:nvSpPr>
        <p:spPr>
          <a:xfrm>
            <a:off x="838200" y="1436914"/>
            <a:ext cx="10515600" cy="5170715"/>
          </a:xfrm>
        </p:spPr>
        <p:txBody>
          <a:bodyPr>
            <a:normAutofit fontScale="77500" lnSpcReduction="20000"/>
          </a:bodyPr>
          <a:lstStyle/>
          <a:p>
            <a:r>
              <a:rPr lang="en-ZA" dirty="0" smtClean="0"/>
              <a:t>Optimising </a:t>
            </a:r>
            <a:r>
              <a:rPr lang="en-ZA" dirty="0"/>
              <a:t>the role of fisheries in alleviation of poverty in coastal communities and cities </a:t>
            </a:r>
            <a:r>
              <a:rPr lang="en-ZA" dirty="0" smtClean="0"/>
              <a:t>(including implementation of </a:t>
            </a:r>
            <a:r>
              <a:rPr lang="en-ZA" dirty="0"/>
              <a:t>SSFP, FRAP </a:t>
            </a:r>
            <a:r>
              <a:rPr lang="en-ZA" dirty="0" err="1" smtClean="0"/>
              <a:t>etc</a:t>
            </a:r>
            <a:r>
              <a:rPr lang="en-ZA" dirty="0" smtClean="0"/>
              <a:t>);</a:t>
            </a:r>
            <a:endParaRPr lang="en-ZA" dirty="0"/>
          </a:p>
          <a:p>
            <a:r>
              <a:rPr lang="en-ZA" dirty="0" smtClean="0"/>
              <a:t>Recovery of over-exploited and depleted resources (inshore resources in worst state);</a:t>
            </a:r>
          </a:p>
          <a:p>
            <a:r>
              <a:rPr lang="en-ZA" dirty="0" smtClean="0"/>
              <a:t>Conservation of biodiversity, ensuring health of top predators (sea birds, </a:t>
            </a:r>
            <a:r>
              <a:rPr lang="en-ZA" dirty="0" err="1" smtClean="0"/>
              <a:t>chondrichthyans</a:t>
            </a:r>
            <a:r>
              <a:rPr lang="en-ZA" dirty="0" smtClean="0"/>
              <a:t>, ..);</a:t>
            </a:r>
          </a:p>
          <a:p>
            <a:r>
              <a:rPr lang="en-ZA" dirty="0" smtClean="0"/>
              <a:t>Coastal zone development: impacts on water quality, inshore habitats, status of estuaries (impact of pollution heavy metals on export dogfish from SA to EU);</a:t>
            </a:r>
          </a:p>
          <a:p>
            <a:r>
              <a:rPr lang="en-ZA" dirty="0" smtClean="0"/>
              <a:t>Extent and impacts of illegal fishing, particularly on inshore resources;</a:t>
            </a:r>
          </a:p>
          <a:p>
            <a:r>
              <a:rPr lang="en-ZA" dirty="0" smtClean="0"/>
              <a:t>Maintaining the social and economic contributions, and global competiveness, of commercial fisheries;</a:t>
            </a:r>
          </a:p>
          <a:p>
            <a:r>
              <a:rPr lang="en-ZA" dirty="0" smtClean="0"/>
              <a:t>Managing the likely growth of coastal and offshore mining, gas and oil extraction to minimise impacts on fisheries;</a:t>
            </a:r>
          </a:p>
          <a:p>
            <a:r>
              <a:rPr lang="en-ZA" dirty="0" smtClean="0"/>
              <a:t>Serious limitations in science and management capacity for fisheries and ocean governance;</a:t>
            </a:r>
          </a:p>
          <a:p>
            <a:r>
              <a:rPr lang="en-ZA" dirty="0" smtClean="0"/>
              <a:t>………..</a:t>
            </a:r>
            <a:endParaRPr lang="en-ZA" dirty="0"/>
          </a:p>
        </p:txBody>
      </p:sp>
    </p:spTree>
    <p:extLst>
      <p:ext uri="{BB962C8B-B14F-4D97-AF65-F5344CB8AC3E}">
        <p14:creationId xmlns:p14="http://schemas.microsoft.com/office/powerpoint/2010/main" val="3970638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ZA" dirty="0" smtClean="0"/>
              <a:t>Single-species silos</a:t>
            </a:r>
            <a:endParaRPr lang="en-ZA" dirty="0"/>
          </a:p>
        </p:txBody>
      </p:sp>
      <p:sp>
        <p:nvSpPr>
          <p:cNvPr id="5" name="Hexagon 4"/>
          <p:cNvSpPr/>
          <p:nvPr/>
        </p:nvSpPr>
        <p:spPr>
          <a:xfrm>
            <a:off x="2455714" y="251438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Small pelagic</a:t>
            </a:r>
          </a:p>
          <a:p>
            <a:pPr algn="ctr"/>
            <a:r>
              <a:rPr lang="en-ZA" sz="2800" dirty="0" smtClean="0">
                <a:solidFill>
                  <a:srgbClr val="002060"/>
                </a:solidFill>
              </a:rPr>
              <a:t>fishery</a:t>
            </a:r>
            <a:endParaRPr lang="en-ZA" sz="2800" dirty="0">
              <a:solidFill>
                <a:srgbClr val="002060"/>
              </a:solidFill>
            </a:endParaRPr>
          </a:p>
        </p:txBody>
      </p:sp>
      <p:sp>
        <p:nvSpPr>
          <p:cNvPr id="6" name="Hexagon 5"/>
          <p:cNvSpPr/>
          <p:nvPr/>
        </p:nvSpPr>
        <p:spPr>
          <a:xfrm>
            <a:off x="7460668" y="201973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Mining, oil, gas</a:t>
            </a:r>
            <a:endParaRPr lang="en-ZA" sz="2800" dirty="0">
              <a:solidFill>
                <a:srgbClr val="002060"/>
              </a:solidFill>
            </a:endParaRPr>
          </a:p>
        </p:txBody>
      </p:sp>
      <p:sp>
        <p:nvSpPr>
          <p:cNvPr id="7" name="Hexagon 6"/>
          <p:cNvSpPr/>
          <p:nvPr/>
        </p:nvSpPr>
        <p:spPr>
          <a:xfrm>
            <a:off x="4790204" y="1698266"/>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err="1" smtClean="0">
                <a:solidFill>
                  <a:srgbClr val="002060"/>
                </a:solidFill>
              </a:rPr>
              <a:t>Demer-sal</a:t>
            </a:r>
            <a:r>
              <a:rPr lang="en-ZA" sz="2800" dirty="0" smtClean="0">
                <a:solidFill>
                  <a:srgbClr val="002060"/>
                </a:solidFill>
              </a:rPr>
              <a:t> fishery</a:t>
            </a:r>
            <a:endParaRPr lang="en-ZA" sz="2800" dirty="0">
              <a:solidFill>
                <a:srgbClr val="002060"/>
              </a:solidFill>
            </a:endParaRPr>
          </a:p>
        </p:txBody>
      </p:sp>
      <p:sp>
        <p:nvSpPr>
          <p:cNvPr id="8" name="Hexagon 7"/>
          <p:cNvSpPr/>
          <p:nvPr/>
        </p:nvSpPr>
        <p:spPr>
          <a:xfrm>
            <a:off x="6435427" y="5148047"/>
            <a:ext cx="2334495"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Coastal poverty reduction</a:t>
            </a:r>
            <a:endParaRPr lang="en-ZA" sz="2800" dirty="0">
              <a:solidFill>
                <a:srgbClr val="002060"/>
              </a:solidFill>
            </a:endParaRPr>
          </a:p>
        </p:txBody>
      </p:sp>
      <p:sp>
        <p:nvSpPr>
          <p:cNvPr id="9" name="Hexagon 8"/>
          <p:cNvSpPr/>
          <p:nvPr/>
        </p:nvSpPr>
        <p:spPr>
          <a:xfrm>
            <a:off x="8513613" y="3656737"/>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Mid-water trawl fishery</a:t>
            </a:r>
            <a:endParaRPr lang="en-ZA" sz="2800" dirty="0">
              <a:solidFill>
                <a:srgbClr val="002060"/>
              </a:solidFill>
            </a:endParaRPr>
          </a:p>
        </p:txBody>
      </p:sp>
      <p:sp>
        <p:nvSpPr>
          <p:cNvPr id="10" name="Hexagon 9"/>
          <p:cNvSpPr/>
          <p:nvPr/>
        </p:nvSpPr>
        <p:spPr>
          <a:xfrm>
            <a:off x="4159821" y="495581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Inshore line-fishery</a:t>
            </a:r>
            <a:endParaRPr lang="en-ZA" sz="2800" dirty="0">
              <a:solidFill>
                <a:srgbClr val="002060"/>
              </a:solidFill>
            </a:endParaRPr>
          </a:p>
        </p:txBody>
      </p:sp>
      <p:sp>
        <p:nvSpPr>
          <p:cNvPr id="11" name="Hexagon 10"/>
          <p:cNvSpPr/>
          <p:nvPr/>
        </p:nvSpPr>
        <p:spPr>
          <a:xfrm>
            <a:off x="5063833" y="3266209"/>
            <a:ext cx="2750129" cy="1959986"/>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Bio-diversity - ecosystem functioning</a:t>
            </a:r>
            <a:endParaRPr lang="en-ZA" sz="2800" dirty="0">
              <a:solidFill>
                <a:srgbClr val="002060"/>
              </a:solidFill>
            </a:endParaRPr>
          </a:p>
        </p:txBody>
      </p:sp>
      <p:sp>
        <p:nvSpPr>
          <p:cNvPr id="12" name="Hexagon 11"/>
          <p:cNvSpPr/>
          <p:nvPr/>
        </p:nvSpPr>
        <p:spPr>
          <a:xfrm>
            <a:off x="2604648" y="4005047"/>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Coastal zone develop-</a:t>
            </a:r>
            <a:r>
              <a:rPr lang="en-ZA" sz="2800" dirty="0" err="1" smtClean="0">
                <a:solidFill>
                  <a:srgbClr val="002060"/>
                </a:solidFill>
              </a:rPr>
              <a:t>ment</a:t>
            </a:r>
            <a:endParaRPr lang="en-ZA" sz="2800" dirty="0">
              <a:solidFill>
                <a:srgbClr val="002060"/>
              </a:solidFill>
            </a:endParaRPr>
          </a:p>
        </p:txBody>
      </p:sp>
      <p:grpSp>
        <p:nvGrpSpPr>
          <p:cNvPr id="26" name="Group 25"/>
          <p:cNvGrpSpPr/>
          <p:nvPr/>
        </p:nvGrpSpPr>
        <p:grpSpPr>
          <a:xfrm>
            <a:off x="3048001" y="2917371"/>
            <a:ext cx="5823856" cy="2819494"/>
            <a:chOff x="3048001" y="2917371"/>
            <a:chExt cx="5823856" cy="2819494"/>
          </a:xfrm>
        </p:grpSpPr>
        <p:cxnSp>
          <p:nvCxnSpPr>
            <p:cNvPr id="16" name="Straight Arrow Connector 15"/>
            <p:cNvCxnSpPr/>
            <p:nvPr/>
          </p:nvCxnSpPr>
          <p:spPr>
            <a:xfrm>
              <a:off x="4310743" y="3656737"/>
              <a:ext cx="1208314" cy="2076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74029" y="3178629"/>
              <a:ext cx="4397828" cy="92528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1257" y="3864429"/>
              <a:ext cx="2721429" cy="18724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310743" y="2917371"/>
              <a:ext cx="3149925" cy="9797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1" y="3864429"/>
              <a:ext cx="54428" cy="56605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756063" y="2330100"/>
            <a:ext cx="3301595" cy="1654661"/>
            <a:chOff x="1756063" y="2330100"/>
            <a:chExt cx="3301595" cy="1654661"/>
          </a:xfrm>
        </p:grpSpPr>
        <p:sp>
          <p:nvSpPr>
            <p:cNvPr id="27" name="Hexagon 26"/>
            <p:cNvSpPr/>
            <p:nvPr/>
          </p:nvSpPr>
          <p:spPr>
            <a:xfrm>
              <a:off x="4388165" y="3544354"/>
              <a:ext cx="657853" cy="440407"/>
            </a:xfrm>
            <a:prstGeom prst="hex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Hexagon 27"/>
            <p:cNvSpPr/>
            <p:nvPr/>
          </p:nvSpPr>
          <p:spPr>
            <a:xfrm>
              <a:off x="4399805" y="3032046"/>
              <a:ext cx="657853" cy="440407"/>
            </a:xfrm>
            <a:prstGeom prst="hex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Hexagon 28"/>
            <p:cNvSpPr/>
            <p:nvPr/>
          </p:nvSpPr>
          <p:spPr>
            <a:xfrm>
              <a:off x="1756063" y="3032046"/>
              <a:ext cx="657853" cy="440407"/>
            </a:xfrm>
            <a:prstGeom prst="hex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Hexagon 29"/>
            <p:cNvSpPr/>
            <p:nvPr/>
          </p:nvSpPr>
          <p:spPr>
            <a:xfrm>
              <a:off x="3262860" y="2330100"/>
              <a:ext cx="657853" cy="440407"/>
            </a:xfrm>
            <a:prstGeom prst="hex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1185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ZA" dirty="0" smtClean="0"/>
              <a:t>EAF and EA - Recognising and incorporating the interactions</a:t>
            </a:r>
            <a:endParaRPr lang="en-ZA" dirty="0"/>
          </a:p>
        </p:txBody>
      </p:sp>
      <p:sp>
        <p:nvSpPr>
          <p:cNvPr id="5" name="Hexagon 4"/>
          <p:cNvSpPr/>
          <p:nvPr/>
        </p:nvSpPr>
        <p:spPr>
          <a:xfrm>
            <a:off x="2455714" y="251438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Small pelagic</a:t>
            </a:r>
          </a:p>
          <a:p>
            <a:pPr algn="ctr"/>
            <a:r>
              <a:rPr lang="en-ZA" sz="2800" dirty="0" smtClean="0">
                <a:solidFill>
                  <a:srgbClr val="002060"/>
                </a:solidFill>
              </a:rPr>
              <a:t>fishery</a:t>
            </a:r>
            <a:endParaRPr lang="en-ZA" sz="2800" dirty="0">
              <a:solidFill>
                <a:srgbClr val="002060"/>
              </a:solidFill>
            </a:endParaRPr>
          </a:p>
        </p:txBody>
      </p:sp>
      <p:sp>
        <p:nvSpPr>
          <p:cNvPr id="6" name="Hexagon 5"/>
          <p:cNvSpPr/>
          <p:nvPr/>
        </p:nvSpPr>
        <p:spPr>
          <a:xfrm>
            <a:off x="7460668" y="201973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Mining, oil, gas</a:t>
            </a:r>
            <a:endParaRPr lang="en-ZA" sz="2800" dirty="0">
              <a:solidFill>
                <a:srgbClr val="002060"/>
              </a:solidFill>
            </a:endParaRPr>
          </a:p>
        </p:txBody>
      </p:sp>
      <p:sp>
        <p:nvSpPr>
          <p:cNvPr id="7" name="Hexagon 6"/>
          <p:cNvSpPr/>
          <p:nvPr/>
        </p:nvSpPr>
        <p:spPr>
          <a:xfrm>
            <a:off x="4790204" y="1698266"/>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err="1" smtClean="0">
                <a:solidFill>
                  <a:srgbClr val="002060"/>
                </a:solidFill>
              </a:rPr>
              <a:t>Demer-sal</a:t>
            </a:r>
            <a:r>
              <a:rPr lang="en-ZA" sz="2800" dirty="0" smtClean="0">
                <a:solidFill>
                  <a:srgbClr val="002060"/>
                </a:solidFill>
              </a:rPr>
              <a:t> fishery</a:t>
            </a:r>
            <a:endParaRPr lang="en-ZA" sz="2800" dirty="0">
              <a:solidFill>
                <a:srgbClr val="002060"/>
              </a:solidFill>
            </a:endParaRPr>
          </a:p>
        </p:txBody>
      </p:sp>
      <p:sp>
        <p:nvSpPr>
          <p:cNvPr id="8" name="Hexagon 7"/>
          <p:cNvSpPr/>
          <p:nvPr/>
        </p:nvSpPr>
        <p:spPr>
          <a:xfrm>
            <a:off x="6435427" y="5148047"/>
            <a:ext cx="2334495"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Coastal poverty reduction</a:t>
            </a:r>
            <a:endParaRPr lang="en-ZA" sz="2800" dirty="0">
              <a:solidFill>
                <a:srgbClr val="002060"/>
              </a:solidFill>
            </a:endParaRPr>
          </a:p>
        </p:txBody>
      </p:sp>
      <p:sp>
        <p:nvSpPr>
          <p:cNvPr id="9" name="Hexagon 8"/>
          <p:cNvSpPr/>
          <p:nvPr/>
        </p:nvSpPr>
        <p:spPr>
          <a:xfrm>
            <a:off x="8513613" y="3656737"/>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Mid-water trawl fishery</a:t>
            </a:r>
            <a:endParaRPr lang="en-ZA" sz="2800" dirty="0">
              <a:solidFill>
                <a:srgbClr val="002060"/>
              </a:solidFill>
            </a:endParaRPr>
          </a:p>
        </p:txBody>
      </p:sp>
      <p:sp>
        <p:nvSpPr>
          <p:cNvPr id="10" name="Hexagon 9"/>
          <p:cNvSpPr/>
          <p:nvPr/>
        </p:nvSpPr>
        <p:spPr>
          <a:xfrm>
            <a:off x="4159821" y="4955814"/>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Inshore line-fishery</a:t>
            </a:r>
            <a:endParaRPr lang="en-ZA" sz="2800" dirty="0">
              <a:solidFill>
                <a:srgbClr val="002060"/>
              </a:solidFill>
            </a:endParaRPr>
          </a:p>
        </p:txBody>
      </p:sp>
      <p:sp>
        <p:nvSpPr>
          <p:cNvPr id="11" name="Hexagon 10"/>
          <p:cNvSpPr/>
          <p:nvPr/>
        </p:nvSpPr>
        <p:spPr>
          <a:xfrm>
            <a:off x="5063833" y="3266209"/>
            <a:ext cx="2750129" cy="1959986"/>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Bio-diversity - ecosystem functioning</a:t>
            </a:r>
            <a:endParaRPr lang="en-ZA" sz="2800" dirty="0">
              <a:solidFill>
                <a:srgbClr val="002060"/>
              </a:solidFill>
            </a:endParaRPr>
          </a:p>
        </p:txBody>
      </p:sp>
      <p:sp>
        <p:nvSpPr>
          <p:cNvPr id="12" name="Hexagon 11"/>
          <p:cNvSpPr/>
          <p:nvPr/>
        </p:nvSpPr>
        <p:spPr>
          <a:xfrm>
            <a:off x="2604648" y="4005047"/>
            <a:ext cx="2105891" cy="1731818"/>
          </a:xfrm>
          <a:prstGeom prst="hexagon">
            <a:avLst/>
          </a:prstGeom>
          <a:noFill/>
          <a:ln w="76200"/>
          <a:effectLst>
            <a:innerShdw blurRad="114300">
              <a:prstClr val="black"/>
            </a:innerShdw>
          </a:effectLst>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solidFill>
                  <a:srgbClr val="002060"/>
                </a:solidFill>
              </a:rPr>
              <a:t>Coastal zone develop-</a:t>
            </a:r>
            <a:r>
              <a:rPr lang="en-ZA" sz="2800" dirty="0" err="1" smtClean="0">
                <a:solidFill>
                  <a:srgbClr val="002060"/>
                </a:solidFill>
              </a:rPr>
              <a:t>ment</a:t>
            </a:r>
            <a:endParaRPr lang="en-ZA" sz="2800" dirty="0">
              <a:solidFill>
                <a:srgbClr val="002060"/>
              </a:solidFill>
            </a:endParaRPr>
          </a:p>
        </p:txBody>
      </p:sp>
      <p:cxnSp>
        <p:nvCxnSpPr>
          <p:cNvPr id="14" name="Straight Arrow Connector 13"/>
          <p:cNvCxnSpPr/>
          <p:nvPr/>
        </p:nvCxnSpPr>
        <p:spPr>
          <a:xfrm>
            <a:off x="5843149" y="3158836"/>
            <a:ext cx="346358" cy="42505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11782" y="3583891"/>
            <a:ext cx="1177636" cy="42115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45527" y="3794469"/>
            <a:ext cx="4724395" cy="33418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08764" y="5212122"/>
            <a:ext cx="252841" cy="25360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16328" y="6013956"/>
            <a:ext cx="647708" cy="22058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97236" y="4955814"/>
            <a:ext cx="419092" cy="27038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664036" y="2840182"/>
            <a:ext cx="2286000" cy="1164865"/>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063833" y="3158836"/>
            <a:ext cx="187040" cy="198921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460668" y="4475018"/>
            <a:ext cx="1052945" cy="12469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564582" y="3430084"/>
            <a:ext cx="581891" cy="32146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96545" y="4807527"/>
            <a:ext cx="290946" cy="58102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561605" y="4475018"/>
            <a:ext cx="689268" cy="12469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265712" y="3158836"/>
            <a:ext cx="730833" cy="23068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8513613" y="5148047"/>
            <a:ext cx="615397" cy="4214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045527" y="4005047"/>
            <a:ext cx="2850568" cy="173181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929797" y="3430084"/>
            <a:ext cx="419724" cy="19584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043003" y="3794469"/>
            <a:ext cx="14990" cy="68054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422098" y="2840183"/>
            <a:ext cx="494676" cy="2028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732"/>
          </a:xfrm>
        </p:spPr>
        <p:txBody>
          <a:bodyPr/>
          <a:lstStyle/>
          <a:p>
            <a:pPr algn="ctr"/>
            <a:r>
              <a:rPr lang="en-ZA" dirty="0" smtClean="0"/>
              <a:t>Conclusions</a:t>
            </a:r>
            <a:endParaRPr lang="en-ZA" dirty="0"/>
          </a:p>
        </p:txBody>
      </p:sp>
      <p:sp>
        <p:nvSpPr>
          <p:cNvPr id="3" name="Content Placeholder 2"/>
          <p:cNvSpPr>
            <a:spLocks noGrp="1"/>
          </p:cNvSpPr>
          <p:nvPr>
            <p:ph idx="1"/>
          </p:nvPr>
        </p:nvSpPr>
        <p:spPr>
          <a:xfrm>
            <a:off x="838200" y="1251857"/>
            <a:ext cx="10515600" cy="5181600"/>
          </a:xfrm>
        </p:spPr>
        <p:txBody>
          <a:bodyPr>
            <a:normAutofit fontScale="85000" lnSpcReduction="10000"/>
          </a:bodyPr>
          <a:lstStyle/>
          <a:p>
            <a:r>
              <a:rPr lang="en-ZA" dirty="0" smtClean="0"/>
              <a:t>The controversies and complexities that frustrate managers and scientists are nothing to do with the term EAF;</a:t>
            </a:r>
          </a:p>
          <a:p>
            <a:r>
              <a:rPr lang="en-ZA" dirty="0" smtClean="0"/>
              <a:t>They are an inevitable result of the near impossible task of trying to use scarce resources in a sustainable and equitable manner in a grossly unequal and complex society;</a:t>
            </a:r>
          </a:p>
          <a:p>
            <a:r>
              <a:rPr lang="en-ZA" dirty="0" smtClean="0"/>
              <a:t>Quibbling about the term EAF is a wasteful distraction. EAF is underway and here to stay – implemented properly it provides a framework to identify and address the real issues in fisheries across all dimensions;</a:t>
            </a:r>
          </a:p>
          <a:p>
            <a:r>
              <a:rPr lang="en-ZA" dirty="0" smtClean="0"/>
              <a:t>Addressing the key issues will require the skills and methods of conventional single-species assessment and management but also much more, with additional players and diverse scientific methods both quantitative and non-quantitative;</a:t>
            </a:r>
          </a:p>
          <a:p>
            <a:r>
              <a:rPr lang="en-ZA" dirty="0" smtClean="0"/>
              <a:t>The fundamental constraint at present is lack of clear leadership from government authorities. Scientists could help to promote and encourage such leadership by speaking with a more consistent and integrated voice rather than adding to the confusion with contradictory and fragmented opinions.</a:t>
            </a:r>
            <a:endParaRPr lang="en-ZA" dirty="0"/>
          </a:p>
        </p:txBody>
      </p:sp>
    </p:spTree>
    <p:extLst>
      <p:ext uri="{BB962C8B-B14F-4D97-AF65-F5344CB8AC3E}">
        <p14:creationId xmlns:p14="http://schemas.microsoft.com/office/powerpoint/2010/main" val="11878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300034"/>
            <a:ext cx="10515600" cy="516618"/>
          </a:xfrm>
        </p:spPr>
        <p:txBody>
          <a:bodyPr>
            <a:normAutofit fontScale="90000"/>
          </a:bodyPr>
          <a:lstStyle/>
          <a:p>
            <a:r>
              <a:rPr lang="en-ZA" dirty="0"/>
              <a:t/>
            </a:r>
            <a:br>
              <a:rPr lang="en-ZA" dirty="0"/>
            </a:br>
            <a:r>
              <a:rPr lang="en-ZA" dirty="0"/>
              <a:t> </a:t>
            </a:r>
            <a:r>
              <a:rPr lang="en-ZA" dirty="0" smtClean="0"/>
              <a:t>EAF </a:t>
            </a:r>
            <a:r>
              <a:rPr lang="en-ZA" dirty="0"/>
              <a:t>– time to drop the term</a:t>
            </a:r>
            <a:r>
              <a:rPr lang="en-ZA" dirty="0" smtClean="0"/>
              <a:t>????????????? </a:t>
            </a:r>
            <a:r>
              <a:rPr lang="en-ZA" dirty="0"/>
              <a:t/>
            </a:r>
            <a:br>
              <a:rPr lang="en-ZA" dirty="0"/>
            </a:br>
            <a:endParaRPr lang="en-ZA" dirty="0"/>
          </a:p>
        </p:txBody>
      </p:sp>
      <p:grpSp>
        <p:nvGrpSpPr>
          <p:cNvPr id="3" name="Group 2"/>
          <p:cNvGrpSpPr/>
          <p:nvPr/>
        </p:nvGrpSpPr>
        <p:grpSpPr>
          <a:xfrm>
            <a:off x="664030" y="1023258"/>
            <a:ext cx="10765970" cy="5508171"/>
            <a:chOff x="1524000" y="838201"/>
            <a:chExt cx="8947151" cy="5943599"/>
          </a:xfrm>
        </p:grpSpPr>
        <p:grpSp>
          <p:nvGrpSpPr>
            <p:cNvPr id="4" name="Group 2"/>
            <p:cNvGrpSpPr>
              <a:grpSpLocks/>
            </p:cNvGrpSpPr>
            <p:nvPr/>
          </p:nvGrpSpPr>
          <p:grpSpPr bwMode="auto">
            <a:xfrm>
              <a:off x="1524000" y="838201"/>
              <a:ext cx="7772400" cy="576263"/>
              <a:chOff x="385" y="391"/>
              <a:chExt cx="5126" cy="363"/>
            </a:xfrm>
          </p:grpSpPr>
          <p:grpSp>
            <p:nvGrpSpPr>
              <p:cNvPr id="51" name="Group 3"/>
              <p:cNvGrpSpPr>
                <a:grpSpLocks/>
              </p:cNvGrpSpPr>
              <p:nvPr/>
            </p:nvGrpSpPr>
            <p:grpSpPr bwMode="auto">
              <a:xfrm>
                <a:off x="1656" y="391"/>
                <a:ext cx="454" cy="363"/>
                <a:chOff x="839" y="391"/>
                <a:chExt cx="454" cy="363"/>
              </a:xfrm>
            </p:grpSpPr>
            <p:sp>
              <p:nvSpPr>
                <p:cNvPr id="67" name="Text Box 4"/>
                <p:cNvSpPr txBox="1">
                  <a:spLocks noChangeArrowheads="1"/>
                </p:cNvSpPr>
                <p:nvPr/>
              </p:nvSpPr>
              <p:spPr bwMode="auto">
                <a:xfrm>
                  <a:off x="839" y="39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1982</a:t>
                  </a:r>
                </a:p>
              </p:txBody>
            </p:sp>
            <p:sp>
              <p:nvSpPr>
                <p:cNvPr id="68" name="Line 5"/>
                <p:cNvSpPr>
                  <a:spLocks noChangeShapeType="1"/>
                </p:cNvSpPr>
                <p:nvPr/>
              </p:nvSpPr>
              <p:spPr bwMode="auto">
                <a:xfrm>
                  <a:off x="1066"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grpSp>
            <p:nvGrpSpPr>
              <p:cNvPr id="52" name="Group 6"/>
              <p:cNvGrpSpPr>
                <a:grpSpLocks/>
              </p:cNvGrpSpPr>
              <p:nvPr/>
            </p:nvGrpSpPr>
            <p:grpSpPr bwMode="auto">
              <a:xfrm>
                <a:off x="3016" y="391"/>
                <a:ext cx="454" cy="363"/>
                <a:chOff x="1837" y="391"/>
                <a:chExt cx="454" cy="363"/>
              </a:xfrm>
            </p:grpSpPr>
            <p:sp>
              <p:nvSpPr>
                <p:cNvPr id="65" name="Line 7"/>
                <p:cNvSpPr>
                  <a:spLocks noChangeShapeType="1"/>
                </p:cNvSpPr>
                <p:nvPr/>
              </p:nvSpPr>
              <p:spPr bwMode="auto">
                <a:xfrm>
                  <a:off x="2064"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6" name="Text Box 8"/>
                <p:cNvSpPr txBox="1">
                  <a:spLocks noChangeArrowheads="1"/>
                </p:cNvSpPr>
                <p:nvPr/>
              </p:nvSpPr>
              <p:spPr bwMode="auto">
                <a:xfrm>
                  <a:off x="1837" y="39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1992</a:t>
                  </a:r>
                </a:p>
              </p:txBody>
            </p:sp>
          </p:grpSp>
          <p:grpSp>
            <p:nvGrpSpPr>
              <p:cNvPr id="53" name="Group 9"/>
              <p:cNvGrpSpPr>
                <a:grpSpLocks/>
              </p:cNvGrpSpPr>
              <p:nvPr/>
            </p:nvGrpSpPr>
            <p:grpSpPr bwMode="auto">
              <a:xfrm>
                <a:off x="3426" y="391"/>
                <a:ext cx="452" cy="363"/>
                <a:chOff x="2337" y="391"/>
                <a:chExt cx="452" cy="363"/>
              </a:xfrm>
            </p:grpSpPr>
            <p:sp>
              <p:nvSpPr>
                <p:cNvPr id="63" name="Line 10"/>
                <p:cNvSpPr>
                  <a:spLocks noChangeShapeType="1"/>
                </p:cNvSpPr>
                <p:nvPr/>
              </p:nvSpPr>
              <p:spPr bwMode="auto">
                <a:xfrm>
                  <a:off x="2562"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4" name="Text Box 11"/>
                <p:cNvSpPr txBox="1">
                  <a:spLocks noChangeArrowheads="1"/>
                </p:cNvSpPr>
                <p:nvPr/>
              </p:nvSpPr>
              <p:spPr bwMode="auto">
                <a:xfrm>
                  <a:off x="2337" y="391"/>
                  <a:ext cx="4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1995</a:t>
                  </a:r>
                </a:p>
              </p:txBody>
            </p:sp>
          </p:grpSp>
          <p:grpSp>
            <p:nvGrpSpPr>
              <p:cNvPr id="54" name="Group 12"/>
              <p:cNvGrpSpPr>
                <a:grpSpLocks/>
              </p:cNvGrpSpPr>
              <p:nvPr/>
            </p:nvGrpSpPr>
            <p:grpSpPr bwMode="auto">
              <a:xfrm>
                <a:off x="4196" y="391"/>
                <a:ext cx="453" cy="363"/>
                <a:chOff x="2880" y="391"/>
                <a:chExt cx="453" cy="363"/>
              </a:xfrm>
            </p:grpSpPr>
            <p:sp>
              <p:nvSpPr>
                <p:cNvPr id="61" name="Line 13"/>
                <p:cNvSpPr>
                  <a:spLocks noChangeShapeType="1"/>
                </p:cNvSpPr>
                <p:nvPr/>
              </p:nvSpPr>
              <p:spPr bwMode="auto">
                <a:xfrm>
                  <a:off x="3107"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2" name="Text Box 14"/>
                <p:cNvSpPr txBox="1">
                  <a:spLocks noChangeArrowheads="1"/>
                </p:cNvSpPr>
                <p:nvPr/>
              </p:nvSpPr>
              <p:spPr bwMode="auto">
                <a:xfrm>
                  <a:off x="2880" y="391"/>
                  <a:ext cx="4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2001</a:t>
                  </a:r>
                </a:p>
              </p:txBody>
            </p:sp>
          </p:grpSp>
          <p:grpSp>
            <p:nvGrpSpPr>
              <p:cNvPr id="55" name="Group 15"/>
              <p:cNvGrpSpPr>
                <a:grpSpLocks/>
              </p:cNvGrpSpPr>
              <p:nvPr/>
            </p:nvGrpSpPr>
            <p:grpSpPr bwMode="auto">
              <a:xfrm>
                <a:off x="4878" y="391"/>
                <a:ext cx="452" cy="363"/>
                <a:chOff x="3335" y="391"/>
                <a:chExt cx="452" cy="363"/>
              </a:xfrm>
            </p:grpSpPr>
            <p:sp>
              <p:nvSpPr>
                <p:cNvPr id="59" name="Line 16"/>
                <p:cNvSpPr>
                  <a:spLocks noChangeShapeType="1"/>
                </p:cNvSpPr>
                <p:nvPr/>
              </p:nvSpPr>
              <p:spPr bwMode="auto">
                <a:xfrm>
                  <a:off x="3560"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60" name="Text Box 17"/>
                <p:cNvSpPr txBox="1">
                  <a:spLocks noChangeArrowheads="1"/>
                </p:cNvSpPr>
                <p:nvPr/>
              </p:nvSpPr>
              <p:spPr bwMode="auto">
                <a:xfrm>
                  <a:off x="3335" y="391"/>
                  <a:ext cx="4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2006</a:t>
                  </a:r>
                </a:p>
              </p:txBody>
            </p:sp>
          </p:grpSp>
          <p:sp>
            <p:nvSpPr>
              <p:cNvPr id="56" name="Line 18"/>
              <p:cNvSpPr>
                <a:spLocks noChangeShapeType="1"/>
              </p:cNvSpPr>
              <p:nvPr/>
            </p:nvSpPr>
            <p:spPr bwMode="auto">
              <a:xfrm>
                <a:off x="567" y="754"/>
                <a:ext cx="4944" cy="0"/>
              </a:xfrm>
              <a:prstGeom prst="line">
                <a:avLst/>
              </a:prstGeom>
              <a:noFill/>
              <a:ln w="76200" cmpd="tri">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57" name="Text Box 19"/>
              <p:cNvSpPr txBox="1">
                <a:spLocks noChangeArrowheads="1"/>
              </p:cNvSpPr>
              <p:nvPr/>
            </p:nvSpPr>
            <p:spPr bwMode="auto">
              <a:xfrm>
                <a:off x="385" y="39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spcBef>
                    <a:spcPct val="50000"/>
                  </a:spcBef>
                </a:pPr>
                <a:r>
                  <a:rPr lang="en-GB" sz="1600">
                    <a:latin typeface="Arial" panose="020B0604020202020204" pitchFamily="34" charset="0"/>
                  </a:rPr>
                  <a:t>1972</a:t>
                </a:r>
              </a:p>
            </p:txBody>
          </p:sp>
          <p:sp>
            <p:nvSpPr>
              <p:cNvPr id="58" name="Line 20"/>
              <p:cNvSpPr>
                <a:spLocks noChangeShapeType="1"/>
              </p:cNvSpPr>
              <p:nvPr/>
            </p:nvSpPr>
            <p:spPr bwMode="auto">
              <a:xfrm>
                <a:off x="612" y="66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grpSp>
          <p:nvGrpSpPr>
            <p:cNvPr id="5" name="Group 21"/>
            <p:cNvGrpSpPr>
              <a:grpSpLocks/>
            </p:cNvGrpSpPr>
            <p:nvPr/>
          </p:nvGrpSpPr>
          <p:grpSpPr bwMode="auto">
            <a:xfrm>
              <a:off x="1752600" y="1905001"/>
              <a:ext cx="7543800" cy="1325563"/>
              <a:chOff x="144" y="1200"/>
              <a:chExt cx="4752" cy="835"/>
            </a:xfrm>
          </p:grpSpPr>
          <p:grpSp>
            <p:nvGrpSpPr>
              <p:cNvPr id="39" name="Group 22"/>
              <p:cNvGrpSpPr>
                <a:grpSpLocks/>
              </p:cNvGrpSpPr>
              <p:nvPr/>
            </p:nvGrpSpPr>
            <p:grpSpPr bwMode="auto">
              <a:xfrm>
                <a:off x="144" y="1200"/>
                <a:ext cx="4752" cy="835"/>
                <a:chOff x="455" y="1200"/>
                <a:chExt cx="4681" cy="835"/>
              </a:xfrm>
            </p:grpSpPr>
            <p:sp>
              <p:nvSpPr>
                <p:cNvPr id="42" name="Line 23"/>
                <p:cNvSpPr>
                  <a:spLocks noChangeShapeType="1"/>
                </p:cNvSpPr>
                <p:nvPr/>
              </p:nvSpPr>
              <p:spPr bwMode="auto">
                <a:xfrm flipV="1">
                  <a:off x="524" y="1463"/>
                  <a:ext cx="4612" cy="4"/>
                </a:xfrm>
                <a:prstGeom prst="line">
                  <a:avLst/>
                </a:prstGeom>
                <a:noFill/>
                <a:ln w="762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43" name="Text Box 24"/>
                <p:cNvSpPr txBox="1">
                  <a:spLocks noChangeArrowheads="1"/>
                </p:cNvSpPr>
                <p:nvPr/>
              </p:nvSpPr>
              <p:spPr bwMode="auto">
                <a:xfrm>
                  <a:off x="455" y="1200"/>
                  <a:ext cx="9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400" b="1" dirty="0">
                      <a:solidFill>
                        <a:srgbClr val="3333FF"/>
                      </a:solidFill>
                      <a:effectLst>
                        <a:outerShdw blurRad="38100" dist="38100" dir="2700000" algn="tl">
                          <a:srgbClr val="C0C0C0"/>
                        </a:outerShdw>
                      </a:effectLst>
                      <a:latin typeface="Arial" panose="020B0604020202020204" pitchFamily="34" charset="0"/>
                    </a:rPr>
                    <a:t>UNCLOS</a:t>
                  </a:r>
                </a:p>
              </p:txBody>
            </p:sp>
            <p:grpSp>
              <p:nvGrpSpPr>
                <p:cNvPr id="44" name="Group 25"/>
                <p:cNvGrpSpPr>
                  <a:grpSpLocks/>
                </p:cNvGrpSpPr>
                <p:nvPr/>
              </p:nvGrpSpPr>
              <p:grpSpPr bwMode="auto">
                <a:xfrm>
                  <a:off x="1300" y="1445"/>
                  <a:ext cx="922" cy="590"/>
                  <a:chOff x="1383" y="1253"/>
                  <a:chExt cx="998" cy="590"/>
                </a:xfrm>
              </p:grpSpPr>
              <p:sp>
                <p:nvSpPr>
                  <p:cNvPr id="49" name="Line 26"/>
                  <p:cNvSpPr>
                    <a:spLocks noChangeShapeType="1"/>
                  </p:cNvSpPr>
                  <p:nvPr/>
                </p:nvSpPr>
                <p:spPr bwMode="auto">
                  <a:xfrm>
                    <a:off x="1882" y="1253"/>
                    <a:ext cx="0" cy="181"/>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50" name="Text Box 27"/>
                  <p:cNvSpPr txBox="1">
                    <a:spLocks noChangeArrowheads="1"/>
                  </p:cNvSpPr>
                  <p:nvPr/>
                </p:nvSpPr>
                <p:spPr bwMode="auto">
                  <a:xfrm>
                    <a:off x="1383" y="1434"/>
                    <a:ext cx="998" cy="40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dirty="0">
                        <a:solidFill>
                          <a:srgbClr val="3333FF"/>
                        </a:solidFill>
                        <a:latin typeface="Arial" panose="020B0604020202020204" pitchFamily="34" charset="0"/>
                      </a:rPr>
                      <a:t>UN Convention on the Law of the Sea </a:t>
                    </a:r>
                  </a:p>
                </p:txBody>
              </p:sp>
            </p:grpSp>
            <p:grpSp>
              <p:nvGrpSpPr>
                <p:cNvPr id="45" name="Group 28"/>
                <p:cNvGrpSpPr>
                  <a:grpSpLocks/>
                </p:cNvGrpSpPr>
                <p:nvPr/>
              </p:nvGrpSpPr>
              <p:grpSpPr bwMode="auto">
                <a:xfrm>
                  <a:off x="2935" y="1445"/>
                  <a:ext cx="923" cy="475"/>
                  <a:chOff x="1383" y="1253"/>
                  <a:chExt cx="998" cy="475"/>
                </a:xfrm>
              </p:grpSpPr>
              <p:sp>
                <p:nvSpPr>
                  <p:cNvPr id="47" name="Line 29"/>
                  <p:cNvSpPr>
                    <a:spLocks noChangeShapeType="1"/>
                  </p:cNvSpPr>
                  <p:nvPr/>
                </p:nvSpPr>
                <p:spPr bwMode="auto">
                  <a:xfrm>
                    <a:off x="1882" y="1253"/>
                    <a:ext cx="0" cy="181"/>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48" name="Text Box 30"/>
                  <p:cNvSpPr txBox="1">
                    <a:spLocks noChangeArrowheads="1"/>
                  </p:cNvSpPr>
                  <p:nvPr/>
                </p:nvSpPr>
                <p:spPr bwMode="auto">
                  <a:xfrm>
                    <a:off x="1383" y="1434"/>
                    <a:ext cx="998" cy="294"/>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33FF"/>
                        </a:solidFill>
                        <a:latin typeface="Arial" panose="020B0604020202020204" pitchFamily="34" charset="0"/>
                      </a:rPr>
                      <a:t>UN Fish Stock Agreement </a:t>
                    </a:r>
                  </a:p>
                </p:txBody>
              </p:sp>
            </p:grpSp>
            <p:sp>
              <p:nvSpPr>
                <p:cNvPr id="46" name="Line 31"/>
                <p:cNvSpPr>
                  <a:spLocks noChangeShapeType="1"/>
                </p:cNvSpPr>
                <p:nvPr/>
              </p:nvSpPr>
              <p:spPr bwMode="auto">
                <a:xfrm>
                  <a:off x="4026" y="1445"/>
                  <a:ext cx="0" cy="181"/>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40" name="Text Box 32"/>
              <p:cNvSpPr txBox="1">
                <a:spLocks noChangeArrowheads="1"/>
              </p:cNvSpPr>
              <p:nvPr/>
            </p:nvSpPr>
            <p:spPr bwMode="auto">
              <a:xfrm>
                <a:off x="3552" y="1603"/>
                <a:ext cx="92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33FF"/>
                    </a:solidFill>
                    <a:latin typeface="Arial" panose="020B0604020202020204" pitchFamily="34" charset="0"/>
                  </a:rPr>
                  <a:t>UNICPOLOS </a:t>
                </a:r>
              </a:p>
            </p:txBody>
          </p:sp>
          <p:sp>
            <p:nvSpPr>
              <p:cNvPr id="41" name="Line 33"/>
              <p:cNvSpPr>
                <a:spLocks noChangeShapeType="1"/>
              </p:cNvSpPr>
              <p:nvPr/>
            </p:nvSpPr>
            <p:spPr bwMode="auto">
              <a:xfrm>
                <a:off x="4445" y="1717"/>
                <a:ext cx="336" cy="0"/>
              </a:xfrm>
              <a:prstGeom prst="line">
                <a:avLst/>
              </a:prstGeom>
              <a:noFill/>
              <a:ln w="9525">
                <a:solidFill>
                  <a:srgbClr val="3333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sp>
          <p:nvSpPr>
            <p:cNvPr id="6" name="Text Box 35"/>
            <p:cNvSpPr txBox="1">
              <a:spLocks noChangeArrowheads="1"/>
            </p:cNvSpPr>
            <p:nvPr/>
          </p:nvSpPr>
          <p:spPr bwMode="auto">
            <a:xfrm rot="-5400000">
              <a:off x="7406482" y="3336132"/>
              <a:ext cx="5183187" cy="946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r>
                <a:rPr lang="nb-NO" b="1" i="1">
                  <a:solidFill>
                    <a:srgbClr val="FF3300"/>
                  </a:solidFill>
                  <a:latin typeface="Helvetica" panose="020B0604020202020204" pitchFamily="34" charset="0"/>
                </a:rPr>
                <a:t>Ecosystem Approach to Fisheries</a:t>
              </a:r>
              <a:endParaRPr lang="en-GB" b="1" i="1">
                <a:solidFill>
                  <a:srgbClr val="FF3300"/>
                </a:solidFill>
                <a:latin typeface="Helvetica" panose="020B0604020202020204" pitchFamily="34" charset="0"/>
              </a:endParaRPr>
            </a:p>
          </p:txBody>
        </p:sp>
        <p:grpSp>
          <p:nvGrpSpPr>
            <p:cNvPr id="7" name="Group 36"/>
            <p:cNvGrpSpPr>
              <a:grpSpLocks/>
            </p:cNvGrpSpPr>
            <p:nvPr/>
          </p:nvGrpSpPr>
          <p:grpSpPr bwMode="auto">
            <a:xfrm>
              <a:off x="1676400" y="5486400"/>
              <a:ext cx="7620000" cy="1295400"/>
              <a:chOff x="96" y="3456"/>
              <a:chExt cx="4800" cy="816"/>
            </a:xfrm>
          </p:grpSpPr>
          <p:grpSp>
            <p:nvGrpSpPr>
              <p:cNvPr id="25" name="Group 37"/>
              <p:cNvGrpSpPr>
                <a:grpSpLocks/>
              </p:cNvGrpSpPr>
              <p:nvPr/>
            </p:nvGrpSpPr>
            <p:grpSpPr bwMode="auto">
              <a:xfrm>
                <a:off x="96" y="3456"/>
                <a:ext cx="4800" cy="816"/>
                <a:chOff x="96" y="3456"/>
                <a:chExt cx="4800" cy="816"/>
              </a:xfrm>
            </p:grpSpPr>
            <p:grpSp>
              <p:nvGrpSpPr>
                <p:cNvPr id="30" name="Group 38"/>
                <p:cNvGrpSpPr>
                  <a:grpSpLocks/>
                </p:cNvGrpSpPr>
                <p:nvPr/>
              </p:nvGrpSpPr>
              <p:grpSpPr bwMode="auto">
                <a:xfrm>
                  <a:off x="96" y="3456"/>
                  <a:ext cx="4800" cy="288"/>
                  <a:chOff x="662" y="3504"/>
                  <a:chExt cx="5050" cy="288"/>
                </a:xfrm>
              </p:grpSpPr>
              <p:sp>
                <p:nvSpPr>
                  <p:cNvPr id="37" name="Line 39"/>
                  <p:cNvSpPr>
                    <a:spLocks noChangeShapeType="1"/>
                  </p:cNvSpPr>
                  <p:nvPr/>
                </p:nvSpPr>
                <p:spPr bwMode="auto">
                  <a:xfrm flipV="1">
                    <a:off x="723" y="3767"/>
                    <a:ext cx="4989" cy="4"/>
                  </a:xfrm>
                  <a:prstGeom prst="line">
                    <a:avLst/>
                  </a:prstGeom>
                  <a:noFill/>
                  <a:ln w="76200">
                    <a:solidFill>
                      <a:srgbClr val="0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8" name="Text Box 40"/>
                  <p:cNvSpPr txBox="1">
                    <a:spLocks noChangeArrowheads="1"/>
                  </p:cNvSpPr>
                  <p:nvPr/>
                </p:nvSpPr>
                <p:spPr bwMode="auto">
                  <a:xfrm>
                    <a:off x="662" y="3504"/>
                    <a:ext cx="10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400" b="1">
                        <a:solidFill>
                          <a:srgbClr val="008080"/>
                        </a:solidFill>
                        <a:effectLst>
                          <a:outerShdw blurRad="38100" dist="38100" dir="2700000" algn="tl">
                            <a:srgbClr val="C0C0C0"/>
                          </a:outerShdw>
                        </a:effectLst>
                        <a:latin typeface="Arial" panose="020B0604020202020204" pitchFamily="34" charset="0"/>
                      </a:rPr>
                      <a:t>FAO</a:t>
                    </a:r>
                  </a:p>
                </p:txBody>
              </p:sp>
            </p:grpSp>
            <p:grpSp>
              <p:nvGrpSpPr>
                <p:cNvPr id="31" name="Group 41"/>
                <p:cNvGrpSpPr>
                  <a:grpSpLocks/>
                </p:cNvGrpSpPr>
                <p:nvPr/>
              </p:nvGrpSpPr>
              <p:grpSpPr bwMode="auto">
                <a:xfrm>
                  <a:off x="2112" y="3744"/>
                  <a:ext cx="1344" cy="528"/>
                  <a:chOff x="2640" y="3792"/>
                  <a:chExt cx="1344" cy="528"/>
                </a:xfrm>
              </p:grpSpPr>
              <p:sp>
                <p:nvSpPr>
                  <p:cNvPr id="35" name="Text Box 42"/>
                  <p:cNvSpPr txBox="1">
                    <a:spLocks noChangeArrowheads="1"/>
                  </p:cNvSpPr>
                  <p:nvPr/>
                </p:nvSpPr>
                <p:spPr bwMode="auto">
                  <a:xfrm>
                    <a:off x="2640" y="3988"/>
                    <a:ext cx="1344" cy="332"/>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r>
                      <a:rPr lang="nb-NO" sz="1400" b="1">
                        <a:solidFill>
                          <a:srgbClr val="008080"/>
                        </a:solidFill>
                        <a:latin typeface="Helvetica" panose="020B0604020202020204" pitchFamily="34" charset="0"/>
                      </a:rPr>
                      <a:t>Code of Conduct for Responsible Fisheries</a:t>
                    </a:r>
                    <a:endParaRPr lang="en-GB" sz="1400" b="1">
                      <a:solidFill>
                        <a:srgbClr val="008080"/>
                      </a:solidFill>
                      <a:latin typeface="Helvetica" panose="020B0604020202020204" pitchFamily="34" charset="0"/>
                    </a:endParaRPr>
                  </a:p>
                </p:txBody>
              </p:sp>
              <p:sp>
                <p:nvSpPr>
                  <p:cNvPr id="36" name="Line 43"/>
                  <p:cNvSpPr>
                    <a:spLocks noChangeShapeType="1"/>
                  </p:cNvSpPr>
                  <p:nvPr/>
                </p:nvSpPr>
                <p:spPr bwMode="auto">
                  <a:xfrm>
                    <a:off x="3648" y="3792"/>
                    <a:ext cx="0" cy="192"/>
                  </a:xfrm>
                  <a:prstGeom prst="line">
                    <a:avLst/>
                  </a:prstGeom>
                  <a:noFill/>
                  <a:ln w="285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grpSp>
              <p:nvGrpSpPr>
                <p:cNvPr id="32" name="Group 44"/>
                <p:cNvGrpSpPr>
                  <a:grpSpLocks/>
                </p:cNvGrpSpPr>
                <p:nvPr/>
              </p:nvGrpSpPr>
              <p:grpSpPr bwMode="auto">
                <a:xfrm>
                  <a:off x="3504" y="3744"/>
                  <a:ext cx="816" cy="524"/>
                  <a:chOff x="4032" y="3796"/>
                  <a:chExt cx="816" cy="524"/>
                </a:xfrm>
              </p:grpSpPr>
              <p:sp>
                <p:nvSpPr>
                  <p:cNvPr id="33" name="Text Box 45"/>
                  <p:cNvSpPr txBox="1">
                    <a:spLocks noChangeArrowheads="1"/>
                  </p:cNvSpPr>
                  <p:nvPr/>
                </p:nvSpPr>
                <p:spPr bwMode="auto">
                  <a:xfrm>
                    <a:off x="4032" y="3988"/>
                    <a:ext cx="816" cy="332"/>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r>
                      <a:rPr lang="nb-NO" sz="1400" b="1">
                        <a:solidFill>
                          <a:srgbClr val="008080"/>
                        </a:solidFill>
                        <a:latin typeface="Helvetica" panose="020B0604020202020204" pitchFamily="34" charset="0"/>
                      </a:rPr>
                      <a:t>Reykjavik Declaration</a:t>
                    </a:r>
                    <a:endParaRPr lang="en-GB" sz="1400" b="1">
                      <a:solidFill>
                        <a:srgbClr val="008080"/>
                      </a:solidFill>
                      <a:latin typeface="Helvetica" panose="020B0604020202020204" pitchFamily="34" charset="0"/>
                    </a:endParaRPr>
                  </a:p>
                </p:txBody>
              </p:sp>
              <p:sp>
                <p:nvSpPr>
                  <p:cNvPr id="34" name="Line 46"/>
                  <p:cNvSpPr>
                    <a:spLocks noChangeShapeType="1"/>
                  </p:cNvSpPr>
                  <p:nvPr/>
                </p:nvSpPr>
                <p:spPr bwMode="auto">
                  <a:xfrm>
                    <a:off x="4464" y="3796"/>
                    <a:ext cx="1" cy="192"/>
                  </a:xfrm>
                  <a:prstGeom prst="line">
                    <a:avLst/>
                  </a:prstGeom>
                  <a:noFill/>
                  <a:ln w="285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grpSp>
          </p:grpSp>
          <p:sp>
            <p:nvSpPr>
              <p:cNvPr id="26" name="Line 47"/>
              <p:cNvSpPr>
                <a:spLocks noChangeShapeType="1"/>
              </p:cNvSpPr>
              <p:nvPr/>
            </p:nvSpPr>
            <p:spPr bwMode="auto">
              <a:xfrm>
                <a:off x="2688" y="3744"/>
                <a:ext cx="0" cy="144"/>
              </a:xfrm>
              <a:prstGeom prst="line">
                <a:avLst/>
              </a:prstGeom>
              <a:noFill/>
              <a:ln w="285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7" name="Line 48"/>
              <p:cNvSpPr>
                <a:spLocks noChangeShapeType="1"/>
              </p:cNvSpPr>
              <p:nvPr/>
            </p:nvSpPr>
            <p:spPr bwMode="auto">
              <a:xfrm flipH="1">
                <a:off x="1392" y="3888"/>
                <a:ext cx="1296" cy="0"/>
              </a:xfrm>
              <a:prstGeom prst="line">
                <a:avLst/>
              </a:prstGeom>
              <a:noFill/>
              <a:ln w="285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8" name="Line 49"/>
              <p:cNvSpPr>
                <a:spLocks noChangeShapeType="1"/>
              </p:cNvSpPr>
              <p:nvPr/>
            </p:nvSpPr>
            <p:spPr bwMode="auto">
              <a:xfrm>
                <a:off x="1392" y="3888"/>
                <a:ext cx="0" cy="96"/>
              </a:xfrm>
              <a:prstGeom prst="line">
                <a:avLst/>
              </a:prstGeom>
              <a:noFill/>
              <a:ln w="285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29" name="Text Box 50"/>
              <p:cNvSpPr txBox="1">
                <a:spLocks noChangeArrowheads="1"/>
              </p:cNvSpPr>
              <p:nvPr/>
            </p:nvSpPr>
            <p:spPr bwMode="auto">
              <a:xfrm>
                <a:off x="720" y="3984"/>
                <a:ext cx="1296" cy="198"/>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spcBef>
                    <a:spcPct val="50000"/>
                  </a:spcBef>
                </a:pPr>
                <a:r>
                  <a:rPr lang="nb-NO" sz="1400" b="1">
                    <a:solidFill>
                      <a:srgbClr val="008080"/>
                    </a:solidFill>
                    <a:latin typeface="Helvetica" panose="020B0604020202020204" pitchFamily="34" charset="0"/>
                  </a:rPr>
                  <a:t>Cancùn Declaration</a:t>
                </a:r>
                <a:endParaRPr lang="en-GB" sz="1400" b="1">
                  <a:solidFill>
                    <a:srgbClr val="008080"/>
                  </a:solidFill>
                  <a:latin typeface="Helvetica" panose="020B0604020202020204" pitchFamily="34" charset="0"/>
                </a:endParaRPr>
              </a:p>
            </p:txBody>
          </p:sp>
        </p:grpSp>
        <p:grpSp>
          <p:nvGrpSpPr>
            <p:cNvPr id="8" name="Group 51"/>
            <p:cNvGrpSpPr>
              <a:grpSpLocks/>
            </p:cNvGrpSpPr>
            <p:nvPr/>
          </p:nvGrpSpPr>
          <p:grpSpPr bwMode="auto">
            <a:xfrm>
              <a:off x="1747839" y="3505201"/>
              <a:ext cx="7521575" cy="2441575"/>
              <a:chOff x="141" y="2208"/>
              <a:chExt cx="4738" cy="1538"/>
            </a:xfrm>
          </p:grpSpPr>
          <p:sp>
            <p:nvSpPr>
              <p:cNvPr id="9" name="Text Box 52"/>
              <p:cNvSpPr txBox="1">
                <a:spLocks noChangeArrowheads="1"/>
              </p:cNvSpPr>
              <p:nvPr/>
            </p:nvSpPr>
            <p:spPr bwMode="auto">
              <a:xfrm>
                <a:off x="2640" y="3168"/>
                <a:ext cx="1311" cy="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algn="l" eaLnBrk="1" hangingPunct="1">
                  <a:lnSpc>
                    <a:spcPct val="60000"/>
                  </a:lnSpc>
                  <a:spcBef>
                    <a:spcPct val="50000"/>
                  </a:spcBef>
                  <a:buFontTx/>
                  <a:buChar char="•"/>
                </a:pPr>
                <a:endParaRPr lang="nb-NO" sz="1000" b="1">
                  <a:solidFill>
                    <a:srgbClr val="33CC33"/>
                  </a:solidFill>
                  <a:latin typeface="Arial" panose="020B0604020202020204" pitchFamily="34" charset="0"/>
                </a:endParaRPr>
              </a:p>
              <a:p>
                <a:pPr algn="l" eaLnBrk="1" hangingPunct="1">
                  <a:lnSpc>
                    <a:spcPct val="60000"/>
                  </a:lnSpc>
                  <a:spcBef>
                    <a:spcPct val="50000"/>
                  </a:spcBef>
                  <a:buFontTx/>
                  <a:buChar char="•"/>
                </a:pPr>
                <a:r>
                  <a:rPr lang="en-GB" sz="1000" b="1">
                    <a:solidFill>
                      <a:srgbClr val="33CC33"/>
                    </a:solidFill>
                    <a:latin typeface="Arial" panose="020B0604020202020204" pitchFamily="34" charset="0"/>
                  </a:rPr>
                  <a:t>Rio Declaration</a:t>
                </a:r>
              </a:p>
              <a:p>
                <a:pPr algn="l" eaLnBrk="1" hangingPunct="1">
                  <a:lnSpc>
                    <a:spcPct val="60000"/>
                  </a:lnSpc>
                  <a:spcBef>
                    <a:spcPct val="50000"/>
                  </a:spcBef>
                  <a:buFontTx/>
                  <a:buChar char="•"/>
                </a:pPr>
                <a:r>
                  <a:rPr lang="en-GB" sz="1000" b="1">
                    <a:solidFill>
                      <a:srgbClr val="33CC33"/>
                    </a:solidFill>
                    <a:latin typeface="Arial" panose="020B0604020202020204" pitchFamily="34" charset="0"/>
                  </a:rPr>
                  <a:t>CBD</a:t>
                </a:r>
              </a:p>
              <a:p>
                <a:pPr algn="l" eaLnBrk="1" hangingPunct="1">
                  <a:lnSpc>
                    <a:spcPct val="60000"/>
                  </a:lnSpc>
                  <a:spcBef>
                    <a:spcPct val="50000"/>
                  </a:spcBef>
                  <a:buFontTx/>
                  <a:buChar char="•"/>
                </a:pPr>
                <a:r>
                  <a:rPr lang="en-GB" sz="1000" b="1">
                    <a:solidFill>
                      <a:srgbClr val="33CC33"/>
                    </a:solidFill>
                    <a:latin typeface="Arial" panose="020B0604020202020204" pitchFamily="34" charset="0"/>
                  </a:rPr>
                  <a:t>Agenda 21 (Chapter 17)</a:t>
                </a:r>
              </a:p>
              <a:p>
                <a:pPr algn="l" eaLnBrk="1" hangingPunct="1">
                  <a:spcBef>
                    <a:spcPct val="50000"/>
                  </a:spcBef>
                </a:pPr>
                <a:endParaRPr lang="en-GB" sz="1000" b="1">
                  <a:solidFill>
                    <a:srgbClr val="33CC33"/>
                  </a:solidFill>
                  <a:latin typeface="Arial" panose="020B0604020202020204" pitchFamily="34" charset="0"/>
                </a:endParaRPr>
              </a:p>
            </p:txBody>
          </p:sp>
          <p:sp>
            <p:nvSpPr>
              <p:cNvPr id="10" name="Line 53"/>
              <p:cNvSpPr>
                <a:spLocks noChangeShapeType="1"/>
              </p:cNvSpPr>
              <p:nvPr/>
            </p:nvSpPr>
            <p:spPr bwMode="auto">
              <a:xfrm flipV="1">
                <a:off x="187" y="2522"/>
                <a:ext cx="4692" cy="4"/>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1" name="Text Box 54"/>
              <p:cNvSpPr txBox="1">
                <a:spLocks noChangeArrowheads="1"/>
              </p:cNvSpPr>
              <p:nvPr/>
            </p:nvSpPr>
            <p:spPr bwMode="auto">
              <a:xfrm>
                <a:off x="141" y="2259"/>
                <a:ext cx="1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GB" sz="2400" b="1">
                    <a:solidFill>
                      <a:srgbClr val="33CC33"/>
                    </a:solidFill>
                    <a:effectLst>
                      <a:outerShdw blurRad="38100" dist="38100" dir="2700000" algn="tl">
                        <a:srgbClr val="C0C0C0"/>
                      </a:outerShdw>
                    </a:effectLst>
                    <a:latin typeface="Arial" panose="020B0604020202020204" pitchFamily="34" charset="0"/>
                  </a:rPr>
                  <a:t>UNCED</a:t>
                </a:r>
              </a:p>
            </p:txBody>
          </p:sp>
          <p:sp>
            <p:nvSpPr>
              <p:cNvPr id="12" name="Line 55"/>
              <p:cNvSpPr>
                <a:spLocks noChangeShapeType="1"/>
              </p:cNvSpPr>
              <p:nvPr/>
            </p:nvSpPr>
            <p:spPr bwMode="auto">
              <a:xfrm>
                <a:off x="230" y="2526"/>
                <a:ext cx="0" cy="181"/>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13" name="Text Box 56"/>
              <p:cNvSpPr txBox="1">
                <a:spLocks noChangeArrowheads="1"/>
              </p:cNvSpPr>
              <p:nvPr/>
            </p:nvSpPr>
            <p:spPr bwMode="auto">
              <a:xfrm>
                <a:off x="165" y="2711"/>
                <a:ext cx="939" cy="409"/>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CC33"/>
                    </a:solidFill>
                    <a:latin typeface="Arial" panose="020B0604020202020204" pitchFamily="34" charset="0"/>
                  </a:rPr>
                  <a:t>UN Conference on the Human Environment</a:t>
                </a:r>
              </a:p>
            </p:txBody>
          </p:sp>
          <p:grpSp>
            <p:nvGrpSpPr>
              <p:cNvPr id="14" name="Group 57"/>
              <p:cNvGrpSpPr>
                <a:grpSpLocks/>
              </p:cNvGrpSpPr>
              <p:nvPr/>
            </p:nvGrpSpPr>
            <p:grpSpPr bwMode="auto">
              <a:xfrm>
                <a:off x="2236" y="2526"/>
                <a:ext cx="894" cy="705"/>
                <a:chOff x="2745" y="2523"/>
                <a:chExt cx="951" cy="705"/>
              </a:xfrm>
            </p:grpSpPr>
            <p:sp>
              <p:nvSpPr>
                <p:cNvPr id="23" name="Line 58"/>
                <p:cNvSpPr>
                  <a:spLocks noChangeShapeType="1"/>
                </p:cNvSpPr>
                <p:nvPr/>
              </p:nvSpPr>
              <p:spPr bwMode="auto">
                <a:xfrm>
                  <a:off x="3243" y="2523"/>
                  <a:ext cx="0" cy="181"/>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4" name="Text Box 59"/>
                <p:cNvSpPr txBox="1">
                  <a:spLocks noChangeArrowheads="1"/>
                </p:cNvSpPr>
                <p:nvPr/>
              </p:nvSpPr>
              <p:spPr bwMode="auto">
                <a:xfrm>
                  <a:off x="2745" y="2704"/>
                  <a:ext cx="951" cy="524"/>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CC33"/>
                      </a:solidFill>
                      <a:latin typeface="Arial" panose="020B0604020202020204" pitchFamily="34" charset="0"/>
                    </a:rPr>
                    <a:t>UN Conference on Environment and Development</a:t>
                  </a:r>
                </a:p>
              </p:txBody>
            </p:sp>
          </p:grpSp>
          <p:sp>
            <p:nvSpPr>
              <p:cNvPr id="15" name="Text Box 60"/>
              <p:cNvSpPr txBox="1">
                <a:spLocks noChangeArrowheads="1"/>
              </p:cNvSpPr>
              <p:nvPr/>
            </p:nvSpPr>
            <p:spPr bwMode="auto">
              <a:xfrm>
                <a:off x="2662" y="2208"/>
                <a:ext cx="895" cy="179"/>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CC33"/>
                    </a:solidFill>
                    <a:latin typeface="Arial" panose="020B0604020202020204" pitchFamily="34" charset="0"/>
                  </a:rPr>
                  <a:t>Jakarta Mandate</a:t>
                </a:r>
              </a:p>
            </p:txBody>
          </p:sp>
          <p:sp>
            <p:nvSpPr>
              <p:cNvPr id="16" name="Line 61"/>
              <p:cNvSpPr>
                <a:spLocks noChangeShapeType="1"/>
              </p:cNvSpPr>
              <p:nvPr/>
            </p:nvSpPr>
            <p:spPr bwMode="auto">
              <a:xfrm>
                <a:off x="3088" y="2390"/>
                <a:ext cx="0" cy="136"/>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pSp>
            <p:nvGrpSpPr>
              <p:cNvPr id="17" name="Group 62"/>
              <p:cNvGrpSpPr>
                <a:grpSpLocks/>
              </p:cNvGrpSpPr>
              <p:nvPr/>
            </p:nvGrpSpPr>
            <p:grpSpPr bwMode="auto">
              <a:xfrm>
                <a:off x="3216" y="2526"/>
                <a:ext cx="768" cy="475"/>
                <a:chOff x="2744" y="2523"/>
                <a:chExt cx="952" cy="475"/>
              </a:xfrm>
            </p:grpSpPr>
            <p:sp>
              <p:nvSpPr>
                <p:cNvPr id="21" name="Line 63"/>
                <p:cNvSpPr>
                  <a:spLocks noChangeShapeType="1"/>
                </p:cNvSpPr>
                <p:nvPr/>
              </p:nvSpPr>
              <p:spPr bwMode="auto">
                <a:xfrm>
                  <a:off x="3243" y="2523"/>
                  <a:ext cx="0" cy="181"/>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2" name="Text Box 64"/>
                <p:cNvSpPr txBox="1">
                  <a:spLocks noChangeArrowheads="1"/>
                </p:cNvSpPr>
                <p:nvPr/>
              </p:nvSpPr>
              <p:spPr bwMode="auto">
                <a:xfrm>
                  <a:off x="2744" y="2704"/>
                  <a:ext cx="952" cy="294"/>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en-GB" sz="1200" b="1">
                      <a:solidFill>
                        <a:srgbClr val="33CC33"/>
                      </a:solidFill>
                      <a:latin typeface="Arial" panose="020B0604020202020204" pitchFamily="34" charset="0"/>
                    </a:rPr>
                    <a:t>Malawi Principles</a:t>
                  </a:r>
                </a:p>
              </p:txBody>
            </p:sp>
          </p:grpSp>
          <p:grpSp>
            <p:nvGrpSpPr>
              <p:cNvPr id="18" name="Group 65"/>
              <p:cNvGrpSpPr>
                <a:grpSpLocks/>
              </p:cNvGrpSpPr>
              <p:nvPr/>
            </p:nvGrpSpPr>
            <p:grpSpPr bwMode="auto">
              <a:xfrm>
                <a:off x="3648" y="2544"/>
                <a:ext cx="768" cy="625"/>
                <a:chOff x="2744" y="2523"/>
                <a:chExt cx="952" cy="253"/>
              </a:xfrm>
            </p:grpSpPr>
            <p:sp>
              <p:nvSpPr>
                <p:cNvPr id="19" name="Line 66"/>
                <p:cNvSpPr>
                  <a:spLocks noChangeShapeType="1"/>
                </p:cNvSpPr>
                <p:nvPr/>
              </p:nvSpPr>
              <p:spPr bwMode="auto">
                <a:xfrm>
                  <a:off x="3243" y="2523"/>
                  <a:ext cx="0" cy="181"/>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20" name="Text Box 67"/>
                <p:cNvSpPr txBox="1">
                  <a:spLocks noChangeArrowheads="1"/>
                </p:cNvSpPr>
                <p:nvPr/>
              </p:nvSpPr>
              <p:spPr bwMode="auto">
                <a:xfrm>
                  <a:off x="2744" y="2704"/>
                  <a:ext cx="952" cy="72"/>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800">
                      <a:solidFill>
                        <a:schemeClr val="tx1"/>
                      </a:solidFill>
                      <a:latin typeface="Times" panose="02020603050405020304" pitchFamily="18" charset="0"/>
                    </a:defRPr>
                  </a:lvl1pPr>
                  <a:lvl2pPr marL="742950" indent="-285750" algn="ctr">
                    <a:defRPr sz="2800">
                      <a:solidFill>
                        <a:schemeClr val="tx1"/>
                      </a:solidFill>
                      <a:latin typeface="Times" panose="02020603050405020304" pitchFamily="18" charset="0"/>
                    </a:defRPr>
                  </a:lvl2pPr>
                  <a:lvl3pPr marL="1143000" indent="-228600" algn="ctr">
                    <a:defRPr sz="2800">
                      <a:solidFill>
                        <a:schemeClr val="tx1"/>
                      </a:solidFill>
                      <a:latin typeface="Times" panose="02020603050405020304" pitchFamily="18" charset="0"/>
                    </a:defRPr>
                  </a:lvl3pPr>
                  <a:lvl4pPr marL="1600200" indent="-228600" algn="ctr">
                    <a:defRPr sz="2800">
                      <a:solidFill>
                        <a:schemeClr val="tx1"/>
                      </a:solidFill>
                      <a:latin typeface="Times" panose="02020603050405020304" pitchFamily="18" charset="0"/>
                    </a:defRPr>
                  </a:lvl4pPr>
                  <a:lvl5pPr marL="2057400" indent="-228600" algn="ctr">
                    <a:defRPr sz="2800">
                      <a:solidFill>
                        <a:schemeClr val="tx1"/>
                      </a:solidFill>
                      <a:latin typeface="Times" panose="02020603050405020304" pitchFamily="18" charset="0"/>
                    </a:defRPr>
                  </a:lvl5pPr>
                  <a:lvl6pPr marL="2514600" indent="-228600" algn="ctr" eaLnBrk="0" fontAlgn="base" hangingPunct="0">
                    <a:spcBef>
                      <a:spcPct val="0"/>
                    </a:spcBef>
                    <a:spcAft>
                      <a:spcPct val="0"/>
                    </a:spcAft>
                    <a:defRPr sz="2800">
                      <a:solidFill>
                        <a:schemeClr val="tx1"/>
                      </a:solidFill>
                      <a:latin typeface="Times" panose="02020603050405020304" pitchFamily="18" charset="0"/>
                    </a:defRPr>
                  </a:lvl6pPr>
                  <a:lvl7pPr marL="2971800" indent="-228600" algn="ctr" eaLnBrk="0" fontAlgn="base" hangingPunct="0">
                    <a:spcBef>
                      <a:spcPct val="0"/>
                    </a:spcBef>
                    <a:spcAft>
                      <a:spcPct val="0"/>
                    </a:spcAft>
                    <a:defRPr sz="2800">
                      <a:solidFill>
                        <a:schemeClr val="tx1"/>
                      </a:solidFill>
                      <a:latin typeface="Times" panose="02020603050405020304" pitchFamily="18" charset="0"/>
                    </a:defRPr>
                  </a:lvl7pPr>
                  <a:lvl8pPr marL="3429000" indent="-228600" algn="ctr" eaLnBrk="0" fontAlgn="base" hangingPunct="0">
                    <a:spcBef>
                      <a:spcPct val="0"/>
                    </a:spcBef>
                    <a:spcAft>
                      <a:spcPct val="0"/>
                    </a:spcAft>
                    <a:defRPr sz="2800">
                      <a:solidFill>
                        <a:schemeClr val="tx1"/>
                      </a:solidFill>
                      <a:latin typeface="Times" panose="02020603050405020304" pitchFamily="18" charset="0"/>
                    </a:defRPr>
                  </a:lvl8pPr>
                  <a:lvl9pPr marL="3886200" indent="-228600" algn="ctr" eaLnBrk="0" fontAlgn="base" hangingPunct="0">
                    <a:spcBef>
                      <a:spcPct val="0"/>
                    </a:spcBef>
                    <a:spcAft>
                      <a:spcPct val="0"/>
                    </a:spcAft>
                    <a:defRPr sz="2800">
                      <a:solidFill>
                        <a:schemeClr val="tx1"/>
                      </a:solidFill>
                      <a:latin typeface="Times" panose="02020603050405020304" pitchFamily="18" charset="0"/>
                    </a:defRPr>
                  </a:lvl9pPr>
                </a:lstStyle>
                <a:p>
                  <a:pPr eaLnBrk="1" hangingPunct="1">
                    <a:spcBef>
                      <a:spcPct val="50000"/>
                    </a:spcBef>
                  </a:pPr>
                  <a:r>
                    <a:rPr lang="nb-NO" sz="1200" b="1">
                      <a:solidFill>
                        <a:srgbClr val="33CC33"/>
                      </a:solidFill>
                      <a:latin typeface="Arial" panose="020B0604020202020204" pitchFamily="34" charset="0"/>
                    </a:rPr>
                    <a:t>WSSD</a:t>
                  </a:r>
                  <a:endParaRPr lang="en-GB" sz="1200" b="1">
                    <a:solidFill>
                      <a:srgbClr val="33CC33"/>
                    </a:solidFill>
                    <a:latin typeface="Arial" panose="020B0604020202020204" pitchFamily="34" charset="0"/>
                  </a:endParaRPr>
                </a:p>
              </p:txBody>
            </p:sp>
          </p:grpSp>
        </p:grpSp>
      </p:grpSp>
    </p:spTree>
    <p:extLst>
      <p:ext uri="{BB962C8B-B14F-4D97-AF65-F5344CB8AC3E}">
        <p14:creationId xmlns:p14="http://schemas.microsoft.com/office/powerpoint/2010/main" val="21675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450" y="3083194"/>
            <a:ext cx="10515600" cy="1147989"/>
          </a:xfrm>
        </p:spPr>
        <p:txBody>
          <a:bodyPr>
            <a:normAutofit/>
          </a:bodyPr>
          <a:lstStyle/>
          <a:p>
            <a:pPr algn="ctr"/>
            <a:r>
              <a:rPr lang="en-ZA"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EAF IS HERE TO STAY</a:t>
            </a:r>
            <a:endParaRPr lang="en-ZA"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492" y="15875"/>
            <a:ext cx="3068393" cy="2368778"/>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83250" y="4667888"/>
            <a:ext cx="361678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886" y="82795"/>
            <a:ext cx="3512114" cy="241823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19682" b="32063"/>
          <a:stretch/>
        </p:blipFill>
        <p:spPr>
          <a:xfrm>
            <a:off x="0" y="4865915"/>
            <a:ext cx="5414209" cy="195942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8064" y="4919663"/>
            <a:ext cx="3023507" cy="190568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4083"/>
            <a:ext cx="3211647" cy="2408736"/>
          </a:xfrm>
          <a:prstGeom prst="rect">
            <a:avLst/>
          </a:prstGeom>
        </p:spPr>
      </p:pic>
      <p:sp>
        <p:nvSpPr>
          <p:cNvPr id="13" name="AutoShape 2" descr="Image result for elvis presley danc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4" name="AutoShape 4" descr="Image result for elvis presley dancing"/>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1647" y="-136525"/>
            <a:ext cx="2399845" cy="2979491"/>
          </a:xfrm>
          <a:prstGeom prst="rect">
            <a:avLst/>
          </a:prstGeom>
        </p:spPr>
      </p:pic>
      <p:pic>
        <p:nvPicPr>
          <p:cNvPr id="1032" name="Picture 8" descr="http://www.ew.com/sites/default/files/styles/tout_image_612x380/public/i/2013/06/26/ONE-NIGHT-JANIS-JOPLIN.jpg?itok=aNCI5KA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81886" y="2501029"/>
            <a:ext cx="2910114" cy="20872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10" cstate="print">
            <a:extLst>
              <a:ext uri="{28A0092B-C50C-407E-A947-70E740481C1C}">
                <a14:useLocalDpi xmlns:a14="http://schemas.microsoft.com/office/drawing/2010/main" val="0"/>
              </a:ext>
            </a:extLst>
          </a:blip>
          <a:srcRect l="16914" r="8680" b="27320"/>
          <a:stretch/>
        </p:blipFill>
        <p:spPr>
          <a:xfrm>
            <a:off x="8844128" y="4588328"/>
            <a:ext cx="3453544" cy="223701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384653"/>
            <a:ext cx="2514600" cy="2514600"/>
          </a:xfrm>
          <a:prstGeom prst="rect">
            <a:avLst/>
          </a:prstGeom>
        </p:spPr>
      </p:pic>
    </p:spTree>
    <p:extLst>
      <p:ext uri="{BB962C8B-B14F-4D97-AF65-F5344CB8AC3E}">
        <p14:creationId xmlns:p14="http://schemas.microsoft.com/office/powerpoint/2010/main" val="3643340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6568" y="130200"/>
            <a:ext cx="4138534" cy="1325563"/>
          </a:xfrm>
        </p:spPr>
        <p:txBody>
          <a:bodyPr/>
          <a:lstStyle/>
          <a:p>
            <a:r>
              <a:rPr lang="en-ZA" dirty="0" smtClean="0"/>
              <a:t>Rock ‘n Roll!</a:t>
            </a:r>
            <a:endParaRPr lang="en-ZA" dirty="0"/>
          </a:p>
        </p:txBody>
      </p:sp>
      <p:sp>
        <p:nvSpPr>
          <p:cNvPr id="2" name="Rectangle 1"/>
          <p:cNvSpPr/>
          <p:nvPr/>
        </p:nvSpPr>
        <p:spPr>
          <a:xfrm>
            <a:off x="1634826" y="1877321"/>
            <a:ext cx="6096000" cy="1856919"/>
          </a:xfrm>
          <a:prstGeom prst="rect">
            <a:avLst/>
          </a:prstGeom>
        </p:spPr>
        <p:txBody>
          <a:bodyPr>
            <a:spAutoFit/>
          </a:bodyPr>
          <a:lstStyle/>
          <a:p>
            <a:pPr>
              <a:spcAft>
                <a:spcPts val="750"/>
              </a:spcAft>
            </a:pPr>
            <a:r>
              <a:rPr lang="en-ZA" dirty="0">
                <a:solidFill>
                  <a:srgbClr val="333333"/>
                </a:solidFill>
                <a:latin typeface="Helvetica" panose="020B0604020202020204" pitchFamily="34" charset="0"/>
                <a:ea typeface="Times New Roman" panose="02020603050405020304" pitchFamily="18" charset="0"/>
              </a:rPr>
              <a:t>Whatever adults don't understand, because they didn't grow up with it, is the thing they're going to be afraid of and try to legislate out of existence. It happened with videogames, it happened with television, it happened with pinball parlours and rock and roll.</a:t>
            </a:r>
            <a:endParaRPr lang="en-ZA" sz="2400" dirty="0">
              <a:latin typeface="Times New Roman" panose="02020603050405020304" pitchFamily="18" charset="0"/>
              <a:ea typeface="Times New Roman" panose="02020603050405020304" pitchFamily="18" charset="0"/>
            </a:endParaRPr>
          </a:p>
          <a:p>
            <a:pPr>
              <a:spcAft>
                <a:spcPts val="750"/>
              </a:spcAft>
            </a:pPr>
            <a:r>
              <a:rPr lang="en-ZA" dirty="0">
                <a:solidFill>
                  <a:srgbClr val="0000AA"/>
                </a:solidFill>
                <a:latin typeface="Helvetica" panose="020B0604020202020204" pitchFamily="34" charset="0"/>
                <a:ea typeface="Times New Roman" panose="02020603050405020304" pitchFamily="18" charset="0"/>
                <a:hlinkClick r:id="rId2"/>
              </a:rPr>
              <a:t>Warren Spector </a:t>
            </a:r>
            <a:endParaRPr lang="en-ZA"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102" y="267338"/>
            <a:ext cx="4129088" cy="3743325"/>
          </a:xfrm>
          <a:prstGeom prst="rect">
            <a:avLst/>
          </a:prstGeom>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l="17686" t="3604" r="19946" b="12012"/>
          <a:stretch/>
        </p:blipFill>
        <p:spPr bwMode="auto">
          <a:xfrm>
            <a:off x="-90982" y="3663628"/>
            <a:ext cx="4924832" cy="3194372"/>
          </a:xfrm>
          <a:prstGeom prst="rect">
            <a:avLst/>
          </a:prstGeom>
          <a:noFill/>
          <a:ln>
            <a:noFill/>
          </a:ln>
          <a:extLst>
            <a:ext uri="{53640926-AAD7-44D8-BBD7-CCE9431645EC}">
              <a14:shadowObscured xmlns:a14="http://schemas.microsoft.com/office/drawing/2010/main"/>
            </a:ext>
          </a:extLst>
        </p:spPr>
      </p:pic>
      <p:grpSp>
        <p:nvGrpSpPr>
          <p:cNvPr id="9" name="Group 8"/>
          <p:cNvGrpSpPr/>
          <p:nvPr/>
        </p:nvGrpSpPr>
        <p:grpSpPr>
          <a:xfrm>
            <a:off x="6205928" y="4108450"/>
            <a:ext cx="5672660" cy="2266918"/>
            <a:chOff x="5782588" y="4108450"/>
            <a:chExt cx="6096000" cy="2266918"/>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0545" y="4108450"/>
              <a:ext cx="3048000" cy="914400"/>
            </a:xfrm>
            <a:prstGeom prst="rect">
              <a:avLst/>
            </a:prstGeom>
          </p:spPr>
        </p:pic>
        <p:sp>
          <p:nvSpPr>
            <p:cNvPr id="7" name="Rectangle 6"/>
            <p:cNvSpPr/>
            <p:nvPr/>
          </p:nvSpPr>
          <p:spPr>
            <a:xfrm>
              <a:off x="5782588" y="4880600"/>
              <a:ext cx="6096000" cy="1494768"/>
            </a:xfrm>
            <a:prstGeom prst="rect">
              <a:avLst/>
            </a:prstGeom>
          </p:spPr>
          <p:txBody>
            <a:bodyPr>
              <a:spAutoFit/>
            </a:bodyPr>
            <a:lstStyle/>
            <a:p>
              <a:pPr>
                <a:lnSpc>
                  <a:spcPct val="115000"/>
                </a:lnSpc>
                <a:spcAft>
                  <a:spcPts val="1000"/>
                </a:spcAft>
              </a:pPr>
              <a:r>
                <a:rPr lang="en-US" dirty="0" smtClean="0">
                  <a:solidFill>
                    <a:srgbClr val="161616"/>
                  </a:solidFill>
                  <a:latin typeface="Verdana" panose="020B0604030504040204" pitchFamily="34" charset="0"/>
                  <a:ea typeface="Calibri" panose="020F0502020204030204" pitchFamily="34" charset="0"/>
                  <a:cs typeface="Times New Roman" panose="02020603050405020304" pitchFamily="18" charset="0"/>
                </a:rPr>
                <a:t>“</a:t>
              </a:r>
              <a:r>
                <a:rPr lang="en-US" dirty="0">
                  <a:solidFill>
                    <a:srgbClr val="161616"/>
                  </a:solidFill>
                  <a:latin typeface="Verdana" panose="020B0604030504040204" pitchFamily="34" charset="0"/>
                  <a:ea typeface="Calibri" panose="020F0502020204030204" pitchFamily="34" charset="0"/>
                  <a:cs typeface="Times New Roman" panose="02020603050405020304" pitchFamily="18" charset="0"/>
                </a:rPr>
                <a:t>Rock &amp; Roll Called ‘Communicable Disease,’ </a:t>
              </a:r>
              <a:endParaRPr lang="en-US" dirty="0" smtClean="0">
                <a:solidFill>
                  <a:srgbClr val="161616"/>
                </a:solidFill>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smtClean="0">
                  <a:solidFill>
                    <a:srgbClr val="161616"/>
                  </a:solidFill>
                  <a:latin typeface="Verdana" panose="020B0604030504040204" pitchFamily="34" charset="0"/>
                  <a:ea typeface="Calibri" panose="020F0502020204030204" pitchFamily="34" charset="0"/>
                  <a:cs typeface="Times New Roman" panose="02020603050405020304" pitchFamily="18" charset="0"/>
                </a:rPr>
                <a:t>Rock </a:t>
              </a:r>
              <a:r>
                <a:rPr lang="en-US" dirty="0">
                  <a:solidFill>
                    <a:srgbClr val="161616"/>
                  </a:solidFill>
                  <a:latin typeface="Verdana" panose="020B0604030504040204" pitchFamily="34" charset="0"/>
                  <a:ea typeface="Calibri" panose="020F0502020204030204" pitchFamily="34" charset="0"/>
                  <a:cs typeface="Times New Roman" panose="02020603050405020304" pitchFamily="18" charset="0"/>
                </a:rPr>
                <a:t>and roll “impels teenagers to wear ‘ducktail’ haircuts, wear zoot suits and carry on boisterously at rock &amp; roll affairs.”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155"/>
            <a:ext cx="2476500" cy="184785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31" y="1877322"/>
            <a:ext cx="11947161" cy="4073774"/>
          </a:xfrm>
          <a:prstGeom prst="rect">
            <a:avLst/>
          </a:prstGeom>
        </p:spPr>
      </p:pic>
    </p:spTree>
    <p:extLst>
      <p:ext uri="{BB962C8B-B14F-4D97-AF65-F5344CB8AC3E}">
        <p14:creationId xmlns:p14="http://schemas.microsoft.com/office/powerpoint/2010/main" val="223061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256268"/>
            <a:ext cx="10515600" cy="560161"/>
          </a:xfrm>
        </p:spPr>
        <p:txBody>
          <a:bodyPr>
            <a:normAutofit fontScale="90000"/>
          </a:bodyPr>
          <a:lstStyle/>
          <a:p>
            <a:pPr algn="ctr"/>
            <a:r>
              <a:rPr lang="en-ZA" dirty="0" smtClean="0"/>
              <a:t>South Africa to go it alone?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3323463"/>
              </p:ext>
            </p:extLst>
          </p:nvPr>
        </p:nvGraphicFramePr>
        <p:xfrm>
          <a:off x="838200" y="925286"/>
          <a:ext cx="10515600" cy="5794348"/>
        </p:xfrm>
        <a:graphic>
          <a:graphicData uri="http://schemas.openxmlformats.org/drawingml/2006/table">
            <a:tbl>
              <a:tblPr firstRow="1" bandRow="1">
                <a:tableStyleId>{5C22544A-7EE6-4342-B048-85BDC9FD1C3A}</a:tableStyleId>
              </a:tblPr>
              <a:tblGrid>
                <a:gridCol w="2451100"/>
                <a:gridCol w="8064500"/>
              </a:tblGrid>
              <a:tr h="711659">
                <a:tc>
                  <a:txBody>
                    <a:bodyPr/>
                    <a:lstStyle/>
                    <a:p>
                      <a:r>
                        <a:rPr lang="en-ZA" dirty="0" smtClean="0"/>
                        <a:t>NMFS</a:t>
                      </a:r>
                      <a:r>
                        <a:rPr lang="en-ZA" baseline="0" dirty="0" smtClean="0"/>
                        <a:t> - USA</a:t>
                      </a:r>
                      <a:endParaRPr lang="en-ZA" dirty="0"/>
                    </a:p>
                  </a:txBody>
                  <a:tcPr/>
                </a:tc>
                <a:tc>
                  <a:txBody>
                    <a:bodyPr/>
                    <a:lstStyle/>
                    <a:p>
                      <a:r>
                        <a:rPr lang="en-ZA" dirty="0" smtClean="0"/>
                        <a:t>NOAA's Integrated Ecosystem Assessment Program – ‘EBM provides a bedrock principle for a new National Ocean Policy, established in 2010’</a:t>
                      </a:r>
                      <a:endParaRPr lang="en-ZA" dirty="0"/>
                    </a:p>
                  </a:txBody>
                  <a:tcPr/>
                </a:tc>
              </a:tr>
              <a:tr h="711659">
                <a:tc>
                  <a:txBody>
                    <a:bodyPr/>
                    <a:lstStyle/>
                    <a:p>
                      <a:r>
                        <a:rPr lang="en-ZA" dirty="0" smtClean="0"/>
                        <a:t>New England Fisheries Management Council</a:t>
                      </a:r>
                      <a:endParaRPr lang="en-ZA" dirty="0"/>
                    </a:p>
                  </a:txBody>
                  <a:tcPr/>
                </a:tc>
                <a:tc>
                  <a:txBody>
                    <a:bodyPr/>
                    <a:lstStyle/>
                    <a:p>
                      <a:r>
                        <a:rPr lang="en-ZA" dirty="0" smtClean="0"/>
                        <a:t>The Scientific and Statistical Committee – ‘considers the larger aspects of the ‘spirit of the act’ (e.g., ecosystem-based fishery management, socio-economic benefits ….’</a:t>
                      </a:r>
                      <a:endParaRPr lang="en-ZA" dirty="0"/>
                    </a:p>
                  </a:txBody>
                  <a:tcPr/>
                </a:tc>
              </a:tr>
              <a:tr h="1016656">
                <a:tc>
                  <a:txBody>
                    <a:bodyPr/>
                    <a:lstStyle/>
                    <a:p>
                      <a:r>
                        <a:rPr lang="en-ZA" dirty="0" smtClean="0"/>
                        <a:t>ICES (Strategic Plan 2014-2018)</a:t>
                      </a:r>
                      <a:endParaRPr lang="en-ZA" dirty="0"/>
                    </a:p>
                  </a:txBody>
                  <a:tcPr/>
                </a:tc>
                <a:tc>
                  <a:txBody>
                    <a:bodyPr/>
                    <a:lstStyle/>
                    <a:p>
                      <a:r>
                        <a:rPr lang="en-ZA" dirty="0" smtClean="0"/>
                        <a:t>The ICES Strategic Plan commits to building a foundation of science around one key challenge; integrated ecosystem understanding….. This will provide the integrated information and advice that decision-makers need.</a:t>
                      </a:r>
                      <a:endParaRPr lang="en-ZA" dirty="0"/>
                    </a:p>
                  </a:txBody>
                  <a:tcPr/>
                </a:tc>
              </a:tr>
              <a:tr h="1016656">
                <a:tc>
                  <a:txBody>
                    <a:bodyPr/>
                    <a:lstStyle/>
                    <a:p>
                      <a:r>
                        <a:rPr lang="en-ZA" dirty="0" smtClean="0"/>
                        <a:t>ICCAT – Sub-Committee on Ecosystems. </a:t>
                      </a:r>
                      <a:endParaRPr lang="en-ZA" dirty="0"/>
                    </a:p>
                  </a:txBody>
                  <a:tcPr/>
                </a:tc>
                <a:tc>
                  <a:txBody>
                    <a:bodyPr/>
                    <a:lstStyle/>
                    <a:p>
                      <a:r>
                        <a:rPr lang="en-ZA" dirty="0" smtClean="0"/>
                        <a:t>‘… Sub-Committee on Ecosystems …. will serve as the scientific cornerstone in support of an Ecosystem Approach to Fisheries (EAF) in ICCAT.</a:t>
                      </a:r>
                    </a:p>
                    <a:p>
                      <a:r>
                        <a:rPr lang="en-ZA" dirty="0" smtClean="0"/>
                        <a:t>Strategic Plan 2015-2020 - Advance Ecosystem Based Fishery Management Advice</a:t>
                      </a:r>
                      <a:endParaRPr lang="en-ZA" dirty="0"/>
                    </a:p>
                  </a:txBody>
                  <a:tcPr/>
                </a:tc>
              </a:tr>
              <a:tr h="711659">
                <a:tc>
                  <a:txBody>
                    <a:bodyPr/>
                    <a:lstStyle/>
                    <a:p>
                      <a:r>
                        <a:rPr lang="en-ZA" dirty="0" smtClean="0"/>
                        <a:t>CCAMLR</a:t>
                      </a:r>
                      <a:endParaRPr lang="en-ZA" dirty="0"/>
                    </a:p>
                  </a:txBody>
                  <a:tcPr/>
                </a:tc>
                <a:tc>
                  <a:txBody>
                    <a:bodyPr/>
                    <a:lstStyle/>
                    <a:p>
                      <a:r>
                        <a:rPr lang="en-ZA" dirty="0" smtClean="0"/>
                        <a:t>‘Being responsible for the conservation of Antarctic marine ecosystems, CCAMLR practises an ecosystem-based management approach.’</a:t>
                      </a:r>
                      <a:endParaRPr lang="en-ZA" dirty="0"/>
                    </a:p>
                  </a:txBody>
                  <a:tcPr/>
                </a:tc>
              </a:tr>
              <a:tr h="711659">
                <a:tc>
                  <a:txBody>
                    <a:bodyPr/>
                    <a:lstStyle/>
                    <a:p>
                      <a:r>
                        <a:rPr lang="en-ZA" dirty="0" smtClean="0"/>
                        <a:t>Marine Stewardship Council</a:t>
                      </a:r>
                      <a:r>
                        <a:rPr lang="en-ZA" baseline="0" dirty="0" smtClean="0"/>
                        <a:t> (MSC)</a:t>
                      </a:r>
                      <a:endParaRPr lang="en-ZA" dirty="0"/>
                    </a:p>
                  </a:txBody>
                  <a:tcPr/>
                </a:tc>
                <a:tc>
                  <a:txBody>
                    <a:bodyPr/>
                    <a:lstStyle/>
                    <a:p>
                      <a:r>
                        <a:rPr lang="en-ZA" dirty="0" smtClean="0"/>
                        <a:t>‘We offer the world’s only wild-capture seafood certification and </a:t>
                      </a:r>
                      <a:r>
                        <a:rPr lang="en-ZA" dirty="0" err="1" smtClean="0"/>
                        <a:t>ecolabelling</a:t>
                      </a:r>
                      <a:r>
                        <a:rPr lang="en-ZA" dirty="0" smtClean="0"/>
                        <a:t> program that is consistent with .. [FAO] Code of Conduct for Responsible Fishing… {FAO] Guidelines for </a:t>
                      </a:r>
                      <a:r>
                        <a:rPr lang="en-ZA" dirty="0" err="1" smtClean="0"/>
                        <a:t>Ecolabelling</a:t>
                      </a:r>
                      <a:r>
                        <a:rPr lang="en-ZA" dirty="0" smtClean="0"/>
                        <a:t>’ – requires implementation</a:t>
                      </a:r>
                      <a:r>
                        <a:rPr lang="en-ZA" baseline="0" dirty="0" smtClean="0"/>
                        <a:t> of EAF</a:t>
                      </a:r>
                      <a:endParaRPr lang="en-ZA" dirty="0"/>
                    </a:p>
                  </a:txBody>
                  <a:tcPr/>
                </a:tc>
              </a:tr>
              <a:tr h="711659">
                <a:tc>
                  <a:txBody>
                    <a:bodyPr/>
                    <a:lstStyle/>
                    <a:p>
                      <a:r>
                        <a:rPr lang="en-ZA" dirty="0" smtClean="0"/>
                        <a:t>South Africa – FRAP </a:t>
                      </a:r>
                      <a:r>
                        <a:rPr lang="en-ZA" dirty="0" smtClean="0"/>
                        <a:t>2015 + SSFP</a:t>
                      </a:r>
                      <a:endParaRPr lang="en-ZA" dirty="0"/>
                    </a:p>
                  </a:txBody>
                  <a:tcPr/>
                </a:tc>
                <a:tc>
                  <a:txBody>
                    <a:bodyPr/>
                    <a:lstStyle/>
                    <a:p>
                      <a:r>
                        <a:rPr lang="en-ZA" dirty="0" smtClean="0"/>
                        <a:t>Both recognize that EAF is central to the fisheries management system.</a:t>
                      </a:r>
                    </a:p>
                    <a:p>
                      <a:endParaRPr lang="en-ZA" dirty="0"/>
                    </a:p>
                  </a:txBody>
                  <a:tcPr/>
                </a:tc>
              </a:tr>
            </a:tbl>
          </a:graphicData>
        </a:graphic>
      </p:graphicFrame>
    </p:spTree>
    <p:extLst>
      <p:ext uri="{BB962C8B-B14F-4D97-AF65-F5344CB8AC3E}">
        <p14:creationId xmlns:p14="http://schemas.microsoft.com/office/powerpoint/2010/main" val="3005506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dirty="0" smtClean="0"/>
              <a:t>Driving the need for EAF: population </a:t>
            </a:r>
            <a:r>
              <a:rPr lang="en-US" sz="4000" dirty="0"/>
              <a:t>g</a:t>
            </a:r>
            <a:r>
              <a:rPr lang="en-US" sz="4000" dirty="0" smtClean="0"/>
              <a:t>rowth</a:t>
            </a:r>
            <a:endParaRPr lang="en-GB" sz="4000" dirty="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9" y="1995489"/>
            <a:ext cx="7058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AutoShape 5"/>
          <p:cNvSpPr>
            <a:spLocks noChangeArrowheads="1"/>
          </p:cNvSpPr>
          <p:nvPr/>
        </p:nvSpPr>
        <p:spPr bwMode="auto">
          <a:xfrm>
            <a:off x="6096000" y="3284538"/>
            <a:ext cx="215900" cy="360362"/>
          </a:xfrm>
          <a:prstGeom prst="upArrow">
            <a:avLst>
              <a:gd name="adj1" fmla="val 50000"/>
              <a:gd name="adj2" fmla="val 417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ZA"/>
          </a:p>
        </p:txBody>
      </p:sp>
    </p:spTree>
    <p:extLst>
      <p:ext uri="{BB962C8B-B14F-4D97-AF65-F5344CB8AC3E}">
        <p14:creationId xmlns:p14="http://schemas.microsoft.com/office/powerpoint/2010/main" val="3259740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t>Number of decked fishing vessels in the world </a:t>
            </a:r>
            <a:r>
              <a:rPr lang="en-ZA" sz="3600" dirty="0" smtClean="0"/>
              <a:t>fleet </a:t>
            </a:r>
            <a:br>
              <a:rPr lang="en-ZA" sz="3600" dirty="0" smtClean="0"/>
            </a:br>
            <a:r>
              <a:rPr lang="en-ZA" sz="2400" dirty="0" smtClean="0"/>
              <a:t>(Garcia and Grainger 2005)</a:t>
            </a:r>
            <a:endParaRPr lang="en-ZA" sz="2400" dirty="0"/>
          </a:p>
        </p:txBody>
      </p:sp>
      <p:pic>
        <p:nvPicPr>
          <p:cNvPr id="6" name="Picture 5"/>
          <p:cNvPicPr>
            <a:picLocks noChangeAspect="1"/>
          </p:cNvPicPr>
          <p:nvPr/>
        </p:nvPicPr>
        <p:blipFill>
          <a:blip r:embed="rId2"/>
          <a:stretch>
            <a:fillRect/>
          </a:stretch>
        </p:blipFill>
        <p:spPr>
          <a:xfrm>
            <a:off x="1611086" y="2002971"/>
            <a:ext cx="8490857" cy="4637315"/>
          </a:xfrm>
          <a:prstGeom prst="rect">
            <a:avLst/>
          </a:prstGeom>
        </p:spPr>
      </p:pic>
    </p:spTree>
    <p:extLst>
      <p:ext uri="{BB962C8B-B14F-4D97-AF65-F5344CB8AC3E}">
        <p14:creationId xmlns:p14="http://schemas.microsoft.com/office/powerpoint/2010/main" val="1509692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World Capture Fisheries Production 1950-2012</a:t>
            </a:r>
            <a:endParaRPr lang="en-ZA" dirty="0"/>
          </a:p>
        </p:txBody>
      </p:sp>
      <p:pic>
        <p:nvPicPr>
          <p:cNvPr id="5" name="Picture 4"/>
          <p:cNvPicPr>
            <a:picLocks noChangeAspect="1"/>
          </p:cNvPicPr>
          <p:nvPr/>
        </p:nvPicPr>
        <p:blipFill>
          <a:blip r:embed="rId2"/>
          <a:stretch>
            <a:fillRect/>
          </a:stretch>
        </p:blipFill>
        <p:spPr>
          <a:xfrm>
            <a:off x="2695079" y="2782765"/>
            <a:ext cx="6801841" cy="3905041"/>
          </a:xfrm>
          <a:prstGeom prst="rect">
            <a:avLst/>
          </a:prstGeom>
        </p:spPr>
      </p:pic>
    </p:spTree>
    <p:extLst>
      <p:ext uri="{BB962C8B-B14F-4D97-AF65-F5344CB8AC3E}">
        <p14:creationId xmlns:p14="http://schemas.microsoft.com/office/powerpoint/2010/main" val="1231439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ZA" sz="3600" dirty="0" smtClean="0"/>
              <a:t>A key driver: estimated status </a:t>
            </a:r>
            <a:r>
              <a:rPr lang="en-ZA" sz="3600" dirty="0"/>
              <a:t>of </a:t>
            </a:r>
            <a:r>
              <a:rPr lang="en-ZA" sz="3600" dirty="0" smtClean="0"/>
              <a:t>world stocks </a:t>
            </a:r>
            <a:r>
              <a:rPr lang="en-ZA" sz="2000" dirty="0" smtClean="0"/>
              <a:t>(FAO, SOFIA 2012)</a:t>
            </a:r>
            <a:endParaRPr lang="en-ZA" sz="2000" dirty="0"/>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773238"/>
            <a:ext cx="75612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16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5000" y="-38100"/>
            <a:ext cx="8534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marL="838200" indent="-838200"/>
            <a:r>
              <a:rPr lang="nb-NO" b="1" smtClean="0"/>
              <a:t>Concept development</a:t>
            </a:r>
            <a:r>
              <a:rPr lang="nb-NO" smtClean="0"/>
              <a:t>. </a:t>
            </a:r>
            <a:r>
              <a:rPr lang="nb-NO" b="1" smtClean="0"/>
              <a:t>Why EAF?</a:t>
            </a:r>
            <a:endParaRPr lang="en-GB" sz="2400" b="1"/>
          </a:p>
        </p:txBody>
      </p:sp>
      <p:sp>
        <p:nvSpPr>
          <p:cNvPr id="898051" name="Rectangle 3"/>
          <p:cNvSpPr>
            <a:spLocks noGrp="1" noChangeArrowheads="1"/>
          </p:cNvSpPr>
          <p:nvPr>
            <p:ph type="body" idx="1"/>
          </p:nvPr>
        </p:nvSpPr>
        <p:spPr>
          <a:xfrm>
            <a:off x="1905000" y="1295400"/>
            <a:ext cx="8382000" cy="5562600"/>
          </a:xfrm>
        </p:spPr>
        <p:txBody>
          <a:bodyPr>
            <a:normAutofit/>
          </a:bodyPr>
          <a:lstStyle/>
          <a:p>
            <a:pPr marL="342900" indent="-342900">
              <a:buFont typeface="Wingdings" panose="05000000000000000000" pitchFamily="2" charset="2"/>
              <a:buChar char="Ø"/>
            </a:pPr>
            <a:r>
              <a:rPr lang="en-US" sz="3200" dirty="0"/>
              <a:t>Concerns over status of target and associated fish stocks and </a:t>
            </a:r>
            <a:r>
              <a:rPr lang="en-US" sz="3200" dirty="0" smtClean="0"/>
              <a:t>ecosystems</a:t>
            </a:r>
          </a:p>
          <a:p>
            <a:pPr marL="342900" indent="-342900">
              <a:buFont typeface="Wingdings" panose="05000000000000000000" pitchFamily="2" charset="2"/>
              <a:buChar char="Ø"/>
            </a:pPr>
            <a:r>
              <a:rPr lang="en-US" sz="3200" dirty="0" smtClean="0"/>
              <a:t>Increasing </a:t>
            </a:r>
            <a:r>
              <a:rPr lang="en-US" sz="3200" dirty="0"/>
              <a:t>awareness of the importance of the interactions among fishery resources and between fishery resources and the </a:t>
            </a:r>
            <a:r>
              <a:rPr lang="en-US" sz="3200" dirty="0" smtClean="0"/>
              <a:t>ecosystem</a:t>
            </a:r>
          </a:p>
          <a:p>
            <a:pPr marL="342900" indent="-342900">
              <a:buFont typeface="Wingdings" panose="05000000000000000000" pitchFamily="2" charset="2"/>
              <a:buChar char="Ø"/>
            </a:pPr>
            <a:r>
              <a:rPr lang="en-US" sz="3200" dirty="0"/>
              <a:t>Recognition of a wide range of societal interests in marine </a:t>
            </a:r>
            <a:r>
              <a:rPr lang="en-US" sz="3200" dirty="0" smtClean="0"/>
              <a:t>ecosystems</a:t>
            </a:r>
            <a:endParaRPr lang="en-US" sz="3200" dirty="0"/>
          </a:p>
          <a:p>
            <a:pPr marL="342900" indent="-342900">
              <a:buFont typeface="Wingdings" panose="05000000000000000000" pitchFamily="2" charset="2"/>
              <a:buChar char="Ø"/>
            </a:pPr>
            <a:r>
              <a:rPr lang="en-US" sz="3200" dirty="0"/>
              <a:t>Advances in science (environmental effects on fishery resources and effects of fishing on non-target species and habitats, food-chain effects and biodiversity) </a:t>
            </a:r>
          </a:p>
          <a:p>
            <a:pPr marL="342900" indent="-342900">
              <a:buNone/>
            </a:pPr>
            <a:endParaRPr lang="en-US" sz="2400" dirty="0"/>
          </a:p>
          <a:p>
            <a:pPr marL="342900" indent="-342900"/>
            <a:endParaRPr lang="en-US" sz="2400" dirty="0"/>
          </a:p>
        </p:txBody>
      </p:sp>
    </p:spTree>
    <p:extLst>
      <p:ext uri="{BB962C8B-B14F-4D97-AF65-F5344CB8AC3E}">
        <p14:creationId xmlns:p14="http://schemas.microsoft.com/office/powerpoint/2010/main" val="3546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80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980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80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9805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80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9805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80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9805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1214</Words>
  <Application>Microsoft Office PowerPoint</Application>
  <PresentationFormat>Widescreen</PresentationFormat>
  <Paragraphs>122</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Helvetica</vt:lpstr>
      <vt:lpstr>Times New Roman</vt:lpstr>
      <vt:lpstr>Verdana</vt:lpstr>
      <vt:lpstr>Wingdings</vt:lpstr>
      <vt:lpstr>Office Theme</vt:lpstr>
      <vt:lpstr>EAF: No-one said it was going to be easy</vt:lpstr>
      <vt:lpstr>  EAF – time to drop the term?????????????  </vt:lpstr>
      <vt:lpstr>Rock ‘n Roll!</vt:lpstr>
      <vt:lpstr>South Africa to go it alone?</vt:lpstr>
      <vt:lpstr>Driving the need for EAF: population growth</vt:lpstr>
      <vt:lpstr>Number of decked fishing vessels in the world fleet  (Garcia and Grainger 2005)</vt:lpstr>
      <vt:lpstr>World Capture Fisheries Production 1950-2012</vt:lpstr>
      <vt:lpstr>A key driver: estimated status of world stocks (FAO, SOFIA 2012)</vt:lpstr>
      <vt:lpstr>Concept development. Why EAF?</vt:lpstr>
      <vt:lpstr>What is an ecosystem approach (NOAA)?</vt:lpstr>
      <vt:lpstr>PowerPoint Presentation</vt:lpstr>
      <vt:lpstr>An ecosystem approach is implicit in the South African constitution</vt:lpstr>
      <vt:lpstr>EAF in South Africa: the real issues</vt:lpstr>
      <vt:lpstr>The issues: status of the South African Marine Fishery Resources 2014.</vt:lpstr>
      <vt:lpstr>Petroleum Exploration and Production Activities in South Africa (SAOGA).</vt:lpstr>
      <vt:lpstr>Some of key issues to be addressed</vt:lpstr>
      <vt:lpstr>Single-species silos</vt:lpstr>
      <vt:lpstr>EAF and EA - Recognising and incorporating the interactions</vt:lpstr>
      <vt:lpstr>Conclusions</vt:lpstr>
      <vt:lpstr>EAF IS HERE TO STAY</vt:lpstr>
    </vt:vector>
  </TitlesOfParts>
  <Company>Rhodes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EAF: No-one said it was going to be easy</dc:title>
  <dc:creator>Kevern Cochrane</dc:creator>
  <cp:lastModifiedBy>Kevern Cochrane</cp:lastModifiedBy>
  <cp:revision>47</cp:revision>
  <dcterms:created xsi:type="dcterms:W3CDTF">2015-11-28T04:38:13Z</dcterms:created>
  <dcterms:modified xsi:type="dcterms:W3CDTF">2015-12-02T11:00:56Z</dcterms:modified>
</cp:coreProperties>
</file>