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309" autoAdjust="0"/>
    <p:restoredTop sz="94660"/>
  </p:normalViewPr>
  <p:slideViewPr>
    <p:cSldViewPr snapToGrid="0">
      <p:cViewPr varScale="1">
        <p:scale>
          <a:sx n="61" d="100"/>
          <a:sy n="61" d="100"/>
        </p:scale>
        <p:origin x="8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FDCBF9-118C-4AFF-8298-8F67E3E84D30}" type="datetimeFigureOut">
              <a:rPr lang="en-US" smtClean="0"/>
              <a:t>2015-11-30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C6A4F-BD66-455D-B629-F9C6B7EB2BF3}" type="slidenum">
              <a:rPr lang="en-US" smtClean="0"/>
              <a:t>‹#›</a:t>
            </a:fld>
            <a:endParaRPr lang="en-US"/>
          </a:p>
        </p:txBody>
      </p:sp>
    </p:spTree>
    <p:extLst>
      <p:ext uri="{BB962C8B-B14F-4D97-AF65-F5344CB8AC3E}">
        <p14:creationId xmlns:p14="http://schemas.microsoft.com/office/powerpoint/2010/main" val="379232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FDCBF9-118C-4AFF-8298-8F67E3E84D30}" type="datetimeFigureOut">
              <a:rPr lang="en-US" smtClean="0"/>
              <a:t>2015-11-30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C6A4F-BD66-455D-B629-F9C6B7EB2BF3}" type="slidenum">
              <a:rPr lang="en-US" smtClean="0"/>
              <a:t>‹#›</a:t>
            </a:fld>
            <a:endParaRPr lang="en-US"/>
          </a:p>
        </p:txBody>
      </p:sp>
    </p:spTree>
    <p:extLst>
      <p:ext uri="{BB962C8B-B14F-4D97-AF65-F5344CB8AC3E}">
        <p14:creationId xmlns:p14="http://schemas.microsoft.com/office/powerpoint/2010/main" val="266011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FDCBF9-118C-4AFF-8298-8F67E3E84D30}" type="datetimeFigureOut">
              <a:rPr lang="en-US" smtClean="0"/>
              <a:t>2015-11-30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C6A4F-BD66-455D-B629-F9C6B7EB2BF3}" type="slidenum">
              <a:rPr lang="en-US" smtClean="0"/>
              <a:t>‹#›</a:t>
            </a:fld>
            <a:endParaRPr lang="en-US"/>
          </a:p>
        </p:txBody>
      </p:sp>
    </p:spTree>
    <p:extLst>
      <p:ext uri="{BB962C8B-B14F-4D97-AF65-F5344CB8AC3E}">
        <p14:creationId xmlns:p14="http://schemas.microsoft.com/office/powerpoint/2010/main" val="126652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FDCBF9-118C-4AFF-8298-8F67E3E84D30}" type="datetimeFigureOut">
              <a:rPr lang="en-US" smtClean="0"/>
              <a:t>2015-11-30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C6A4F-BD66-455D-B629-F9C6B7EB2BF3}" type="slidenum">
              <a:rPr lang="en-US" smtClean="0"/>
              <a:t>‹#›</a:t>
            </a:fld>
            <a:endParaRPr lang="en-US"/>
          </a:p>
        </p:txBody>
      </p:sp>
    </p:spTree>
    <p:extLst>
      <p:ext uri="{BB962C8B-B14F-4D97-AF65-F5344CB8AC3E}">
        <p14:creationId xmlns:p14="http://schemas.microsoft.com/office/powerpoint/2010/main" val="177787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FDCBF9-118C-4AFF-8298-8F67E3E84D30}" type="datetimeFigureOut">
              <a:rPr lang="en-US" smtClean="0"/>
              <a:t>2015-11-30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C6A4F-BD66-455D-B629-F9C6B7EB2BF3}" type="slidenum">
              <a:rPr lang="en-US" smtClean="0"/>
              <a:t>‹#›</a:t>
            </a:fld>
            <a:endParaRPr lang="en-US"/>
          </a:p>
        </p:txBody>
      </p:sp>
    </p:spTree>
    <p:extLst>
      <p:ext uri="{BB962C8B-B14F-4D97-AF65-F5344CB8AC3E}">
        <p14:creationId xmlns:p14="http://schemas.microsoft.com/office/powerpoint/2010/main" val="373506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FDCBF9-118C-4AFF-8298-8F67E3E84D30}" type="datetimeFigureOut">
              <a:rPr lang="en-US" smtClean="0"/>
              <a:t>2015-11-30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C6A4F-BD66-455D-B629-F9C6B7EB2BF3}" type="slidenum">
              <a:rPr lang="en-US" smtClean="0"/>
              <a:t>‹#›</a:t>
            </a:fld>
            <a:endParaRPr lang="en-US"/>
          </a:p>
        </p:txBody>
      </p:sp>
    </p:spTree>
    <p:extLst>
      <p:ext uri="{BB962C8B-B14F-4D97-AF65-F5344CB8AC3E}">
        <p14:creationId xmlns:p14="http://schemas.microsoft.com/office/powerpoint/2010/main" val="251617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FDCBF9-118C-4AFF-8298-8F67E3E84D30}" type="datetimeFigureOut">
              <a:rPr lang="en-US" smtClean="0"/>
              <a:t>2015-11-30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C6A4F-BD66-455D-B629-F9C6B7EB2BF3}" type="slidenum">
              <a:rPr lang="en-US" smtClean="0"/>
              <a:t>‹#›</a:t>
            </a:fld>
            <a:endParaRPr lang="en-US"/>
          </a:p>
        </p:txBody>
      </p:sp>
    </p:spTree>
    <p:extLst>
      <p:ext uri="{BB962C8B-B14F-4D97-AF65-F5344CB8AC3E}">
        <p14:creationId xmlns:p14="http://schemas.microsoft.com/office/powerpoint/2010/main" val="304135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FDCBF9-118C-4AFF-8298-8F67E3E84D30}" type="datetimeFigureOut">
              <a:rPr lang="en-US" smtClean="0"/>
              <a:t>2015-11-30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C6A4F-BD66-455D-B629-F9C6B7EB2BF3}" type="slidenum">
              <a:rPr lang="en-US" smtClean="0"/>
              <a:t>‹#›</a:t>
            </a:fld>
            <a:endParaRPr lang="en-US"/>
          </a:p>
        </p:txBody>
      </p:sp>
    </p:spTree>
    <p:extLst>
      <p:ext uri="{BB962C8B-B14F-4D97-AF65-F5344CB8AC3E}">
        <p14:creationId xmlns:p14="http://schemas.microsoft.com/office/powerpoint/2010/main" val="379317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DCBF9-118C-4AFF-8298-8F67E3E84D30}" type="datetimeFigureOut">
              <a:rPr lang="en-US" smtClean="0"/>
              <a:t>2015-11-30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C6A4F-BD66-455D-B629-F9C6B7EB2BF3}" type="slidenum">
              <a:rPr lang="en-US" smtClean="0"/>
              <a:t>‹#›</a:t>
            </a:fld>
            <a:endParaRPr lang="en-US"/>
          </a:p>
        </p:txBody>
      </p:sp>
    </p:spTree>
    <p:extLst>
      <p:ext uri="{BB962C8B-B14F-4D97-AF65-F5344CB8AC3E}">
        <p14:creationId xmlns:p14="http://schemas.microsoft.com/office/powerpoint/2010/main" val="29272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FDCBF9-118C-4AFF-8298-8F67E3E84D30}" type="datetimeFigureOut">
              <a:rPr lang="en-US" smtClean="0"/>
              <a:t>2015-11-30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C6A4F-BD66-455D-B629-F9C6B7EB2BF3}" type="slidenum">
              <a:rPr lang="en-US" smtClean="0"/>
              <a:t>‹#›</a:t>
            </a:fld>
            <a:endParaRPr lang="en-US"/>
          </a:p>
        </p:txBody>
      </p:sp>
    </p:spTree>
    <p:extLst>
      <p:ext uri="{BB962C8B-B14F-4D97-AF65-F5344CB8AC3E}">
        <p14:creationId xmlns:p14="http://schemas.microsoft.com/office/powerpoint/2010/main" val="338672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FDCBF9-118C-4AFF-8298-8F67E3E84D30}" type="datetimeFigureOut">
              <a:rPr lang="en-US" smtClean="0"/>
              <a:t>2015-11-30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C6A4F-BD66-455D-B629-F9C6B7EB2BF3}" type="slidenum">
              <a:rPr lang="en-US" smtClean="0"/>
              <a:t>‹#›</a:t>
            </a:fld>
            <a:endParaRPr lang="en-US"/>
          </a:p>
        </p:txBody>
      </p:sp>
    </p:spTree>
    <p:extLst>
      <p:ext uri="{BB962C8B-B14F-4D97-AF65-F5344CB8AC3E}">
        <p14:creationId xmlns:p14="http://schemas.microsoft.com/office/powerpoint/2010/main" val="2591224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DCBF9-118C-4AFF-8298-8F67E3E84D30}" type="datetimeFigureOut">
              <a:rPr lang="en-US" smtClean="0"/>
              <a:t>2015-11-30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C6A4F-BD66-455D-B629-F9C6B7EB2BF3}" type="slidenum">
              <a:rPr lang="en-US" smtClean="0"/>
              <a:t>‹#›</a:t>
            </a:fld>
            <a:endParaRPr lang="en-US"/>
          </a:p>
        </p:txBody>
      </p:sp>
    </p:spTree>
    <p:extLst>
      <p:ext uri="{BB962C8B-B14F-4D97-AF65-F5344CB8AC3E}">
        <p14:creationId xmlns:p14="http://schemas.microsoft.com/office/powerpoint/2010/main" val="952269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3513" y="1029597"/>
            <a:ext cx="9104244" cy="2535237"/>
          </a:xfrm>
        </p:spPr>
        <p:txBody>
          <a:bodyPr>
            <a:normAutofit/>
          </a:bodyPr>
          <a:lstStyle/>
          <a:p>
            <a:r>
              <a:rPr lang="en-US" sz="4000" b="1" dirty="0"/>
              <a:t/>
            </a:r>
            <a:br>
              <a:rPr lang="en-US" sz="4000" b="1" dirty="0"/>
            </a:br>
            <a:r>
              <a:rPr lang="en-ZA" sz="4000" b="1" dirty="0"/>
              <a:t> </a:t>
            </a:r>
            <a:r>
              <a:rPr lang="en-US" sz="4000" b="1" u="sng" dirty="0" smtClean="0"/>
              <a:t>Opportunity based model component </a:t>
            </a:r>
            <a:r>
              <a:rPr lang="en-US" sz="4000" b="1" dirty="0" smtClean="0"/>
              <a:t>of “</a:t>
            </a:r>
            <a:r>
              <a:rPr lang="en-ZA" sz="4000" b="1" dirty="0" smtClean="0"/>
              <a:t>The </a:t>
            </a:r>
            <a:r>
              <a:rPr lang="en-ZA" sz="4000" b="1" dirty="0"/>
              <a:t>economic impact of penguin island closures on the pelagic fishing </a:t>
            </a:r>
            <a:r>
              <a:rPr lang="en-ZA" sz="4000" b="1" dirty="0" smtClean="0"/>
              <a:t>industry” </a:t>
            </a:r>
            <a:endParaRPr lang="en-US" sz="4000" b="1" dirty="0"/>
          </a:p>
        </p:txBody>
      </p:sp>
    </p:spTree>
    <p:extLst>
      <p:ext uri="{BB962C8B-B14F-4D97-AF65-F5344CB8AC3E}">
        <p14:creationId xmlns:p14="http://schemas.microsoft.com/office/powerpoint/2010/main" val="735888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484403"/>
            <a:ext cx="9144000" cy="679933"/>
          </a:xfrm>
        </p:spPr>
        <p:txBody>
          <a:bodyPr>
            <a:normAutofit fontScale="90000"/>
          </a:bodyPr>
          <a:lstStyle/>
          <a:p>
            <a:pPr>
              <a:lnSpc>
                <a:spcPct val="100000"/>
              </a:lnSpc>
            </a:pPr>
            <a:r>
              <a:rPr lang="en-US" sz="3600" dirty="0"/>
              <a:t/>
            </a:r>
            <a:br>
              <a:rPr lang="en-US" sz="3600" dirty="0"/>
            </a:br>
            <a:r>
              <a:rPr lang="en-ZA" sz="3600" dirty="0"/>
              <a:t> </a:t>
            </a:r>
            <a:endParaRPr lang="en-US" dirty="0"/>
          </a:p>
        </p:txBody>
      </p:sp>
      <p:sp>
        <p:nvSpPr>
          <p:cNvPr id="6" name="Title 3"/>
          <p:cNvSpPr txBox="1">
            <a:spLocks/>
          </p:cNvSpPr>
          <p:nvPr/>
        </p:nvSpPr>
        <p:spPr>
          <a:xfrm>
            <a:off x="1524000" y="279527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smtClean="0"/>
              <a:t/>
            </a:r>
            <a:br>
              <a:rPr lang="en-US" sz="3600" smtClean="0"/>
            </a:br>
            <a:r>
              <a:rPr lang="en-ZA" sz="3600" smtClean="0"/>
              <a:t> </a:t>
            </a:r>
            <a:endParaRPr lang="en-US" dirty="0"/>
          </a:p>
        </p:txBody>
      </p:sp>
      <p:sp>
        <p:nvSpPr>
          <p:cNvPr id="2" name="TextBox 1"/>
          <p:cNvSpPr txBox="1"/>
          <p:nvPr/>
        </p:nvSpPr>
        <p:spPr>
          <a:xfrm>
            <a:off x="1431235" y="150704"/>
            <a:ext cx="6891129" cy="523220"/>
          </a:xfrm>
          <a:prstGeom prst="rect">
            <a:avLst/>
          </a:prstGeom>
          <a:noFill/>
        </p:spPr>
        <p:txBody>
          <a:bodyPr wrap="square" rtlCol="0">
            <a:spAutoFit/>
          </a:bodyPr>
          <a:lstStyle/>
          <a:p>
            <a:r>
              <a:rPr lang="en-US" sz="2800" b="1" dirty="0" smtClean="0"/>
              <a:t>Fleet reduction (% of sets, 1997 – 2007)</a:t>
            </a:r>
          </a:p>
        </p:txBody>
      </p:sp>
      <p:pic>
        <p:nvPicPr>
          <p:cNvPr id="3" name="Picture 2"/>
          <p:cNvPicPr>
            <a:picLocks noChangeAspect="1"/>
          </p:cNvPicPr>
          <p:nvPr/>
        </p:nvPicPr>
        <p:blipFill>
          <a:blip r:embed="rId2"/>
          <a:stretch>
            <a:fillRect/>
          </a:stretch>
        </p:blipFill>
        <p:spPr>
          <a:xfrm>
            <a:off x="1431235" y="1197997"/>
            <a:ext cx="8988181" cy="5111525"/>
          </a:xfrm>
          <a:prstGeom prst="rect">
            <a:avLst/>
          </a:prstGeom>
        </p:spPr>
      </p:pic>
    </p:spTree>
    <p:extLst>
      <p:ext uri="{BB962C8B-B14F-4D97-AF65-F5344CB8AC3E}">
        <p14:creationId xmlns:p14="http://schemas.microsoft.com/office/powerpoint/2010/main" val="1157420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484403"/>
            <a:ext cx="9144000" cy="679933"/>
          </a:xfrm>
        </p:spPr>
        <p:txBody>
          <a:bodyPr>
            <a:normAutofit fontScale="90000"/>
          </a:bodyPr>
          <a:lstStyle/>
          <a:p>
            <a:pPr>
              <a:lnSpc>
                <a:spcPct val="100000"/>
              </a:lnSpc>
            </a:pPr>
            <a:r>
              <a:rPr lang="en-US" sz="3600" dirty="0"/>
              <a:t/>
            </a:r>
            <a:br>
              <a:rPr lang="en-US" sz="3600" dirty="0"/>
            </a:br>
            <a:r>
              <a:rPr lang="en-ZA" sz="3600" dirty="0"/>
              <a:t> </a:t>
            </a:r>
            <a:endParaRPr lang="en-US" dirty="0"/>
          </a:p>
        </p:txBody>
      </p:sp>
      <p:sp>
        <p:nvSpPr>
          <p:cNvPr id="6" name="Title 3"/>
          <p:cNvSpPr txBox="1">
            <a:spLocks/>
          </p:cNvSpPr>
          <p:nvPr/>
        </p:nvSpPr>
        <p:spPr>
          <a:xfrm>
            <a:off x="1524000" y="279527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smtClean="0"/>
              <a:t/>
            </a:r>
            <a:br>
              <a:rPr lang="en-US" sz="3600" smtClean="0"/>
            </a:br>
            <a:r>
              <a:rPr lang="en-ZA" sz="3600" smtClean="0"/>
              <a:t> </a:t>
            </a:r>
            <a:endParaRPr lang="en-US" dirty="0"/>
          </a:p>
        </p:txBody>
      </p:sp>
      <p:sp>
        <p:nvSpPr>
          <p:cNvPr id="2" name="TextBox 1"/>
          <p:cNvSpPr txBox="1"/>
          <p:nvPr/>
        </p:nvSpPr>
        <p:spPr>
          <a:xfrm>
            <a:off x="1431235" y="150704"/>
            <a:ext cx="6891129" cy="523220"/>
          </a:xfrm>
          <a:prstGeom prst="rect">
            <a:avLst/>
          </a:prstGeom>
          <a:noFill/>
        </p:spPr>
        <p:txBody>
          <a:bodyPr wrap="square" rtlCol="0">
            <a:spAutoFit/>
          </a:bodyPr>
          <a:lstStyle/>
          <a:p>
            <a:r>
              <a:rPr lang="en-US" sz="2800" b="1" dirty="0" smtClean="0"/>
              <a:t>Limiting tendency for fleet reduction</a:t>
            </a:r>
          </a:p>
        </p:txBody>
      </p:sp>
      <p:pic>
        <p:nvPicPr>
          <p:cNvPr id="7" name="Picture 6"/>
          <p:cNvPicPr>
            <a:picLocks noChangeAspect="1"/>
          </p:cNvPicPr>
          <p:nvPr/>
        </p:nvPicPr>
        <p:blipFill>
          <a:blip r:embed="rId2"/>
          <a:stretch>
            <a:fillRect/>
          </a:stretch>
        </p:blipFill>
        <p:spPr>
          <a:xfrm>
            <a:off x="929191" y="1098161"/>
            <a:ext cx="9152702" cy="4997258"/>
          </a:xfrm>
          <a:prstGeom prst="rect">
            <a:avLst/>
          </a:prstGeom>
        </p:spPr>
      </p:pic>
    </p:spTree>
    <p:extLst>
      <p:ext uri="{BB962C8B-B14F-4D97-AF65-F5344CB8AC3E}">
        <p14:creationId xmlns:p14="http://schemas.microsoft.com/office/powerpoint/2010/main" val="7349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484403"/>
            <a:ext cx="9144000" cy="679933"/>
          </a:xfrm>
        </p:spPr>
        <p:txBody>
          <a:bodyPr>
            <a:normAutofit fontScale="90000"/>
          </a:bodyPr>
          <a:lstStyle/>
          <a:p>
            <a:pPr>
              <a:lnSpc>
                <a:spcPct val="100000"/>
              </a:lnSpc>
            </a:pPr>
            <a:r>
              <a:rPr lang="en-US" sz="3600" dirty="0"/>
              <a:t/>
            </a:r>
            <a:br>
              <a:rPr lang="en-US" sz="3600" dirty="0"/>
            </a:br>
            <a:r>
              <a:rPr lang="en-ZA" sz="3600" dirty="0"/>
              <a:t> </a:t>
            </a:r>
            <a:endParaRPr lang="en-US" dirty="0"/>
          </a:p>
        </p:txBody>
      </p:sp>
      <p:sp>
        <p:nvSpPr>
          <p:cNvPr id="6" name="Title 3"/>
          <p:cNvSpPr txBox="1">
            <a:spLocks/>
          </p:cNvSpPr>
          <p:nvPr/>
        </p:nvSpPr>
        <p:spPr>
          <a:xfrm>
            <a:off x="1524000" y="279527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smtClean="0"/>
              <a:t/>
            </a:r>
            <a:br>
              <a:rPr lang="en-US" sz="3600" smtClean="0"/>
            </a:br>
            <a:r>
              <a:rPr lang="en-ZA" sz="3600" smtClean="0"/>
              <a:t> </a:t>
            </a:r>
            <a:endParaRPr lang="en-US" dirty="0"/>
          </a:p>
        </p:txBody>
      </p:sp>
      <p:sp>
        <p:nvSpPr>
          <p:cNvPr id="2" name="TextBox 1"/>
          <p:cNvSpPr txBox="1"/>
          <p:nvPr/>
        </p:nvSpPr>
        <p:spPr>
          <a:xfrm>
            <a:off x="1227995" y="200364"/>
            <a:ext cx="6891129" cy="523220"/>
          </a:xfrm>
          <a:prstGeom prst="rect">
            <a:avLst/>
          </a:prstGeom>
          <a:noFill/>
        </p:spPr>
        <p:txBody>
          <a:bodyPr wrap="square" rtlCol="0">
            <a:spAutoFit/>
          </a:bodyPr>
          <a:lstStyle/>
          <a:p>
            <a:r>
              <a:rPr lang="en-US" sz="2800" b="1" dirty="0" smtClean="0"/>
              <a:t>Limiting tendency for fleet reduction</a:t>
            </a:r>
          </a:p>
        </p:txBody>
      </p:sp>
      <p:pic>
        <p:nvPicPr>
          <p:cNvPr id="3" name="Picture 2"/>
          <p:cNvPicPr>
            <a:picLocks noChangeAspect="1"/>
          </p:cNvPicPr>
          <p:nvPr/>
        </p:nvPicPr>
        <p:blipFill>
          <a:blip r:embed="rId2"/>
          <a:stretch>
            <a:fillRect/>
          </a:stretch>
        </p:blipFill>
        <p:spPr>
          <a:xfrm>
            <a:off x="1227995" y="977190"/>
            <a:ext cx="4401000" cy="1818088"/>
          </a:xfrm>
          <a:prstGeom prst="rect">
            <a:avLst/>
          </a:prstGeom>
        </p:spPr>
      </p:pic>
      <p:pic>
        <p:nvPicPr>
          <p:cNvPr id="5" name="Picture 4"/>
          <p:cNvPicPr>
            <a:picLocks noChangeAspect="1"/>
          </p:cNvPicPr>
          <p:nvPr/>
        </p:nvPicPr>
        <p:blipFill>
          <a:blip r:embed="rId3"/>
          <a:stretch>
            <a:fillRect/>
          </a:stretch>
        </p:blipFill>
        <p:spPr>
          <a:xfrm>
            <a:off x="6237219" y="977190"/>
            <a:ext cx="4684360" cy="1818088"/>
          </a:xfrm>
          <a:prstGeom prst="rect">
            <a:avLst/>
          </a:prstGeom>
        </p:spPr>
      </p:pic>
      <p:pic>
        <p:nvPicPr>
          <p:cNvPr id="8" name="Picture 7"/>
          <p:cNvPicPr>
            <a:picLocks noChangeAspect="1"/>
          </p:cNvPicPr>
          <p:nvPr/>
        </p:nvPicPr>
        <p:blipFill>
          <a:blip r:embed="rId4"/>
          <a:stretch>
            <a:fillRect/>
          </a:stretch>
        </p:blipFill>
        <p:spPr>
          <a:xfrm>
            <a:off x="1270421" y="3127901"/>
            <a:ext cx="4397464" cy="1570010"/>
          </a:xfrm>
          <a:prstGeom prst="rect">
            <a:avLst/>
          </a:prstGeom>
        </p:spPr>
      </p:pic>
      <p:pic>
        <p:nvPicPr>
          <p:cNvPr id="9" name="Picture 8"/>
          <p:cNvPicPr>
            <a:picLocks noChangeAspect="1"/>
          </p:cNvPicPr>
          <p:nvPr/>
        </p:nvPicPr>
        <p:blipFill>
          <a:blip r:embed="rId5"/>
          <a:stretch>
            <a:fillRect/>
          </a:stretch>
        </p:blipFill>
        <p:spPr>
          <a:xfrm>
            <a:off x="6237219" y="2964536"/>
            <a:ext cx="4671884" cy="1685415"/>
          </a:xfrm>
          <a:prstGeom prst="rect">
            <a:avLst/>
          </a:prstGeom>
        </p:spPr>
      </p:pic>
      <p:pic>
        <p:nvPicPr>
          <p:cNvPr id="10" name="Picture 9"/>
          <p:cNvPicPr>
            <a:picLocks noChangeAspect="1"/>
          </p:cNvPicPr>
          <p:nvPr/>
        </p:nvPicPr>
        <p:blipFill>
          <a:blip r:embed="rId6"/>
          <a:stretch>
            <a:fillRect/>
          </a:stretch>
        </p:blipFill>
        <p:spPr>
          <a:xfrm>
            <a:off x="1282897" y="4852706"/>
            <a:ext cx="4372512" cy="1706504"/>
          </a:xfrm>
          <a:prstGeom prst="rect">
            <a:avLst/>
          </a:prstGeom>
        </p:spPr>
      </p:pic>
      <p:pic>
        <p:nvPicPr>
          <p:cNvPr id="11" name="Picture 10"/>
          <p:cNvPicPr>
            <a:picLocks noChangeAspect="1"/>
          </p:cNvPicPr>
          <p:nvPr/>
        </p:nvPicPr>
        <p:blipFill>
          <a:blip r:embed="rId7"/>
          <a:stretch>
            <a:fillRect/>
          </a:stretch>
        </p:blipFill>
        <p:spPr>
          <a:xfrm>
            <a:off x="6237219" y="4852706"/>
            <a:ext cx="4671884" cy="1687101"/>
          </a:xfrm>
          <a:prstGeom prst="rect">
            <a:avLst/>
          </a:prstGeom>
        </p:spPr>
      </p:pic>
    </p:spTree>
    <p:extLst>
      <p:ext uri="{BB962C8B-B14F-4D97-AF65-F5344CB8AC3E}">
        <p14:creationId xmlns:p14="http://schemas.microsoft.com/office/powerpoint/2010/main" val="435928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nSpc>
                <a:spcPct val="100000"/>
              </a:lnSpc>
            </a:pPr>
            <a:r>
              <a:rPr lang="en-US" sz="3600" dirty="0"/>
              <a:t/>
            </a:r>
            <a:br>
              <a:rPr lang="en-US" sz="3600" dirty="0"/>
            </a:br>
            <a:r>
              <a:rPr lang="en-ZA" sz="3600" dirty="0"/>
              <a:t> </a:t>
            </a:r>
            <a:endParaRPr lang="en-US" dirty="0"/>
          </a:p>
        </p:txBody>
      </p:sp>
      <p:sp>
        <p:nvSpPr>
          <p:cNvPr id="5" name="Subtitle 4"/>
          <p:cNvSpPr>
            <a:spLocks noGrp="1"/>
          </p:cNvSpPr>
          <p:nvPr>
            <p:ph type="subTitle" idx="1"/>
          </p:nvPr>
        </p:nvSpPr>
        <p:spPr>
          <a:xfrm>
            <a:off x="1431233" y="407340"/>
            <a:ext cx="9740348" cy="714686"/>
          </a:xfrm>
        </p:spPr>
        <p:txBody>
          <a:bodyPr>
            <a:normAutofit lnSpcReduction="10000"/>
          </a:bodyPr>
          <a:lstStyle/>
          <a:p>
            <a:pPr marL="457200" indent="-457200" algn="l">
              <a:buFont typeface="+mj-lt"/>
              <a:buAutoNum type="arabicPeriod"/>
            </a:pPr>
            <a:r>
              <a:rPr lang="en-ZA" b="1" dirty="0" smtClean="0"/>
              <a:t>Original approach – </a:t>
            </a:r>
            <a:r>
              <a:rPr lang="en-ZA" b="1" dirty="0"/>
              <a:t>W</a:t>
            </a:r>
            <a:r>
              <a:rPr lang="en-ZA" b="1" dirty="0" smtClean="0"/>
              <a:t>hether fishing adjacent to penguin protection areas is more expensive (lower catch rate)</a:t>
            </a:r>
            <a:endParaRPr lang="en-US" b="1" dirty="0"/>
          </a:p>
        </p:txBody>
      </p:sp>
      <p:sp>
        <p:nvSpPr>
          <p:cNvPr id="6" name="Title 3"/>
          <p:cNvSpPr txBox="1">
            <a:spLocks/>
          </p:cNvSpPr>
          <p:nvPr/>
        </p:nvSpPr>
        <p:spPr>
          <a:xfrm>
            <a:off x="1524000" y="279527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smtClean="0"/>
              <a:t/>
            </a:r>
            <a:br>
              <a:rPr lang="en-US" sz="3600" smtClean="0"/>
            </a:br>
            <a:r>
              <a:rPr lang="en-ZA" sz="3600" smtClean="0"/>
              <a:t> </a:t>
            </a:r>
            <a:endParaRPr lang="en-US" dirty="0"/>
          </a:p>
        </p:txBody>
      </p:sp>
      <p:sp>
        <p:nvSpPr>
          <p:cNvPr id="7" name="Rectangle 6"/>
          <p:cNvSpPr/>
          <p:nvPr/>
        </p:nvSpPr>
        <p:spPr>
          <a:xfrm>
            <a:off x="1431233" y="1307469"/>
            <a:ext cx="10111410" cy="757130"/>
          </a:xfrm>
          <a:prstGeom prst="rect">
            <a:avLst/>
          </a:prstGeom>
        </p:spPr>
        <p:txBody>
          <a:bodyPr wrap="square">
            <a:spAutoFit/>
          </a:bodyPr>
          <a:lstStyle/>
          <a:p>
            <a:pPr marL="457200" indent="-457200">
              <a:lnSpc>
                <a:spcPct val="90000"/>
              </a:lnSpc>
              <a:spcBef>
                <a:spcPts val="1000"/>
              </a:spcBef>
              <a:buFont typeface="+mj-lt"/>
              <a:buAutoNum type="arabicPeriod" startAt="2"/>
            </a:pPr>
            <a:r>
              <a:rPr lang="en-ZA" sz="2400" b="1" dirty="0"/>
              <a:t>Additional approach:  </a:t>
            </a:r>
            <a:r>
              <a:rPr lang="en-ZA" sz="2400" b="1" dirty="0" smtClean="0"/>
              <a:t>Whether closures reduce </a:t>
            </a:r>
            <a:r>
              <a:rPr lang="en-ZA" sz="2400" b="1" dirty="0"/>
              <a:t>the volume of anchovy and related species that are </a:t>
            </a:r>
            <a:r>
              <a:rPr lang="en-ZA" sz="2400" b="1" dirty="0" smtClean="0"/>
              <a:t>caught</a:t>
            </a:r>
            <a:endParaRPr lang="en-US" sz="2400" b="1" dirty="0"/>
          </a:p>
        </p:txBody>
      </p:sp>
      <p:sp>
        <p:nvSpPr>
          <p:cNvPr id="8" name="Rectangle 7"/>
          <p:cNvSpPr/>
          <p:nvPr/>
        </p:nvSpPr>
        <p:spPr>
          <a:xfrm>
            <a:off x="1842051" y="2414444"/>
            <a:ext cx="9170506" cy="3139321"/>
          </a:xfrm>
          <a:prstGeom prst="rect">
            <a:avLst/>
          </a:prstGeom>
        </p:spPr>
        <p:txBody>
          <a:bodyPr wrap="square">
            <a:spAutoFit/>
          </a:bodyPr>
          <a:lstStyle/>
          <a:p>
            <a:r>
              <a:rPr lang="en-ZA" u="sng" dirty="0" smtClean="0">
                <a:solidFill>
                  <a:srgbClr val="000000"/>
                </a:solidFill>
                <a:latin typeface="Calibri" panose="020F0502020204030204" pitchFamily="34" charset="0"/>
              </a:rPr>
              <a:t>F</a:t>
            </a:r>
            <a:r>
              <a:rPr lang="en-ZA" b="0" i="0" u="sng" strike="noStrike" baseline="0" dirty="0" smtClean="0">
                <a:solidFill>
                  <a:srgbClr val="000000"/>
                </a:solidFill>
                <a:latin typeface="Calibri" panose="020F0502020204030204" pitchFamily="34" charset="0"/>
              </a:rPr>
              <a:t>ishing opportunities limited in time and space: </a:t>
            </a:r>
          </a:p>
          <a:p>
            <a:endParaRPr lang="en-ZA" dirty="0" smtClean="0">
              <a:solidFill>
                <a:srgbClr val="000000"/>
              </a:solidFill>
              <a:latin typeface="Calibri" panose="020F0502020204030204" pitchFamily="34" charset="0"/>
            </a:endParaRPr>
          </a:p>
          <a:p>
            <a:pPr marL="285750" indent="-285750">
              <a:buFont typeface="Arial" panose="020B0604020202020204" pitchFamily="34" charset="0"/>
              <a:buChar char="•"/>
            </a:pPr>
            <a:r>
              <a:rPr lang="en-ZA" dirty="0">
                <a:solidFill>
                  <a:srgbClr val="000000"/>
                </a:solidFill>
                <a:latin typeface="Calibri" panose="020F0502020204030204" pitchFamily="34" charset="0"/>
              </a:rPr>
              <a:t>W</a:t>
            </a:r>
            <a:r>
              <a:rPr lang="en-ZA" b="0" i="0" u="none" strike="noStrike" baseline="0" dirty="0" smtClean="0">
                <a:solidFill>
                  <a:srgbClr val="000000"/>
                </a:solidFill>
                <a:latin typeface="Calibri" panose="020F0502020204030204" pitchFamily="34" charset="0"/>
              </a:rPr>
              <a:t>est coast anchovy recruits move down the coast in pulses. </a:t>
            </a:r>
          </a:p>
          <a:p>
            <a:pPr marL="285750" indent="-285750">
              <a:buFont typeface="Arial" panose="020B0604020202020204" pitchFamily="34" charset="0"/>
              <a:buChar char="•"/>
            </a:pPr>
            <a:endParaRPr lang="en-ZA" dirty="0">
              <a:solidFill>
                <a:srgbClr val="000000"/>
              </a:solidFill>
              <a:latin typeface="Calibri" panose="020F0502020204030204" pitchFamily="34" charset="0"/>
            </a:endParaRPr>
          </a:p>
          <a:p>
            <a:pPr marL="285750" indent="-285750">
              <a:buFont typeface="Arial" panose="020B0604020202020204" pitchFamily="34" charset="0"/>
              <a:buChar char="•"/>
            </a:pPr>
            <a:r>
              <a:rPr lang="en-ZA" b="0" i="0" u="none" strike="noStrike" baseline="0" dirty="0" smtClean="0">
                <a:latin typeface="Calibri" panose="020F0502020204030204" pitchFamily="34" charset="0"/>
              </a:rPr>
              <a:t>Periodic weather events disrupt the pattern of aggregation of anchovy. </a:t>
            </a:r>
          </a:p>
          <a:p>
            <a:endParaRPr lang="en-ZA" b="0" i="0" u="none" strike="noStrike" baseline="0" dirty="0" smtClean="0">
              <a:latin typeface="Calibri" panose="020F0502020204030204" pitchFamily="34" charset="0"/>
            </a:endParaRPr>
          </a:p>
          <a:p>
            <a:pPr marL="285750" indent="-285750">
              <a:buFont typeface="Arial" panose="020B0604020202020204" pitchFamily="34" charset="0"/>
              <a:buChar char="•"/>
            </a:pPr>
            <a:r>
              <a:rPr lang="en-ZA" b="0" i="0" u="none" strike="noStrike" baseline="0" dirty="0" smtClean="0">
                <a:latin typeface="Calibri" panose="020F0502020204030204" pitchFamily="34" charset="0"/>
              </a:rPr>
              <a:t>Following strong upwelling it takes time for phytoplankton growth and secondary zooplankton growth  to reach a point where anchovy are able to feed near the surface. </a:t>
            </a:r>
          </a:p>
          <a:p>
            <a:pPr marL="285750" indent="-285750">
              <a:buFont typeface="Arial" panose="020B0604020202020204" pitchFamily="34" charset="0"/>
              <a:buChar char="•"/>
            </a:pPr>
            <a:endParaRPr lang="en-US" b="0" i="0" u="none" strike="noStrike" baseline="0" dirty="0" smtClean="0">
              <a:latin typeface="Calibri" panose="020F0502020204030204" pitchFamily="34" charset="0"/>
            </a:endParaRPr>
          </a:p>
          <a:p>
            <a:pPr marL="285750" indent="-285750">
              <a:buFont typeface="Arial" panose="020B0604020202020204" pitchFamily="34" charset="0"/>
              <a:buChar char="•"/>
            </a:pPr>
            <a:r>
              <a:rPr lang="en-ZA" b="0" i="0" u="none" strike="noStrike" baseline="0" dirty="0" smtClean="0">
                <a:latin typeface="Calibri" panose="020F0502020204030204" pitchFamily="34" charset="0"/>
              </a:rPr>
              <a:t>Additional factors are constraints on processing capacity and the need to get product to factories within &lt; 30 hours to maintain quality.</a:t>
            </a:r>
            <a:endParaRPr lang="en-US" dirty="0"/>
          </a:p>
        </p:txBody>
      </p:sp>
      <p:sp>
        <p:nvSpPr>
          <p:cNvPr id="9" name="Subtitle 4"/>
          <p:cNvSpPr txBox="1">
            <a:spLocks/>
          </p:cNvSpPr>
          <p:nvPr/>
        </p:nvSpPr>
        <p:spPr>
          <a:xfrm>
            <a:off x="1484243" y="5903610"/>
            <a:ext cx="9740348" cy="71468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ZA" dirty="0" smtClean="0"/>
              <a:t>Opportunity based model – review historical fishing records on a set by set basis and determine what would have happened with penguin protection area closures</a:t>
            </a:r>
            <a:endParaRPr lang="en-US" dirty="0"/>
          </a:p>
        </p:txBody>
      </p:sp>
    </p:spTree>
    <p:extLst>
      <p:ext uri="{BB962C8B-B14F-4D97-AF65-F5344CB8AC3E}">
        <p14:creationId xmlns:p14="http://schemas.microsoft.com/office/powerpoint/2010/main" val="124369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484403"/>
            <a:ext cx="9144000" cy="679933"/>
          </a:xfrm>
        </p:spPr>
        <p:txBody>
          <a:bodyPr>
            <a:normAutofit fontScale="90000"/>
          </a:bodyPr>
          <a:lstStyle/>
          <a:p>
            <a:pPr>
              <a:lnSpc>
                <a:spcPct val="100000"/>
              </a:lnSpc>
            </a:pPr>
            <a:r>
              <a:rPr lang="en-US" sz="3600" dirty="0"/>
              <a:t/>
            </a:r>
            <a:br>
              <a:rPr lang="en-US" sz="3600" dirty="0"/>
            </a:br>
            <a:r>
              <a:rPr lang="en-ZA" sz="3600" dirty="0"/>
              <a:t> </a:t>
            </a:r>
            <a:endParaRPr lang="en-US" dirty="0"/>
          </a:p>
        </p:txBody>
      </p:sp>
      <p:sp>
        <p:nvSpPr>
          <p:cNvPr id="6" name="Title 3"/>
          <p:cNvSpPr txBox="1">
            <a:spLocks/>
          </p:cNvSpPr>
          <p:nvPr/>
        </p:nvSpPr>
        <p:spPr>
          <a:xfrm>
            <a:off x="1524000" y="279527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smtClean="0"/>
              <a:t/>
            </a:r>
            <a:br>
              <a:rPr lang="en-US" sz="3600" smtClean="0"/>
            </a:br>
            <a:r>
              <a:rPr lang="en-ZA" sz="3600" smtClean="0"/>
              <a:t> </a:t>
            </a:r>
            <a:endParaRPr lang="en-US" dirty="0"/>
          </a:p>
        </p:txBody>
      </p:sp>
      <p:sp>
        <p:nvSpPr>
          <p:cNvPr id="7" name="Rectangle 6"/>
          <p:cNvSpPr/>
          <p:nvPr/>
        </p:nvSpPr>
        <p:spPr>
          <a:xfrm>
            <a:off x="304800" y="244061"/>
            <a:ext cx="11105320" cy="369332"/>
          </a:xfrm>
          <a:prstGeom prst="rect">
            <a:avLst/>
          </a:prstGeom>
        </p:spPr>
        <p:txBody>
          <a:bodyPr wrap="square">
            <a:spAutoFit/>
          </a:bodyPr>
          <a:lstStyle/>
          <a:p>
            <a:pPr algn="ctr"/>
            <a:r>
              <a:rPr lang="en-ZA" b="1" dirty="0" smtClean="0">
                <a:solidFill>
                  <a:srgbClr val="000000"/>
                </a:solidFill>
                <a:latin typeface="Calibri" panose="020F0502020204030204" pitchFamily="34" charset="0"/>
              </a:rPr>
              <a:t>Categorisation of alternative opportunities: </a:t>
            </a:r>
            <a:r>
              <a:rPr lang="en-ZA" b="1" dirty="0" err="1" smtClean="0">
                <a:solidFill>
                  <a:srgbClr val="000000"/>
                </a:solidFill>
                <a:latin typeface="Calibri" panose="020F0502020204030204" pitchFamily="34" charset="0"/>
              </a:rPr>
              <a:t>Adj</a:t>
            </a:r>
            <a:r>
              <a:rPr lang="en-ZA" b="1" dirty="0" smtClean="0">
                <a:solidFill>
                  <a:srgbClr val="000000"/>
                </a:solidFill>
                <a:latin typeface="Calibri" panose="020F0502020204030204" pitchFamily="34" charset="0"/>
              </a:rPr>
              <a:t>, Adj2, Other Island, </a:t>
            </a:r>
            <a:r>
              <a:rPr lang="en-ZA" b="1" dirty="0" err="1" smtClean="0">
                <a:solidFill>
                  <a:srgbClr val="000000"/>
                </a:solidFill>
                <a:latin typeface="Calibri" panose="020F0502020204030204" pitchFamily="34" charset="0"/>
              </a:rPr>
              <a:t>Gansbaai</a:t>
            </a:r>
            <a:r>
              <a:rPr lang="en-ZA" b="1" dirty="0" smtClean="0">
                <a:solidFill>
                  <a:srgbClr val="000000"/>
                </a:solidFill>
                <a:latin typeface="Calibri" panose="020F0502020204030204" pitchFamily="34" charset="0"/>
              </a:rPr>
              <a:t>, St Helena Bay, Extra Grids </a:t>
            </a:r>
            <a:endParaRPr lang="en-US" b="1" dirty="0"/>
          </a:p>
        </p:txBody>
      </p:sp>
      <p:pic>
        <p:nvPicPr>
          <p:cNvPr id="2" name="Picture 1"/>
          <p:cNvPicPr>
            <a:picLocks noChangeAspect="1"/>
          </p:cNvPicPr>
          <p:nvPr/>
        </p:nvPicPr>
        <p:blipFill>
          <a:blip r:embed="rId2"/>
          <a:stretch>
            <a:fillRect/>
          </a:stretch>
        </p:blipFill>
        <p:spPr>
          <a:xfrm>
            <a:off x="2260542" y="1337407"/>
            <a:ext cx="7670915" cy="5441324"/>
          </a:xfrm>
          <a:prstGeom prst="rect">
            <a:avLst/>
          </a:prstGeom>
        </p:spPr>
      </p:pic>
      <p:sp>
        <p:nvSpPr>
          <p:cNvPr id="3" name="Subtitle 2"/>
          <p:cNvSpPr>
            <a:spLocks noGrp="1"/>
          </p:cNvSpPr>
          <p:nvPr>
            <p:ph type="subTitle" idx="1"/>
          </p:nvPr>
        </p:nvSpPr>
        <p:spPr/>
        <p:txBody>
          <a:bodyPr/>
          <a:lstStyle/>
          <a:p>
            <a:endParaRPr lang="en-US"/>
          </a:p>
        </p:txBody>
      </p:sp>
      <p:sp>
        <p:nvSpPr>
          <p:cNvPr id="9" name="TextBox 8"/>
          <p:cNvSpPr txBox="1"/>
          <p:nvPr/>
        </p:nvSpPr>
        <p:spPr>
          <a:xfrm>
            <a:off x="2531165" y="809107"/>
            <a:ext cx="2544417" cy="461665"/>
          </a:xfrm>
          <a:prstGeom prst="rect">
            <a:avLst/>
          </a:prstGeom>
          <a:noFill/>
        </p:spPr>
        <p:txBody>
          <a:bodyPr wrap="square" rtlCol="0">
            <a:spAutoFit/>
          </a:bodyPr>
          <a:lstStyle/>
          <a:p>
            <a:r>
              <a:rPr lang="en-US" sz="2400" b="1" dirty="0" err="1" smtClean="0"/>
              <a:t>Dassen</a:t>
            </a:r>
            <a:r>
              <a:rPr lang="en-US" sz="2400" b="1" dirty="0" smtClean="0"/>
              <a:t> Island</a:t>
            </a:r>
            <a:endParaRPr lang="en-US" sz="2400" b="1" dirty="0"/>
          </a:p>
        </p:txBody>
      </p:sp>
    </p:spTree>
    <p:extLst>
      <p:ext uri="{BB962C8B-B14F-4D97-AF65-F5344CB8AC3E}">
        <p14:creationId xmlns:p14="http://schemas.microsoft.com/office/powerpoint/2010/main" val="3685402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484403"/>
            <a:ext cx="9144000" cy="679933"/>
          </a:xfrm>
        </p:spPr>
        <p:txBody>
          <a:bodyPr>
            <a:normAutofit fontScale="90000"/>
          </a:bodyPr>
          <a:lstStyle/>
          <a:p>
            <a:pPr>
              <a:lnSpc>
                <a:spcPct val="100000"/>
              </a:lnSpc>
            </a:pPr>
            <a:r>
              <a:rPr lang="en-US" sz="3600" dirty="0"/>
              <a:t/>
            </a:r>
            <a:br>
              <a:rPr lang="en-US" sz="3600" dirty="0"/>
            </a:br>
            <a:r>
              <a:rPr lang="en-ZA" sz="3600" dirty="0"/>
              <a:t> </a:t>
            </a:r>
            <a:endParaRPr lang="en-US" dirty="0"/>
          </a:p>
        </p:txBody>
      </p:sp>
      <p:sp>
        <p:nvSpPr>
          <p:cNvPr id="5" name="Subtitle 4"/>
          <p:cNvSpPr>
            <a:spLocks noGrp="1"/>
          </p:cNvSpPr>
          <p:nvPr>
            <p:ph type="subTitle" idx="1"/>
          </p:nvPr>
        </p:nvSpPr>
        <p:spPr>
          <a:xfrm>
            <a:off x="1364972" y="159207"/>
            <a:ext cx="3578089" cy="714686"/>
          </a:xfrm>
        </p:spPr>
        <p:txBody>
          <a:bodyPr>
            <a:normAutofit/>
          </a:bodyPr>
          <a:lstStyle/>
          <a:p>
            <a:r>
              <a:rPr lang="en-ZA" b="1" dirty="0" smtClean="0"/>
              <a:t>Robben</a:t>
            </a:r>
            <a:r>
              <a:rPr lang="en-ZA" dirty="0" smtClean="0"/>
              <a:t> Island</a:t>
            </a:r>
            <a:endParaRPr lang="en-US" dirty="0"/>
          </a:p>
        </p:txBody>
      </p:sp>
      <p:sp>
        <p:nvSpPr>
          <p:cNvPr id="6" name="Title 3"/>
          <p:cNvSpPr txBox="1">
            <a:spLocks/>
          </p:cNvSpPr>
          <p:nvPr/>
        </p:nvSpPr>
        <p:spPr>
          <a:xfrm>
            <a:off x="1524000" y="279527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smtClean="0"/>
              <a:t/>
            </a:r>
            <a:br>
              <a:rPr lang="en-US" sz="3600" smtClean="0"/>
            </a:br>
            <a:r>
              <a:rPr lang="en-ZA" sz="3600" smtClean="0"/>
              <a:t> </a:t>
            </a:r>
            <a:endParaRPr lang="en-US" dirty="0"/>
          </a:p>
        </p:txBody>
      </p:sp>
      <p:pic>
        <p:nvPicPr>
          <p:cNvPr id="3" name="Picture 2"/>
          <p:cNvPicPr>
            <a:picLocks noChangeAspect="1"/>
          </p:cNvPicPr>
          <p:nvPr/>
        </p:nvPicPr>
        <p:blipFill>
          <a:blip r:embed="rId2"/>
          <a:stretch>
            <a:fillRect/>
          </a:stretch>
        </p:blipFill>
        <p:spPr>
          <a:xfrm>
            <a:off x="1881407" y="516550"/>
            <a:ext cx="8429186" cy="5979200"/>
          </a:xfrm>
          <a:prstGeom prst="rect">
            <a:avLst/>
          </a:prstGeom>
        </p:spPr>
      </p:pic>
    </p:spTree>
    <p:extLst>
      <p:ext uri="{BB962C8B-B14F-4D97-AF65-F5344CB8AC3E}">
        <p14:creationId xmlns:p14="http://schemas.microsoft.com/office/powerpoint/2010/main" val="105625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484403"/>
            <a:ext cx="9144000" cy="679933"/>
          </a:xfrm>
        </p:spPr>
        <p:txBody>
          <a:bodyPr>
            <a:normAutofit fontScale="90000"/>
          </a:bodyPr>
          <a:lstStyle/>
          <a:p>
            <a:pPr>
              <a:lnSpc>
                <a:spcPct val="100000"/>
              </a:lnSpc>
            </a:pPr>
            <a:r>
              <a:rPr lang="en-US" sz="3600" dirty="0"/>
              <a:t/>
            </a:r>
            <a:br>
              <a:rPr lang="en-US" sz="3600" dirty="0"/>
            </a:br>
            <a:r>
              <a:rPr lang="en-ZA" sz="3600" dirty="0"/>
              <a:t> </a:t>
            </a:r>
            <a:endParaRPr lang="en-US" dirty="0"/>
          </a:p>
        </p:txBody>
      </p:sp>
      <p:sp>
        <p:nvSpPr>
          <p:cNvPr id="6" name="Title 3"/>
          <p:cNvSpPr txBox="1">
            <a:spLocks/>
          </p:cNvSpPr>
          <p:nvPr/>
        </p:nvSpPr>
        <p:spPr>
          <a:xfrm>
            <a:off x="1524000" y="279527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smtClean="0"/>
              <a:t/>
            </a:r>
            <a:br>
              <a:rPr lang="en-US" sz="3600" smtClean="0"/>
            </a:br>
            <a:r>
              <a:rPr lang="en-ZA" sz="3600" smtClean="0"/>
              <a:t> </a:t>
            </a:r>
            <a:endParaRPr lang="en-US" dirty="0"/>
          </a:p>
        </p:txBody>
      </p:sp>
      <p:sp>
        <p:nvSpPr>
          <p:cNvPr id="7" name="Rectangle 6"/>
          <p:cNvSpPr/>
          <p:nvPr/>
        </p:nvSpPr>
        <p:spPr>
          <a:xfrm>
            <a:off x="1524000" y="918052"/>
            <a:ext cx="9051234" cy="5447645"/>
          </a:xfrm>
          <a:prstGeom prst="rect">
            <a:avLst/>
          </a:prstGeom>
        </p:spPr>
        <p:txBody>
          <a:bodyPr wrap="square">
            <a:spAutoFit/>
          </a:bodyPr>
          <a:lstStyle/>
          <a:p>
            <a:pPr marL="342900" indent="-342900">
              <a:spcBef>
                <a:spcPts val="600"/>
              </a:spcBef>
              <a:spcAft>
                <a:spcPts val="600"/>
              </a:spcAft>
              <a:buFont typeface="+mj-lt"/>
              <a:buAutoNum type="arabicPeriod"/>
            </a:pPr>
            <a:r>
              <a:rPr lang="en-ZA" sz="1600" b="0" i="0" u="none" strike="noStrike" baseline="0" dirty="0" smtClean="0">
                <a:solidFill>
                  <a:srgbClr val="000000"/>
                </a:solidFill>
              </a:rPr>
              <a:t>For the </a:t>
            </a:r>
            <a:r>
              <a:rPr lang="en-ZA" sz="1600" b="0" i="0" u="none" strike="noStrike" baseline="0" dirty="0" err="1" smtClean="0">
                <a:solidFill>
                  <a:srgbClr val="000000"/>
                </a:solidFill>
              </a:rPr>
              <a:t>i-th</a:t>
            </a:r>
            <a:r>
              <a:rPr lang="en-ZA" sz="1600" b="0" i="0" u="none" strike="noStrike" baseline="0" dirty="0" smtClean="0">
                <a:solidFill>
                  <a:srgbClr val="000000"/>
                </a:solidFill>
              </a:rPr>
              <a:t> set a determination is made whether it occurs in an intersecting grid or not.</a:t>
            </a:r>
          </a:p>
          <a:p>
            <a:pPr marL="342900" indent="-342900">
              <a:spcBef>
                <a:spcPts val="600"/>
              </a:spcBef>
              <a:spcAft>
                <a:spcPts val="600"/>
              </a:spcAft>
              <a:buFont typeface="+mj-lt"/>
              <a:buAutoNum type="arabicPeriod"/>
            </a:pPr>
            <a:r>
              <a:rPr lang="en-ZA" sz="1600" b="0" i="0" u="none" strike="noStrike" baseline="0" dirty="0" smtClean="0">
                <a:solidFill>
                  <a:srgbClr val="000000"/>
                </a:solidFill>
              </a:rPr>
              <a:t>If the </a:t>
            </a:r>
            <a:r>
              <a:rPr lang="en-ZA" sz="1600" b="0" i="0" u="none" strike="noStrike" baseline="0" dirty="0" err="1" smtClean="0">
                <a:solidFill>
                  <a:srgbClr val="000000"/>
                </a:solidFill>
              </a:rPr>
              <a:t>i-th</a:t>
            </a:r>
            <a:r>
              <a:rPr lang="en-ZA" sz="1600" b="0" i="0" u="none" strike="noStrike" baseline="0" dirty="0" smtClean="0">
                <a:solidFill>
                  <a:srgbClr val="000000"/>
                </a:solidFill>
              </a:rPr>
              <a:t> set lies within an intersecting grid, then a random selection is made as to whether it lies inside the penguin closure area or outside the penguin closure area. This is based on the proportion of area for that grid which is inside / outside the penguin protection area.</a:t>
            </a:r>
          </a:p>
          <a:p>
            <a:pPr marL="342900" indent="-342900">
              <a:spcBef>
                <a:spcPts val="600"/>
              </a:spcBef>
              <a:spcAft>
                <a:spcPts val="600"/>
              </a:spcAft>
              <a:buFont typeface="+mj-lt"/>
              <a:buAutoNum type="arabicPeriod"/>
            </a:pPr>
            <a:r>
              <a:rPr lang="en-ZA" sz="1600" b="0" i="0" u="none" strike="noStrike" baseline="0" dirty="0" smtClean="0">
                <a:solidFill>
                  <a:srgbClr val="000000"/>
                </a:solidFill>
              </a:rPr>
              <a:t>A search is carried out to determine the existence of viable alternative opportunities, at a given point in the search hierarchy. The search hierarchy is Other Island, </a:t>
            </a:r>
            <a:r>
              <a:rPr lang="en-ZA" sz="1600" b="0" i="0" u="none" strike="noStrike" baseline="0" dirty="0" err="1" smtClean="0">
                <a:solidFill>
                  <a:srgbClr val="000000"/>
                </a:solidFill>
              </a:rPr>
              <a:t>Adj</a:t>
            </a:r>
            <a:r>
              <a:rPr lang="en-ZA" sz="1600" b="0" i="0" u="none" strike="noStrike" baseline="0" dirty="0" smtClean="0">
                <a:solidFill>
                  <a:srgbClr val="000000"/>
                </a:solidFill>
              </a:rPr>
              <a:t>, Adj2, </a:t>
            </a:r>
            <a:r>
              <a:rPr lang="en-ZA" sz="1600" b="0" i="0" u="none" strike="noStrike" baseline="0" dirty="0" err="1" smtClean="0">
                <a:solidFill>
                  <a:srgbClr val="000000"/>
                </a:solidFill>
              </a:rPr>
              <a:t>Gansbaai</a:t>
            </a:r>
            <a:r>
              <a:rPr lang="en-ZA" sz="1600" b="0" i="0" u="none" strike="noStrike" baseline="0" dirty="0" smtClean="0">
                <a:solidFill>
                  <a:srgbClr val="000000"/>
                </a:solidFill>
              </a:rPr>
              <a:t>, St Helena </a:t>
            </a:r>
            <a:r>
              <a:rPr lang="en-ZA" sz="1600" b="0" i="0" u="none" strike="noStrike" baseline="0" dirty="0" smtClean="0"/>
              <a:t>Bay, Extra. These alternative opportunities are unique to each grid, and may therefore include intersecting grids in the case of the </a:t>
            </a:r>
            <a:r>
              <a:rPr lang="en-ZA" sz="1600" b="0" i="0" u="none" strike="noStrike" baseline="0" dirty="0" err="1" smtClean="0"/>
              <a:t>Adj</a:t>
            </a:r>
            <a:r>
              <a:rPr lang="en-ZA" sz="1600" b="0" i="0" u="none" strike="noStrike" baseline="0" dirty="0" smtClean="0"/>
              <a:t> and Adj2 level of the hierarchy. </a:t>
            </a:r>
          </a:p>
          <a:p>
            <a:pPr marL="342900" indent="-342900">
              <a:spcBef>
                <a:spcPts val="600"/>
              </a:spcBef>
              <a:spcAft>
                <a:spcPts val="600"/>
              </a:spcAft>
              <a:buFont typeface="+mj-lt"/>
              <a:buAutoNum type="arabicPeriod"/>
            </a:pPr>
            <a:r>
              <a:rPr lang="en-ZA" sz="1600" b="0" i="0" u="none" strike="noStrike" baseline="0" dirty="0" smtClean="0"/>
              <a:t>If a viable opportunity exists at a particular level of the hierarchy, further searches at later levels in the hierarchy are not carried out. </a:t>
            </a:r>
          </a:p>
          <a:p>
            <a:pPr marL="342900" indent="-342900">
              <a:spcBef>
                <a:spcPts val="600"/>
              </a:spcBef>
              <a:spcAft>
                <a:spcPts val="600"/>
              </a:spcAft>
              <a:buFont typeface="+mj-lt"/>
              <a:buAutoNum type="arabicPeriod"/>
            </a:pPr>
            <a:r>
              <a:rPr lang="en-ZA" sz="1600" b="0" i="0" u="none" strike="noStrike" baseline="0" dirty="0" smtClean="0"/>
              <a:t>If an alternative opportunity exists which is itself within in an intersecting grid, a random selection process is carried out to determine if that opportunity is viable, i.e. lies outside the penguin protection area. This random selection process is based on the proportion of area for that grid which is inside / outside the penguin protection area. </a:t>
            </a:r>
          </a:p>
          <a:p>
            <a:pPr marL="342900" indent="-342900">
              <a:spcBef>
                <a:spcPts val="600"/>
              </a:spcBef>
              <a:spcAft>
                <a:spcPts val="600"/>
              </a:spcAft>
              <a:buFont typeface="+mj-lt"/>
              <a:buAutoNum type="arabicPeriod"/>
            </a:pPr>
            <a:r>
              <a:rPr lang="en-ZA" sz="1600" b="0" i="0" u="none" strike="noStrike" baseline="0" dirty="0" smtClean="0"/>
              <a:t>Opportunities are average standardised catches at a day and grid level. </a:t>
            </a:r>
          </a:p>
          <a:p>
            <a:pPr marL="342900" indent="-342900">
              <a:spcBef>
                <a:spcPts val="600"/>
              </a:spcBef>
              <a:spcAft>
                <a:spcPts val="600"/>
              </a:spcAft>
              <a:buFont typeface="+mj-lt"/>
              <a:buAutoNum type="arabicPeriod"/>
            </a:pPr>
            <a:r>
              <a:rPr lang="en-ZA" sz="1600" b="0" i="0" u="none" strike="noStrike" baseline="0" dirty="0" smtClean="0"/>
              <a:t>Finally (a) the replacement opportunity is randomly selected from the finalised set of viable opportunities, (b) the replacement catch is constrained to not exceed the catch that is being replaced, and (c) the replacement catch is corrected for (multiplied by) the boat factor for the vessel in question. </a:t>
            </a:r>
            <a:endParaRPr lang="en-ZA" sz="1600" b="0" i="0" u="none" strike="noStrike" baseline="0" dirty="0" smtClean="0"/>
          </a:p>
        </p:txBody>
      </p:sp>
      <p:sp>
        <p:nvSpPr>
          <p:cNvPr id="8" name="TextBox 7"/>
          <p:cNvSpPr txBox="1"/>
          <p:nvPr/>
        </p:nvSpPr>
        <p:spPr>
          <a:xfrm>
            <a:off x="1762539" y="142558"/>
            <a:ext cx="2623931" cy="523220"/>
          </a:xfrm>
          <a:prstGeom prst="rect">
            <a:avLst/>
          </a:prstGeom>
          <a:noFill/>
        </p:spPr>
        <p:txBody>
          <a:bodyPr wrap="square" rtlCol="0">
            <a:spAutoFit/>
          </a:bodyPr>
          <a:lstStyle/>
          <a:p>
            <a:pPr algn="ctr"/>
            <a:r>
              <a:rPr lang="en-US" sz="2800" b="1" dirty="0" smtClean="0"/>
              <a:t>OBM Approach</a:t>
            </a:r>
            <a:endParaRPr lang="en-US" sz="2800" b="1" dirty="0"/>
          </a:p>
        </p:txBody>
      </p:sp>
    </p:spTree>
    <p:extLst>
      <p:ext uri="{BB962C8B-B14F-4D97-AF65-F5344CB8AC3E}">
        <p14:creationId xmlns:p14="http://schemas.microsoft.com/office/powerpoint/2010/main" val="60759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484403"/>
            <a:ext cx="9144000" cy="679933"/>
          </a:xfrm>
        </p:spPr>
        <p:txBody>
          <a:bodyPr>
            <a:normAutofit fontScale="90000"/>
          </a:bodyPr>
          <a:lstStyle/>
          <a:p>
            <a:pPr>
              <a:lnSpc>
                <a:spcPct val="100000"/>
              </a:lnSpc>
            </a:pPr>
            <a:r>
              <a:rPr lang="en-US" sz="3600" dirty="0"/>
              <a:t/>
            </a:r>
            <a:br>
              <a:rPr lang="en-US" sz="3600" dirty="0"/>
            </a:br>
            <a:r>
              <a:rPr lang="en-ZA" sz="3600" dirty="0"/>
              <a:t> </a:t>
            </a:r>
            <a:endParaRPr lang="en-US" dirty="0"/>
          </a:p>
        </p:txBody>
      </p:sp>
      <p:sp>
        <p:nvSpPr>
          <p:cNvPr id="6" name="Title 3"/>
          <p:cNvSpPr txBox="1">
            <a:spLocks/>
          </p:cNvSpPr>
          <p:nvPr/>
        </p:nvSpPr>
        <p:spPr>
          <a:xfrm>
            <a:off x="1524000" y="279527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smtClean="0"/>
              <a:t/>
            </a:r>
            <a:br>
              <a:rPr lang="en-US" sz="3600" smtClean="0"/>
            </a:br>
            <a:r>
              <a:rPr lang="en-ZA" sz="3600" smtClean="0"/>
              <a:t> </a:t>
            </a:r>
            <a:endParaRPr lang="en-US" dirty="0"/>
          </a:p>
        </p:txBody>
      </p:sp>
      <p:sp>
        <p:nvSpPr>
          <p:cNvPr id="7" name="Rectangle 6"/>
          <p:cNvSpPr/>
          <p:nvPr/>
        </p:nvSpPr>
        <p:spPr>
          <a:xfrm>
            <a:off x="477078" y="1103582"/>
            <a:ext cx="11092068" cy="5070619"/>
          </a:xfrm>
          <a:prstGeom prst="rect">
            <a:avLst/>
          </a:prstGeom>
        </p:spPr>
        <p:txBody>
          <a:bodyPr wrap="square">
            <a:spAutoFit/>
          </a:bodyPr>
          <a:lstStyle/>
          <a:p>
            <a:pPr marL="285750" indent="-285750">
              <a:buFont typeface="Arial" panose="020B0604020202020204" pitchFamily="34" charset="0"/>
              <a:buChar char="•"/>
            </a:pPr>
            <a:r>
              <a:rPr lang="en-ZA" b="1" i="0" u="none" strike="noStrike" baseline="0" dirty="0" smtClean="0">
                <a:solidFill>
                  <a:srgbClr val="000000"/>
                </a:solidFill>
              </a:rPr>
              <a:t>Interim Presentation to PWG</a:t>
            </a:r>
          </a:p>
          <a:p>
            <a:pPr marL="285750" indent="-285750">
              <a:spcBef>
                <a:spcPts val="600"/>
              </a:spcBef>
              <a:spcAft>
                <a:spcPts val="600"/>
              </a:spcAft>
              <a:buFont typeface="Arial" panose="020B0604020202020204" pitchFamily="34" charset="0"/>
              <a:buChar char="•"/>
            </a:pPr>
            <a:r>
              <a:rPr lang="en-ZA" b="1" dirty="0" smtClean="0">
                <a:solidFill>
                  <a:srgbClr val="000000"/>
                </a:solidFill>
              </a:rPr>
              <a:t>Query “Alternative Opportunities”</a:t>
            </a:r>
            <a:r>
              <a:rPr lang="en-ZA" b="1" i="0" u="none" strike="noStrike" baseline="0" dirty="0" smtClean="0">
                <a:solidFill>
                  <a:srgbClr val="000000"/>
                </a:solidFill>
              </a:rPr>
              <a:t>.</a:t>
            </a:r>
          </a:p>
          <a:p>
            <a:pPr marL="285750" indent="-285750">
              <a:spcBef>
                <a:spcPts val="600"/>
              </a:spcBef>
              <a:spcAft>
                <a:spcPts val="600"/>
              </a:spcAft>
              <a:buFont typeface="Arial" panose="020B0604020202020204" pitchFamily="34" charset="0"/>
              <a:buChar char="•"/>
            </a:pPr>
            <a:r>
              <a:rPr lang="en-ZA" b="1" dirty="0" smtClean="0">
                <a:solidFill>
                  <a:srgbClr val="000000"/>
                </a:solidFill>
              </a:rPr>
              <a:t>Final Report to PWG:  mid –October.  </a:t>
            </a:r>
            <a:endParaRPr lang="en-ZA" b="1" i="0" u="none" strike="noStrike" baseline="0" dirty="0">
              <a:solidFill>
                <a:srgbClr val="000000"/>
              </a:solidFill>
            </a:endParaRPr>
          </a:p>
          <a:p>
            <a:pPr>
              <a:spcBef>
                <a:spcPts val="600"/>
              </a:spcBef>
              <a:spcAft>
                <a:spcPts val="600"/>
              </a:spcAft>
            </a:pPr>
            <a:endParaRPr lang="en-ZA" sz="1600" dirty="0" smtClean="0">
              <a:solidFill>
                <a:srgbClr val="000000"/>
              </a:solidFill>
            </a:endParaRPr>
          </a:p>
          <a:p>
            <a:pPr lvl="1">
              <a:spcBef>
                <a:spcPts val="600"/>
              </a:spcBef>
              <a:spcAft>
                <a:spcPts val="600"/>
              </a:spcAft>
            </a:pPr>
            <a:r>
              <a:rPr lang="en-ZA" sz="2000" b="1" dirty="0" smtClean="0">
                <a:solidFill>
                  <a:srgbClr val="000000"/>
                </a:solidFill>
              </a:rPr>
              <a:t>Feedback</a:t>
            </a:r>
            <a:endParaRPr lang="en-ZA" sz="2000" b="1" i="0" u="none" strike="noStrike" baseline="0" dirty="0" smtClean="0">
              <a:solidFill>
                <a:srgbClr val="000000"/>
              </a:solidFill>
            </a:endParaRPr>
          </a:p>
          <a:p>
            <a:endParaRPr lang="en-US" sz="1600" dirty="0"/>
          </a:p>
          <a:p>
            <a:pPr lvl="1">
              <a:spcBef>
                <a:spcPts val="300"/>
              </a:spcBef>
              <a:spcAft>
                <a:spcPts val="300"/>
              </a:spcAft>
            </a:pPr>
            <a:r>
              <a:rPr lang="en-ZA" sz="2000" b="1" dirty="0" smtClean="0">
                <a:solidFill>
                  <a:srgbClr val="FF0000"/>
                </a:solidFill>
              </a:rPr>
              <a:t>1. </a:t>
            </a:r>
            <a:r>
              <a:rPr lang="en-ZA" sz="2000" b="1" dirty="0">
                <a:solidFill>
                  <a:srgbClr val="FF0000"/>
                </a:solidFill>
              </a:rPr>
              <a:t>Reduce </a:t>
            </a:r>
            <a:r>
              <a:rPr lang="en-ZA" sz="2000" b="1" dirty="0" smtClean="0">
                <a:solidFill>
                  <a:srgbClr val="FF0000"/>
                </a:solidFill>
              </a:rPr>
              <a:t>vessels</a:t>
            </a:r>
            <a:r>
              <a:rPr lang="en-ZA" sz="2000" dirty="0" smtClean="0">
                <a:solidFill>
                  <a:srgbClr val="FF0000"/>
                </a:solidFill>
              </a:rPr>
              <a:t> </a:t>
            </a:r>
            <a:endParaRPr lang="en-ZA" sz="2000" dirty="0">
              <a:solidFill>
                <a:srgbClr val="FF0000"/>
              </a:solidFill>
            </a:endParaRPr>
          </a:p>
          <a:p>
            <a:pPr lvl="1">
              <a:spcBef>
                <a:spcPts val="300"/>
              </a:spcBef>
              <a:spcAft>
                <a:spcPts val="300"/>
              </a:spcAft>
            </a:pPr>
            <a:r>
              <a:rPr lang="en-ZA" sz="1600" b="1" dirty="0" smtClean="0"/>
              <a:t>2. </a:t>
            </a:r>
            <a:r>
              <a:rPr lang="en-ZA" sz="1600" b="1" dirty="0"/>
              <a:t>Increase survey </a:t>
            </a:r>
            <a:r>
              <a:rPr lang="en-ZA" sz="1600" b="1" dirty="0" smtClean="0"/>
              <a:t>days</a:t>
            </a:r>
            <a:r>
              <a:rPr lang="en-ZA" sz="1600" dirty="0" smtClean="0"/>
              <a:t> </a:t>
            </a:r>
            <a:endParaRPr lang="en-ZA" sz="1600" dirty="0"/>
          </a:p>
          <a:p>
            <a:pPr lvl="1">
              <a:spcBef>
                <a:spcPts val="300"/>
              </a:spcBef>
              <a:spcAft>
                <a:spcPts val="300"/>
              </a:spcAft>
            </a:pPr>
            <a:r>
              <a:rPr lang="en-ZA" sz="2000" b="1" dirty="0" smtClean="0">
                <a:solidFill>
                  <a:srgbClr val="FF0000"/>
                </a:solidFill>
              </a:rPr>
              <a:t>3. </a:t>
            </a:r>
            <a:r>
              <a:rPr lang="en-ZA" sz="2000" b="1" dirty="0">
                <a:solidFill>
                  <a:srgbClr val="FF0000"/>
                </a:solidFill>
              </a:rPr>
              <a:t>Increase </a:t>
            </a:r>
            <a:r>
              <a:rPr lang="en-ZA" sz="2000" b="1" dirty="0" smtClean="0">
                <a:solidFill>
                  <a:srgbClr val="FF0000"/>
                </a:solidFill>
              </a:rPr>
              <a:t>Opportunities</a:t>
            </a:r>
            <a:r>
              <a:rPr lang="en-ZA" sz="2000" dirty="0" smtClean="0">
                <a:solidFill>
                  <a:srgbClr val="FF0000"/>
                </a:solidFill>
              </a:rPr>
              <a:t> </a:t>
            </a:r>
            <a:endParaRPr lang="en-ZA" sz="2000" dirty="0">
              <a:solidFill>
                <a:srgbClr val="FF0000"/>
              </a:solidFill>
            </a:endParaRPr>
          </a:p>
          <a:p>
            <a:pPr lvl="1">
              <a:spcBef>
                <a:spcPts val="300"/>
              </a:spcBef>
              <a:spcAft>
                <a:spcPts val="300"/>
              </a:spcAft>
            </a:pPr>
            <a:r>
              <a:rPr lang="en-ZA" sz="1600" b="1" dirty="0" smtClean="0">
                <a:solidFill>
                  <a:srgbClr val="FF0000"/>
                </a:solidFill>
              </a:rPr>
              <a:t>4. </a:t>
            </a:r>
            <a:r>
              <a:rPr lang="en-ZA" sz="1600" b="1" dirty="0">
                <a:solidFill>
                  <a:srgbClr val="FF0000"/>
                </a:solidFill>
              </a:rPr>
              <a:t>Editorial </a:t>
            </a:r>
            <a:r>
              <a:rPr lang="en-ZA" sz="1600" b="1" dirty="0" smtClean="0">
                <a:solidFill>
                  <a:srgbClr val="FF0000"/>
                </a:solidFill>
              </a:rPr>
              <a:t>Minor</a:t>
            </a:r>
            <a:r>
              <a:rPr lang="en-ZA" sz="1600" dirty="0" smtClean="0">
                <a:solidFill>
                  <a:srgbClr val="FF0000"/>
                </a:solidFill>
              </a:rPr>
              <a:t> </a:t>
            </a:r>
            <a:endParaRPr lang="en-ZA" sz="1600" dirty="0">
              <a:solidFill>
                <a:srgbClr val="FF0000"/>
              </a:solidFill>
            </a:endParaRPr>
          </a:p>
          <a:p>
            <a:pPr lvl="1">
              <a:spcBef>
                <a:spcPts val="300"/>
              </a:spcBef>
              <a:spcAft>
                <a:spcPts val="300"/>
              </a:spcAft>
            </a:pPr>
            <a:r>
              <a:rPr lang="en-ZA" sz="1600" b="1" dirty="0" smtClean="0">
                <a:solidFill>
                  <a:srgbClr val="FF0000"/>
                </a:solidFill>
              </a:rPr>
              <a:t>4. </a:t>
            </a:r>
            <a:r>
              <a:rPr lang="en-ZA" sz="1600" b="1" dirty="0">
                <a:solidFill>
                  <a:srgbClr val="FF0000"/>
                </a:solidFill>
              </a:rPr>
              <a:t>Editorial </a:t>
            </a:r>
            <a:r>
              <a:rPr lang="en-ZA" sz="1600" b="1" dirty="0" smtClean="0">
                <a:solidFill>
                  <a:srgbClr val="FF0000"/>
                </a:solidFill>
              </a:rPr>
              <a:t>Moderate</a:t>
            </a:r>
            <a:r>
              <a:rPr lang="en-ZA" sz="1600" dirty="0" smtClean="0">
                <a:solidFill>
                  <a:srgbClr val="FF0000"/>
                </a:solidFill>
              </a:rPr>
              <a:t> </a:t>
            </a:r>
            <a:endParaRPr lang="en-ZA" sz="1600" dirty="0">
              <a:solidFill>
                <a:srgbClr val="FF0000"/>
              </a:solidFill>
            </a:endParaRPr>
          </a:p>
          <a:p>
            <a:pPr lvl="1">
              <a:spcBef>
                <a:spcPts val="300"/>
              </a:spcBef>
              <a:spcAft>
                <a:spcPts val="300"/>
              </a:spcAft>
            </a:pPr>
            <a:r>
              <a:rPr lang="en-ZA" sz="1600" b="1" dirty="0" smtClean="0"/>
              <a:t>5</a:t>
            </a:r>
            <a:r>
              <a:rPr lang="en-ZA" sz="1600" b="1" dirty="0"/>
              <a:t>. GLM </a:t>
            </a:r>
            <a:r>
              <a:rPr lang="en-ZA" sz="1600" b="1" dirty="0" smtClean="0"/>
              <a:t>Analyses</a:t>
            </a:r>
            <a:r>
              <a:rPr lang="en-ZA" sz="1600" dirty="0" smtClean="0"/>
              <a:t> </a:t>
            </a:r>
            <a:endParaRPr lang="en-ZA" sz="1600" dirty="0"/>
          </a:p>
          <a:p>
            <a:pPr lvl="1">
              <a:spcBef>
                <a:spcPts val="300"/>
              </a:spcBef>
              <a:spcAft>
                <a:spcPts val="300"/>
              </a:spcAft>
            </a:pPr>
            <a:r>
              <a:rPr lang="en-ZA" sz="1600" b="1" dirty="0" smtClean="0">
                <a:solidFill>
                  <a:srgbClr val="FF0000"/>
                </a:solidFill>
              </a:rPr>
              <a:t>7</a:t>
            </a:r>
            <a:r>
              <a:rPr lang="en-ZA" sz="1600" b="1" dirty="0">
                <a:solidFill>
                  <a:srgbClr val="FF0000"/>
                </a:solidFill>
              </a:rPr>
              <a:t>. Revise </a:t>
            </a:r>
            <a:r>
              <a:rPr lang="en-ZA" sz="1600" b="1" dirty="0" smtClean="0">
                <a:solidFill>
                  <a:srgbClr val="FF0000"/>
                </a:solidFill>
              </a:rPr>
              <a:t>Economics</a:t>
            </a:r>
            <a:r>
              <a:rPr lang="en-ZA" sz="1600" dirty="0" smtClean="0">
                <a:solidFill>
                  <a:srgbClr val="FF0000"/>
                </a:solidFill>
              </a:rPr>
              <a:t> </a:t>
            </a:r>
            <a:endParaRPr lang="en-ZA" sz="1600" dirty="0">
              <a:solidFill>
                <a:srgbClr val="FF0000"/>
              </a:solidFill>
            </a:endParaRPr>
          </a:p>
          <a:p>
            <a:pPr lvl="1">
              <a:spcBef>
                <a:spcPts val="300"/>
              </a:spcBef>
              <a:spcAft>
                <a:spcPts val="300"/>
              </a:spcAft>
            </a:pPr>
            <a:r>
              <a:rPr lang="en-ZA" b="1" dirty="0" smtClean="0">
                <a:solidFill>
                  <a:srgbClr val="FF0000"/>
                </a:solidFill>
              </a:rPr>
              <a:t>8</a:t>
            </a:r>
            <a:r>
              <a:rPr lang="en-ZA" b="1" dirty="0">
                <a:solidFill>
                  <a:srgbClr val="FF0000"/>
                </a:solidFill>
              </a:rPr>
              <a:t>. Resolve Grids / </a:t>
            </a:r>
            <a:r>
              <a:rPr lang="en-ZA" b="1" dirty="0" smtClean="0">
                <a:solidFill>
                  <a:srgbClr val="FF0000"/>
                </a:solidFill>
              </a:rPr>
              <a:t>Duplicates</a:t>
            </a:r>
            <a:r>
              <a:rPr lang="en-ZA" dirty="0" smtClean="0">
                <a:solidFill>
                  <a:srgbClr val="FF0000"/>
                </a:solidFill>
              </a:rPr>
              <a:t> </a:t>
            </a:r>
            <a:endParaRPr lang="en-ZA" dirty="0">
              <a:solidFill>
                <a:srgbClr val="FF0000"/>
              </a:solidFill>
            </a:endParaRPr>
          </a:p>
        </p:txBody>
      </p:sp>
      <p:sp>
        <p:nvSpPr>
          <p:cNvPr id="8" name="TextBox 7"/>
          <p:cNvSpPr txBox="1"/>
          <p:nvPr/>
        </p:nvSpPr>
        <p:spPr>
          <a:xfrm>
            <a:off x="477078" y="222554"/>
            <a:ext cx="1762539" cy="523220"/>
          </a:xfrm>
          <a:prstGeom prst="rect">
            <a:avLst/>
          </a:prstGeom>
          <a:noFill/>
        </p:spPr>
        <p:txBody>
          <a:bodyPr wrap="square" rtlCol="0">
            <a:spAutoFit/>
          </a:bodyPr>
          <a:lstStyle/>
          <a:p>
            <a:pPr algn="ctr"/>
            <a:r>
              <a:rPr lang="en-US" sz="2800" b="1" dirty="0" smtClean="0"/>
              <a:t>Process</a:t>
            </a:r>
            <a:endParaRPr lang="en-US" sz="2800" b="1" dirty="0"/>
          </a:p>
        </p:txBody>
      </p:sp>
    </p:spTree>
    <p:extLst>
      <p:ext uri="{BB962C8B-B14F-4D97-AF65-F5344CB8AC3E}">
        <p14:creationId xmlns:p14="http://schemas.microsoft.com/office/powerpoint/2010/main" val="161380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484403"/>
            <a:ext cx="9144000" cy="679933"/>
          </a:xfrm>
        </p:spPr>
        <p:txBody>
          <a:bodyPr>
            <a:normAutofit fontScale="90000"/>
          </a:bodyPr>
          <a:lstStyle/>
          <a:p>
            <a:pPr>
              <a:lnSpc>
                <a:spcPct val="100000"/>
              </a:lnSpc>
            </a:pPr>
            <a:r>
              <a:rPr lang="en-US" sz="3600" dirty="0"/>
              <a:t/>
            </a:r>
            <a:br>
              <a:rPr lang="en-US" sz="3600" dirty="0"/>
            </a:br>
            <a:r>
              <a:rPr lang="en-ZA" sz="3600" dirty="0"/>
              <a:t> </a:t>
            </a:r>
            <a:endParaRPr lang="en-US" dirty="0"/>
          </a:p>
        </p:txBody>
      </p:sp>
      <p:sp>
        <p:nvSpPr>
          <p:cNvPr id="6" name="Title 3"/>
          <p:cNvSpPr txBox="1">
            <a:spLocks/>
          </p:cNvSpPr>
          <p:nvPr/>
        </p:nvSpPr>
        <p:spPr>
          <a:xfrm>
            <a:off x="1524000" y="279527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smtClean="0"/>
              <a:t/>
            </a:r>
            <a:br>
              <a:rPr lang="en-US" sz="3600" smtClean="0"/>
            </a:br>
            <a:r>
              <a:rPr lang="en-ZA" sz="3600" smtClean="0"/>
              <a:t> </a:t>
            </a:r>
            <a:endParaRPr lang="en-US" dirty="0"/>
          </a:p>
        </p:txBody>
      </p:sp>
      <p:sp>
        <p:nvSpPr>
          <p:cNvPr id="2" name="TextBox 1"/>
          <p:cNvSpPr txBox="1"/>
          <p:nvPr/>
        </p:nvSpPr>
        <p:spPr>
          <a:xfrm>
            <a:off x="1431234" y="156502"/>
            <a:ext cx="7262191" cy="707886"/>
          </a:xfrm>
          <a:prstGeom prst="rect">
            <a:avLst/>
          </a:prstGeom>
          <a:noFill/>
        </p:spPr>
        <p:txBody>
          <a:bodyPr wrap="square" rtlCol="0">
            <a:spAutoFit/>
          </a:bodyPr>
          <a:lstStyle/>
          <a:p>
            <a:r>
              <a:rPr lang="en-US" sz="4000" b="1" dirty="0" smtClean="0"/>
              <a:t>Results of Resolving Duplicates</a:t>
            </a:r>
            <a:endParaRPr lang="en-US" sz="4000" b="1" dirty="0"/>
          </a:p>
        </p:txBody>
      </p:sp>
      <p:sp>
        <p:nvSpPr>
          <p:cNvPr id="9" name="TextBox 8"/>
          <p:cNvSpPr txBox="1"/>
          <p:nvPr/>
        </p:nvSpPr>
        <p:spPr>
          <a:xfrm>
            <a:off x="1417978" y="1434826"/>
            <a:ext cx="8812699" cy="523220"/>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More catch on the West Coast</a:t>
            </a:r>
            <a:endParaRPr lang="en-US" sz="2800" b="1" dirty="0"/>
          </a:p>
        </p:txBody>
      </p:sp>
      <p:sp>
        <p:nvSpPr>
          <p:cNvPr id="10" name="TextBox 9"/>
          <p:cNvSpPr txBox="1"/>
          <p:nvPr/>
        </p:nvSpPr>
        <p:spPr>
          <a:xfrm>
            <a:off x="1417978" y="2266874"/>
            <a:ext cx="8812699" cy="523220"/>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More catch in penguin protection areas</a:t>
            </a:r>
            <a:endParaRPr lang="en-US" sz="2800" b="1" dirty="0"/>
          </a:p>
        </p:txBody>
      </p:sp>
      <p:sp>
        <p:nvSpPr>
          <p:cNvPr id="11" name="TextBox 10"/>
          <p:cNvSpPr txBox="1"/>
          <p:nvPr/>
        </p:nvSpPr>
        <p:spPr>
          <a:xfrm>
            <a:off x="1431234" y="3159426"/>
            <a:ext cx="8812699" cy="954107"/>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A smaller % of the above is unreplaceable (from 50% to 40%)</a:t>
            </a:r>
            <a:endParaRPr lang="en-US" sz="2800" b="1" dirty="0"/>
          </a:p>
        </p:txBody>
      </p:sp>
    </p:spTree>
    <p:extLst>
      <p:ext uri="{BB962C8B-B14F-4D97-AF65-F5344CB8AC3E}">
        <p14:creationId xmlns:p14="http://schemas.microsoft.com/office/powerpoint/2010/main" val="1252647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484403"/>
            <a:ext cx="9144000" cy="679933"/>
          </a:xfrm>
        </p:spPr>
        <p:txBody>
          <a:bodyPr>
            <a:normAutofit fontScale="90000"/>
          </a:bodyPr>
          <a:lstStyle/>
          <a:p>
            <a:pPr>
              <a:lnSpc>
                <a:spcPct val="100000"/>
              </a:lnSpc>
            </a:pPr>
            <a:r>
              <a:rPr lang="en-US" sz="3600" dirty="0"/>
              <a:t/>
            </a:r>
            <a:br>
              <a:rPr lang="en-US" sz="3600" dirty="0"/>
            </a:br>
            <a:r>
              <a:rPr lang="en-ZA" sz="3600" dirty="0"/>
              <a:t> </a:t>
            </a:r>
            <a:endParaRPr lang="en-US" dirty="0"/>
          </a:p>
        </p:txBody>
      </p:sp>
      <p:sp>
        <p:nvSpPr>
          <p:cNvPr id="6" name="Title 3"/>
          <p:cNvSpPr txBox="1">
            <a:spLocks/>
          </p:cNvSpPr>
          <p:nvPr/>
        </p:nvSpPr>
        <p:spPr>
          <a:xfrm>
            <a:off x="1524000" y="279527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smtClean="0"/>
              <a:t/>
            </a:r>
            <a:br>
              <a:rPr lang="en-US" sz="3600" smtClean="0"/>
            </a:br>
            <a:r>
              <a:rPr lang="en-ZA" sz="3600" smtClean="0"/>
              <a:t> </a:t>
            </a:r>
            <a:endParaRPr lang="en-US" dirty="0"/>
          </a:p>
        </p:txBody>
      </p:sp>
      <p:pic>
        <p:nvPicPr>
          <p:cNvPr id="3" name="Picture 2"/>
          <p:cNvPicPr>
            <a:picLocks noChangeAspect="1"/>
          </p:cNvPicPr>
          <p:nvPr/>
        </p:nvPicPr>
        <p:blipFill>
          <a:blip r:embed="rId2"/>
          <a:stretch>
            <a:fillRect/>
          </a:stretch>
        </p:blipFill>
        <p:spPr>
          <a:xfrm>
            <a:off x="2061542" y="883464"/>
            <a:ext cx="5657850" cy="5772150"/>
          </a:xfrm>
          <a:prstGeom prst="rect">
            <a:avLst/>
          </a:prstGeom>
        </p:spPr>
      </p:pic>
      <p:sp>
        <p:nvSpPr>
          <p:cNvPr id="2" name="TextBox 1"/>
          <p:cNvSpPr txBox="1"/>
          <p:nvPr/>
        </p:nvSpPr>
        <p:spPr>
          <a:xfrm>
            <a:off x="2929145" y="59775"/>
            <a:ext cx="3922644" cy="523220"/>
          </a:xfrm>
          <a:prstGeom prst="rect">
            <a:avLst/>
          </a:prstGeom>
          <a:noFill/>
        </p:spPr>
        <p:txBody>
          <a:bodyPr wrap="square" rtlCol="0">
            <a:spAutoFit/>
          </a:bodyPr>
          <a:lstStyle/>
          <a:p>
            <a:r>
              <a:rPr lang="en-US" sz="2800" b="1" dirty="0" smtClean="0"/>
              <a:t>Additional Opportunities</a:t>
            </a:r>
            <a:endParaRPr lang="en-US" sz="2800" b="1" dirty="0"/>
          </a:p>
        </p:txBody>
      </p:sp>
    </p:spTree>
    <p:extLst>
      <p:ext uri="{BB962C8B-B14F-4D97-AF65-F5344CB8AC3E}">
        <p14:creationId xmlns:p14="http://schemas.microsoft.com/office/powerpoint/2010/main" val="199119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484403"/>
            <a:ext cx="9144000" cy="679933"/>
          </a:xfrm>
        </p:spPr>
        <p:txBody>
          <a:bodyPr>
            <a:normAutofit fontScale="90000"/>
          </a:bodyPr>
          <a:lstStyle/>
          <a:p>
            <a:pPr>
              <a:lnSpc>
                <a:spcPct val="100000"/>
              </a:lnSpc>
            </a:pPr>
            <a:r>
              <a:rPr lang="en-US" sz="3600" dirty="0"/>
              <a:t/>
            </a:r>
            <a:br>
              <a:rPr lang="en-US" sz="3600" dirty="0"/>
            </a:br>
            <a:r>
              <a:rPr lang="en-ZA" sz="3600" dirty="0"/>
              <a:t> </a:t>
            </a:r>
            <a:endParaRPr lang="en-US" dirty="0"/>
          </a:p>
        </p:txBody>
      </p:sp>
      <p:sp>
        <p:nvSpPr>
          <p:cNvPr id="6" name="Title 3"/>
          <p:cNvSpPr txBox="1">
            <a:spLocks/>
          </p:cNvSpPr>
          <p:nvPr/>
        </p:nvSpPr>
        <p:spPr>
          <a:xfrm>
            <a:off x="1524000" y="279527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smtClean="0"/>
              <a:t/>
            </a:r>
            <a:br>
              <a:rPr lang="en-US" sz="3600" smtClean="0"/>
            </a:br>
            <a:r>
              <a:rPr lang="en-ZA" sz="3600" smtClean="0"/>
              <a:t> </a:t>
            </a:r>
            <a:endParaRPr lang="en-US" dirty="0"/>
          </a:p>
        </p:txBody>
      </p:sp>
      <p:sp>
        <p:nvSpPr>
          <p:cNvPr id="2" name="TextBox 1"/>
          <p:cNvSpPr txBox="1"/>
          <p:nvPr/>
        </p:nvSpPr>
        <p:spPr>
          <a:xfrm>
            <a:off x="1279248" y="311168"/>
            <a:ext cx="6891129" cy="523220"/>
          </a:xfrm>
          <a:prstGeom prst="rect">
            <a:avLst/>
          </a:prstGeom>
          <a:noFill/>
        </p:spPr>
        <p:txBody>
          <a:bodyPr wrap="square" rtlCol="0">
            <a:spAutoFit/>
          </a:bodyPr>
          <a:lstStyle/>
          <a:p>
            <a:r>
              <a:rPr lang="en-US" sz="2800" b="1" dirty="0" smtClean="0"/>
              <a:t>Fleet reduction (% of vessels, 1987 – 2014)</a:t>
            </a:r>
          </a:p>
        </p:txBody>
      </p:sp>
      <p:pic>
        <p:nvPicPr>
          <p:cNvPr id="5" name="Picture 4"/>
          <p:cNvPicPr>
            <a:picLocks noChangeAspect="1"/>
          </p:cNvPicPr>
          <p:nvPr/>
        </p:nvPicPr>
        <p:blipFill>
          <a:blip r:embed="rId2"/>
          <a:stretch>
            <a:fillRect/>
          </a:stretch>
        </p:blipFill>
        <p:spPr>
          <a:xfrm>
            <a:off x="1279248" y="1335985"/>
            <a:ext cx="8096250" cy="4610100"/>
          </a:xfrm>
          <a:prstGeom prst="rect">
            <a:avLst/>
          </a:prstGeom>
        </p:spPr>
      </p:pic>
    </p:spTree>
    <p:extLst>
      <p:ext uri="{BB962C8B-B14F-4D97-AF65-F5344CB8AC3E}">
        <p14:creationId xmlns:p14="http://schemas.microsoft.com/office/powerpoint/2010/main" val="566711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584</Words>
  <Application>Microsoft Office PowerPoint</Application>
  <PresentationFormat>Widescreen</PresentationFormat>
  <Paragraphs>70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  Opportunity based model component of “The economic impact of penguin island closures on the pelagic fishing industry” </vt:lpstr>
      <vt:lpstr>  </vt:lpstr>
      <vt:lpstr>  </vt:lpstr>
      <vt:lpstr>  </vt:lpstr>
      <vt:lpstr>  </vt:lpstr>
      <vt:lpstr>  </vt:lpstr>
      <vt:lpstr>  </vt:lpstr>
      <vt:lpstr>  </vt:lpstr>
      <vt:lpstr>  </vt:lpstr>
      <vt:lpstr>  </vt:lpstr>
      <vt:lpstr>  </vt:lpstr>
      <vt:lpstr>  </vt:lpstr>
    </vt:vector>
  </TitlesOfParts>
  <Company>Olrac SPS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 impact of penguin island closures on the pelagic fishing industry</dc:title>
  <dc:creator>Dr. Mike Bergh</dc:creator>
  <cp:lastModifiedBy>Dr. Mike Bergh</cp:lastModifiedBy>
  <cp:revision>16</cp:revision>
  <dcterms:created xsi:type="dcterms:W3CDTF">2015-11-30T04:49:41Z</dcterms:created>
  <dcterms:modified xsi:type="dcterms:W3CDTF">2015-11-30T06:00:19Z</dcterms:modified>
</cp:coreProperties>
</file>