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58" r:id="rId5"/>
    <p:sldId id="259" r:id="rId6"/>
    <p:sldId id="260" r:id="rId7"/>
    <p:sldId id="261" r:id="rId8"/>
    <p:sldId id="262"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p:scale>
          <a:sx n="81" d="100"/>
          <a:sy n="81" d="100"/>
        </p:scale>
        <p:origin x="-28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Z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FF5C27C0-11E4-4146-A802-2E0554DDBF12}" type="datetimeFigureOut">
              <a:rPr lang="en-ZA" smtClean="0"/>
              <a:t>2015/11/30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F4B3875-7913-4227-9BD9-A8F91FAE15AF}" type="slidenum">
              <a:rPr lang="en-ZA" smtClean="0"/>
              <a:t>‹#›</a:t>
            </a:fld>
            <a:endParaRPr lang="en-ZA"/>
          </a:p>
        </p:txBody>
      </p:sp>
    </p:spTree>
    <p:extLst>
      <p:ext uri="{BB962C8B-B14F-4D97-AF65-F5344CB8AC3E}">
        <p14:creationId xmlns:p14="http://schemas.microsoft.com/office/powerpoint/2010/main" val="3456270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FF5C27C0-11E4-4146-A802-2E0554DDBF12}" type="datetimeFigureOut">
              <a:rPr lang="en-ZA" smtClean="0"/>
              <a:t>2015/11/30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F4B3875-7913-4227-9BD9-A8F91FAE15AF}" type="slidenum">
              <a:rPr lang="en-ZA" smtClean="0"/>
              <a:t>‹#›</a:t>
            </a:fld>
            <a:endParaRPr lang="en-ZA"/>
          </a:p>
        </p:txBody>
      </p:sp>
    </p:spTree>
    <p:extLst>
      <p:ext uri="{BB962C8B-B14F-4D97-AF65-F5344CB8AC3E}">
        <p14:creationId xmlns:p14="http://schemas.microsoft.com/office/powerpoint/2010/main" val="1240795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FF5C27C0-11E4-4146-A802-2E0554DDBF12}" type="datetimeFigureOut">
              <a:rPr lang="en-ZA" smtClean="0"/>
              <a:t>2015/11/30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F4B3875-7913-4227-9BD9-A8F91FAE15AF}" type="slidenum">
              <a:rPr lang="en-ZA" smtClean="0"/>
              <a:t>‹#›</a:t>
            </a:fld>
            <a:endParaRPr lang="en-ZA"/>
          </a:p>
        </p:txBody>
      </p:sp>
    </p:spTree>
    <p:extLst>
      <p:ext uri="{BB962C8B-B14F-4D97-AF65-F5344CB8AC3E}">
        <p14:creationId xmlns:p14="http://schemas.microsoft.com/office/powerpoint/2010/main" val="959032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FF5C27C0-11E4-4146-A802-2E0554DDBF12}" type="datetimeFigureOut">
              <a:rPr lang="en-ZA" smtClean="0"/>
              <a:t>2015/11/30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F4B3875-7913-4227-9BD9-A8F91FAE15AF}" type="slidenum">
              <a:rPr lang="en-ZA" smtClean="0"/>
              <a:t>‹#›</a:t>
            </a:fld>
            <a:endParaRPr lang="en-ZA"/>
          </a:p>
        </p:txBody>
      </p:sp>
    </p:spTree>
    <p:extLst>
      <p:ext uri="{BB962C8B-B14F-4D97-AF65-F5344CB8AC3E}">
        <p14:creationId xmlns:p14="http://schemas.microsoft.com/office/powerpoint/2010/main" val="4111703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Z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5C27C0-11E4-4146-A802-2E0554DDBF12}" type="datetimeFigureOut">
              <a:rPr lang="en-ZA" smtClean="0"/>
              <a:t>2015/11/30</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F4B3875-7913-4227-9BD9-A8F91FAE15AF}" type="slidenum">
              <a:rPr lang="en-ZA" smtClean="0"/>
              <a:t>‹#›</a:t>
            </a:fld>
            <a:endParaRPr lang="en-ZA"/>
          </a:p>
        </p:txBody>
      </p:sp>
    </p:spTree>
    <p:extLst>
      <p:ext uri="{BB962C8B-B14F-4D97-AF65-F5344CB8AC3E}">
        <p14:creationId xmlns:p14="http://schemas.microsoft.com/office/powerpoint/2010/main" val="2602274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FF5C27C0-11E4-4146-A802-2E0554DDBF12}" type="datetimeFigureOut">
              <a:rPr lang="en-ZA" smtClean="0"/>
              <a:t>2015/11/30</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F4B3875-7913-4227-9BD9-A8F91FAE15AF}" type="slidenum">
              <a:rPr lang="en-ZA" smtClean="0"/>
              <a:t>‹#›</a:t>
            </a:fld>
            <a:endParaRPr lang="en-ZA"/>
          </a:p>
        </p:txBody>
      </p:sp>
    </p:spTree>
    <p:extLst>
      <p:ext uri="{BB962C8B-B14F-4D97-AF65-F5344CB8AC3E}">
        <p14:creationId xmlns:p14="http://schemas.microsoft.com/office/powerpoint/2010/main" val="3057054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Z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FF5C27C0-11E4-4146-A802-2E0554DDBF12}" type="datetimeFigureOut">
              <a:rPr lang="en-ZA" smtClean="0"/>
              <a:t>2015/11/30</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8F4B3875-7913-4227-9BD9-A8F91FAE15AF}" type="slidenum">
              <a:rPr lang="en-ZA" smtClean="0"/>
              <a:t>‹#›</a:t>
            </a:fld>
            <a:endParaRPr lang="en-ZA"/>
          </a:p>
        </p:txBody>
      </p:sp>
    </p:spTree>
    <p:extLst>
      <p:ext uri="{BB962C8B-B14F-4D97-AF65-F5344CB8AC3E}">
        <p14:creationId xmlns:p14="http://schemas.microsoft.com/office/powerpoint/2010/main" val="184032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FF5C27C0-11E4-4146-A802-2E0554DDBF12}" type="datetimeFigureOut">
              <a:rPr lang="en-ZA" smtClean="0"/>
              <a:t>2015/11/30</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8F4B3875-7913-4227-9BD9-A8F91FAE15AF}" type="slidenum">
              <a:rPr lang="en-ZA" smtClean="0"/>
              <a:t>‹#›</a:t>
            </a:fld>
            <a:endParaRPr lang="en-ZA"/>
          </a:p>
        </p:txBody>
      </p:sp>
    </p:spTree>
    <p:extLst>
      <p:ext uri="{BB962C8B-B14F-4D97-AF65-F5344CB8AC3E}">
        <p14:creationId xmlns:p14="http://schemas.microsoft.com/office/powerpoint/2010/main" val="3546632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5C27C0-11E4-4146-A802-2E0554DDBF12}" type="datetimeFigureOut">
              <a:rPr lang="en-ZA" smtClean="0"/>
              <a:t>2015/11/30</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8F4B3875-7913-4227-9BD9-A8F91FAE15AF}" type="slidenum">
              <a:rPr lang="en-ZA" smtClean="0"/>
              <a:t>‹#›</a:t>
            </a:fld>
            <a:endParaRPr lang="en-ZA"/>
          </a:p>
        </p:txBody>
      </p:sp>
    </p:spTree>
    <p:extLst>
      <p:ext uri="{BB962C8B-B14F-4D97-AF65-F5344CB8AC3E}">
        <p14:creationId xmlns:p14="http://schemas.microsoft.com/office/powerpoint/2010/main" val="23091961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Z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5C27C0-11E4-4146-A802-2E0554DDBF12}" type="datetimeFigureOut">
              <a:rPr lang="en-ZA" smtClean="0"/>
              <a:t>2015/11/30</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F4B3875-7913-4227-9BD9-A8F91FAE15AF}" type="slidenum">
              <a:rPr lang="en-ZA" smtClean="0"/>
              <a:t>‹#›</a:t>
            </a:fld>
            <a:endParaRPr lang="en-ZA"/>
          </a:p>
        </p:txBody>
      </p:sp>
    </p:spTree>
    <p:extLst>
      <p:ext uri="{BB962C8B-B14F-4D97-AF65-F5344CB8AC3E}">
        <p14:creationId xmlns:p14="http://schemas.microsoft.com/office/powerpoint/2010/main" val="2905627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Z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5C27C0-11E4-4146-A802-2E0554DDBF12}" type="datetimeFigureOut">
              <a:rPr lang="en-ZA" smtClean="0"/>
              <a:t>2015/11/30</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F4B3875-7913-4227-9BD9-A8F91FAE15AF}" type="slidenum">
              <a:rPr lang="en-ZA" smtClean="0"/>
              <a:t>‹#›</a:t>
            </a:fld>
            <a:endParaRPr lang="en-ZA"/>
          </a:p>
        </p:txBody>
      </p:sp>
    </p:spTree>
    <p:extLst>
      <p:ext uri="{BB962C8B-B14F-4D97-AF65-F5344CB8AC3E}">
        <p14:creationId xmlns:p14="http://schemas.microsoft.com/office/powerpoint/2010/main" val="40550136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5C27C0-11E4-4146-A802-2E0554DDBF12}" type="datetimeFigureOut">
              <a:rPr lang="en-ZA" smtClean="0"/>
              <a:t>2015/11/30</a:t>
            </a:fld>
            <a:endParaRPr lang="en-Z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4B3875-7913-4227-9BD9-A8F91FAE15AF}" type="slidenum">
              <a:rPr lang="en-ZA" smtClean="0"/>
              <a:t>‹#›</a:t>
            </a:fld>
            <a:endParaRPr lang="en-ZA"/>
          </a:p>
        </p:txBody>
      </p:sp>
    </p:spTree>
    <p:extLst>
      <p:ext uri="{BB962C8B-B14F-4D97-AF65-F5344CB8AC3E}">
        <p14:creationId xmlns:p14="http://schemas.microsoft.com/office/powerpoint/2010/main" val="3521708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ZA" b="1" dirty="0"/>
              <a:t>PROGRESS IN THE SIMULATION TESTING OF PENGUIN CLOSURE EFFECT </a:t>
            </a:r>
            <a:r>
              <a:rPr lang="en-ZA" b="1" dirty="0" smtClean="0"/>
              <a:t>RESPONSE</a:t>
            </a:r>
            <a:endParaRPr lang="en-ZA" dirty="0"/>
          </a:p>
        </p:txBody>
      </p:sp>
      <p:sp>
        <p:nvSpPr>
          <p:cNvPr id="3" name="Subtitle 2"/>
          <p:cNvSpPr>
            <a:spLocks noGrp="1"/>
          </p:cNvSpPr>
          <p:nvPr>
            <p:ph type="subTitle" idx="1"/>
          </p:nvPr>
        </p:nvSpPr>
        <p:spPr>
          <a:xfrm>
            <a:off x="1524000" y="4462009"/>
            <a:ext cx="9144000" cy="621619"/>
          </a:xfrm>
        </p:spPr>
        <p:txBody>
          <a:bodyPr>
            <a:normAutofit/>
          </a:bodyPr>
          <a:lstStyle/>
          <a:p>
            <a:r>
              <a:rPr lang="en-ZA" sz="3600" dirty="0" smtClean="0"/>
              <a:t>An Introduction</a:t>
            </a:r>
            <a:endParaRPr lang="en-ZA" sz="3600" dirty="0"/>
          </a:p>
        </p:txBody>
      </p:sp>
    </p:spTree>
    <p:extLst>
      <p:ext uri="{BB962C8B-B14F-4D97-AF65-F5344CB8AC3E}">
        <p14:creationId xmlns:p14="http://schemas.microsoft.com/office/powerpoint/2010/main" val="32240305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dirty="0" smtClean="0"/>
              <a:t>Task Team Members</a:t>
            </a:r>
            <a:endParaRPr lang="en-ZA" dirty="0"/>
          </a:p>
        </p:txBody>
      </p:sp>
      <p:sp>
        <p:nvSpPr>
          <p:cNvPr id="3" name="Content Placeholder 2"/>
          <p:cNvSpPr>
            <a:spLocks noGrp="1"/>
          </p:cNvSpPr>
          <p:nvPr>
            <p:ph sz="half" idx="1"/>
          </p:nvPr>
        </p:nvSpPr>
        <p:spPr>
          <a:xfrm>
            <a:off x="838200" y="1825625"/>
            <a:ext cx="4572000" cy="4351338"/>
          </a:xfrm>
        </p:spPr>
        <p:txBody>
          <a:bodyPr/>
          <a:lstStyle/>
          <a:p>
            <a:r>
              <a:rPr lang="en-ZA" dirty="0" smtClean="0"/>
              <a:t>Mike Bergh</a:t>
            </a:r>
          </a:p>
          <a:p>
            <a:r>
              <a:rPr lang="en-ZA" dirty="0" smtClean="0"/>
              <a:t>Doug Butterworth</a:t>
            </a:r>
          </a:p>
          <a:p>
            <a:r>
              <a:rPr lang="en-ZA" dirty="0" smtClean="0"/>
              <a:t>Kevern Cochrane (chair)</a:t>
            </a:r>
          </a:p>
          <a:p>
            <a:r>
              <a:rPr lang="en-ZA" dirty="0" smtClean="0"/>
              <a:t>Taryn Morris</a:t>
            </a:r>
          </a:p>
          <a:p>
            <a:r>
              <a:rPr lang="en-ZA" dirty="0" smtClean="0"/>
              <a:t>Richard Sherley</a:t>
            </a:r>
          </a:p>
          <a:p>
            <a:r>
              <a:rPr lang="en-ZA" dirty="0" smtClean="0"/>
              <a:t>Henning Winker </a:t>
            </a:r>
          </a:p>
          <a:p>
            <a:r>
              <a:rPr lang="en-ZA" dirty="0" smtClean="0"/>
              <a:t>Thanks to Andrea Ross-Gillespie</a:t>
            </a:r>
            <a:endParaRPr lang="en-ZA" dirty="0"/>
          </a:p>
        </p:txBody>
      </p:sp>
      <p:sp>
        <p:nvSpPr>
          <p:cNvPr id="4" name="Content Placeholder 3"/>
          <p:cNvSpPr>
            <a:spLocks noGrp="1"/>
          </p:cNvSpPr>
          <p:nvPr>
            <p:ph sz="half" idx="2"/>
          </p:nvPr>
        </p:nvSpPr>
        <p:spPr>
          <a:xfrm>
            <a:off x="5996129" y="1825624"/>
            <a:ext cx="5357671" cy="4738461"/>
          </a:xfrm>
        </p:spPr>
        <p:txBody>
          <a:bodyPr/>
          <a:lstStyle/>
          <a:p>
            <a:pPr marL="0" indent="0">
              <a:buNone/>
            </a:pPr>
            <a:r>
              <a:rPr lang="en-ZA" dirty="0" smtClean="0"/>
              <a:t>The key stakeholders</a:t>
            </a:r>
            <a:endParaRPr lang="en-ZA" dirty="0"/>
          </a:p>
        </p:txBody>
      </p:sp>
      <p:pic>
        <p:nvPicPr>
          <p:cNvPr id="5" name="Picture 12" descr="Image result for african penguin"/>
          <p:cNvPicPr>
            <a:picLocks noChangeAspect="1" noChangeArrowheads="1"/>
          </p:cNvPicPr>
          <p:nvPr/>
        </p:nvPicPr>
        <p:blipFill rotWithShape="1">
          <a:blip r:embed="rId2">
            <a:extLst>
              <a:ext uri="{28A0092B-C50C-407E-A947-70E740481C1C}">
                <a14:useLocalDpi xmlns:a14="http://schemas.microsoft.com/office/drawing/2010/main" val="0"/>
              </a:ext>
            </a:extLst>
          </a:blip>
          <a:srcRect r="8348"/>
          <a:stretch/>
        </p:blipFill>
        <p:spPr bwMode="auto">
          <a:xfrm>
            <a:off x="6515645" y="2383351"/>
            <a:ext cx="2138539" cy="240637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18" descr="http://westpoint.co.za/sites/default/files/images/about-us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96129" y="4789724"/>
            <a:ext cx="2790980" cy="161803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18714" y="2383350"/>
            <a:ext cx="3154602" cy="1807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4" descr="Penguins in the surf. Photo Roelof van der Merw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49288" y="4425302"/>
            <a:ext cx="3124028" cy="19045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4478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dirty="0" smtClean="0"/>
              <a:t>Mandate of the Task team</a:t>
            </a:r>
            <a:endParaRPr lang="en-ZA" dirty="0"/>
          </a:p>
        </p:txBody>
      </p:sp>
      <p:sp>
        <p:nvSpPr>
          <p:cNvPr id="3" name="Content Placeholder 2"/>
          <p:cNvSpPr>
            <a:spLocks noGrp="1"/>
          </p:cNvSpPr>
          <p:nvPr>
            <p:ph idx="1"/>
          </p:nvPr>
        </p:nvSpPr>
        <p:spPr/>
        <p:txBody>
          <a:bodyPr/>
          <a:lstStyle/>
          <a:p>
            <a:pPr marL="0" indent="0">
              <a:buNone/>
            </a:pPr>
            <a:r>
              <a:rPr lang="en-ZA" dirty="0" smtClean="0"/>
              <a:t>To address the recommendations from the 2014 Panel:</a:t>
            </a:r>
          </a:p>
          <a:p>
            <a:pPr marL="0" indent="0">
              <a:buNone/>
            </a:pPr>
            <a:endParaRPr lang="en-ZA" dirty="0" smtClean="0"/>
          </a:p>
          <a:p>
            <a:pPr marL="457200" lvl="1" indent="0">
              <a:buNone/>
            </a:pPr>
            <a:r>
              <a:rPr lang="en-ZA" sz="2800" dirty="0"/>
              <a:t>A1. (H). That simulations to evaluate bias in estimation methods be explored, which are conditional </a:t>
            </a:r>
            <a:r>
              <a:rPr lang="en-ZA" sz="2800" dirty="0" smtClean="0"/>
              <a:t>of </a:t>
            </a:r>
            <a:r>
              <a:rPr lang="en-ZA" sz="2800" dirty="0"/>
              <a:t>the types of scenarios reflected in MARAM/IWS/DEC14/Peng/A10</a:t>
            </a:r>
          </a:p>
          <a:p>
            <a:pPr marL="457200" lvl="1" indent="0">
              <a:buNone/>
            </a:pPr>
            <a:r>
              <a:rPr lang="en-ZA" sz="2800" dirty="0"/>
              <a:t> </a:t>
            </a:r>
          </a:p>
          <a:p>
            <a:pPr marL="457200" lvl="1" indent="0">
              <a:buNone/>
            </a:pPr>
            <a:r>
              <a:rPr lang="en-ZA" sz="2800" dirty="0"/>
              <a:t>A.2 (H) Various elaborate models have been applied to test the effect of fishing on penguin demographics. More elementary analyses directly aimed at evaluating the questions and statistical power should be applied…</a:t>
            </a:r>
          </a:p>
          <a:p>
            <a:endParaRPr lang="en-ZA" dirty="0"/>
          </a:p>
        </p:txBody>
      </p:sp>
    </p:spTree>
    <p:extLst>
      <p:ext uri="{BB962C8B-B14F-4D97-AF65-F5344CB8AC3E}">
        <p14:creationId xmlns:p14="http://schemas.microsoft.com/office/powerpoint/2010/main" val="8375440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dirty="0" smtClean="0"/>
              <a:t>Penguin Response Data Available</a:t>
            </a:r>
            <a:endParaRPr lang="en-ZA" dirty="0"/>
          </a:p>
        </p:txBody>
      </p:sp>
      <p:sp>
        <p:nvSpPr>
          <p:cNvPr id="3" name="Content Placeholder 2"/>
          <p:cNvSpPr>
            <a:spLocks noGrp="1"/>
          </p:cNvSpPr>
          <p:nvPr>
            <p:ph idx="1"/>
          </p:nvPr>
        </p:nvSpPr>
        <p:spPr>
          <a:xfrm>
            <a:off x="838200" y="1825625"/>
            <a:ext cx="10515600" cy="4771118"/>
          </a:xfrm>
        </p:spPr>
        <p:txBody>
          <a:bodyPr>
            <a:normAutofit lnSpcReduction="10000"/>
          </a:bodyPr>
          <a:lstStyle/>
          <a:p>
            <a:r>
              <a:rPr lang="en-ZA" dirty="0" smtClean="0"/>
              <a:t>Fledgling success</a:t>
            </a:r>
          </a:p>
          <a:p>
            <a:r>
              <a:rPr lang="en-ZA" dirty="0" smtClean="0"/>
              <a:t>Chick growth rates</a:t>
            </a:r>
          </a:p>
          <a:p>
            <a:r>
              <a:rPr lang="en-ZA" dirty="0" smtClean="0"/>
              <a:t>Active and potential nests</a:t>
            </a:r>
          </a:p>
          <a:p>
            <a:r>
              <a:rPr lang="en-ZA" dirty="0" smtClean="0"/>
              <a:t>Foraging path length</a:t>
            </a:r>
          </a:p>
          <a:p>
            <a:r>
              <a:rPr lang="en-ZA" dirty="0" smtClean="0"/>
              <a:t>Foraging trip direction</a:t>
            </a:r>
          </a:p>
          <a:p>
            <a:r>
              <a:rPr lang="en-ZA" dirty="0" smtClean="0"/>
              <a:t>Chick condition</a:t>
            </a:r>
          </a:p>
          <a:p>
            <a:pPr marL="0" indent="0">
              <a:buNone/>
            </a:pPr>
            <a:endParaRPr lang="en-ZA" dirty="0"/>
          </a:p>
          <a:p>
            <a:pPr marL="0" indent="0">
              <a:buNone/>
            </a:pPr>
            <a:r>
              <a:rPr lang="en-ZA" dirty="0" smtClean="0"/>
              <a:t>To date TT has made use of aggregated data only. See MARAM/IWS/DEC15/</a:t>
            </a:r>
            <a:r>
              <a:rPr lang="en-ZA" dirty="0" err="1" smtClean="0"/>
              <a:t>PengD</a:t>
            </a:r>
            <a:r>
              <a:rPr lang="en-ZA" dirty="0" smtClean="0"/>
              <a:t>/P4 for suggestions </a:t>
            </a:r>
            <a:r>
              <a:rPr lang="en-ZA" dirty="0"/>
              <a:t>on how </a:t>
            </a:r>
            <a:r>
              <a:rPr lang="en-ZA" dirty="0" smtClean="0"/>
              <a:t>individual data could be used in the future. </a:t>
            </a:r>
            <a:endParaRPr lang="en-ZA" dirty="0"/>
          </a:p>
        </p:txBody>
      </p:sp>
    </p:spTree>
    <p:extLst>
      <p:ext uri="{BB962C8B-B14F-4D97-AF65-F5344CB8AC3E}">
        <p14:creationId xmlns:p14="http://schemas.microsoft.com/office/powerpoint/2010/main" val="6623727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1"/>
            <a:ext cx="10515600" cy="1462088"/>
          </a:xfrm>
        </p:spPr>
        <p:txBody>
          <a:bodyPr>
            <a:normAutofit/>
          </a:bodyPr>
          <a:lstStyle/>
          <a:p>
            <a:r>
              <a:rPr lang="en-ZA" sz="3100" b="1" u="sng" dirty="0" smtClean="0"/>
              <a:t>MARAM/IWS/DEC15/</a:t>
            </a:r>
            <a:r>
              <a:rPr lang="en-ZA" sz="3100" b="1" u="sng" dirty="0" err="1" smtClean="0"/>
              <a:t>PengD</a:t>
            </a:r>
            <a:r>
              <a:rPr lang="en-ZA" sz="3100" b="1" u="sng" dirty="0" smtClean="0"/>
              <a:t>/P1</a:t>
            </a:r>
            <a:r>
              <a:rPr lang="en-ZA" sz="3100" b="1" dirty="0"/>
              <a:t>. Specifications for operating models to evaluate bias in estimation methods in accordance with recommendation A.1 of the 2014 International Review </a:t>
            </a:r>
            <a:r>
              <a:rPr lang="en-ZA" sz="3100" b="1" dirty="0" smtClean="0"/>
              <a:t>Panel</a:t>
            </a:r>
            <a:endParaRPr lang="en-ZA" sz="3100" dirty="0"/>
          </a:p>
        </p:txBody>
      </p:sp>
      <p:sp>
        <p:nvSpPr>
          <p:cNvPr id="3" name="Content Placeholder 2"/>
          <p:cNvSpPr>
            <a:spLocks noGrp="1"/>
          </p:cNvSpPr>
          <p:nvPr>
            <p:ph idx="1"/>
          </p:nvPr>
        </p:nvSpPr>
        <p:spPr>
          <a:xfrm>
            <a:off x="838200" y="1825624"/>
            <a:ext cx="10515600" cy="4714875"/>
          </a:xfrm>
        </p:spPr>
        <p:txBody>
          <a:bodyPr>
            <a:normAutofit fontScale="92500" lnSpcReduction="20000"/>
          </a:bodyPr>
          <a:lstStyle/>
          <a:p>
            <a:pPr marL="0" indent="0">
              <a:buNone/>
            </a:pPr>
            <a:r>
              <a:rPr lang="en-ZA" dirty="0" smtClean="0"/>
              <a:t>Two approaches for operating models:</a:t>
            </a:r>
            <a:endParaRPr lang="en-ZA" dirty="0"/>
          </a:p>
          <a:p>
            <a:pPr marL="0" indent="0">
              <a:buNone/>
            </a:pPr>
            <a:r>
              <a:rPr lang="en-ZA" b="1" dirty="0" smtClean="0"/>
              <a:t>Sub-regional biomass surrogate approach</a:t>
            </a:r>
            <a:r>
              <a:rPr lang="en-ZA" dirty="0" smtClean="0"/>
              <a:t>:</a:t>
            </a:r>
          </a:p>
          <a:p>
            <a:pPr marL="0" indent="0">
              <a:buNone/>
            </a:pPr>
            <a:endParaRPr lang="en-ZA" dirty="0"/>
          </a:p>
          <a:p>
            <a:pPr marL="0" indent="0">
              <a:buNone/>
            </a:pPr>
            <a:endParaRPr lang="en-ZA" dirty="0" smtClean="0"/>
          </a:p>
          <a:p>
            <a:pPr marL="457200" lvl="1" indent="0">
              <a:buNone/>
            </a:pPr>
            <a:r>
              <a:rPr lang="el-GR" dirty="0" smtClean="0"/>
              <a:t>α</a:t>
            </a:r>
            <a:r>
              <a:rPr lang="en-ZA" baseline="-25000" dirty="0" smtClean="0"/>
              <a:t>y</a:t>
            </a:r>
            <a:r>
              <a:rPr lang="en-ZA" dirty="0" smtClean="0"/>
              <a:t> = year effect reflecting the pelagic fish biomass present in the sub-region</a:t>
            </a:r>
          </a:p>
          <a:p>
            <a:pPr marL="457200" lvl="1" indent="0">
              <a:buNone/>
            </a:pPr>
            <a:r>
              <a:rPr lang="en-ZA" i="1" dirty="0" smtClean="0"/>
              <a:t>F</a:t>
            </a:r>
            <a:r>
              <a:rPr lang="en-ZA" dirty="0" smtClean="0"/>
              <a:t> = penguin response variable</a:t>
            </a:r>
          </a:p>
          <a:p>
            <a:pPr marL="457200" lvl="1" indent="0">
              <a:buNone/>
            </a:pPr>
            <a:r>
              <a:rPr lang="el-GR" dirty="0"/>
              <a:t>λ</a:t>
            </a:r>
            <a:r>
              <a:rPr lang="en-ZA" dirty="0" smtClean="0"/>
              <a:t> = effect of catches</a:t>
            </a:r>
          </a:p>
          <a:p>
            <a:pPr marL="457200" lvl="1" indent="0">
              <a:buNone/>
            </a:pPr>
            <a:r>
              <a:rPr lang="el-GR" dirty="0"/>
              <a:t>δ</a:t>
            </a:r>
            <a:r>
              <a:rPr lang="en-ZA" dirty="0" smtClean="0"/>
              <a:t> = effect of closures</a:t>
            </a:r>
          </a:p>
          <a:p>
            <a:pPr marL="0" indent="0">
              <a:buNone/>
            </a:pPr>
            <a:r>
              <a:rPr lang="en-ZA" b="1" dirty="0" smtClean="0"/>
              <a:t>Regional </a:t>
            </a:r>
            <a:r>
              <a:rPr lang="en-ZA" b="1" dirty="0"/>
              <a:t>biomass </a:t>
            </a:r>
            <a:r>
              <a:rPr lang="en-ZA" b="1" dirty="0" smtClean="0"/>
              <a:t>approach: </a:t>
            </a:r>
            <a:endParaRPr lang="en-ZA" dirty="0"/>
          </a:p>
          <a:p>
            <a:pPr marL="0" indent="0">
              <a:buNone/>
            </a:pPr>
            <a:endParaRPr lang="en-ZA" dirty="0" smtClean="0"/>
          </a:p>
          <a:p>
            <a:pPr marL="0" indent="0">
              <a:buNone/>
            </a:pPr>
            <a:endParaRPr lang="en-ZA" dirty="0" smtClean="0"/>
          </a:p>
          <a:p>
            <a:pPr marL="457200" lvl="1" indent="0">
              <a:buNone/>
            </a:pPr>
            <a:r>
              <a:rPr lang="en-ZA" i="1" dirty="0" smtClean="0"/>
              <a:t>B</a:t>
            </a:r>
            <a:r>
              <a:rPr lang="en-ZA" i="1" baseline="-25000" dirty="0" smtClean="0"/>
              <a:t>y</a:t>
            </a:r>
            <a:r>
              <a:rPr lang="en-ZA" dirty="0" smtClean="0"/>
              <a:t> = biomass </a:t>
            </a:r>
            <a:r>
              <a:rPr lang="en-ZA" dirty="0"/>
              <a:t>within the </a:t>
            </a:r>
            <a:r>
              <a:rPr lang="en-ZA" dirty="0" smtClean="0"/>
              <a:t>wider region including both islands </a:t>
            </a:r>
          </a:p>
        </p:txBody>
      </p:sp>
      <p:pic>
        <p:nvPicPr>
          <p:cNvPr id="4" name="Picture 3"/>
          <p:cNvPicPr>
            <a:picLocks noChangeAspect="1"/>
          </p:cNvPicPr>
          <p:nvPr/>
        </p:nvPicPr>
        <p:blipFill rotWithShape="1">
          <a:blip r:embed="rId2"/>
          <a:srcRect t="14450"/>
          <a:stretch/>
        </p:blipFill>
        <p:spPr>
          <a:xfrm>
            <a:off x="2326979" y="2603500"/>
            <a:ext cx="7309441" cy="791028"/>
          </a:xfrm>
          <a:prstGeom prst="rect">
            <a:avLst/>
          </a:prstGeom>
        </p:spPr>
      </p:pic>
      <p:pic>
        <p:nvPicPr>
          <p:cNvPr id="6" name="Picture 5"/>
          <p:cNvPicPr>
            <a:picLocks noChangeAspect="1"/>
          </p:cNvPicPr>
          <p:nvPr/>
        </p:nvPicPr>
        <p:blipFill rotWithShape="1">
          <a:blip r:embed="rId3"/>
          <a:srcRect t="9988"/>
          <a:stretch/>
        </p:blipFill>
        <p:spPr>
          <a:xfrm>
            <a:off x="2326979" y="5105400"/>
            <a:ext cx="6548041" cy="636166"/>
          </a:xfrm>
          <a:prstGeom prst="rect">
            <a:avLst/>
          </a:prstGeom>
        </p:spPr>
      </p:pic>
    </p:spTree>
    <p:extLst>
      <p:ext uri="{BB962C8B-B14F-4D97-AF65-F5344CB8AC3E}">
        <p14:creationId xmlns:p14="http://schemas.microsoft.com/office/powerpoint/2010/main" val="30266629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3200" b="1" dirty="0" smtClean="0"/>
              <a:t>Other comments on </a:t>
            </a:r>
            <a:r>
              <a:rPr lang="en-ZA" sz="3200" b="1" u="sng" dirty="0" smtClean="0"/>
              <a:t>MARAM/IWS/DEC15/</a:t>
            </a:r>
            <a:r>
              <a:rPr lang="en-ZA" sz="3200" b="1" u="sng" dirty="0" err="1" smtClean="0"/>
              <a:t>PengD</a:t>
            </a:r>
            <a:r>
              <a:rPr lang="en-ZA" sz="3200" b="1" u="sng" dirty="0" smtClean="0"/>
              <a:t>/P1</a:t>
            </a:r>
            <a:endParaRPr lang="en-ZA" sz="3200" u="sng" dirty="0"/>
          </a:p>
        </p:txBody>
      </p:sp>
      <p:sp>
        <p:nvSpPr>
          <p:cNvPr id="3" name="Content Placeholder 2"/>
          <p:cNvSpPr>
            <a:spLocks noGrp="1"/>
          </p:cNvSpPr>
          <p:nvPr>
            <p:ph idx="1"/>
          </p:nvPr>
        </p:nvSpPr>
        <p:spPr/>
        <p:txBody>
          <a:bodyPr>
            <a:normAutofit/>
          </a:bodyPr>
          <a:lstStyle/>
          <a:p>
            <a:r>
              <a:rPr lang="en-ZA" dirty="0" smtClean="0"/>
              <a:t>Considers </a:t>
            </a:r>
            <a:r>
              <a:rPr lang="en-ZA" dirty="0"/>
              <a:t>both closure </a:t>
            </a:r>
            <a:r>
              <a:rPr lang="en-ZA" dirty="0" smtClean="0"/>
              <a:t>(</a:t>
            </a:r>
            <a:r>
              <a:rPr lang="el-GR" dirty="0" smtClean="0"/>
              <a:t>δ</a:t>
            </a:r>
            <a:r>
              <a:rPr lang="en-ZA" dirty="0" smtClean="0"/>
              <a:t>) and catch (</a:t>
            </a:r>
            <a:r>
              <a:rPr lang="el-GR" dirty="0" smtClean="0"/>
              <a:t>λ</a:t>
            </a:r>
            <a:r>
              <a:rPr lang="en-ZA" dirty="0" smtClean="0"/>
              <a:t>) </a:t>
            </a:r>
            <a:r>
              <a:rPr lang="en-ZA" dirty="0"/>
              <a:t>as covariates, instead of one or the other.</a:t>
            </a:r>
          </a:p>
          <a:p>
            <a:r>
              <a:rPr lang="en-ZA" dirty="0" smtClean="0"/>
              <a:t>Includes an </a:t>
            </a:r>
            <a:r>
              <a:rPr lang="en-ZA" dirty="0"/>
              <a:t>adjustment </a:t>
            </a:r>
            <a:r>
              <a:rPr lang="en-ZA" dirty="0" smtClean="0"/>
              <a:t>to </a:t>
            </a:r>
            <a:r>
              <a:rPr lang="en-ZA" dirty="0"/>
              <a:t>the residual error formulation to be able to take </a:t>
            </a:r>
            <a:r>
              <a:rPr lang="en-ZA" dirty="0" smtClean="0"/>
              <a:t>small sample size </a:t>
            </a:r>
            <a:r>
              <a:rPr lang="en-ZA" dirty="0"/>
              <a:t>into account (</a:t>
            </a:r>
            <a:r>
              <a:rPr lang="en-ZA" dirty="0" smtClean="0"/>
              <a:t>equation </a:t>
            </a:r>
            <a:r>
              <a:rPr lang="en-ZA" dirty="0" smtClean="0"/>
              <a:t>(2)).</a:t>
            </a:r>
            <a:endParaRPr lang="en-ZA" dirty="0" smtClean="0"/>
          </a:p>
          <a:p>
            <a:r>
              <a:rPr lang="en-ZA" dirty="0" smtClean="0"/>
              <a:t>Approach to incorporate the correlation </a:t>
            </a:r>
            <a:r>
              <a:rPr lang="en-ZA" dirty="0"/>
              <a:t>between catch taken close to islands and local abundance </a:t>
            </a:r>
            <a:r>
              <a:rPr lang="en-ZA" dirty="0" smtClean="0"/>
              <a:t>described on </a:t>
            </a:r>
            <a:r>
              <a:rPr lang="en-ZA" dirty="0" err="1" smtClean="0"/>
              <a:t>pgs</a:t>
            </a:r>
            <a:r>
              <a:rPr lang="en-ZA" dirty="0" smtClean="0"/>
              <a:t> 3-4 of the document.</a:t>
            </a:r>
          </a:p>
          <a:p>
            <a:r>
              <a:rPr lang="en-ZA" dirty="0"/>
              <a:t>R</a:t>
            </a:r>
            <a:r>
              <a:rPr lang="en-ZA" dirty="0" smtClean="0"/>
              <a:t>ecommendation from 2014 Panel that autocorrelation in residuals of pseudo-data needed to be taken into account addressed by Eq. (8). </a:t>
            </a:r>
            <a:endParaRPr lang="en-ZA" dirty="0"/>
          </a:p>
        </p:txBody>
      </p:sp>
    </p:spTree>
    <p:extLst>
      <p:ext uri="{BB962C8B-B14F-4D97-AF65-F5344CB8AC3E}">
        <p14:creationId xmlns:p14="http://schemas.microsoft.com/office/powerpoint/2010/main" val="24429500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17361"/>
          </a:xfrm>
        </p:spPr>
        <p:txBody>
          <a:bodyPr>
            <a:noAutofit/>
          </a:bodyPr>
          <a:lstStyle/>
          <a:p>
            <a:r>
              <a:rPr lang="en-ZA" sz="2800" b="1" u="sng" dirty="0"/>
              <a:t>MARAM/IWS/DEC15/</a:t>
            </a:r>
            <a:r>
              <a:rPr lang="en-ZA" sz="2800" b="1" u="sng" dirty="0" err="1"/>
              <a:t>PengD</a:t>
            </a:r>
            <a:r>
              <a:rPr lang="en-ZA" sz="2800" b="1" u="sng" dirty="0"/>
              <a:t>/P2</a:t>
            </a:r>
            <a:r>
              <a:rPr lang="en-ZA" sz="2800" b="1" dirty="0"/>
              <a:t>. Consolidated analyses </a:t>
            </a:r>
            <a:r>
              <a:rPr lang="en-ZA" sz="2800" b="1" dirty="0" smtClean="0"/>
              <a:t>produced </a:t>
            </a:r>
            <a:r>
              <a:rPr lang="en-ZA" sz="2800" b="1" dirty="0"/>
              <a:t>in implementation of the approaches described in document </a:t>
            </a:r>
            <a:r>
              <a:rPr lang="en-ZA" sz="2800" b="1" dirty="0" smtClean="0"/>
              <a:t>P1</a:t>
            </a:r>
            <a:endParaRPr lang="en-ZA" sz="2800" dirty="0"/>
          </a:p>
        </p:txBody>
      </p:sp>
      <p:sp>
        <p:nvSpPr>
          <p:cNvPr id="3" name="Content Placeholder 2"/>
          <p:cNvSpPr>
            <a:spLocks noGrp="1"/>
          </p:cNvSpPr>
          <p:nvPr>
            <p:ph idx="1"/>
          </p:nvPr>
        </p:nvSpPr>
        <p:spPr>
          <a:xfrm>
            <a:off x="622300" y="1524000"/>
            <a:ext cx="10820400" cy="4974771"/>
          </a:xfrm>
        </p:spPr>
        <p:txBody>
          <a:bodyPr>
            <a:normAutofit/>
          </a:bodyPr>
          <a:lstStyle/>
          <a:p>
            <a:pPr marL="0" indent="-457200">
              <a:buNone/>
            </a:pPr>
            <a:r>
              <a:rPr lang="en-ZA" dirty="0" smtClean="0"/>
              <a:t>1</a:t>
            </a:r>
            <a:r>
              <a:rPr lang="en-ZA" dirty="0"/>
              <a:t>: Some initial results for the penguin simulation conditioning process</a:t>
            </a:r>
          </a:p>
          <a:p>
            <a:pPr marL="0" indent="-457200">
              <a:buNone/>
            </a:pPr>
            <a:r>
              <a:rPr lang="en-ZA" dirty="0" smtClean="0"/>
              <a:t>2: Penguin process </a:t>
            </a:r>
            <a:r>
              <a:rPr lang="en-ZA" dirty="0" err="1" smtClean="0"/>
              <a:t>vs</a:t>
            </a:r>
            <a:r>
              <a:rPr lang="en-ZA" dirty="0" smtClean="0"/>
              <a:t> observation error</a:t>
            </a:r>
          </a:p>
          <a:p>
            <a:pPr marL="0" indent="-457200">
              <a:buNone/>
            </a:pPr>
            <a:r>
              <a:rPr lang="en-ZA" dirty="0" smtClean="0"/>
              <a:t>3</a:t>
            </a:r>
            <a:r>
              <a:rPr lang="en-ZA" dirty="0"/>
              <a:t>: Generating pseudo data – evaluating correlation for all years in which catch and biomass are available</a:t>
            </a:r>
          </a:p>
          <a:p>
            <a:pPr marL="0" indent="-457200">
              <a:buNone/>
            </a:pPr>
            <a:r>
              <a:rPr lang="en-ZA" dirty="0" smtClean="0"/>
              <a:t>4: Generating pseudo data – some initial results</a:t>
            </a:r>
          </a:p>
          <a:p>
            <a:pPr marL="0" indent="-457200">
              <a:buNone/>
            </a:pPr>
            <a:r>
              <a:rPr lang="en-ZA" dirty="0" smtClean="0"/>
              <a:t>5: A problem detected with the biomass surrogate approach </a:t>
            </a:r>
          </a:p>
          <a:p>
            <a:pPr marL="0" indent="-457200">
              <a:buNone/>
            </a:pPr>
            <a:r>
              <a:rPr lang="en-ZA" dirty="0" smtClean="0"/>
              <a:t>6: Possible further penguin analyses</a:t>
            </a:r>
          </a:p>
          <a:p>
            <a:pPr marL="0" indent="-457200">
              <a:buNone/>
            </a:pPr>
            <a:r>
              <a:rPr lang="en-ZA" dirty="0" smtClean="0"/>
              <a:t>7</a:t>
            </a:r>
            <a:r>
              <a:rPr lang="en-ZA" dirty="0"/>
              <a:t>: Evaluating “small-sample-size” </a:t>
            </a:r>
            <a:r>
              <a:rPr lang="en-ZA" dirty="0" smtClean="0"/>
              <a:t>bias</a:t>
            </a:r>
          </a:p>
          <a:p>
            <a:pPr marL="0" indent="-457200">
              <a:buNone/>
            </a:pPr>
            <a:r>
              <a:rPr lang="en-ZA" dirty="0" smtClean="0"/>
              <a:t>8</a:t>
            </a:r>
            <a:r>
              <a:rPr lang="en-ZA" dirty="0"/>
              <a:t>: Further runs for simulating pseudo data as recommended in </a:t>
            </a:r>
            <a:r>
              <a:rPr lang="en-ZA" dirty="0" smtClean="0"/>
              <a:t>Section 6</a:t>
            </a:r>
          </a:p>
          <a:p>
            <a:pPr marL="0" indent="-457200">
              <a:buNone/>
            </a:pPr>
            <a:r>
              <a:rPr lang="en-ZA" dirty="0" smtClean="0"/>
              <a:t>9</a:t>
            </a:r>
            <a:r>
              <a:rPr lang="en-ZA" dirty="0"/>
              <a:t>: Testing a simple estimator</a:t>
            </a:r>
          </a:p>
        </p:txBody>
      </p:sp>
    </p:spTree>
    <p:extLst>
      <p:ext uri="{BB962C8B-B14F-4D97-AF65-F5344CB8AC3E}">
        <p14:creationId xmlns:p14="http://schemas.microsoft.com/office/powerpoint/2010/main" val="35494351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3200" b="1" u="sng" dirty="0"/>
              <a:t>MARAM/IWS/DEC15/</a:t>
            </a:r>
            <a:r>
              <a:rPr lang="en-ZA" sz="3200" b="1" u="sng" dirty="0" err="1"/>
              <a:t>PengD</a:t>
            </a:r>
            <a:r>
              <a:rPr lang="en-ZA" sz="3200" b="1" u="sng" dirty="0"/>
              <a:t>/P3</a:t>
            </a:r>
            <a:r>
              <a:rPr lang="en-ZA" sz="3200" b="1" dirty="0"/>
              <a:t>. Penguin power analysis methodology - </a:t>
            </a:r>
            <a:r>
              <a:rPr lang="en-ZA" sz="3200" b="1" dirty="0" smtClean="0"/>
              <a:t>draft</a:t>
            </a:r>
            <a:endParaRPr lang="en-ZA" sz="3200" dirty="0"/>
          </a:p>
        </p:txBody>
      </p:sp>
      <p:sp>
        <p:nvSpPr>
          <p:cNvPr id="3" name="Content Placeholder 2"/>
          <p:cNvSpPr>
            <a:spLocks noGrp="1"/>
          </p:cNvSpPr>
          <p:nvPr>
            <p:ph idx="1"/>
          </p:nvPr>
        </p:nvSpPr>
        <p:spPr>
          <a:xfrm>
            <a:off x="914400" y="2195738"/>
            <a:ext cx="10515600" cy="4117975"/>
          </a:xfrm>
        </p:spPr>
        <p:txBody>
          <a:bodyPr>
            <a:normAutofit/>
          </a:bodyPr>
          <a:lstStyle/>
          <a:p>
            <a:r>
              <a:rPr lang="en-ZA" dirty="0" smtClean="0"/>
              <a:t>Describes extension of the methodology of P1 to generate pseudo-data to allow the estimation power of an island closure experiment to be evaluated. </a:t>
            </a:r>
          </a:p>
          <a:p>
            <a:r>
              <a:rPr lang="en-ZA" dirty="0" smtClean="0"/>
              <a:t>Addresses proposal for specification of effect size and biological basis for setting a minimum threshold for effect size.</a:t>
            </a:r>
          </a:p>
          <a:p>
            <a:r>
              <a:rPr lang="en-ZA" dirty="0" smtClean="0"/>
              <a:t>Presents the results of four examples of applying the process.</a:t>
            </a:r>
          </a:p>
          <a:p>
            <a:pPr marL="0" indent="0">
              <a:buNone/>
            </a:pPr>
            <a:endParaRPr lang="en-ZA" dirty="0"/>
          </a:p>
        </p:txBody>
      </p:sp>
    </p:spTree>
    <p:extLst>
      <p:ext uri="{BB962C8B-B14F-4D97-AF65-F5344CB8AC3E}">
        <p14:creationId xmlns:p14="http://schemas.microsoft.com/office/powerpoint/2010/main" val="4808063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sz="3600" u="sng" dirty="0" smtClean="0"/>
              <a:t>MARAM/IWS/DEC15/</a:t>
            </a:r>
            <a:r>
              <a:rPr lang="en-ZA" sz="3600" u="sng" dirty="0" err="1" smtClean="0"/>
              <a:t>PengD</a:t>
            </a:r>
            <a:r>
              <a:rPr lang="en-ZA" sz="3600" u="sng" dirty="0" smtClean="0"/>
              <a:t>/P4</a:t>
            </a:r>
            <a:r>
              <a:rPr lang="en-ZA" sz="3600" dirty="0" smtClean="0"/>
              <a:t>. Simulation testing of penguin closure effect response estimators – where next? </a:t>
            </a:r>
            <a:endParaRPr lang="en-ZA" sz="3600" dirty="0"/>
          </a:p>
        </p:txBody>
      </p:sp>
      <p:sp>
        <p:nvSpPr>
          <p:cNvPr id="3" name="Content Placeholder 2"/>
          <p:cNvSpPr>
            <a:spLocks noGrp="1"/>
          </p:cNvSpPr>
          <p:nvPr>
            <p:ph idx="1"/>
          </p:nvPr>
        </p:nvSpPr>
        <p:spPr>
          <a:xfrm>
            <a:off x="838200" y="1825625"/>
            <a:ext cx="10515600" cy="4923518"/>
          </a:xfrm>
        </p:spPr>
        <p:txBody>
          <a:bodyPr>
            <a:normAutofit fontScale="62500" lnSpcReduction="20000"/>
          </a:bodyPr>
          <a:lstStyle/>
          <a:p>
            <a:r>
              <a:rPr lang="en-ZA" sz="3400" dirty="0" smtClean="0"/>
              <a:t>Bias estimates required for use in adjusting estimates of penguin closure response parameters. Document P4 sets out the issues arising in addressing bias estimation in moving forward on basis of P1 (issues reported in P2). </a:t>
            </a:r>
          </a:p>
          <a:p>
            <a:r>
              <a:rPr lang="en-ZA" sz="3400" dirty="0" smtClean="0"/>
              <a:t>Choices cover e.g. methods of estimation, methods for generating data for simulations and interpretation of the results (particularly where large number of plausible scenarios to consider, each with different estimates of bias).</a:t>
            </a:r>
          </a:p>
          <a:p>
            <a:r>
              <a:rPr lang="en-ZA" sz="3400" dirty="0" smtClean="0"/>
              <a:t>Addresses:</a:t>
            </a:r>
          </a:p>
          <a:p>
            <a:pPr marL="457200" lvl="1" indent="0">
              <a:buNone/>
            </a:pPr>
            <a:r>
              <a:rPr lang="en-ZA" sz="3400" dirty="0" smtClean="0"/>
              <a:t> 1)	Options for scenario specification (e.g. response variables, conditioning and estimation models, which fish species to consider, areas for defining catches, </a:t>
            </a:r>
            <a:r>
              <a:rPr lang="en-ZA" sz="3400" dirty="0" err="1" smtClean="0"/>
              <a:t>etc</a:t>
            </a:r>
            <a:r>
              <a:rPr lang="en-ZA" sz="3400" dirty="0" smtClean="0"/>
              <a:t>)</a:t>
            </a:r>
          </a:p>
          <a:p>
            <a:pPr marL="457200" lvl="1" indent="0">
              <a:buNone/>
            </a:pPr>
            <a:r>
              <a:rPr lang="en-ZA" sz="3400" dirty="0" smtClean="0"/>
              <a:t>2) Data to be used</a:t>
            </a:r>
          </a:p>
          <a:p>
            <a:pPr marL="457200" lvl="1" indent="0">
              <a:buNone/>
            </a:pPr>
            <a:r>
              <a:rPr lang="en-ZA" sz="3400" dirty="0"/>
              <a:t>3</a:t>
            </a:r>
            <a:r>
              <a:rPr lang="en-ZA" sz="3400" dirty="0" smtClean="0"/>
              <a:t>) Conditioning issues</a:t>
            </a:r>
          </a:p>
          <a:p>
            <a:pPr marL="457200" lvl="1" indent="0">
              <a:buNone/>
            </a:pPr>
            <a:r>
              <a:rPr lang="en-ZA" sz="3400" dirty="0" smtClean="0"/>
              <a:t>4) Issues related to generating pseudo-data for simulation testing</a:t>
            </a:r>
          </a:p>
          <a:p>
            <a:pPr marL="457200" lvl="1" indent="0">
              <a:buNone/>
            </a:pPr>
            <a:r>
              <a:rPr lang="en-ZA" sz="3400" dirty="0" smtClean="0"/>
              <a:t>5) Procedure for adjusting initial estimates for bias</a:t>
            </a:r>
          </a:p>
          <a:p>
            <a:pPr marL="457200" lvl="1" indent="0">
              <a:buNone/>
            </a:pPr>
            <a:r>
              <a:rPr lang="en-ZA" sz="3400" dirty="0" smtClean="0"/>
              <a:t>6) Aggregating results</a:t>
            </a:r>
          </a:p>
          <a:p>
            <a:r>
              <a:rPr lang="en-ZA" sz="3400" dirty="0" smtClean="0"/>
              <a:t>TT requests that the Panel considers document point by point, plus any related aspects the Panel may raise, </a:t>
            </a:r>
            <a:r>
              <a:rPr lang="en-ZA" sz="3400" smtClean="0"/>
              <a:t>and advise </a:t>
            </a:r>
            <a:r>
              <a:rPr lang="en-ZA" sz="3400" dirty="0" smtClean="0"/>
              <a:t>on choices.</a:t>
            </a:r>
          </a:p>
          <a:p>
            <a:endParaRPr lang="en-ZA" dirty="0"/>
          </a:p>
        </p:txBody>
      </p:sp>
    </p:spTree>
    <p:extLst>
      <p:ext uri="{BB962C8B-B14F-4D97-AF65-F5344CB8AC3E}">
        <p14:creationId xmlns:p14="http://schemas.microsoft.com/office/powerpoint/2010/main" val="23866626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371</TotalTime>
  <Words>552</Words>
  <Application>Microsoft Office PowerPoint</Application>
  <PresentationFormat>Custom</PresentationFormat>
  <Paragraphs>69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PROGRESS IN THE SIMULATION TESTING OF PENGUIN CLOSURE EFFECT RESPONSE</vt:lpstr>
      <vt:lpstr>Task Team Members</vt:lpstr>
      <vt:lpstr>Mandate of the Task team</vt:lpstr>
      <vt:lpstr>Penguin Response Data Available</vt:lpstr>
      <vt:lpstr>MARAM/IWS/DEC15/PengD/P1. Specifications for operating models to evaluate bias in estimation methods in accordance with recommendation A.1 of the 2014 International Review Panel</vt:lpstr>
      <vt:lpstr>Other comments on MARAM/IWS/DEC15/PengD/P1</vt:lpstr>
      <vt:lpstr>MARAM/IWS/DEC15/PengD/P2. Consolidated analyses produced in implementation of the approaches described in document P1</vt:lpstr>
      <vt:lpstr>MARAM/IWS/DEC15/PengD/P3. Penguin power analysis methodology - draft</vt:lpstr>
      <vt:lpstr>MARAM/IWS/DEC15/PengD/P4. Simulation testing of penguin closure effect response estimators – where next? </vt:lpstr>
    </vt:vector>
  </TitlesOfParts>
  <Company>Rhodes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PROGRESS IN THE SIMULATION TESTING OF PENGUIN CLOSURE EFFECT RESPONSe</dc:title>
  <dc:creator>Kevern Cochrane</dc:creator>
  <cp:lastModifiedBy>Naseera</cp:lastModifiedBy>
  <cp:revision>16</cp:revision>
  <dcterms:created xsi:type="dcterms:W3CDTF">2015-11-27T08:17:19Z</dcterms:created>
  <dcterms:modified xsi:type="dcterms:W3CDTF">2015-11-30T08:47:21Z</dcterms:modified>
</cp:coreProperties>
</file>