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59" r:id="rId3"/>
    <p:sldId id="260" r:id="rId4"/>
    <p:sldId id="263" r:id="rId5"/>
    <p:sldId id="264" r:id="rId6"/>
    <p:sldId id="262" r:id="rId7"/>
    <p:sldId id="265" r:id="rId8"/>
    <p:sldId id="275" r:id="rId9"/>
    <p:sldId id="266" r:id="rId10"/>
    <p:sldId id="276" r:id="rId11"/>
    <p:sldId id="267" r:id="rId12"/>
    <p:sldId id="277" r:id="rId13"/>
    <p:sldId id="268" r:id="rId14"/>
    <p:sldId id="269" r:id="rId15"/>
    <p:sldId id="270" r:id="rId16"/>
    <p:sldId id="271" r:id="rId17"/>
    <p:sldId id="272" r:id="rId18"/>
    <p:sldId id="273" r:id="rId19"/>
    <p:sldId id="274" r:id="rId20"/>
    <p:sldId id="261"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79" d="100"/>
          <a:sy n="79" d="100"/>
        </p:scale>
        <p:origin x="12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fledgingsucce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fledgingsucce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84427680960063"/>
          <c:y val="2.9319980974764934E-2"/>
          <c:w val="0.84785989458911781"/>
          <c:h val="0.85447131203006688"/>
        </c:manualLayout>
      </c:layout>
      <c:scatterChart>
        <c:scatterStyle val="lineMarker"/>
        <c:varyColors val="0"/>
        <c:ser>
          <c:idx val="1"/>
          <c:order val="0"/>
          <c:tx>
            <c:strRef>
              <c:f>fledgingsuccess!$D$3</c:f>
              <c:strCache>
                <c:ptCount val="1"/>
                <c:pt idx="0">
                  <c:v>Robben 01 - 11</c:v>
                </c:pt>
              </c:strCache>
            </c:strRef>
          </c:tx>
          <c:marker>
            <c:symbol val="circle"/>
            <c:size val="4"/>
          </c:marker>
          <c:xVal>
            <c:numRef>
              <c:f>fledgingsuccess!$A$4:$A$28</c:f>
              <c:numCache>
                <c:formatCode>General</c:formatCode>
                <c:ptCount val="25"/>
                <c:pt idx="0">
                  <c:v>1989</c:v>
                </c:pt>
                <c:pt idx="1">
                  <c:v>1990</c:v>
                </c:pt>
                <c:pt idx="2">
                  <c:v>1991</c:v>
                </c:pt>
                <c:pt idx="3">
                  <c:v>1992</c:v>
                </c:pt>
                <c:pt idx="4">
                  <c:v>1993</c:v>
                </c:pt>
                <c:pt idx="5">
                  <c:v>1994</c:v>
                </c:pt>
                <c:pt idx="6">
                  <c:v>1995</c:v>
                </c:pt>
                <c:pt idx="7">
                  <c:v>1996</c:v>
                </c:pt>
                <c:pt idx="8">
                  <c:v>1997</c:v>
                </c:pt>
                <c:pt idx="9">
                  <c:v>1998</c:v>
                </c:pt>
                <c:pt idx="10">
                  <c:v>1999</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xVal>
          <c:yVal>
            <c:numRef>
              <c:f>fledgingsuccess!$D$4:$D$28</c:f>
              <c:numCache>
                <c:formatCode>General</c:formatCode>
                <c:ptCount val="25"/>
                <c:pt idx="11">
                  <c:v>0.9</c:v>
                </c:pt>
                <c:pt idx="12">
                  <c:v>0.38</c:v>
                </c:pt>
                <c:pt idx="13">
                  <c:v>0.42</c:v>
                </c:pt>
                <c:pt idx="14">
                  <c:v>0.54</c:v>
                </c:pt>
                <c:pt idx="15">
                  <c:v>0.96</c:v>
                </c:pt>
                <c:pt idx="16">
                  <c:v>0.67</c:v>
                </c:pt>
                <c:pt idx="17">
                  <c:v>1.18</c:v>
                </c:pt>
                <c:pt idx="18">
                  <c:v>1.08</c:v>
                </c:pt>
                <c:pt idx="19">
                  <c:v>0.93</c:v>
                </c:pt>
                <c:pt idx="20">
                  <c:v>1.06</c:v>
                </c:pt>
                <c:pt idx="21">
                  <c:v>1.04</c:v>
                </c:pt>
                <c:pt idx="22">
                  <c:v>1.1399999999999999</c:v>
                </c:pt>
              </c:numCache>
            </c:numRef>
          </c:yVal>
          <c:smooth val="0"/>
        </c:ser>
        <c:ser>
          <c:idx val="0"/>
          <c:order val="1"/>
          <c:tx>
            <c:strRef>
              <c:f>fledgingsuccess!$B$3</c:f>
              <c:strCache>
                <c:ptCount val="1"/>
                <c:pt idx="0">
                  <c:v>Robben 89 - 99</c:v>
                </c:pt>
              </c:strCache>
            </c:strRef>
          </c:tx>
          <c:spPr>
            <a:ln>
              <a:solidFill>
                <a:srgbClr val="FF0000"/>
              </a:solidFill>
            </a:ln>
          </c:spPr>
          <c:marker>
            <c:symbol val="circle"/>
            <c:size val="4"/>
          </c:marker>
          <c:xVal>
            <c:numRef>
              <c:f>fledgingsuccess!$A$4:$A$28</c:f>
              <c:numCache>
                <c:formatCode>General</c:formatCode>
                <c:ptCount val="25"/>
                <c:pt idx="0">
                  <c:v>1989</c:v>
                </c:pt>
                <c:pt idx="1">
                  <c:v>1990</c:v>
                </c:pt>
                <c:pt idx="2">
                  <c:v>1991</c:v>
                </c:pt>
                <c:pt idx="3">
                  <c:v>1992</c:v>
                </c:pt>
                <c:pt idx="4">
                  <c:v>1993</c:v>
                </c:pt>
                <c:pt idx="5">
                  <c:v>1994</c:v>
                </c:pt>
                <c:pt idx="6">
                  <c:v>1995</c:v>
                </c:pt>
                <c:pt idx="7">
                  <c:v>1996</c:v>
                </c:pt>
                <c:pt idx="8">
                  <c:v>1997</c:v>
                </c:pt>
                <c:pt idx="9">
                  <c:v>1998</c:v>
                </c:pt>
                <c:pt idx="10">
                  <c:v>1999</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xVal>
          <c:yVal>
            <c:numRef>
              <c:f>fledgingsuccess!$B$4:$B$28</c:f>
              <c:numCache>
                <c:formatCode>General</c:formatCode>
                <c:ptCount val="25"/>
                <c:pt idx="0">
                  <c:v>0.41499999999999998</c:v>
                </c:pt>
                <c:pt idx="1">
                  <c:v>0.31900000000000001</c:v>
                </c:pt>
                <c:pt idx="2">
                  <c:v>0.59199999999999997</c:v>
                </c:pt>
                <c:pt idx="3">
                  <c:v>0.59</c:v>
                </c:pt>
                <c:pt idx="4">
                  <c:v>0.53500000000000003</c:v>
                </c:pt>
                <c:pt idx="5">
                  <c:v>0.44600000000000001</c:v>
                </c:pt>
                <c:pt idx="6">
                  <c:v>0.38300000000000001</c:v>
                </c:pt>
                <c:pt idx="7">
                  <c:v>0.65400000000000003</c:v>
                </c:pt>
                <c:pt idx="8">
                  <c:v>0.96799999999999997</c:v>
                </c:pt>
                <c:pt idx="9">
                  <c:v>0.748</c:v>
                </c:pt>
                <c:pt idx="10">
                  <c:v>0.6</c:v>
                </c:pt>
              </c:numCache>
            </c:numRef>
          </c:yVal>
          <c:smooth val="0"/>
        </c:ser>
        <c:ser>
          <c:idx val="2"/>
          <c:order val="2"/>
          <c:tx>
            <c:strRef>
              <c:f>fledgingsuccess!$F$3</c:f>
              <c:strCache>
                <c:ptCount val="1"/>
                <c:pt idx="0">
                  <c:v>Dassen</c:v>
                </c:pt>
              </c:strCache>
            </c:strRef>
          </c:tx>
          <c:marker>
            <c:symbol val="circle"/>
            <c:size val="4"/>
          </c:marker>
          <c:xVal>
            <c:numRef>
              <c:f>fledgingsuccess!$A$4:$A$28</c:f>
              <c:numCache>
                <c:formatCode>General</c:formatCode>
                <c:ptCount val="25"/>
                <c:pt idx="0">
                  <c:v>1989</c:v>
                </c:pt>
                <c:pt idx="1">
                  <c:v>1990</c:v>
                </c:pt>
                <c:pt idx="2">
                  <c:v>1991</c:v>
                </c:pt>
                <c:pt idx="3">
                  <c:v>1992</c:v>
                </c:pt>
                <c:pt idx="4">
                  <c:v>1993</c:v>
                </c:pt>
                <c:pt idx="5">
                  <c:v>1994</c:v>
                </c:pt>
                <c:pt idx="6">
                  <c:v>1995</c:v>
                </c:pt>
                <c:pt idx="7">
                  <c:v>1996</c:v>
                </c:pt>
                <c:pt idx="8">
                  <c:v>1997</c:v>
                </c:pt>
                <c:pt idx="9">
                  <c:v>1998</c:v>
                </c:pt>
                <c:pt idx="10">
                  <c:v>1999</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xVal>
          <c:yVal>
            <c:numRef>
              <c:f>fledgingsuccess!$F$4:$F$28</c:f>
              <c:numCache>
                <c:formatCode>General</c:formatCode>
                <c:ptCount val="25"/>
                <c:pt idx="6">
                  <c:v>0.82499999999999996</c:v>
                </c:pt>
                <c:pt idx="7">
                  <c:v>1.022</c:v>
                </c:pt>
                <c:pt idx="8">
                  <c:v>1.18</c:v>
                </c:pt>
                <c:pt idx="9">
                  <c:v>1.343</c:v>
                </c:pt>
                <c:pt idx="10">
                  <c:v>1.3759999999999999</c:v>
                </c:pt>
                <c:pt idx="18">
                  <c:v>1.01</c:v>
                </c:pt>
                <c:pt idx="19">
                  <c:v>1.06</c:v>
                </c:pt>
                <c:pt idx="20">
                  <c:v>0.90900000000000003</c:v>
                </c:pt>
                <c:pt idx="21">
                  <c:v>1.1359999999999999</c:v>
                </c:pt>
              </c:numCache>
            </c:numRef>
          </c:yVal>
          <c:smooth val="0"/>
        </c:ser>
        <c:ser>
          <c:idx val="4"/>
          <c:order val="3"/>
          <c:spPr>
            <a:ln w="63500">
              <a:solidFill>
                <a:srgbClr val="C00000"/>
              </a:solidFill>
            </a:ln>
          </c:spPr>
          <c:marker>
            <c:symbol val="circle"/>
            <c:size val="5"/>
            <c:spPr>
              <a:solidFill>
                <a:srgbClr val="C00000"/>
              </a:solidFill>
            </c:spPr>
          </c:marker>
          <c:xVal>
            <c:numRef>
              <c:f>fledgingsuccess!$A$4:$A$28</c:f>
              <c:numCache>
                <c:formatCode>General</c:formatCode>
                <c:ptCount val="25"/>
                <c:pt idx="0">
                  <c:v>1989</c:v>
                </c:pt>
                <c:pt idx="1">
                  <c:v>1990</c:v>
                </c:pt>
                <c:pt idx="2">
                  <c:v>1991</c:v>
                </c:pt>
                <c:pt idx="3">
                  <c:v>1992</c:v>
                </c:pt>
                <c:pt idx="4">
                  <c:v>1993</c:v>
                </c:pt>
                <c:pt idx="5">
                  <c:v>1994</c:v>
                </c:pt>
                <c:pt idx="6">
                  <c:v>1995</c:v>
                </c:pt>
                <c:pt idx="7">
                  <c:v>1996</c:v>
                </c:pt>
                <c:pt idx="8">
                  <c:v>1997</c:v>
                </c:pt>
                <c:pt idx="9">
                  <c:v>1998</c:v>
                </c:pt>
                <c:pt idx="10">
                  <c:v>1999</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xVal>
          <c:yVal>
            <c:numRef>
              <c:f>fledgingsuccess!$H$4:$H$28</c:f>
              <c:numCache>
                <c:formatCode>General</c:formatCode>
                <c:ptCount val="25"/>
                <c:pt idx="21">
                  <c:v>1.5</c:v>
                </c:pt>
                <c:pt idx="22">
                  <c:v>1.5</c:v>
                </c:pt>
                <c:pt idx="23">
                  <c:v>1.5</c:v>
                </c:pt>
              </c:numCache>
            </c:numRef>
          </c:yVal>
          <c:smooth val="0"/>
        </c:ser>
        <c:ser>
          <c:idx val="5"/>
          <c:order val="4"/>
          <c:spPr>
            <a:ln w="50800">
              <a:solidFill>
                <a:srgbClr val="92D050"/>
              </a:solidFill>
            </a:ln>
          </c:spPr>
          <c:marker>
            <c:symbol val="circle"/>
            <c:size val="5"/>
            <c:spPr>
              <a:solidFill>
                <a:srgbClr val="92D050"/>
              </a:solidFill>
            </c:spPr>
          </c:marker>
          <c:xVal>
            <c:numRef>
              <c:f>fledgingsuccess!$A$4:$A$28</c:f>
              <c:numCache>
                <c:formatCode>General</c:formatCode>
                <c:ptCount val="25"/>
                <c:pt idx="0">
                  <c:v>1989</c:v>
                </c:pt>
                <c:pt idx="1">
                  <c:v>1990</c:v>
                </c:pt>
                <c:pt idx="2">
                  <c:v>1991</c:v>
                </c:pt>
                <c:pt idx="3">
                  <c:v>1992</c:v>
                </c:pt>
                <c:pt idx="4">
                  <c:v>1993</c:v>
                </c:pt>
                <c:pt idx="5">
                  <c:v>1994</c:v>
                </c:pt>
                <c:pt idx="6">
                  <c:v>1995</c:v>
                </c:pt>
                <c:pt idx="7">
                  <c:v>1996</c:v>
                </c:pt>
                <c:pt idx="8">
                  <c:v>1997</c:v>
                </c:pt>
                <c:pt idx="9">
                  <c:v>1998</c:v>
                </c:pt>
                <c:pt idx="10">
                  <c:v>1999</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xVal>
          <c:yVal>
            <c:numRef>
              <c:f>fledgingsuccess!$I$4:$I$28</c:f>
              <c:numCache>
                <c:formatCode>General</c:formatCode>
                <c:ptCount val="25"/>
                <c:pt idx="18">
                  <c:v>1.7</c:v>
                </c:pt>
                <c:pt idx="19">
                  <c:v>1.7</c:v>
                </c:pt>
                <c:pt idx="24">
                  <c:v>1.7</c:v>
                </c:pt>
              </c:numCache>
            </c:numRef>
          </c:yVal>
          <c:smooth val="0"/>
        </c:ser>
        <c:dLbls>
          <c:showLegendKey val="0"/>
          <c:showVal val="0"/>
          <c:showCatName val="0"/>
          <c:showSerName val="0"/>
          <c:showPercent val="0"/>
          <c:showBubbleSize val="0"/>
        </c:dLbls>
        <c:axId val="178550976"/>
        <c:axId val="178551368"/>
      </c:scatterChart>
      <c:valAx>
        <c:axId val="178550976"/>
        <c:scaling>
          <c:orientation val="minMax"/>
        </c:scaling>
        <c:delete val="0"/>
        <c:axPos val="b"/>
        <c:numFmt formatCode="General" sourceLinked="1"/>
        <c:majorTickMark val="out"/>
        <c:minorTickMark val="none"/>
        <c:tickLblPos val="nextTo"/>
        <c:crossAx val="178551368"/>
        <c:crosses val="autoZero"/>
        <c:crossBetween val="midCat"/>
      </c:valAx>
      <c:valAx>
        <c:axId val="178551368"/>
        <c:scaling>
          <c:orientation val="minMax"/>
        </c:scaling>
        <c:delete val="0"/>
        <c:axPos val="l"/>
        <c:majorGridlines/>
        <c:title>
          <c:tx>
            <c:rich>
              <a:bodyPr rot="-5400000" vert="horz"/>
              <a:lstStyle/>
              <a:p>
                <a:pPr>
                  <a:defRPr/>
                </a:pPr>
                <a:r>
                  <a:rPr lang="en-AU"/>
                  <a:t>Fledging Success (Table 1)</a:t>
                </a:r>
              </a:p>
              <a:p>
                <a:pPr>
                  <a:defRPr/>
                </a:pPr>
                <a:endParaRPr lang="en-AU"/>
              </a:p>
            </c:rich>
          </c:tx>
          <c:overlay val="0"/>
        </c:title>
        <c:numFmt formatCode="General" sourceLinked="1"/>
        <c:majorTickMark val="out"/>
        <c:minorTickMark val="none"/>
        <c:tickLblPos val="nextTo"/>
        <c:crossAx val="178550976"/>
        <c:crosses val="autoZero"/>
        <c:crossBetween val="midCat"/>
      </c:valAx>
    </c:plotArea>
    <c:legend>
      <c:legendPos val="r"/>
      <c:legendEntry>
        <c:idx val="3"/>
        <c:delete val="1"/>
      </c:legendEntry>
      <c:legendEntry>
        <c:idx val="4"/>
        <c:delete val="1"/>
      </c:legendEntry>
      <c:layout>
        <c:manualLayout>
          <c:xMode val="edge"/>
          <c:yMode val="edge"/>
          <c:x val="0.74056024477695881"/>
          <c:y val="0.62830658777225334"/>
          <c:w val="0.23820401558815901"/>
          <c:h val="0.20485385104701812"/>
        </c:manualLayout>
      </c:layout>
      <c:overlay val="0"/>
    </c:legend>
    <c:plotVisOnly val="1"/>
    <c:dispBlanksAs val="gap"/>
    <c:showDLblsOverMax val="0"/>
  </c:chart>
  <c:txPr>
    <a:bodyPr/>
    <a:lstStyle/>
    <a:p>
      <a:pPr>
        <a:defRPr b="1" i="0" baseline="0">
          <a:latin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57129788743835"/>
          <c:y val="7.4548702245552642E-2"/>
          <c:w val="0.78718548821462464"/>
          <c:h val="0.8326195683872849"/>
        </c:manualLayout>
      </c:layout>
      <c:scatterChart>
        <c:scatterStyle val="lineMarker"/>
        <c:varyColors val="0"/>
        <c:ser>
          <c:idx val="0"/>
          <c:order val="0"/>
          <c:xVal>
            <c:numRef>
              <c:f>activenests!$A$6:$A$18</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xVal>
          <c:yVal>
            <c:numRef>
              <c:f>activenests!$F$6:$F$18</c:f>
              <c:numCache>
                <c:formatCode>0</c:formatCode>
                <c:ptCount val="13"/>
                <c:pt idx="0">
                  <c:v>5190.72</c:v>
                </c:pt>
                <c:pt idx="1">
                  <c:v>6105.65</c:v>
                </c:pt>
                <c:pt idx="2">
                  <c:v>6673.0599999999995</c:v>
                </c:pt>
                <c:pt idx="3">
                  <c:v>5788.96</c:v>
                </c:pt>
                <c:pt idx="4">
                  <c:v>6862.24</c:v>
                </c:pt>
                <c:pt idx="5">
                  <c:v>5650.08</c:v>
                </c:pt>
                <c:pt idx="6">
                  <c:v>3179.42</c:v>
                </c:pt>
                <c:pt idx="7">
                  <c:v>4866.7</c:v>
                </c:pt>
                <c:pt idx="8">
                  <c:v>2211.66</c:v>
                </c:pt>
                <c:pt idx="9">
                  <c:v>2004.4499999999998</c:v>
                </c:pt>
                <c:pt idx="10">
                  <c:v>2023.56</c:v>
                </c:pt>
                <c:pt idx="11">
                  <c:v>1199.22</c:v>
                </c:pt>
                <c:pt idx="12">
                  <c:v>1218.3699999999999</c:v>
                </c:pt>
              </c:numCache>
            </c:numRef>
          </c:yVal>
          <c:smooth val="0"/>
        </c:ser>
        <c:dLbls>
          <c:showLegendKey val="0"/>
          <c:showVal val="0"/>
          <c:showCatName val="0"/>
          <c:showSerName val="0"/>
          <c:showPercent val="0"/>
          <c:showBubbleSize val="0"/>
        </c:dLbls>
        <c:axId val="178552152"/>
        <c:axId val="178552544"/>
      </c:scatterChart>
      <c:valAx>
        <c:axId val="178552152"/>
        <c:scaling>
          <c:orientation val="minMax"/>
        </c:scaling>
        <c:delete val="0"/>
        <c:axPos val="b"/>
        <c:numFmt formatCode="General" sourceLinked="1"/>
        <c:majorTickMark val="out"/>
        <c:minorTickMark val="none"/>
        <c:tickLblPos val="nextTo"/>
        <c:crossAx val="178552544"/>
        <c:crosses val="autoZero"/>
        <c:crossBetween val="midCat"/>
      </c:valAx>
      <c:valAx>
        <c:axId val="178552544"/>
        <c:scaling>
          <c:orientation val="minMax"/>
        </c:scaling>
        <c:delete val="0"/>
        <c:axPos val="l"/>
        <c:majorGridlines/>
        <c:title>
          <c:tx>
            <c:rich>
              <a:bodyPr rot="-5400000" vert="horz"/>
              <a:lstStyle/>
              <a:p>
                <a:pPr>
                  <a:defRPr/>
                </a:pPr>
                <a:r>
                  <a:rPr lang="en-AU"/>
                  <a:t>Active Nests</a:t>
                </a:r>
              </a:p>
            </c:rich>
          </c:tx>
          <c:overlay val="0"/>
        </c:title>
        <c:numFmt formatCode="0" sourceLinked="1"/>
        <c:majorTickMark val="out"/>
        <c:minorTickMark val="none"/>
        <c:tickLblPos val="nextTo"/>
        <c:crossAx val="178552152"/>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68FEB-DCF6-4B29-AC60-3823391BA995}" type="datetimeFigureOut">
              <a:rPr lang="en-AU" smtClean="0"/>
              <a:t>4/12/2015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BE6C2-A0C1-4073-B3F6-B419CDEE6863}" type="slidenum">
              <a:rPr lang="en-AU" smtClean="0"/>
              <a:t>‹#›</a:t>
            </a:fld>
            <a:endParaRPr lang="en-AU"/>
          </a:p>
        </p:txBody>
      </p:sp>
    </p:spTree>
    <p:extLst>
      <p:ext uri="{BB962C8B-B14F-4D97-AF65-F5344CB8AC3E}">
        <p14:creationId xmlns:p14="http://schemas.microsoft.com/office/powerpoint/2010/main" val="359411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608EFC-847F-43AF-A1B6-8F0BD7B732C8}" type="slidenum">
              <a:rPr lang="en-AU" smtClean="0"/>
              <a:pPr/>
              <a:t>1</a:t>
            </a:fld>
            <a:endParaRPr lang="en-AU" dirty="0"/>
          </a:p>
        </p:txBody>
      </p:sp>
    </p:spTree>
    <p:extLst>
      <p:ext uri="{BB962C8B-B14F-4D97-AF65-F5344CB8AC3E}">
        <p14:creationId xmlns:p14="http://schemas.microsoft.com/office/powerpoint/2010/main" val="206170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4/12/2015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22430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4/12/2015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80317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4/12/2015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48201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34E24E-1715-432E-88CE-D3F84756D2E2}" type="datetimeFigureOut">
              <a:rPr lang="en-AU" smtClean="0"/>
              <a:t>4/12/2015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48767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4E24E-1715-432E-88CE-D3F84756D2E2}" type="datetimeFigureOut">
              <a:rPr lang="en-AU" smtClean="0"/>
              <a:t>4/12/2015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16067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E34E24E-1715-432E-88CE-D3F84756D2E2}" type="datetimeFigureOut">
              <a:rPr lang="en-AU" smtClean="0"/>
              <a:t>4/12/2015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02246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E34E24E-1715-432E-88CE-D3F84756D2E2}" type="datetimeFigureOut">
              <a:rPr lang="en-AU" smtClean="0"/>
              <a:t>4/12/2015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193539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E34E24E-1715-432E-88CE-D3F84756D2E2}" type="datetimeFigureOut">
              <a:rPr lang="en-AU" smtClean="0"/>
              <a:t>4/12/2015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29443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4E24E-1715-432E-88CE-D3F84756D2E2}" type="datetimeFigureOut">
              <a:rPr lang="en-AU" smtClean="0"/>
              <a:t>4/12/2015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231555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E24E-1715-432E-88CE-D3F84756D2E2}" type="datetimeFigureOut">
              <a:rPr lang="en-AU" smtClean="0"/>
              <a:t>4/12/2015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414708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E24E-1715-432E-88CE-D3F84756D2E2}" type="datetimeFigureOut">
              <a:rPr lang="en-AU" smtClean="0"/>
              <a:t>4/12/2015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0A2903-8D81-4107-BF99-DE937E4FF99D}" type="slidenum">
              <a:rPr lang="en-AU" smtClean="0"/>
              <a:t>‹#›</a:t>
            </a:fld>
            <a:endParaRPr lang="en-AU"/>
          </a:p>
        </p:txBody>
      </p:sp>
    </p:spTree>
    <p:extLst>
      <p:ext uri="{BB962C8B-B14F-4D97-AF65-F5344CB8AC3E}">
        <p14:creationId xmlns:p14="http://schemas.microsoft.com/office/powerpoint/2010/main" val="358786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4E24E-1715-432E-88CE-D3F84756D2E2}" type="datetimeFigureOut">
              <a:rPr lang="en-AU" smtClean="0"/>
              <a:t>4/12/2015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A2903-8D81-4107-BF99-DE937E4FF99D}" type="slidenum">
              <a:rPr lang="en-AU" smtClean="0"/>
              <a:t>‹#›</a:t>
            </a:fld>
            <a:endParaRPr lang="en-AU"/>
          </a:p>
        </p:txBody>
      </p:sp>
    </p:spTree>
    <p:extLst>
      <p:ext uri="{BB962C8B-B14F-4D97-AF65-F5344CB8AC3E}">
        <p14:creationId xmlns:p14="http://schemas.microsoft.com/office/powerpoint/2010/main" val="171860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a:t>INTERNATIONAL REVIEW PANEL REPORT FOR THE </a:t>
            </a:r>
            <a:r>
              <a:rPr lang="en-AU" b="1" dirty="0" smtClean="0"/>
              <a:t>2015</a:t>
            </a:r>
            <a:r>
              <a:rPr lang="en-AU" dirty="0"/>
              <a:t/>
            </a:r>
            <a:br>
              <a:rPr lang="en-AU" dirty="0"/>
            </a:br>
            <a:r>
              <a:rPr lang="en-AU" b="1" dirty="0"/>
              <a:t>INTERNATIONAL FISHERIES STOCK ASSESSMENT WORKSHOP</a:t>
            </a:r>
            <a:endParaRPr lang="en-AU" dirty="0"/>
          </a:p>
        </p:txBody>
      </p:sp>
      <p:sp>
        <p:nvSpPr>
          <p:cNvPr id="3" name="Subtitle 2"/>
          <p:cNvSpPr>
            <a:spLocks noGrp="1"/>
          </p:cNvSpPr>
          <p:nvPr>
            <p:ph type="subTitle" idx="1"/>
          </p:nvPr>
        </p:nvSpPr>
        <p:spPr>
          <a:xfrm>
            <a:off x="2895600" y="4365104"/>
            <a:ext cx="6400800" cy="1273696"/>
          </a:xfrm>
        </p:spPr>
        <p:txBody>
          <a:bodyPr/>
          <a:lstStyle/>
          <a:p>
            <a:r>
              <a:rPr lang="en-AU" b="1" dirty="0" smtClean="0"/>
              <a:t>30 November - 4 December 2015, </a:t>
            </a:r>
            <a:r>
              <a:rPr lang="en-AU" b="1" dirty="0"/>
              <a:t>UCT </a:t>
            </a:r>
            <a:endParaRPr lang="en-AU" dirty="0"/>
          </a:p>
          <a:p>
            <a:endParaRPr lang="en-AU" dirty="0"/>
          </a:p>
        </p:txBody>
      </p:sp>
      <p:sp>
        <p:nvSpPr>
          <p:cNvPr id="4" name="TextBox 3"/>
          <p:cNvSpPr txBox="1"/>
          <p:nvPr/>
        </p:nvSpPr>
        <p:spPr>
          <a:xfrm>
            <a:off x="3143672" y="5445224"/>
            <a:ext cx="6192688" cy="523220"/>
          </a:xfrm>
          <a:prstGeom prst="rect">
            <a:avLst/>
          </a:prstGeom>
          <a:noFill/>
        </p:spPr>
        <p:txBody>
          <a:bodyPr wrap="square" rtlCol="0">
            <a:spAutoFit/>
          </a:bodyPr>
          <a:lstStyle/>
          <a:p>
            <a:pPr algn="ctr"/>
            <a:r>
              <a:rPr lang="en-AU" sz="2800" b="1" dirty="0"/>
              <a:t>NON TECHNICAL SUMMARY</a:t>
            </a:r>
          </a:p>
        </p:txBody>
      </p:sp>
    </p:spTree>
    <p:extLst>
      <p:ext uri="{BB962C8B-B14F-4D97-AF65-F5344CB8AC3E}">
        <p14:creationId xmlns:p14="http://schemas.microsoft.com/office/powerpoint/2010/main" val="3985568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note! </a:t>
            </a:r>
            <a:endParaRPr lang="en-AU" dirty="0"/>
          </a:p>
        </p:txBody>
      </p:sp>
      <p:sp>
        <p:nvSpPr>
          <p:cNvPr id="3" name="TextBox 2"/>
          <p:cNvSpPr txBox="1"/>
          <p:nvPr/>
        </p:nvSpPr>
        <p:spPr>
          <a:xfrm>
            <a:off x="374574" y="1817783"/>
            <a:ext cx="10818563" cy="3231654"/>
          </a:xfrm>
          <a:prstGeom prst="rect">
            <a:avLst/>
          </a:prstGeom>
          <a:noFill/>
        </p:spPr>
        <p:txBody>
          <a:bodyPr wrap="square" rtlCol="0">
            <a:spAutoFit/>
          </a:bodyPr>
          <a:lstStyle/>
          <a:p>
            <a:r>
              <a:rPr lang="en-AU" sz="2200" dirty="0" smtClean="0"/>
              <a:t>Note of the indicators are exact measures of population change because even if fledgling success is increasing, the population may be collapsing because the number of nests is declining faster than the increase in fledgling success</a:t>
            </a:r>
          </a:p>
          <a:p>
            <a:endParaRPr lang="en-AU" sz="2200" dirty="0"/>
          </a:p>
          <a:p>
            <a:r>
              <a:rPr lang="en-AU" sz="2200" dirty="0" smtClean="0"/>
              <a:t>Thus the Panel reiterates its recommendation from last year:</a:t>
            </a:r>
          </a:p>
          <a:p>
            <a:endParaRPr lang="en-AU" sz="2200" dirty="0"/>
          </a:p>
          <a:p>
            <a:r>
              <a:rPr lang="en-AU" sz="2400" b="1" dirty="0" smtClean="0"/>
              <a:t>“Develop </a:t>
            </a:r>
            <a:r>
              <a:rPr lang="en-AU" sz="2400" b="1" dirty="0"/>
              <a:t>and implement a comprehensive research program that aims to identify the core reasons for the reduction in penguin population numbers, and identify any potential mitigation measures</a:t>
            </a:r>
            <a:r>
              <a:rPr lang="en-AU" sz="2400" b="1" dirty="0" smtClean="0"/>
              <a:t>.”</a:t>
            </a:r>
            <a:endParaRPr lang="en-AU" sz="2200" b="1" dirty="0" smtClean="0"/>
          </a:p>
        </p:txBody>
      </p:sp>
    </p:spTree>
    <p:extLst>
      <p:ext uri="{BB962C8B-B14F-4D97-AF65-F5344CB8AC3E}">
        <p14:creationId xmlns:p14="http://schemas.microsoft.com/office/powerpoint/2010/main" val="146152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Power</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575" y="383055"/>
            <a:ext cx="3918831" cy="2201885"/>
          </a:xfrm>
          <a:prstGeom prst="rect">
            <a:avLst/>
          </a:prstGeom>
        </p:spPr>
      </p:pic>
      <p:sp>
        <p:nvSpPr>
          <p:cNvPr id="5" name="Multiply 4"/>
          <p:cNvSpPr/>
          <p:nvPr/>
        </p:nvSpPr>
        <p:spPr>
          <a:xfrm>
            <a:off x="7653978" y="148256"/>
            <a:ext cx="3729317" cy="26714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672" y="3149004"/>
            <a:ext cx="4483966" cy="2946144"/>
          </a:xfrm>
          <a:prstGeom prst="rect">
            <a:avLst/>
          </a:prstGeom>
        </p:spPr>
      </p:pic>
      <p:sp>
        <p:nvSpPr>
          <p:cNvPr id="8" name="Multiply 7"/>
          <p:cNvSpPr/>
          <p:nvPr/>
        </p:nvSpPr>
        <p:spPr>
          <a:xfrm>
            <a:off x="5540996" y="3286335"/>
            <a:ext cx="3729317" cy="26714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38200" y="2584940"/>
            <a:ext cx="3367397" cy="430887"/>
          </a:xfrm>
          <a:prstGeom prst="rect">
            <a:avLst/>
          </a:prstGeom>
          <a:noFill/>
        </p:spPr>
        <p:txBody>
          <a:bodyPr wrap="none" rtlCol="0">
            <a:spAutoFit/>
          </a:bodyPr>
          <a:lstStyle/>
          <a:p>
            <a:r>
              <a:rPr lang="en-AU" sz="2200" dirty="0" smtClean="0"/>
              <a:t>We want “statistical” power</a:t>
            </a:r>
            <a:endParaRPr lang="en-AU" sz="2200" dirty="0"/>
          </a:p>
        </p:txBody>
      </p:sp>
    </p:spTree>
    <p:extLst>
      <p:ext uri="{BB962C8B-B14F-4D97-AF65-F5344CB8AC3E}">
        <p14:creationId xmlns:p14="http://schemas.microsoft.com/office/powerpoint/2010/main" val="6220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2" y="365125"/>
            <a:ext cx="5067759" cy="1325563"/>
          </a:xfrm>
        </p:spPr>
        <p:txBody>
          <a:bodyPr>
            <a:normAutofit/>
          </a:bodyPr>
          <a:lstStyle/>
          <a:p>
            <a:r>
              <a:rPr lang="en-AU" sz="4000" dirty="0" smtClean="0"/>
              <a:t>“Illustrative example”</a:t>
            </a:r>
            <a:endParaRPr lang="en-AU" sz="4000" dirty="0"/>
          </a:p>
        </p:txBody>
      </p:sp>
      <p:pic>
        <p:nvPicPr>
          <p:cNvPr id="3" name="Picture 2"/>
          <p:cNvPicPr>
            <a:picLocks noChangeAspect="1"/>
          </p:cNvPicPr>
          <p:nvPr/>
        </p:nvPicPr>
        <p:blipFill>
          <a:blip r:embed="rId2"/>
          <a:stretch>
            <a:fillRect/>
          </a:stretch>
        </p:blipFill>
        <p:spPr>
          <a:xfrm>
            <a:off x="4840725" y="528808"/>
            <a:ext cx="7074936" cy="5772839"/>
          </a:xfrm>
          <a:prstGeom prst="rect">
            <a:avLst/>
          </a:prstGeom>
        </p:spPr>
      </p:pic>
      <p:sp>
        <p:nvSpPr>
          <p:cNvPr id="4" name="TextBox 3"/>
          <p:cNvSpPr txBox="1"/>
          <p:nvPr/>
        </p:nvSpPr>
        <p:spPr>
          <a:xfrm>
            <a:off x="672028" y="2644048"/>
            <a:ext cx="4671153" cy="1477328"/>
          </a:xfrm>
          <a:prstGeom prst="rect">
            <a:avLst/>
          </a:prstGeom>
          <a:noFill/>
        </p:spPr>
        <p:txBody>
          <a:bodyPr wrap="square" rtlCol="0">
            <a:spAutoFit/>
          </a:bodyPr>
          <a:lstStyle/>
          <a:p>
            <a:r>
              <a:rPr lang="en-AU" dirty="0" smtClean="0"/>
              <a:t>If the threshold is 0.1 and the true </a:t>
            </a:r>
            <a:r>
              <a:rPr lang="en-AU" dirty="0" smtClean="0">
                <a:sym typeface="Symbol" panose="05050102010706020507" pitchFamily="18" charset="2"/>
              </a:rPr>
              <a:t> is 0.1, 0.2,</a:t>
            </a:r>
          </a:p>
          <a:p>
            <a:r>
              <a:rPr lang="en-AU" dirty="0" smtClean="0">
                <a:sym typeface="Symbol" panose="05050102010706020507" pitchFamily="18" charset="2"/>
              </a:rPr>
              <a:t>and 0.3.</a:t>
            </a:r>
          </a:p>
          <a:p>
            <a:endParaRPr lang="en-AU" dirty="0">
              <a:sym typeface="Symbol" panose="05050102010706020507" pitchFamily="18" charset="2"/>
            </a:endParaRPr>
          </a:p>
          <a:p>
            <a:r>
              <a:rPr lang="en-AU" dirty="0" smtClean="0"/>
              <a:t>If the estimate is the unbiased but variable what estimates could we get? </a:t>
            </a:r>
            <a:endParaRPr lang="en-AU" dirty="0"/>
          </a:p>
        </p:txBody>
      </p:sp>
    </p:spTree>
    <p:extLst>
      <p:ext uri="{BB962C8B-B14F-4D97-AF65-F5344CB8AC3E}">
        <p14:creationId xmlns:p14="http://schemas.microsoft.com/office/powerpoint/2010/main" val="90868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Statistical Power – a primer</a:t>
            </a:r>
            <a:endParaRPr lang="en-AU" dirty="0"/>
          </a:p>
        </p:txBody>
      </p:sp>
      <p:sp>
        <p:nvSpPr>
          <p:cNvPr id="3" name="TextBox 2"/>
          <p:cNvSpPr txBox="1"/>
          <p:nvPr/>
        </p:nvSpPr>
        <p:spPr>
          <a:xfrm>
            <a:off x="308472" y="2071171"/>
            <a:ext cx="5931874" cy="4247317"/>
          </a:xfrm>
          <a:prstGeom prst="rect">
            <a:avLst/>
          </a:prstGeom>
          <a:noFill/>
        </p:spPr>
        <p:txBody>
          <a:bodyPr wrap="square" rtlCol="0">
            <a:spAutoFit/>
          </a:bodyPr>
          <a:lstStyle/>
          <a:p>
            <a:r>
              <a:rPr lang="en-AU" dirty="0" smtClean="0"/>
              <a:t>Lets say we wish to detect if X &gt; 10%. We can define a function H(Data) such that:</a:t>
            </a:r>
          </a:p>
          <a:p>
            <a:endParaRPr lang="en-AU" dirty="0"/>
          </a:p>
          <a:p>
            <a:r>
              <a:rPr lang="en-AU" dirty="0" smtClean="0"/>
              <a:t>H(Data) = 0 if X </a:t>
            </a:r>
            <a:r>
              <a:rPr lang="en-AU" dirty="0" smtClean="0">
                <a:sym typeface="Symbol" panose="05050102010706020507" pitchFamily="18" charset="2"/>
              </a:rPr>
              <a:t> 10%</a:t>
            </a:r>
          </a:p>
          <a:p>
            <a:r>
              <a:rPr lang="en-AU" dirty="0" smtClean="0">
                <a:sym typeface="Symbol" panose="05050102010706020507" pitchFamily="18" charset="2"/>
              </a:rPr>
              <a:t>H(Data) = 1 if X &gt; 10%</a:t>
            </a:r>
            <a:endParaRPr lang="en-AU" dirty="0" smtClean="0"/>
          </a:p>
          <a:p>
            <a:endParaRPr lang="en-AU" dirty="0" smtClean="0"/>
          </a:p>
          <a:p>
            <a:r>
              <a:rPr lang="en-AU" dirty="0" smtClean="0"/>
              <a:t>But the data are noisy so </a:t>
            </a:r>
          </a:p>
          <a:p>
            <a:r>
              <a:rPr lang="en-AU" dirty="0" smtClean="0"/>
              <a:t>H(Data) may indicate 1 even if X </a:t>
            </a:r>
            <a:r>
              <a:rPr lang="en-AU" dirty="0" smtClean="0">
                <a:sym typeface="Symbol" panose="05050102010706020507" pitchFamily="18" charset="2"/>
              </a:rPr>
              <a:t> 10% (high Type I error)</a:t>
            </a:r>
          </a:p>
          <a:p>
            <a:r>
              <a:rPr lang="en-AU" dirty="0"/>
              <a:t>H(Data) may indicate </a:t>
            </a:r>
            <a:r>
              <a:rPr lang="en-AU" dirty="0" smtClean="0"/>
              <a:t>0 </a:t>
            </a:r>
            <a:r>
              <a:rPr lang="en-AU" dirty="0"/>
              <a:t>even if X </a:t>
            </a:r>
            <a:r>
              <a:rPr lang="en-AU" dirty="0" smtClean="0">
                <a:sym typeface="Symbol" panose="05050102010706020507" pitchFamily="18" charset="2"/>
              </a:rPr>
              <a:t>&gt; </a:t>
            </a:r>
            <a:r>
              <a:rPr lang="en-AU" dirty="0">
                <a:sym typeface="Symbol" panose="05050102010706020507" pitchFamily="18" charset="2"/>
              </a:rPr>
              <a:t>10% (high Type </a:t>
            </a:r>
            <a:r>
              <a:rPr lang="en-AU" dirty="0" smtClean="0">
                <a:sym typeface="Symbol" panose="05050102010706020507" pitchFamily="18" charset="2"/>
              </a:rPr>
              <a:t>II error or low “power”)</a:t>
            </a:r>
          </a:p>
          <a:p>
            <a:endParaRPr lang="en-AU" dirty="0">
              <a:sym typeface="Symbol" panose="05050102010706020507" pitchFamily="18" charset="2"/>
            </a:endParaRPr>
          </a:p>
          <a:p>
            <a:r>
              <a:rPr lang="en-AU" dirty="0" smtClean="0">
                <a:sym typeface="Symbol" panose="05050102010706020507" pitchFamily="18" charset="2"/>
              </a:rPr>
              <a:t>We need to check for Type I and Type II error</a:t>
            </a:r>
            <a:endParaRPr lang="en-AU" dirty="0">
              <a:sym typeface="Symbol" panose="05050102010706020507" pitchFamily="18" charset="2"/>
            </a:endParaRPr>
          </a:p>
          <a:p>
            <a:endParaRPr lang="en-AU" dirty="0">
              <a:sym typeface="Symbol" panose="05050102010706020507" pitchFamily="18" charset="2"/>
            </a:endParaRPr>
          </a:p>
          <a:p>
            <a:endParaRPr lang="en-AU" dirty="0"/>
          </a:p>
          <a:p>
            <a:endParaRPr lang="en-AU" dirty="0"/>
          </a:p>
        </p:txBody>
      </p:sp>
      <p:pic>
        <p:nvPicPr>
          <p:cNvPr id="4" name="Picture 3"/>
          <p:cNvPicPr>
            <a:picLocks noChangeAspect="1"/>
          </p:cNvPicPr>
          <p:nvPr/>
        </p:nvPicPr>
        <p:blipFill>
          <a:blip r:embed="rId2"/>
          <a:stretch>
            <a:fillRect/>
          </a:stretch>
        </p:blipFill>
        <p:spPr>
          <a:xfrm>
            <a:off x="6831034" y="1306131"/>
            <a:ext cx="5058370" cy="5551869"/>
          </a:xfrm>
          <a:prstGeom prst="rect">
            <a:avLst/>
          </a:prstGeom>
        </p:spPr>
      </p:pic>
    </p:spTree>
    <p:extLst>
      <p:ext uri="{BB962C8B-B14F-4D97-AF65-F5344CB8AC3E}">
        <p14:creationId xmlns:p14="http://schemas.microsoft.com/office/powerpoint/2010/main" val="3344705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Issues for Penguins</a:t>
            </a:r>
            <a:endParaRPr lang="en-AU" dirty="0"/>
          </a:p>
        </p:txBody>
      </p:sp>
      <p:sp>
        <p:nvSpPr>
          <p:cNvPr id="3" name="Content Placeholder 2"/>
          <p:cNvSpPr>
            <a:spLocks noGrp="1"/>
          </p:cNvSpPr>
          <p:nvPr>
            <p:ph idx="1"/>
          </p:nvPr>
        </p:nvSpPr>
        <p:spPr/>
        <p:txBody>
          <a:bodyPr/>
          <a:lstStyle/>
          <a:p>
            <a:r>
              <a:rPr lang="en-AU" dirty="0" smtClean="0"/>
              <a:t>Does fishing impact penguins in a biologically important way (island open vs closed or proportional to the catch)</a:t>
            </a:r>
          </a:p>
          <a:p>
            <a:pPr lvl="1"/>
            <a:r>
              <a:rPr lang="en-AU" dirty="0" smtClean="0"/>
              <a:t>If catch, which species and how close to an island to matter??</a:t>
            </a:r>
          </a:p>
          <a:p>
            <a:pPr lvl="1"/>
            <a:r>
              <a:rPr lang="en-AU" dirty="0" smtClean="0"/>
              <a:t>Does high catch mean depletion of biomass of presence of prey??</a:t>
            </a:r>
          </a:p>
          <a:p>
            <a:pPr lvl="1"/>
            <a:endParaRPr lang="en-AU" dirty="0"/>
          </a:p>
          <a:p>
            <a:r>
              <a:rPr lang="en-AU" dirty="0" smtClean="0"/>
              <a:t>The Panel provided advice on these topics and several (even more) technical issues.</a:t>
            </a:r>
          </a:p>
          <a:p>
            <a:endParaRPr lang="en-AU" dirty="0" smtClean="0"/>
          </a:p>
          <a:p>
            <a:endParaRPr lang="en-AU" dirty="0"/>
          </a:p>
        </p:txBody>
      </p:sp>
    </p:spTree>
    <p:extLst>
      <p:ext uri="{BB962C8B-B14F-4D97-AF65-F5344CB8AC3E}">
        <p14:creationId xmlns:p14="http://schemas.microsoft.com/office/powerpoint/2010/main" val="3630031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Lost catches (the OBM)</a:t>
            </a:r>
            <a:endParaRPr lang="en-AU" dirty="0"/>
          </a:p>
        </p:txBody>
      </p:sp>
      <p:pic>
        <p:nvPicPr>
          <p:cNvPr id="5" name="Picture 4"/>
          <p:cNvPicPr>
            <a:picLocks noChangeAspect="1"/>
          </p:cNvPicPr>
          <p:nvPr/>
        </p:nvPicPr>
        <p:blipFill>
          <a:blip r:embed="rId2"/>
          <a:stretch>
            <a:fillRect/>
          </a:stretch>
        </p:blipFill>
        <p:spPr>
          <a:xfrm>
            <a:off x="4871915" y="1690688"/>
            <a:ext cx="8686813" cy="6030768"/>
          </a:xfrm>
          <a:prstGeom prst="rect">
            <a:avLst/>
          </a:prstGeom>
        </p:spPr>
      </p:pic>
      <p:sp>
        <p:nvSpPr>
          <p:cNvPr id="6" name="TextBox 5"/>
          <p:cNvSpPr txBox="1"/>
          <p:nvPr/>
        </p:nvSpPr>
        <p:spPr>
          <a:xfrm>
            <a:off x="145473" y="2036618"/>
            <a:ext cx="4726441" cy="3139321"/>
          </a:xfrm>
          <a:prstGeom prst="rect">
            <a:avLst/>
          </a:prstGeom>
          <a:noFill/>
        </p:spPr>
        <p:txBody>
          <a:bodyPr wrap="square" rtlCol="0">
            <a:spAutoFit/>
          </a:bodyPr>
          <a:lstStyle/>
          <a:p>
            <a:r>
              <a:rPr lang="en-AU" sz="2200" dirty="0" smtClean="0"/>
              <a:t>If you can’t fish of Robben Island, where do you go to? </a:t>
            </a:r>
          </a:p>
          <a:p>
            <a:pPr marL="342900" indent="-342900">
              <a:buFont typeface="Arial" panose="020B0604020202020204" pitchFamily="34" charset="0"/>
              <a:buChar char="•"/>
            </a:pPr>
            <a:r>
              <a:rPr lang="en-AU" sz="2200" dirty="0" smtClean="0"/>
              <a:t>Adjacent blocks</a:t>
            </a:r>
          </a:p>
          <a:p>
            <a:pPr marL="342900" indent="-342900">
              <a:buFont typeface="Arial" panose="020B0604020202020204" pitchFamily="34" charset="0"/>
              <a:buChar char="•"/>
            </a:pPr>
            <a:r>
              <a:rPr lang="en-AU" sz="2200" dirty="0" smtClean="0"/>
              <a:t>Next to adjacent blocks</a:t>
            </a:r>
          </a:p>
          <a:p>
            <a:pPr marL="342900" indent="-342900">
              <a:buFont typeface="Arial" panose="020B0604020202020204" pitchFamily="34" charset="0"/>
              <a:buChar char="•"/>
            </a:pPr>
            <a:r>
              <a:rPr lang="en-AU" sz="2200" dirty="0" smtClean="0"/>
              <a:t>Other island</a:t>
            </a:r>
          </a:p>
          <a:p>
            <a:pPr marL="342900" indent="-342900">
              <a:buFont typeface="Arial" panose="020B0604020202020204" pitchFamily="34" charset="0"/>
              <a:buChar char="•"/>
            </a:pPr>
            <a:r>
              <a:rPr lang="en-AU" sz="2200" dirty="0" smtClean="0"/>
              <a:t>St Helena bay</a:t>
            </a:r>
          </a:p>
          <a:p>
            <a:pPr marL="342900" indent="-342900">
              <a:buFont typeface="Arial" panose="020B0604020202020204" pitchFamily="34" charset="0"/>
              <a:buChar char="•"/>
            </a:pPr>
            <a:endParaRPr lang="en-AU" sz="2200" dirty="0" smtClean="0"/>
          </a:p>
          <a:p>
            <a:r>
              <a:rPr lang="en-AU" sz="2200" dirty="0" smtClean="0"/>
              <a:t>Given you fish a block what catch-rate do you get?</a:t>
            </a:r>
            <a:endParaRPr lang="en-AU" sz="2200" dirty="0"/>
          </a:p>
        </p:txBody>
      </p:sp>
    </p:spTree>
    <p:extLst>
      <p:ext uri="{BB962C8B-B14F-4D97-AF65-F5344CB8AC3E}">
        <p14:creationId xmlns:p14="http://schemas.microsoft.com/office/powerpoint/2010/main" val="386386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Panel recommendations</a:t>
            </a:r>
            <a:endParaRPr lang="en-AU" dirty="0"/>
          </a:p>
        </p:txBody>
      </p:sp>
      <p:sp>
        <p:nvSpPr>
          <p:cNvPr id="3" name="Content Placeholder 2"/>
          <p:cNvSpPr>
            <a:spLocks noGrp="1"/>
          </p:cNvSpPr>
          <p:nvPr>
            <p:ph idx="1"/>
          </p:nvPr>
        </p:nvSpPr>
        <p:spPr/>
        <p:txBody>
          <a:bodyPr/>
          <a:lstStyle/>
          <a:p>
            <a:r>
              <a:rPr lang="en-AU" dirty="0" smtClean="0"/>
              <a:t>The original analysis made some assumptions that may lead to an over-estimation of the lost catch proportion</a:t>
            </a:r>
          </a:p>
          <a:p>
            <a:pPr lvl="1"/>
            <a:r>
              <a:rPr lang="en-AU" dirty="0" smtClean="0"/>
              <a:t>Original 40.5%; revised base case range -3.24% to 23.09%</a:t>
            </a:r>
          </a:p>
          <a:p>
            <a:r>
              <a:rPr lang="en-AU" dirty="0" smtClean="0"/>
              <a:t>Refining the revised range will require a more detailed “fleet dynamics model” – developing this model will require additional modelling resources, additional data (e.g. tracks for individual vessels) and “on water” discussions.</a:t>
            </a:r>
          </a:p>
          <a:p>
            <a:r>
              <a:rPr lang="en-AU" dirty="0" smtClean="0"/>
              <a:t>Work should be undertaken to “validate” the model (does it really capture what fishers actually do).</a:t>
            </a:r>
            <a:endParaRPr lang="en-AU" dirty="0"/>
          </a:p>
        </p:txBody>
      </p:sp>
    </p:spTree>
    <p:extLst>
      <p:ext uri="{BB962C8B-B14F-4D97-AF65-F5344CB8AC3E}">
        <p14:creationId xmlns:p14="http://schemas.microsoft.com/office/powerpoint/2010/main" val="3855532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81708" cy="1325563"/>
          </a:xfrm>
        </p:spPr>
        <p:txBody>
          <a:bodyPr/>
          <a:lstStyle/>
          <a:p>
            <a:pPr algn="ctr"/>
            <a:r>
              <a:rPr lang="en-AU" dirty="0" smtClean="0"/>
              <a:t>Hake</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876" y="207819"/>
            <a:ext cx="4424139" cy="33138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17" y="4593780"/>
            <a:ext cx="3658928" cy="2094336"/>
          </a:xfrm>
          <a:prstGeom prst="rect">
            <a:avLst/>
          </a:prstGeom>
        </p:spPr>
      </p:pic>
      <p:sp>
        <p:nvSpPr>
          <p:cNvPr id="5" name="TextBox 4"/>
          <p:cNvSpPr txBox="1"/>
          <p:nvPr/>
        </p:nvSpPr>
        <p:spPr>
          <a:xfrm>
            <a:off x="594417" y="1534111"/>
            <a:ext cx="6525491" cy="2800767"/>
          </a:xfrm>
          <a:prstGeom prst="rect">
            <a:avLst/>
          </a:prstGeom>
          <a:noFill/>
        </p:spPr>
        <p:txBody>
          <a:bodyPr wrap="square" rtlCol="0">
            <a:spAutoFit/>
          </a:bodyPr>
          <a:lstStyle/>
          <a:p>
            <a:r>
              <a:rPr lang="en-AU" sz="2200" dirty="0" smtClean="0"/>
              <a:t>The current assessment model does not include the impact of changes over of time of hake biomass on predation rates:</a:t>
            </a:r>
          </a:p>
          <a:p>
            <a:endParaRPr lang="en-AU" sz="2200" dirty="0"/>
          </a:p>
          <a:p>
            <a:r>
              <a:rPr lang="en-AU" sz="2200" i="1" dirty="0" smtClean="0"/>
              <a:t>M. </a:t>
            </a:r>
            <a:r>
              <a:rPr lang="en-AU" sz="2200" i="1" dirty="0" err="1" smtClean="0"/>
              <a:t>capensis</a:t>
            </a:r>
            <a:r>
              <a:rPr lang="en-AU" sz="2200" dirty="0" smtClean="0"/>
              <a:t> eats </a:t>
            </a:r>
            <a:r>
              <a:rPr lang="en-AU" sz="2200" i="1" dirty="0" smtClean="0"/>
              <a:t>M. </a:t>
            </a:r>
            <a:r>
              <a:rPr lang="en-AU" sz="2200" i="1" dirty="0" err="1" smtClean="0"/>
              <a:t>capensis</a:t>
            </a:r>
            <a:endParaRPr lang="en-AU" sz="2200" i="1" dirty="0" smtClean="0"/>
          </a:p>
          <a:p>
            <a:r>
              <a:rPr lang="en-AU" sz="2200" i="1" dirty="0" smtClean="0"/>
              <a:t>M</a:t>
            </a:r>
            <a:r>
              <a:rPr lang="en-AU" sz="2200" i="1" dirty="0"/>
              <a:t>. </a:t>
            </a:r>
            <a:r>
              <a:rPr lang="en-AU" sz="2200" i="1" dirty="0" err="1"/>
              <a:t>capensis</a:t>
            </a:r>
            <a:r>
              <a:rPr lang="en-AU" sz="2200" dirty="0"/>
              <a:t> eats </a:t>
            </a:r>
            <a:r>
              <a:rPr lang="en-AU" sz="2200" i="1" dirty="0"/>
              <a:t>M. </a:t>
            </a:r>
            <a:r>
              <a:rPr lang="en-AU" sz="2200" i="1" dirty="0" err="1" smtClean="0"/>
              <a:t>paradoxus</a:t>
            </a:r>
            <a:endParaRPr lang="en-AU" sz="2200" i="1" dirty="0"/>
          </a:p>
          <a:p>
            <a:r>
              <a:rPr lang="en-AU" sz="2200" i="1" dirty="0"/>
              <a:t>M. </a:t>
            </a:r>
            <a:r>
              <a:rPr lang="en-AU" sz="2200" i="1" dirty="0" err="1"/>
              <a:t>paradoxus</a:t>
            </a:r>
            <a:r>
              <a:rPr lang="en-AU" sz="2200" dirty="0" smtClean="0"/>
              <a:t> </a:t>
            </a:r>
            <a:r>
              <a:rPr lang="en-AU" sz="2200" dirty="0"/>
              <a:t>eats </a:t>
            </a:r>
            <a:r>
              <a:rPr lang="en-AU" sz="2200" i="1" dirty="0"/>
              <a:t>M. </a:t>
            </a:r>
            <a:r>
              <a:rPr lang="en-AU" sz="2200" i="1" dirty="0" err="1"/>
              <a:t>paradoxus</a:t>
            </a:r>
            <a:endParaRPr lang="en-AU" sz="2200" i="1" dirty="0"/>
          </a:p>
          <a:p>
            <a:endParaRPr lang="en-AU" sz="2200" i="1" dirty="0"/>
          </a:p>
        </p:txBody>
      </p:sp>
      <p:pic>
        <p:nvPicPr>
          <p:cNvPr id="6" name="Picture 5"/>
          <p:cNvPicPr>
            <a:picLocks noChangeAspect="1"/>
          </p:cNvPicPr>
          <p:nvPr/>
        </p:nvPicPr>
        <p:blipFill>
          <a:blip r:embed="rId4"/>
          <a:stretch>
            <a:fillRect/>
          </a:stretch>
        </p:blipFill>
        <p:spPr>
          <a:xfrm>
            <a:off x="4973782" y="4178300"/>
            <a:ext cx="7159276" cy="2679700"/>
          </a:xfrm>
          <a:prstGeom prst="rect">
            <a:avLst/>
          </a:prstGeom>
        </p:spPr>
      </p:pic>
    </p:spTree>
    <p:extLst>
      <p:ext uri="{BB962C8B-B14F-4D97-AF65-F5344CB8AC3E}">
        <p14:creationId xmlns:p14="http://schemas.microsoft.com/office/powerpoint/2010/main" val="2871081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Panel Recommendations</a:t>
            </a:r>
            <a:endParaRPr lang="en-AU" dirty="0"/>
          </a:p>
        </p:txBody>
      </p:sp>
      <p:sp>
        <p:nvSpPr>
          <p:cNvPr id="3" name="Content Placeholder 2"/>
          <p:cNvSpPr>
            <a:spLocks noGrp="1"/>
          </p:cNvSpPr>
          <p:nvPr>
            <p:ph idx="1"/>
          </p:nvPr>
        </p:nvSpPr>
        <p:spPr/>
        <p:txBody>
          <a:bodyPr/>
          <a:lstStyle/>
          <a:p>
            <a:r>
              <a:rPr lang="en-AU" dirty="0" smtClean="0"/>
              <a:t>Refine the approach used to compute the proportion of each hake species in eaten by each hake species (by prey size class)</a:t>
            </a:r>
          </a:p>
          <a:p>
            <a:endParaRPr lang="en-AU" dirty="0" smtClean="0"/>
          </a:p>
          <a:p>
            <a:r>
              <a:rPr lang="en-AU" dirty="0" smtClean="0"/>
              <a:t>Modify the model to allow small </a:t>
            </a:r>
            <a:r>
              <a:rPr lang="en-AU" i="1" dirty="0" smtClean="0"/>
              <a:t>M. </a:t>
            </a:r>
            <a:r>
              <a:rPr lang="en-AU" i="1" dirty="0" err="1" smtClean="0"/>
              <a:t>capensis</a:t>
            </a:r>
            <a:r>
              <a:rPr lang="en-AU" dirty="0" smtClean="0"/>
              <a:t> to avoid </a:t>
            </a:r>
            <a:r>
              <a:rPr lang="en-AU" i="1" dirty="0" smtClean="0"/>
              <a:t>M. </a:t>
            </a:r>
            <a:r>
              <a:rPr lang="en-AU" i="1" dirty="0" err="1" smtClean="0"/>
              <a:t>paradoxus</a:t>
            </a:r>
            <a:r>
              <a:rPr lang="en-AU" dirty="0" smtClean="0"/>
              <a:t> (the gape size for small </a:t>
            </a:r>
            <a:r>
              <a:rPr lang="en-AU" i="1" dirty="0" smtClean="0"/>
              <a:t>M. </a:t>
            </a:r>
            <a:r>
              <a:rPr lang="en-AU" i="1" dirty="0" err="1" smtClean="0"/>
              <a:t>capensis</a:t>
            </a:r>
            <a:r>
              <a:rPr lang="en-AU" dirty="0" smtClean="0"/>
              <a:t> is big enough to consume small </a:t>
            </a:r>
            <a:r>
              <a:rPr lang="en-AU" i="1" dirty="0" smtClean="0"/>
              <a:t>M</a:t>
            </a:r>
            <a:r>
              <a:rPr lang="en-AU" i="1" dirty="0"/>
              <a:t>. </a:t>
            </a:r>
            <a:r>
              <a:rPr lang="en-AU" i="1" dirty="0" err="1" smtClean="0"/>
              <a:t>paradoxus</a:t>
            </a:r>
            <a:r>
              <a:rPr lang="en-AU" dirty="0" smtClean="0"/>
              <a:t>, but they do not overlap spatially)</a:t>
            </a:r>
          </a:p>
          <a:p>
            <a:endParaRPr lang="en-AU" dirty="0"/>
          </a:p>
        </p:txBody>
      </p:sp>
    </p:spTree>
    <p:extLst>
      <p:ext uri="{BB962C8B-B14F-4D97-AF65-F5344CB8AC3E}">
        <p14:creationId xmlns:p14="http://schemas.microsoft.com/office/powerpoint/2010/main" val="383292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Sardine</a:t>
            </a:r>
            <a:endParaRPr lang="en-AU" dirty="0"/>
          </a:p>
        </p:txBody>
      </p:sp>
      <p:sp>
        <p:nvSpPr>
          <p:cNvPr id="3" name="Content Placeholder 2"/>
          <p:cNvSpPr>
            <a:spLocks noGrp="1"/>
          </p:cNvSpPr>
          <p:nvPr>
            <p:ph idx="1"/>
          </p:nvPr>
        </p:nvSpPr>
        <p:spPr/>
        <p:txBody>
          <a:bodyPr/>
          <a:lstStyle/>
          <a:p>
            <a:r>
              <a:rPr lang="en-AU" dirty="0" smtClean="0"/>
              <a:t>Development of a two-stock model continues</a:t>
            </a:r>
          </a:p>
          <a:p>
            <a:endParaRPr lang="en-AU" dirty="0"/>
          </a:p>
          <a:p>
            <a:r>
              <a:rPr lang="en-AU" dirty="0" smtClean="0"/>
              <a:t>Additional parasite data are available and have been used to refine the parasite loads for south coast fish</a:t>
            </a:r>
          </a:p>
          <a:p>
            <a:endParaRPr lang="en-AU" smtClean="0"/>
          </a:p>
          <a:p>
            <a:endParaRPr lang="en-AU" dirty="0"/>
          </a:p>
        </p:txBody>
      </p:sp>
    </p:spTree>
    <p:extLst>
      <p:ext uri="{BB962C8B-B14F-4D97-AF65-F5344CB8AC3E}">
        <p14:creationId xmlns:p14="http://schemas.microsoft.com/office/powerpoint/2010/main" val="1754464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Panel</a:t>
            </a:r>
            <a:endParaRPr lang="en-AU" dirty="0"/>
          </a:p>
        </p:txBody>
      </p:sp>
      <p:sp>
        <p:nvSpPr>
          <p:cNvPr id="3" name="Content Placeholder 2"/>
          <p:cNvSpPr>
            <a:spLocks noGrp="1"/>
          </p:cNvSpPr>
          <p:nvPr>
            <p:ph idx="1"/>
          </p:nvPr>
        </p:nvSpPr>
        <p:spPr>
          <a:xfrm>
            <a:off x="158932" y="1499054"/>
            <a:ext cx="5828211" cy="4351338"/>
          </a:xfrm>
        </p:spPr>
        <p:txBody>
          <a:bodyPr>
            <a:normAutofit/>
          </a:bodyPr>
          <a:lstStyle/>
          <a:p>
            <a:r>
              <a:rPr lang="en-AU" dirty="0" smtClean="0"/>
              <a:t>Alistair Dunn, NIWA, New Zealand</a:t>
            </a:r>
          </a:p>
          <a:p>
            <a:r>
              <a:rPr lang="en-AU" dirty="0" smtClean="0"/>
              <a:t>Malcolm Haddon, CSIRO, Australia</a:t>
            </a:r>
          </a:p>
          <a:p>
            <a:r>
              <a:rPr lang="en-AU" dirty="0" smtClean="0"/>
              <a:t>Ana Parma </a:t>
            </a:r>
            <a:r>
              <a:rPr lang="en-AU" dirty="0" err="1" smtClean="0"/>
              <a:t>Cenpat</a:t>
            </a:r>
            <a:r>
              <a:rPr lang="en-AU" dirty="0" smtClean="0"/>
              <a:t>, Argentina</a:t>
            </a:r>
          </a:p>
          <a:p>
            <a:r>
              <a:rPr lang="en-AU" dirty="0" smtClean="0"/>
              <a:t>André Punt, UW, USA</a:t>
            </a:r>
          </a:p>
          <a:p>
            <a:endParaRPr lang="en-AU" dirty="0" smtClean="0"/>
          </a:p>
          <a:p>
            <a:pPr>
              <a:buNone/>
            </a:pPr>
            <a:r>
              <a:rPr lang="en-AU" dirty="0" smtClean="0"/>
              <a:t>   Expertise in quantitative fishery science, stock assessment, ecosystem modelling, and statistical analysis of data</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212" y="4010295"/>
            <a:ext cx="4867993" cy="27078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804" y="14286"/>
            <a:ext cx="1676401" cy="16764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9804" y="1598633"/>
            <a:ext cx="1743075" cy="26193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6276" y="1769404"/>
            <a:ext cx="2114550" cy="2162175"/>
          </a:xfrm>
          <a:prstGeom prst="rect">
            <a:avLst/>
          </a:prstGeom>
        </p:spPr>
      </p:pic>
      <p:pic>
        <p:nvPicPr>
          <p:cNvPr id="10"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25740" t="19513" r="37870" b="2092"/>
          <a:stretch/>
        </p:blipFill>
        <p:spPr>
          <a:xfrm>
            <a:off x="8324817" y="280047"/>
            <a:ext cx="2275310" cy="3267724"/>
          </a:xfrm>
          <a:prstGeom prst="rect">
            <a:avLst/>
          </a:prstGeom>
        </p:spPr>
      </p:pic>
    </p:spTree>
    <p:extLst>
      <p:ext uri="{BB962C8B-B14F-4D97-AF65-F5344CB8AC3E}">
        <p14:creationId xmlns:p14="http://schemas.microsoft.com/office/powerpoint/2010/main" val="3885012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09" y="171813"/>
            <a:ext cx="3860800" cy="2882900"/>
          </a:xfrm>
          <a:prstGeom prst="rect">
            <a:avLst/>
          </a:prstGeom>
        </p:spPr>
      </p:pic>
      <p:pic>
        <p:nvPicPr>
          <p:cNvPr id="5" name="Picture 4"/>
          <p:cNvPicPr/>
          <p:nvPr/>
        </p:nvPicPr>
        <p:blipFill rotWithShape="1">
          <a:blip r:embed="rId3"/>
          <a:srcRect l="22877" r="29260" b="43273"/>
          <a:stretch/>
        </p:blipFill>
        <p:spPr bwMode="auto">
          <a:xfrm>
            <a:off x="4507638" y="171813"/>
            <a:ext cx="6886575" cy="459105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53143" y="4558937"/>
            <a:ext cx="1932452" cy="553998"/>
          </a:xfrm>
          <a:prstGeom prst="rect">
            <a:avLst/>
          </a:prstGeom>
          <a:noFill/>
        </p:spPr>
        <p:txBody>
          <a:bodyPr wrap="none" rtlCol="0">
            <a:spAutoFit/>
          </a:bodyPr>
          <a:lstStyle/>
          <a:p>
            <a:r>
              <a:rPr lang="en-AU" sz="3000" dirty="0" smtClean="0"/>
              <a:t>Questions?</a:t>
            </a:r>
            <a:endParaRPr lang="en-AU" sz="3000" dirty="0"/>
          </a:p>
        </p:txBody>
      </p:sp>
    </p:spTree>
    <p:extLst>
      <p:ext uri="{BB962C8B-B14F-4D97-AF65-F5344CB8AC3E}">
        <p14:creationId xmlns:p14="http://schemas.microsoft.com/office/powerpoint/2010/main" val="371009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2199" y="958467"/>
            <a:ext cx="10289754" cy="5078313"/>
          </a:xfrm>
          <a:prstGeom prst="rect">
            <a:avLst/>
          </a:prstGeom>
          <a:noFill/>
        </p:spPr>
        <p:txBody>
          <a:bodyPr wrap="square" rtlCol="0">
            <a:spAutoFit/>
          </a:bodyPr>
          <a:lstStyle/>
          <a:p>
            <a:pPr marL="342900" indent="-342900">
              <a:buAutoNum type="arabicParenR"/>
            </a:pPr>
            <a:r>
              <a:rPr lang="en-AU" dirty="0" smtClean="0"/>
              <a:t>Identify and review the response variables.</a:t>
            </a:r>
          </a:p>
          <a:p>
            <a:pPr marL="342900" indent="-342900">
              <a:buAutoNum type="arabicParenR"/>
            </a:pPr>
            <a:r>
              <a:rPr lang="en-AU" dirty="0" smtClean="0"/>
              <a:t>Select quantitative thresholds for </a:t>
            </a:r>
            <a:r>
              <a:rPr lang="en-AU" dirty="0" smtClean="0">
                <a:sym typeface="Symbol" panose="05050102010706020507" pitchFamily="18" charset="2"/>
              </a:rPr>
              <a:t>the parameter (/ ) for </a:t>
            </a:r>
            <a:r>
              <a:rPr lang="en-AU" dirty="0" smtClean="0"/>
              <a:t>each response variable.</a:t>
            </a:r>
          </a:p>
          <a:p>
            <a:pPr marL="342900" indent="-342900">
              <a:buAutoNum type="arabicParenR"/>
            </a:pPr>
            <a:r>
              <a:rPr lang="en-AU" dirty="0" smtClean="0"/>
              <a:t>For each model in the reference set </a:t>
            </a:r>
          </a:p>
          <a:p>
            <a:pPr marL="857250" lvl="1" indent="-400050">
              <a:buFont typeface="+mj-lt"/>
              <a:buAutoNum type="romanUcPeriod"/>
            </a:pPr>
            <a:r>
              <a:rPr lang="en-AU" dirty="0" smtClean="0"/>
              <a:t>For a range (e.g. 3-5) of the parameter</a:t>
            </a:r>
          </a:p>
          <a:p>
            <a:pPr marL="857250" lvl="1" indent="-400050">
              <a:buFont typeface="+mj-lt"/>
              <a:buAutoNum type="romanUcPeriod"/>
            </a:pPr>
            <a:r>
              <a:rPr lang="en-AU" dirty="0" smtClean="0"/>
              <a:t>Condition the operating model</a:t>
            </a:r>
          </a:p>
          <a:p>
            <a:pPr marL="857250" lvl="1" indent="-400050">
              <a:buFont typeface="+mj-lt"/>
              <a:buAutoNum type="romanUcPeriod"/>
            </a:pPr>
            <a:r>
              <a:rPr lang="en-AU" dirty="0" smtClean="0"/>
              <a:t>For a set of simulations</a:t>
            </a:r>
          </a:p>
          <a:p>
            <a:pPr marL="1257300" lvl="2" indent="-342900">
              <a:buFont typeface="+mj-lt"/>
              <a:buAutoNum type="alphaLcParenR"/>
            </a:pPr>
            <a:r>
              <a:rPr lang="en-AU" dirty="0" smtClean="0"/>
              <a:t>Simulate future data and add it to the actual data already available</a:t>
            </a:r>
          </a:p>
          <a:p>
            <a:pPr marL="1257300" lvl="2" indent="-342900">
              <a:buFont typeface="+mj-lt"/>
              <a:buAutoNum type="alphaLcParenR"/>
            </a:pPr>
            <a:r>
              <a:rPr lang="en-AU" dirty="0" smtClean="0"/>
              <a:t>Compute the probability that </a:t>
            </a:r>
            <a:r>
              <a:rPr lang="en-AU" dirty="0" smtClean="0">
                <a:sym typeface="Symbol" panose="05050102010706020507" pitchFamily="18" charset="2"/>
              </a:rPr>
              <a:t> exceeds the threshold (P</a:t>
            </a:r>
            <a:r>
              <a:rPr lang="en-AU" baseline="-25000" dirty="0" smtClean="0">
                <a:sym typeface="Symbol" panose="05050102010706020507" pitchFamily="18" charset="2"/>
              </a:rPr>
              <a:t>i</a:t>
            </a:r>
            <a:r>
              <a:rPr lang="en-AU" dirty="0" smtClean="0">
                <a:sym typeface="Symbol" panose="05050102010706020507" pitchFamily="18" charset="2"/>
              </a:rPr>
              <a:t>)</a:t>
            </a:r>
          </a:p>
          <a:p>
            <a:pPr marL="1257300" lvl="2" indent="-342900">
              <a:buFont typeface="+mj-lt"/>
              <a:buAutoNum type="alphaLcParenR"/>
            </a:pPr>
            <a:r>
              <a:rPr lang="en-AU" dirty="0" smtClean="0">
                <a:sym typeface="Symbol" panose="05050102010706020507" pitchFamily="18" charset="2"/>
              </a:rPr>
              <a:t>If P</a:t>
            </a:r>
            <a:r>
              <a:rPr lang="en-AU" baseline="-25000" dirty="0" smtClean="0">
                <a:sym typeface="Symbol" panose="05050102010706020507" pitchFamily="18" charset="2"/>
              </a:rPr>
              <a:t>i</a:t>
            </a:r>
            <a:r>
              <a:rPr lang="en-AU" dirty="0" smtClean="0">
                <a:sym typeface="Symbol" panose="05050102010706020507" pitchFamily="18" charset="2"/>
              </a:rPr>
              <a:t> larger than a control value (X ~ 0.5), consider the hypothesis that the parameter is larger than the threshold is supported</a:t>
            </a:r>
          </a:p>
          <a:p>
            <a:pPr marL="1257300" lvl="2" indent="-342900">
              <a:buFont typeface="+mj-lt"/>
              <a:buAutoNum type="alphaLcParenR"/>
            </a:pPr>
            <a:r>
              <a:rPr lang="en-AU" dirty="0" smtClean="0">
                <a:sym typeface="Symbol" panose="05050102010706020507" pitchFamily="18" charset="2"/>
              </a:rPr>
              <a:t>Average the </a:t>
            </a:r>
            <a:r>
              <a:rPr lang="en-AU" dirty="0" err="1" smtClean="0">
                <a:sym typeface="Symbol" panose="05050102010706020507" pitchFamily="18" charset="2"/>
              </a:rPr>
              <a:t>P</a:t>
            </a:r>
            <a:r>
              <a:rPr lang="en-AU" baseline="-25000" dirty="0" err="1" smtClean="0">
                <a:sym typeface="Symbol" panose="05050102010706020507" pitchFamily="18" charset="2"/>
              </a:rPr>
              <a:t>i</a:t>
            </a:r>
            <a:r>
              <a:rPr lang="en-AU" dirty="0" err="1" smtClean="0">
                <a:sym typeface="Symbol" panose="05050102010706020507" pitchFamily="18" charset="2"/>
              </a:rPr>
              <a:t>s</a:t>
            </a:r>
            <a:endParaRPr lang="en-AU" dirty="0" smtClean="0">
              <a:sym typeface="Symbol" panose="05050102010706020507" pitchFamily="18" charset="2"/>
            </a:endParaRPr>
          </a:p>
          <a:p>
            <a:pPr marL="800100" lvl="1" indent="-342900">
              <a:buAutoNum type="romanUcPeriod"/>
            </a:pPr>
            <a:r>
              <a:rPr lang="en-AU" dirty="0" smtClean="0">
                <a:sym typeface="Symbol" panose="05050102010706020507" pitchFamily="18" charset="2"/>
              </a:rPr>
              <a:t>Plot the results from 3) and 4) vs the values for parameters</a:t>
            </a:r>
          </a:p>
          <a:p>
            <a:pPr marL="342900" indent="-342900">
              <a:buAutoNum type="arabicParenR"/>
            </a:pPr>
            <a:r>
              <a:rPr lang="en-AU" dirty="0" smtClean="0">
                <a:sym typeface="Symbol" panose="05050102010706020507" pitchFamily="18" charset="2"/>
              </a:rPr>
              <a:t>If there is “bias”, adjust the control variable or the threshold  at step 3), III), b)</a:t>
            </a:r>
          </a:p>
          <a:p>
            <a:pPr marL="800100" lvl="1" indent="-342900">
              <a:buAutoNum type="arabicParenR"/>
            </a:pPr>
            <a:r>
              <a:rPr lang="en-AU" dirty="0" smtClean="0">
                <a:sym typeface="Symbol" panose="05050102010706020507" pitchFamily="18" charset="2"/>
              </a:rPr>
              <a:t>Default P(N &gt; 0.5) over curves</a:t>
            </a:r>
          </a:p>
          <a:p>
            <a:pPr marL="342900" indent="-342900">
              <a:buAutoNum type="arabicParenR"/>
            </a:pPr>
            <a:endParaRPr lang="en-AU" dirty="0" smtClean="0">
              <a:sym typeface="Symbol" panose="05050102010706020507" pitchFamily="18" charset="2"/>
            </a:endParaRPr>
          </a:p>
          <a:p>
            <a:endParaRPr lang="en-AU" dirty="0" smtClean="0">
              <a:sym typeface="Symbol" panose="05050102010706020507" pitchFamily="18" charset="2"/>
            </a:endParaRPr>
          </a:p>
          <a:p>
            <a:r>
              <a:rPr lang="en-AU" dirty="0" smtClean="0">
                <a:sym typeface="Symbol" panose="05050102010706020507" pitchFamily="18" charset="2"/>
              </a:rPr>
              <a:t>Don’t forget to apply the above algorithm when the value of the parameter is LESS than the threshold.</a:t>
            </a:r>
          </a:p>
          <a:p>
            <a:pPr marL="800100" lvl="1" indent="-342900">
              <a:buAutoNum type="arabicParenR"/>
            </a:pPr>
            <a:endParaRPr lang="en-AU" dirty="0"/>
          </a:p>
        </p:txBody>
      </p:sp>
    </p:spTree>
    <p:extLst>
      <p:ext uri="{BB962C8B-B14F-4D97-AF65-F5344CB8AC3E}">
        <p14:creationId xmlns:p14="http://schemas.microsoft.com/office/powerpoint/2010/main" val="122973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With Special Guest Stars</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47" y="1457605"/>
            <a:ext cx="3876125" cy="40708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737" y="3779225"/>
            <a:ext cx="4824122" cy="29313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812" y="156368"/>
            <a:ext cx="5221941" cy="34749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0542" y="3627850"/>
            <a:ext cx="3011458" cy="2880525"/>
          </a:xfrm>
          <a:prstGeom prst="rect">
            <a:avLst/>
          </a:prstGeom>
        </p:spPr>
      </p:pic>
    </p:spTree>
    <p:extLst>
      <p:ext uri="{BB962C8B-B14F-4D97-AF65-F5344CB8AC3E}">
        <p14:creationId xmlns:p14="http://schemas.microsoft.com/office/powerpoint/2010/main" val="2242196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Focus of the review</a:t>
            </a:r>
            <a:endParaRPr lang="en-AU" dirty="0"/>
          </a:p>
        </p:txBody>
      </p:sp>
      <p:sp>
        <p:nvSpPr>
          <p:cNvPr id="3" name="Content Placeholder 2"/>
          <p:cNvSpPr>
            <a:spLocks noGrp="1"/>
          </p:cNvSpPr>
          <p:nvPr>
            <p:ph idx="1"/>
          </p:nvPr>
        </p:nvSpPr>
        <p:spPr/>
        <p:txBody>
          <a:bodyPr>
            <a:normAutofit lnSpcReduction="10000"/>
          </a:bodyPr>
          <a:lstStyle/>
          <a:p>
            <a:r>
              <a:rPr lang="en-AU" dirty="0" smtClean="0"/>
              <a:t>African Penguins-I</a:t>
            </a:r>
          </a:p>
          <a:p>
            <a:pPr lvl="1"/>
            <a:r>
              <a:rPr lang="en-AU" dirty="0" smtClean="0"/>
              <a:t>Review progress related to the detection of area closure effects on penguins</a:t>
            </a:r>
          </a:p>
          <a:p>
            <a:pPr lvl="1"/>
            <a:r>
              <a:rPr lang="en-AU" dirty="0" smtClean="0"/>
              <a:t>Provide guidance on how finalize this process</a:t>
            </a:r>
          </a:p>
          <a:p>
            <a:r>
              <a:rPr lang="en-AU" dirty="0"/>
              <a:t>African </a:t>
            </a:r>
            <a:r>
              <a:rPr lang="en-AU" dirty="0" smtClean="0"/>
              <a:t>Penguins-II</a:t>
            </a:r>
          </a:p>
          <a:p>
            <a:pPr lvl="1"/>
            <a:r>
              <a:rPr lang="en-AU" dirty="0" smtClean="0"/>
              <a:t>Review the Opportunity Based Model (OBM)</a:t>
            </a:r>
          </a:p>
          <a:p>
            <a:r>
              <a:rPr lang="en-AU" dirty="0" smtClean="0"/>
              <a:t>Hake</a:t>
            </a:r>
          </a:p>
          <a:p>
            <a:pPr lvl="1"/>
            <a:r>
              <a:rPr lang="en-AU" dirty="0" smtClean="0"/>
              <a:t>Review progress related to accounting for predation within the hake assessment and provide guidance for next steps</a:t>
            </a:r>
          </a:p>
          <a:p>
            <a:r>
              <a:rPr lang="en-AU" dirty="0" smtClean="0"/>
              <a:t>Sardine</a:t>
            </a:r>
          </a:p>
          <a:p>
            <a:pPr lvl="1"/>
            <a:r>
              <a:rPr lang="en-AU" dirty="0" smtClean="0"/>
              <a:t>Review progress on the development of a two-stock assessment model for South African sardine</a:t>
            </a:r>
            <a:endParaRPr lang="en-AU" dirty="0"/>
          </a:p>
          <a:p>
            <a:endParaRPr lang="en-AU" dirty="0" smtClean="0"/>
          </a:p>
          <a:p>
            <a:pPr lvl="1"/>
            <a:endParaRPr lang="en-AU" dirty="0"/>
          </a:p>
        </p:txBody>
      </p:sp>
    </p:spTree>
    <p:extLst>
      <p:ext uri="{BB962C8B-B14F-4D97-AF65-F5344CB8AC3E}">
        <p14:creationId xmlns:p14="http://schemas.microsoft.com/office/powerpoint/2010/main" val="300169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Overall Comments</a:t>
            </a:r>
            <a:endParaRPr lang="en-AU" dirty="0"/>
          </a:p>
        </p:txBody>
      </p:sp>
      <p:sp>
        <p:nvSpPr>
          <p:cNvPr id="3" name="Content Placeholder 2"/>
          <p:cNvSpPr>
            <a:spLocks noGrp="1"/>
          </p:cNvSpPr>
          <p:nvPr>
            <p:ph idx="1"/>
          </p:nvPr>
        </p:nvSpPr>
        <p:spPr/>
        <p:txBody>
          <a:bodyPr/>
          <a:lstStyle/>
          <a:p>
            <a:r>
              <a:rPr lang="en-AU" dirty="0"/>
              <a:t>As in previous reviews, the Panel was highly impressed with the quality of information </a:t>
            </a:r>
            <a:r>
              <a:rPr lang="en-AU" dirty="0" smtClean="0"/>
              <a:t>presented.</a:t>
            </a:r>
            <a:endParaRPr lang="en-AU" dirty="0"/>
          </a:p>
          <a:p>
            <a:r>
              <a:rPr lang="en-AU" dirty="0" smtClean="0"/>
              <a:t>The collaboration between university, industry, </a:t>
            </a:r>
            <a:r>
              <a:rPr lang="en-AU" dirty="0" err="1" smtClean="0"/>
              <a:t>eNGO</a:t>
            </a:r>
            <a:r>
              <a:rPr lang="en-AU" dirty="0" smtClean="0"/>
              <a:t>, and government researchers was impressive, with all items reviewed involving some form of collaborative work.</a:t>
            </a:r>
          </a:p>
          <a:p>
            <a:r>
              <a:rPr lang="en-AU" dirty="0" smtClean="0"/>
              <a:t>There were fewer documents this year, which meant the Panel was able to delve more deeply into key technical aspects.</a:t>
            </a:r>
          </a:p>
          <a:p>
            <a:r>
              <a:rPr lang="en-AU" dirty="0" smtClean="0"/>
              <a:t>The Panel would have benefited from </a:t>
            </a:r>
            <a:r>
              <a:rPr lang="en-AU" dirty="0"/>
              <a:t>“fishery descriptions” to assist new panel members get up to </a:t>
            </a:r>
            <a:r>
              <a:rPr lang="en-AU" dirty="0" smtClean="0"/>
              <a:t>speed.</a:t>
            </a:r>
            <a:endParaRPr lang="en-AU" dirty="0"/>
          </a:p>
        </p:txBody>
      </p:sp>
    </p:spTree>
    <p:extLst>
      <p:ext uri="{BB962C8B-B14F-4D97-AF65-F5344CB8AC3E}">
        <p14:creationId xmlns:p14="http://schemas.microsoft.com/office/powerpoint/2010/main" val="1137410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African Penguins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1131"/>
            <a:ext cx="9144000" cy="4245429"/>
          </a:xfrm>
          <a:prstGeom prst="rect">
            <a:avLst/>
          </a:prstGeom>
        </p:spPr>
      </p:pic>
      <p:pic>
        <p:nvPicPr>
          <p:cNvPr id="5" name="Picture 4"/>
          <p:cNvPicPr>
            <a:picLocks noChangeAspect="1"/>
          </p:cNvPicPr>
          <p:nvPr/>
        </p:nvPicPr>
        <p:blipFill>
          <a:blip r:embed="rId3"/>
          <a:stretch>
            <a:fillRect/>
          </a:stretch>
        </p:blipFill>
        <p:spPr>
          <a:xfrm>
            <a:off x="5904411" y="57331"/>
            <a:ext cx="6287589" cy="4358546"/>
          </a:xfrm>
          <a:prstGeom prst="rect">
            <a:avLst/>
          </a:prstGeom>
        </p:spPr>
      </p:pic>
      <p:sp>
        <p:nvSpPr>
          <p:cNvPr id="6" name="TextBox 5"/>
          <p:cNvSpPr txBox="1"/>
          <p:nvPr/>
        </p:nvSpPr>
        <p:spPr>
          <a:xfrm>
            <a:off x="9679577" y="4650377"/>
            <a:ext cx="1515223" cy="369332"/>
          </a:xfrm>
          <a:prstGeom prst="rect">
            <a:avLst/>
          </a:prstGeom>
          <a:noFill/>
        </p:spPr>
        <p:txBody>
          <a:bodyPr wrap="none" rtlCol="0">
            <a:spAutoFit/>
          </a:bodyPr>
          <a:lstStyle/>
          <a:p>
            <a:r>
              <a:rPr lang="en-AU" dirty="0" smtClean="0"/>
              <a:t>Robben Island</a:t>
            </a:r>
            <a:endParaRPr lang="en-AU" dirty="0"/>
          </a:p>
        </p:txBody>
      </p:sp>
    </p:spTree>
    <p:extLst>
      <p:ext uri="{BB962C8B-B14F-4D97-AF65-F5344CB8AC3E}">
        <p14:creationId xmlns:p14="http://schemas.microsoft.com/office/powerpoint/2010/main" val="3699714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a:t>
            </a:r>
            <a:endParaRPr lang="en-AU" dirty="0"/>
          </a:p>
        </p:txBody>
      </p:sp>
      <p:pic>
        <p:nvPicPr>
          <p:cNvPr id="3" name="Picture 2"/>
          <p:cNvPicPr>
            <a:picLocks noChangeAspect="1"/>
          </p:cNvPicPr>
          <p:nvPr/>
        </p:nvPicPr>
        <p:blipFill>
          <a:blip r:embed="rId2"/>
          <a:stretch>
            <a:fillRect/>
          </a:stretch>
        </p:blipFill>
        <p:spPr>
          <a:xfrm>
            <a:off x="838200" y="1399388"/>
            <a:ext cx="6289884" cy="3078088"/>
          </a:xfrm>
          <a:prstGeom prst="rect">
            <a:avLst/>
          </a:prstGeom>
        </p:spPr>
      </p:pic>
      <p:sp>
        <p:nvSpPr>
          <p:cNvPr id="4" name="TextBox 3"/>
          <p:cNvSpPr txBox="1"/>
          <p:nvPr/>
        </p:nvSpPr>
        <p:spPr>
          <a:xfrm>
            <a:off x="395537" y="4653136"/>
            <a:ext cx="6893538" cy="1569660"/>
          </a:xfrm>
          <a:prstGeom prst="rect">
            <a:avLst/>
          </a:prstGeom>
          <a:noFill/>
        </p:spPr>
        <p:txBody>
          <a:bodyPr wrap="square" rtlCol="0">
            <a:spAutoFit/>
          </a:bodyPr>
          <a:lstStyle/>
          <a:p>
            <a:pPr algn="just"/>
            <a:r>
              <a:rPr lang="en-AU" sz="2400" dirty="0" smtClean="0"/>
              <a:t>The objectives from the 2010 Panel report were “to </a:t>
            </a:r>
            <a:r>
              <a:rPr lang="en-AU" sz="2400" dirty="0"/>
              <a:t>maximize the probability of </a:t>
            </a:r>
            <a:r>
              <a:rPr lang="en-AU" sz="2400" dirty="0" smtClean="0"/>
              <a:t>determining </a:t>
            </a:r>
            <a:r>
              <a:rPr lang="en-AU" sz="2400" dirty="0"/>
              <a:t>whether pelagic fishing near colonies has an impact on </a:t>
            </a:r>
            <a:r>
              <a:rPr lang="en-AU" sz="2400" dirty="0" smtClean="0"/>
              <a:t>penguins”</a:t>
            </a:r>
            <a:endParaRPr lang="en-AU" sz="2400" dirty="0"/>
          </a:p>
        </p:txBody>
      </p:sp>
      <p:graphicFrame>
        <p:nvGraphicFramePr>
          <p:cNvPr id="6" name="Content Placeholder 3"/>
          <p:cNvGraphicFramePr>
            <a:graphicFrameLocks/>
          </p:cNvGraphicFramePr>
          <p:nvPr>
            <p:extLst>
              <p:ext uri="{D42A27DB-BD31-4B8C-83A1-F6EECF244321}">
                <p14:modId xmlns:p14="http://schemas.microsoft.com/office/powerpoint/2010/main" val="2551643529"/>
              </p:ext>
            </p:extLst>
          </p:nvPr>
        </p:nvGraphicFramePr>
        <p:xfrm>
          <a:off x="7681487" y="57544"/>
          <a:ext cx="4392487" cy="5761776"/>
        </p:xfrm>
        <a:graphic>
          <a:graphicData uri="http://schemas.openxmlformats.org/drawingml/2006/table">
            <a:tbl>
              <a:tblPr firstRow="1" firstCol="1" bandRow="1">
                <a:tableStyleId>{21E4AEA4-8DFA-4A89-87EB-49C32662AFE0}</a:tableStyleId>
              </a:tblPr>
              <a:tblGrid>
                <a:gridCol w="1290747"/>
                <a:gridCol w="775435"/>
                <a:gridCol w="775435"/>
                <a:gridCol w="775435"/>
                <a:gridCol w="775435"/>
              </a:tblGrid>
              <a:tr h="199371">
                <a:tc>
                  <a:txBody>
                    <a:bodyPr/>
                    <a:lstStyle/>
                    <a:p>
                      <a:pPr algn="l">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err="1">
                          <a:effectLst/>
                        </a:rPr>
                        <a:t>Dassen</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Robben</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St Croix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Bird</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2008</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2009</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2010</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2011</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2012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2013</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2014</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2015</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2016</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2017</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2018</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2019</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2020</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2021</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2022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2023</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2024</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2025</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2026</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2027</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2028</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2029</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a:effectLst/>
                        </a:rPr>
                        <a:t>2030</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2031</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2032</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X</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 </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X</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Years(T)</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25</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25</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25</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25</a:t>
                      </a:r>
                      <a:endParaRPr lang="en-US" sz="1100" dirty="0">
                        <a:effectLst/>
                        <a:latin typeface="Calibri"/>
                        <a:ea typeface="Calibri"/>
                        <a:cs typeface="Times New Roman"/>
                      </a:endParaRPr>
                    </a:p>
                  </a:txBody>
                  <a:tcPr marL="68580" marR="68580" marT="0" marB="0" anchor="b"/>
                </a:tc>
              </a:tr>
              <a:tr h="199371">
                <a:tc>
                  <a:txBody>
                    <a:bodyPr/>
                    <a:lstStyle/>
                    <a:p>
                      <a:pPr algn="l">
                        <a:lnSpc>
                          <a:spcPct val="107000"/>
                        </a:lnSpc>
                        <a:spcAft>
                          <a:spcPts val="0"/>
                        </a:spcAft>
                      </a:pPr>
                      <a:r>
                        <a:rPr lang="en-US" sz="1100" dirty="0">
                          <a:effectLst/>
                        </a:rPr>
                        <a:t>Closures</a:t>
                      </a:r>
                      <a:endParaRPr lang="en-US" sz="11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12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12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a:effectLst/>
                        </a:rPr>
                        <a:t>12</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12</a:t>
                      </a:r>
                      <a:endParaRPr lang="en-US" sz="1100" dirty="0">
                        <a:effectLst/>
                        <a:latin typeface="Calibri"/>
                        <a:ea typeface="Calibri"/>
                        <a:cs typeface="Times New Roman"/>
                      </a:endParaRPr>
                    </a:p>
                  </a:txBody>
                  <a:tcPr marL="68580" marR="68580" marT="0" marB="0" anchor="b"/>
                </a:tc>
              </a:tr>
              <a:tr h="178252">
                <a:tc>
                  <a:txBody>
                    <a:bodyPr/>
                    <a:lstStyle/>
                    <a:p>
                      <a:pPr algn="l">
                        <a:lnSpc>
                          <a:spcPct val="107000"/>
                        </a:lnSpc>
                        <a:spcAft>
                          <a:spcPts val="0"/>
                        </a:spcAft>
                      </a:pPr>
                      <a:r>
                        <a:rPr lang="en-US" sz="1100" dirty="0">
                          <a:effectLst/>
                        </a:rPr>
                        <a:t>(T from 2009)</a:t>
                      </a:r>
                      <a:endParaRPr lang="en-US" sz="1100" dirty="0">
                        <a:effectLst/>
                        <a:latin typeface="Calibri"/>
                        <a:ea typeface="Calibri"/>
                        <a:cs typeface="Times New Roman"/>
                      </a:endParaRPr>
                    </a:p>
                  </a:txBody>
                  <a:tcPr marL="68580" marR="68580" marT="0" marB="0" anchor="b"/>
                </a:tc>
                <a:tc>
                  <a:txBody>
                    <a:bodyPr/>
                    <a:lstStyle/>
                    <a:p>
                      <a:pPr algn="ctr">
                        <a:lnSpc>
                          <a:spcPct val="107000"/>
                        </a:lnSpc>
                      </a:pPr>
                      <a:endParaRPr lang="en-US" sz="1100">
                        <a:effectLst/>
                        <a:latin typeface="Calibri"/>
                      </a:endParaRPr>
                    </a:p>
                  </a:txBody>
                  <a:tcPr marL="68580" marR="68580" marT="0" marB="0" anchor="b"/>
                </a:tc>
                <a:tc>
                  <a:txBody>
                    <a:bodyPr/>
                    <a:lstStyle/>
                    <a:p>
                      <a:pPr algn="ctr">
                        <a:lnSpc>
                          <a:spcPct val="107000"/>
                        </a:lnSpc>
                      </a:pPr>
                      <a:endParaRPr lang="en-US" sz="1100" dirty="0">
                        <a:effectLst/>
                        <a:latin typeface="Calibri"/>
                      </a:endParaRPr>
                    </a:p>
                  </a:txBody>
                  <a:tcPr marL="68580" marR="68580" marT="0" marB="0" anchor="b"/>
                </a:tc>
                <a:tc>
                  <a:txBody>
                    <a:bodyPr/>
                    <a:lstStyle/>
                    <a:p>
                      <a:pPr algn="ctr">
                        <a:lnSpc>
                          <a:spcPct val="107000"/>
                        </a:lnSpc>
                        <a:spcAft>
                          <a:spcPts val="0"/>
                        </a:spcAft>
                      </a:pPr>
                      <a:r>
                        <a:rPr lang="en-US" sz="1100">
                          <a:effectLst/>
                        </a:rPr>
                        <a:t>24</a:t>
                      </a:r>
                      <a:endParaRPr lang="en-US" sz="11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100" dirty="0">
                          <a:effectLst/>
                        </a:rPr>
                        <a:t>24</a:t>
                      </a:r>
                      <a:endParaRPr lang="en-US"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231507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Monitoring the </a:t>
            </a:r>
            <a:r>
              <a:rPr lang="en-AU" dirty="0"/>
              <a:t>p</a:t>
            </a:r>
            <a:r>
              <a:rPr lang="en-AU" dirty="0" smtClean="0"/>
              <a:t>enguin populations</a:t>
            </a:r>
            <a:endParaRPr lang="en-AU" dirty="0"/>
          </a:p>
        </p:txBody>
      </p:sp>
      <p:sp>
        <p:nvSpPr>
          <p:cNvPr id="3" name="TextBox 2"/>
          <p:cNvSpPr txBox="1"/>
          <p:nvPr/>
        </p:nvSpPr>
        <p:spPr>
          <a:xfrm>
            <a:off x="827225" y="1531344"/>
            <a:ext cx="3491340" cy="2508379"/>
          </a:xfrm>
          <a:prstGeom prst="rect">
            <a:avLst/>
          </a:prstGeom>
          <a:noFill/>
        </p:spPr>
        <p:txBody>
          <a:bodyPr wrap="none" rtlCol="0">
            <a:spAutoFit/>
          </a:bodyPr>
          <a:lstStyle/>
          <a:p>
            <a:r>
              <a:rPr lang="en-AU" sz="2500" b="1" dirty="0" smtClean="0"/>
              <a:t>Response variables</a:t>
            </a:r>
          </a:p>
          <a:p>
            <a:pPr marL="342900" indent="-342900">
              <a:buFont typeface="Arial" panose="020B0604020202020204" pitchFamily="34" charset="0"/>
              <a:buChar char="•"/>
            </a:pPr>
            <a:r>
              <a:rPr lang="en-AU" sz="2200" dirty="0" smtClean="0"/>
              <a:t>Fledgling Success</a:t>
            </a:r>
          </a:p>
          <a:p>
            <a:pPr marL="342900" indent="-342900">
              <a:buFont typeface="Arial" panose="020B0604020202020204" pitchFamily="34" charset="0"/>
              <a:buChar char="•"/>
            </a:pPr>
            <a:r>
              <a:rPr lang="en-AU" sz="2200" dirty="0" smtClean="0"/>
              <a:t>Chick growth rates</a:t>
            </a:r>
          </a:p>
          <a:p>
            <a:pPr marL="342900" indent="-342900">
              <a:buFont typeface="Arial" panose="020B0604020202020204" pitchFamily="34" charset="0"/>
              <a:buChar char="•"/>
            </a:pPr>
            <a:r>
              <a:rPr lang="en-AU" sz="2200" dirty="0" smtClean="0"/>
              <a:t>Active and potential nests</a:t>
            </a:r>
          </a:p>
          <a:p>
            <a:pPr marL="342900" indent="-342900">
              <a:buFont typeface="Arial" panose="020B0604020202020204" pitchFamily="34" charset="0"/>
              <a:buChar char="•"/>
            </a:pPr>
            <a:r>
              <a:rPr lang="en-AU" sz="2200" dirty="0" smtClean="0"/>
              <a:t>Forage path length</a:t>
            </a:r>
          </a:p>
          <a:p>
            <a:pPr marL="342900" indent="-342900">
              <a:buFont typeface="Arial" panose="020B0604020202020204" pitchFamily="34" charset="0"/>
              <a:buChar char="•"/>
            </a:pPr>
            <a:r>
              <a:rPr lang="en-AU" sz="2200" dirty="0" smtClean="0"/>
              <a:t>Forage trip duration</a:t>
            </a:r>
          </a:p>
          <a:p>
            <a:pPr marL="342900" indent="-342900">
              <a:buFont typeface="Arial" panose="020B0604020202020204" pitchFamily="34" charset="0"/>
              <a:buChar char="•"/>
            </a:pPr>
            <a:r>
              <a:rPr lang="en-AU" sz="2200" dirty="0" smtClean="0"/>
              <a:t>Chick condition</a:t>
            </a:r>
            <a:endParaRPr lang="en-AU" sz="2200" dirty="0"/>
          </a:p>
        </p:txBody>
      </p:sp>
      <p:graphicFrame>
        <p:nvGraphicFramePr>
          <p:cNvPr id="4" name="Chart 3"/>
          <p:cNvGraphicFramePr>
            <a:graphicFrameLocks/>
          </p:cNvGraphicFramePr>
          <p:nvPr>
            <p:extLst>
              <p:ext uri="{D42A27DB-BD31-4B8C-83A1-F6EECF244321}">
                <p14:modId xmlns:p14="http://schemas.microsoft.com/office/powerpoint/2010/main" val="2946727998"/>
              </p:ext>
            </p:extLst>
          </p:nvPr>
        </p:nvGraphicFramePr>
        <p:xfrm>
          <a:off x="6685224" y="1324766"/>
          <a:ext cx="5101167" cy="3305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505241266"/>
              </p:ext>
            </p:extLst>
          </p:nvPr>
        </p:nvGraphicFramePr>
        <p:xfrm>
          <a:off x="1792225" y="4304127"/>
          <a:ext cx="4663660" cy="24767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02487" y="4869455"/>
            <a:ext cx="4406747" cy="1200329"/>
          </a:xfrm>
          <a:prstGeom prst="rect">
            <a:avLst/>
          </a:prstGeom>
          <a:noFill/>
        </p:spPr>
        <p:txBody>
          <a:bodyPr wrap="square" rtlCol="0">
            <a:spAutoFit/>
          </a:bodyPr>
          <a:lstStyle/>
          <a:p>
            <a:r>
              <a:rPr lang="en-AU" dirty="0" smtClean="0"/>
              <a:t>Of these response variables:</a:t>
            </a:r>
          </a:p>
          <a:p>
            <a:pPr marL="285750" indent="-285750">
              <a:buFont typeface="Arial" panose="020B0604020202020204" pitchFamily="34" charset="0"/>
              <a:buChar char="•"/>
            </a:pPr>
            <a:r>
              <a:rPr lang="en-AU" dirty="0" smtClean="0"/>
              <a:t>Fledgling success is directly related to reproductive rate</a:t>
            </a:r>
          </a:p>
          <a:p>
            <a:pPr marL="285750" indent="-285750">
              <a:buFont typeface="Arial" panose="020B0604020202020204" pitchFamily="34" charset="0"/>
              <a:buChar char="•"/>
            </a:pPr>
            <a:r>
              <a:rPr lang="en-AU" dirty="0" smtClean="0"/>
              <a:t>The rest are indirect measures</a:t>
            </a:r>
            <a:endParaRPr lang="en-AU" dirty="0"/>
          </a:p>
        </p:txBody>
      </p:sp>
    </p:spTree>
    <p:extLst>
      <p:ext uri="{BB962C8B-B14F-4D97-AF65-F5344CB8AC3E}">
        <p14:creationId xmlns:p14="http://schemas.microsoft.com/office/powerpoint/2010/main" val="262387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Effect Size</a:t>
            </a:r>
            <a:endParaRPr lang="en-AU" dirty="0"/>
          </a:p>
        </p:txBody>
      </p:sp>
      <p:sp>
        <p:nvSpPr>
          <p:cNvPr id="3" name="TextBox 2"/>
          <p:cNvSpPr txBox="1"/>
          <p:nvPr/>
        </p:nvSpPr>
        <p:spPr>
          <a:xfrm>
            <a:off x="169817" y="1311919"/>
            <a:ext cx="6557555" cy="5324535"/>
          </a:xfrm>
          <a:prstGeom prst="rect">
            <a:avLst/>
          </a:prstGeom>
          <a:noFill/>
        </p:spPr>
        <p:txBody>
          <a:bodyPr wrap="square" rtlCol="0">
            <a:spAutoFit/>
          </a:bodyPr>
          <a:lstStyle/>
          <a:p>
            <a:r>
              <a:rPr lang="en-AU" sz="2000" dirty="0" smtClean="0"/>
              <a:t>For each response variable being measured, what change in the variable corresponds to an x% change in the reproductive rate for penguins. This is the </a:t>
            </a:r>
            <a:r>
              <a:rPr lang="en-AU" sz="2000" b="1" dirty="0" smtClean="0"/>
              <a:t>minimum effect size</a:t>
            </a:r>
            <a:r>
              <a:rPr lang="en-AU" sz="2000" dirty="0" smtClean="0"/>
              <a:t> we are interested in.</a:t>
            </a:r>
          </a:p>
          <a:p>
            <a:endParaRPr lang="en-AU" sz="2000" dirty="0"/>
          </a:p>
          <a:p>
            <a:r>
              <a:rPr lang="en-AU" sz="2000" dirty="0" smtClean="0"/>
              <a:t>We wish to see if the data can detect whether the change in the response variable </a:t>
            </a:r>
            <a:r>
              <a:rPr lang="en-AU" sz="2000" b="1" dirty="0" smtClean="0"/>
              <a:t>is at least the minimum effect size</a:t>
            </a:r>
            <a:r>
              <a:rPr lang="en-AU" sz="2000" dirty="0" smtClean="0"/>
              <a:t>. If so, we can conclude there is an (important) fishery effect.</a:t>
            </a:r>
          </a:p>
          <a:p>
            <a:endParaRPr lang="en-AU" sz="2000" dirty="0"/>
          </a:p>
          <a:p>
            <a:r>
              <a:rPr lang="en-AU" sz="2000" dirty="0" smtClean="0"/>
              <a:t>Note: there may be some response variables for which a minimum effect size cannot be determined – such response variables should be ignored for the purposes of this work (but may be important in understanding penguin population dynamics).</a:t>
            </a:r>
          </a:p>
          <a:p>
            <a:endParaRPr lang="en-AU" sz="2000" dirty="0"/>
          </a:p>
          <a:p>
            <a:r>
              <a:rPr lang="en-AU" sz="2000" dirty="0" smtClean="0"/>
              <a:t>Note: the impact on reproductive rate may not be the only or most important factor impact penguins.</a:t>
            </a:r>
            <a:endParaRPr lang="en-AU" sz="2000" dirty="0"/>
          </a:p>
        </p:txBody>
      </p:sp>
      <p:pic>
        <p:nvPicPr>
          <p:cNvPr id="4" name="Picture 3"/>
          <p:cNvPicPr>
            <a:picLocks noChangeAspect="1"/>
          </p:cNvPicPr>
          <p:nvPr/>
        </p:nvPicPr>
        <p:blipFill>
          <a:blip r:embed="rId2"/>
          <a:stretch>
            <a:fillRect/>
          </a:stretch>
        </p:blipFill>
        <p:spPr>
          <a:xfrm>
            <a:off x="6727372" y="592748"/>
            <a:ext cx="5111931" cy="5610655"/>
          </a:xfrm>
          <a:prstGeom prst="rect">
            <a:avLst/>
          </a:prstGeom>
        </p:spPr>
      </p:pic>
      <p:sp>
        <p:nvSpPr>
          <p:cNvPr id="5" name="TextBox 4"/>
          <p:cNvSpPr txBox="1"/>
          <p:nvPr/>
        </p:nvSpPr>
        <p:spPr>
          <a:xfrm>
            <a:off x="7539446" y="3398075"/>
            <a:ext cx="3814354" cy="923330"/>
          </a:xfrm>
          <a:prstGeom prst="rect">
            <a:avLst/>
          </a:prstGeom>
          <a:noFill/>
        </p:spPr>
        <p:txBody>
          <a:bodyPr wrap="square" rtlCol="0">
            <a:spAutoFit/>
          </a:bodyPr>
          <a:lstStyle/>
          <a:p>
            <a:r>
              <a:rPr lang="en-AU" dirty="0" smtClean="0"/>
              <a:t>A 10% change in (say) fledgling success</a:t>
            </a:r>
          </a:p>
          <a:p>
            <a:r>
              <a:rPr lang="en-AU" dirty="0" smtClean="0"/>
              <a:t>corresponds to a 1% in population growth rate</a:t>
            </a:r>
            <a:endParaRPr lang="en-AU" dirty="0"/>
          </a:p>
        </p:txBody>
      </p:sp>
    </p:spTree>
    <p:extLst>
      <p:ext uri="{BB962C8B-B14F-4D97-AF65-F5344CB8AC3E}">
        <p14:creationId xmlns:p14="http://schemas.microsoft.com/office/powerpoint/2010/main" val="256617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1273</Words>
  <Application>Microsoft Office PowerPoint</Application>
  <PresentationFormat>Widescreen</PresentationFormat>
  <Paragraphs>249</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Symbol</vt:lpstr>
      <vt:lpstr>Times New Roman</vt:lpstr>
      <vt:lpstr>Office Theme</vt:lpstr>
      <vt:lpstr>INTERNATIONAL REVIEW PANEL REPORT FOR THE 2015 INTERNATIONAL FISHERIES STOCK ASSESSMENT WORKSHOP</vt:lpstr>
      <vt:lpstr>The Panel</vt:lpstr>
      <vt:lpstr>With Special Guest Stars</vt:lpstr>
      <vt:lpstr>Focus of the review</vt:lpstr>
      <vt:lpstr>Overall Comments</vt:lpstr>
      <vt:lpstr>African Penguins</vt:lpstr>
      <vt:lpstr>Background</vt:lpstr>
      <vt:lpstr>Monitoring the penguin populations</vt:lpstr>
      <vt:lpstr>Effect Size</vt:lpstr>
      <vt:lpstr>Key note! </vt:lpstr>
      <vt:lpstr>Power</vt:lpstr>
      <vt:lpstr>“Illustrative example”</vt:lpstr>
      <vt:lpstr>Statistical Power – a primer</vt:lpstr>
      <vt:lpstr>Issues for Penguins</vt:lpstr>
      <vt:lpstr>Lost catches (the OBM)</vt:lpstr>
      <vt:lpstr>Panel recommendations</vt:lpstr>
      <vt:lpstr>Hake</vt:lpstr>
      <vt:lpstr>Panel Recommendations</vt:lpstr>
      <vt:lpstr>Sardine</vt:lpstr>
      <vt:lpstr>PowerPoint Presentation</vt:lpstr>
      <vt:lpstr>PowerPoint Presentation</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Punt, Andre (O&amp;A, Hobart)</dc:creator>
  <cp:lastModifiedBy>Punt, Andre (O&amp;A, Hobart)</cp:lastModifiedBy>
  <cp:revision>26</cp:revision>
  <dcterms:created xsi:type="dcterms:W3CDTF">2015-12-03T13:56:58Z</dcterms:created>
  <dcterms:modified xsi:type="dcterms:W3CDTF">2015-12-04T12:43:43Z</dcterms:modified>
</cp:coreProperties>
</file>