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3" r:id="rId4"/>
    <p:sldId id="264" r:id="rId5"/>
    <p:sldId id="257" r:id="rId6"/>
    <p:sldId id="258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B5D4"/>
    <a:srgbClr val="98A6D4"/>
    <a:srgbClr val="97B7D5"/>
    <a:srgbClr val="9CB5D0"/>
    <a:srgbClr val="A1B5CB"/>
    <a:srgbClr val="A3B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0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54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99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6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7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96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228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8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479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008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4B6-A712-4710-B4C9-C6B092357278}" type="datetimeFigureOut">
              <a:rPr lang="en-US" smtClean="0"/>
              <a:t>12/1/2014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AE93C-A7E2-4C11-AD72-1EC1A700B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64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32722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9643" y="482142"/>
            <a:ext cx="7144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ISLAND CLOSURE FEASIBILITY STUDY</a:t>
            </a:r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1271" y="5353155"/>
            <a:ext cx="76614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INTERNATIONAL STOCK ASSESSMENT REVIEW WORKSHOP,</a:t>
            </a:r>
          </a:p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CAPE TOWN, 1-5 DECEMBER 2014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6176" y="6420237"/>
            <a:ext cx="2532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Photos courtesy of Rob </a:t>
            </a:r>
            <a:r>
              <a:rPr lang="en-US" sz="1600" b="1" dirty="0" err="1" smtClean="0">
                <a:solidFill>
                  <a:schemeClr val="accent1">
                    <a:lumMod val="75000"/>
                  </a:schemeClr>
                </a:solidFill>
              </a:rPr>
              <a:t>Tarr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80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2571"/>
            <a:ext cx="9144000" cy="424542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94" y="332656"/>
            <a:ext cx="525160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81982" y="1916832"/>
            <a:ext cx="3115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Makhado </a:t>
            </a:r>
            <a:r>
              <a:rPr lang="en-US" sz="1400" b="1" i="1" dirty="0" smtClean="0"/>
              <a:t>et al. </a:t>
            </a:r>
            <a:r>
              <a:rPr lang="en-US" sz="1400" b="1" dirty="0" smtClean="0"/>
              <a:t>2014.</a:t>
            </a:r>
          </a:p>
          <a:p>
            <a:r>
              <a:rPr lang="en-US" sz="1400" b="1" dirty="0" smtClean="0"/>
              <a:t>FISHERIES/2014/MAR/SWG-PEL/ICTT/9</a:t>
            </a:r>
            <a:endParaRPr lang="en-US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868144" y="395372"/>
            <a:ext cx="136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Whole coast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0465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2571"/>
            <a:ext cx="9144000" cy="42454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93420" y="1916832"/>
            <a:ext cx="3115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Makhado </a:t>
            </a:r>
            <a:r>
              <a:rPr lang="en-US" sz="1400" b="1" i="1" dirty="0" smtClean="0"/>
              <a:t>et al. </a:t>
            </a:r>
            <a:r>
              <a:rPr lang="en-US" sz="1400" b="1" dirty="0" smtClean="0"/>
              <a:t>2014.</a:t>
            </a:r>
          </a:p>
          <a:p>
            <a:r>
              <a:rPr lang="en-US" sz="1400" b="1" dirty="0" smtClean="0"/>
              <a:t>FISHERIES/2014/MAR/SWG-PEL/ICTT/9</a:t>
            </a:r>
            <a:endParaRPr lang="en-US" sz="1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17" y="263598"/>
            <a:ext cx="5802135" cy="366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79582" y="395372"/>
            <a:ext cx="2115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Coast-disaggregated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934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211" y="1268760"/>
            <a:ext cx="7812139" cy="3785652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CONCERN: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That fishing around penguin breeding islands is a major</a:t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b="1" dirty="0" smtClean="0">
                <a:solidFill>
                  <a:srgbClr val="0070C0"/>
                </a:solidFill>
              </a:rPr>
              <a:t>contributor to declining penguin populations</a:t>
            </a: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>
              <a:solidFill>
                <a:srgbClr val="0070C0"/>
              </a:solidFill>
            </a:endParaRPr>
          </a:p>
          <a:p>
            <a:r>
              <a:rPr lang="en-US" sz="2400" b="1" dirty="0" smtClean="0">
                <a:solidFill>
                  <a:srgbClr val="0070C0"/>
                </a:solidFill>
              </a:rPr>
              <a:t>ISLAND CLOSURE FEASIBILITY STUDY: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To determine whether an experimental closure </a:t>
            </a:r>
            <a:r>
              <a:rPr lang="en-US" sz="2400" b="1" dirty="0" err="1" smtClean="0">
                <a:solidFill>
                  <a:srgbClr val="0070C0"/>
                </a:solidFill>
              </a:rPr>
              <a:t>programme</a:t>
            </a:r>
            <a:r>
              <a:rPr lang="en-US" sz="2400" b="1" dirty="0" smtClean="0">
                <a:solidFill>
                  <a:srgbClr val="0070C0"/>
                </a:solidFill>
              </a:rPr>
              <a:t/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b="1" dirty="0" smtClean="0">
                <a:solidFill>
                  <a:srgbClr val="0070C0"/>
                </a:solidFill>
              </a:rPr>
              <a:t>could provide definitive conclusions regarding the impact of</a:t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b="1" dirty="0" smtClean="0">
                <a:solidFill>
                  <a:srgbClr val="0070C0"/>
                </a:solidFill>
              </a:rPr>
              <a:t>fishing close to penguin breeding islands on penguin 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p</a:t>
            </a:r>
            <a:r>
              <a:rPr lang="en-US" sz="2400" b="1" dirty="0" smtClean="0">
                <a:solidFill>
                  <a:srgbClr val="0070C0"/>
                </a:solidFill>
              </a:rPr>
              <a:t>opulations </a:t>
            </a:r>
            <a:r>
              <a:rPr lang="en-US" sz="2400" b="1" dirty="0" smtClean="0">
                <a:solidFill>
                  <a:srgbClr val="0070C0"/>
                </a:solidFill>
              </a:rPr>
              <a:t>within a reasonable timeframe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97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976976"/>
              </p:ext>
            </p:extLst>
          </p:nvPr>
        </p:nvGraphicFramePr>
        <p:xfrm>
          <a:off x="755576" y="1052735"/>
          <a:ext cx="7560840" cy="3887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5105"/>
                <a:gridCol w="945105"/>
                <a:gridCol w="945105"/>
                <a:gridCol w="945105"/>
                <a:gridCol w="945105"/>
                <a:gridCol w="945105"/>
                <a:gridCol w="945105"/>
                <a:gridCol w="945105"/>
              </a:tblGrid>
              <a:tr h="519495">
                <a:tc gridSpan="8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ISLAND CLOSURES     (X</a:t>
                      </a:r>
                      <a:r>
                        <a:rPr lang="en-US" baseline="0" dirty="0" smtClean="0"/>
                        <a:t> = closed)</a:t>
                      </a:r>
                    </a:p>
                    <a:p>
                      <a:pPr algn="ctr"/>
                      <a:r>
                        <a:rPr lang="en-US" baseline="0" dirty="0" smtClean="0"/>
                        <a:t>(as agreed at the 2010 stock assessment workshop)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1949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Island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2008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2009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2014</a:t>
                      </a:r>
                      <a:endParaRPr lang="en-US" b="1" dirty="0"/>
                    </a:p>
                  </a:txBody>
                  <a:tcPr/>
                </a:tc>
              </a:tr>
              <a:tr h="704642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Dassen</a:t>
                      </a:r>
                      <a:r>
                        <a:rPr lang="en-US" b="1" dirty="0" smtClean="0"/>
                        <a:t> (West)</a:t>
                      </a:r>
                      <a:r>
                        <a:rPr lang="en-US" b="1" baseline="0" dirty="0" smtClean="0"/>
                        <a:t> 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</a:tr>
              <a:tr h="67207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Robben</a:t>
                      </a:r>
                    </a:p>
                    <a:p>
                      <a:r>
                        <a:rPr lang="en-US" b="1" dirty="0" smtClean="0"/>
                        <a:t>(West)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</a:tr>
              <a:tr h="71151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 Croix</a:t>
                      </a:r>
                    </a:p>
                    <a:p>
                      <a:r>
                        <a:rPr lang="en-US" b="1" dirty="0" smtClean="0"/>
                        <a:t>(South)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</a:tr>
              <a:tr h="632633">
                <a:tc>
                  <a:txBody>
                    <a:bodyPr/>
                    <a:lstStyle/>
                    <a:p>
                      <a:r>
                        <a:rPr lang="en-US" b="1" dirty="0" smtClean="0"/>
                        <a:t>Bird</a:t>
                      </a:r>
                    </a:p>
                    <a:p>
                      <a:r>
                        <a:rPr lang="en-US" b="1" dirty="0" smtClean="0"/>
                        <a:t>(South)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X</a:t>
                      </a:r>
                      <a:endParaRPr lang="en-US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01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996" y="0"/>
            <a:ext cx="591400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676590"/>
            <a:ext cx="2709331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DIFFERING ANALYTICAL</a:t>
            </a:r>
          </a:p>
          <a:p>
            <a:r>
              <a:rPr lang="en-US" b="1" dirty="0" smtClean="0"/>
              <a:t>TECHNIQUES AND </a:t>
            </a:r>
          </a:p>
          <a:p>
            <a:r>
              <a:rPr lang="en-US" b="1" dirty="0" smtClean="0"/>
              <a:t>INTERPRETATIONS</a:t>
            </a:r>
          </a:p>
          <a:p>
            <a:endParaRPr lang="en-US" b="1" dirty="0"/>
          </a:p>
          <a:p>
            <a:r>
              <a:rPr lang="en-US" b="1" dirty="0" smtClean="0"/>
              <a:t>=</a:t>
            </a:r>
          </a:p>
          <a:p>
            <a:endParaRPr lang="en-US" b="1" dirty="0"/>
          </a:p>
          <a:p>
            <a:r>
              <a:rPr lang="en-US" b="1" dirty="0" smtClean="0"/>
              <a:t>ALTERNATIVE</a:t>
            </a:r>
          </a:p>
          <a:p>
            <a:r>
              <a:rPr lang="en-US" b="1" dirty="0" smtClean="0"/>
              <a:t>CONCLUSIONS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WITHIN DAFF, DECISIONS</a:t>
            </a:r>
            <a:b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ON FURTHER ISLAND</a:t>
            </a:r>
            <a:b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CLOSURES NEED TO BE</a:t>
            </a:r>
            <a:b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MADE BY MID DECEMBER 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135268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540" y="0"/>
            <a:ext cx="9137460" cy="2035130"/>
          </a:xfrm>
          <a:prstGeom prst="rect">
            <a:avLst/>
          </a:prstGeom>
          <a:solidFill>
            <a:srgbClr val="98B5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5130"/>
            <a:ext cx="9144000" cy="6093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003" y="476672"/>
            <a:ext cx="8611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32000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1. Can the Island Closure Feasibility Study tell us whether an experimental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closure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programme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could yield definitive conclusions regarding the impact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of fishing close to penguin breeding islands on penguin populations?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0031" y="6239053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* Further analyses suggested should provide definitive answers in the short term, taking account of the practical constraints of existing capacity, time and data availability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539" y="1628800"/>
            <a:ext cx="37539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44000"/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If no:</a:t>
            </a:r>
          </a:p>
          <a:p>
            <a:pPr indent="-144000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2. Will further closures assist?</a:t>
            </a:r>
          </a:p>
          <a:p>
            <a:pPr indent="-144000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3. If so, what closure regime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going forward would provide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the answers?</a:t>
            </a:r>
          </a:p>
          <a:p>
            <a:pPr indent="-144000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4. What data and analyses would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be most appropriate going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forward?*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59514" y="1556792"/>
            <a:ext cx="43769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44000"/>
            <a:r>
              <a:rPr lang="en-US" b="1" u="sng" dirty="0" smtClean="0">
                <a:solidFill>
                  <a:schemeClr val="tx2">
                    <a:lumMod val="75000"/>
                  </a:schemeClr>
                </a:solidFill>
              </a:rPr>
              <a:t>If yes:</a:t>
            </a: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144000"/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5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. Can it be used to draw conclusions re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responses of penguin populations?</a:t>
            </a:r>
          </a:p>
          <a:p>
            <a:pPr indent="-144000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6. If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no, what closure regime, data and</a:t>
            </a:r>
            <a:br>
              <a:rPr lang="en-US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    analyses will assist in moving towards a</a:t>
            </a:r>
            <a:br>
              <a:rPr lang="en-US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    conclusion?</a:t>
            </a: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144000"/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7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. If yes, what conclusions can be drawn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from the existing data and analyses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regarding the penguin response, and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what additional analyses can help in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determining the penguin response?*</a:t>
            </a:r>
          </a:p>
          <a:p>
            <a:pPr indent="-144000"/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8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. If yes, is it advisable to proceed to a full-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scale experiment?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1720" y="63315"/>
            <a:ext cx="4465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32000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KEY QUESTIONS/ TERMS OF REFERENCE</a:t>
            </a:r>
          </a:p>
        </p:txBody>
      </p:sp>
    </p:spTree>
    <p:extLst>
      <p:ext uri="{BB962C8B-B14F-4D97-AF65-F5344CB8AC3E}">
        <p14:creationId xmlns:p14="http://schemas.microsoft.com/office/powerpoint/2010/main" val="54998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24750" y="1916569"/>
            <a:ext cx="2780441" cy="1052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389" y="539551"/>
            <a:ext cx="4178058" cy="58417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951" y="4554595"/>
            <a:ext cx="1354040" cy="132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59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192</Words>
  <Application>Microsoft Office PowerPoint</Application>
  <PresentationFormat>On-screen Show (4:3)</PresentationFormat>
  <Paragraphs>72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KimP</dc:creator>
  <cp:lastModifiedBy>KimP</cp:lastModifiedBy>
  <cp:revision>34</cp:revision>
  <dcterms:created xsi:type="dcterms:W3CDTF">2014-11-29T13:28:55Z</dcterms:created>
  <dcterms:modified xsi:type="dcterms:W3CDTF">2014-12-01T13:33:44Z</dcterms:modified>
</cp:coreProperties>
</file>