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58" r:id="rId4"/>
    <p:sldId id="273" r:id="rId5"/>
    <p:sldId id="259" r:id="rId6"/>
    <p:sldId id="257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47" autoAdjust="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AB7EC-B907-4258-B3EE-B20124AC3C65}" type="datetimeFigureOut">
              <a:rPr lang="en-ZA" smtClean="0"/>
              <a:t>2014/11/30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294F9-9CD6-4313-9B22-0EF69A5BB2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86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Morphologically similar.</a:t>
            </a:r>
            <a:r>
              <a:rPr lang="en-ZA" baseline="0" dirty="0" smtClean="0"/>
              <a:t> Commercial catches don’t distinguish between species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94F9-9CD6-4313-9B22-0EF69A5BB2D2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690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HKC: S Angola – N KZN. 30 –</a:t>
            </a:r>
            <a:r>
              <a:rPr lang="en-ZA" baseline="0" dirty="0" smtClean="0"/>
              <a:t> 500m. Most of biomass 100 – 300m</a:t>
            </a:r>
          </a:p>
          <a:p>
            <a:r>
              <a:rPr lang="en-ZA" baseline="0" dirty="0" smtClean="0"/>
              <a:t>HKP: N Namibia – S </a:t>
            </a:r>
            <a:r>
              <a:rPr lang="en-ZA" baseline="0" dirty="0" err="1" smtClean="0"/>
              <a:t>Mocambique</a:t>
            </a:r>
            <a:r>
              <a:rPr lang="en-ZA" baseline="0" dirty="0" smtClean="0"/>
              <a:t>. 110 m – 1000m. Most of biomass 200 - 800m</a:t>
            </a:r>
          </a:p>
          <a:p>
            <a:r>
              <a:rPr lang="en-ZA" baseline="0" dirty="0" smtClean="0"/>
              <a:t>Both species: </a:t>
            </a:r>
            <a:r>
              <a:rPr lang="en-ZA" baseline="0" dirty="0" err="1" smtClean="0"/>
              <a:t>inc</a:t>
            </a:r>
            <a:r>
              <a:rPr lang="en-ZA" baseline="0" dirty="0" smtClean="0"/>
              <a:t> size with </a:t>
            </a:r>
            <a:r>
              <a:rPr lang="en-ZA" baseline="0" dirty="0" err="1" smtClean="0"/>
              <a:t>inc</a:t>
            </a:r>
            <a:r>
              <a:rPr lang="en-ZA" baseline="0" dirty="0" smtClean="0"/>
              <a:t> depth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94F9-9CD6-4313-9B22-0EF69A5BB2D2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175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EB4-D1EF-4F2D-9C26-29052054C424}" type="datetimeFigureOut">
              <a:rPr lang="en-ZA" smtClean="0"/>
              <a:t>2014/11/30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3FA-CDFA-4621-8392-1A037D8AE6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351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EB4-D1EF-4F2D-9C26-29052054C424}" type="datetimeFigureOut">
              <a:rPr lang="en-ZA" smtClean="0"/>
              <a:t>2014/11/30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3FA-CDFA-4621-8392-1A037D8AE6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258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EB4-D1EF-4F2D-9C26-29052054C424}" type="datetimeFigureOut">
              <a:rPr lang="en-ZA" smtClean="0"/>
              <a:t>2014/11/30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3FA-CDFA-4621-8392-1A037D8AE6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92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EB4-D1EF-4F2D-9C26-29052054C424}" type="datetimeFigureOut">
              <a:rPr lang="en-ZA" smtClean="0"/>
              <a:t>2014/11/30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3FA-CDFA-4621-8392-1A037D8AE6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86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EB4-D1EF-4F2D-9C26-29052054C424}" type="datetimeFigureOut">
              <a:rPr lang="en-ZA" smtClean="0"/>
              <a:t>2014/11/30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3FA-CDFA-4621-8392-1A037D8AE6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482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EB4-D1EF-4F2D-9C26-29052054C424}" type="datetimeFigureOut">
              <a:rPr lang="en-ZA" smtClean="0"/>
              <a:t>2014/11/30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3FA-CDFA-4621-8392-1A037D8AE6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408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EB4-D1EF-4F2D-9C26-29052054C424}" type="datetimeFigureOut">
              <a:rPr lang="en-ZA" smtClean="0"/>
              <a:t>2014/11/30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3FA-CDFA-4621-8392-1A037D8AE6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774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EB4-D1EF-4F2D-9C26-29052054C424}" type="datetimeFigureOut">
              <a:rPr lang="en-ZA" smtClean="0"/>
              <a:t>2014/11/30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3FA-CDFA-4621-8392-1A037D8AE6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11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EB4-D1EF-4F2D-9C26-29052054C424}" type="datetimeFigureOut">
              <a:rPr lang="en-ZA" smtClean="0"/>
              <a:t>2014/11/30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3FA-CDFA-4621-8392-1A037D8AE6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587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EB4-D1EF-4F2D-9C26-29052054C424}" type="datetimeFigureOut">
              <a:rPr lang="en-ZA" smtClean="0"/>
              <a:t>2014/11/30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3FA-CDFA-4621-8392-1A037D8AE6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36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EB4-D1EF-4F2D-9C26-29052054C424}" type="datetimeFigureOut">
              <a:rPr lang="en-ZA" smtClean="0"/>
              <a:t>2014/11/30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3FA-CDFA-4621-8392-1A037D8AE6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099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1EB4-D1EF-4F2D-9C26-29052054C424}" type="datetimeFigureOut">
              <a:rPr lang="en-ZA" smtClean="0"/>
              <a:t>2014/11/30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F3FA-CDFA-4621-8392-1A037D8AE6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23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99135"/>
            <a:ext cx="7772400" cy="1470025"/>
          </a:xfrm>
        </p:spPr>
        <p:txBody>
          <a:bodyPr/>
          <a:lstStyle/>
          <a:p>
            <a:r>
              <a:rPr lang="en-ZA" dirty="0" smtClean="0"/>
              <a:t>ECOFISH WP1 WP2 Hake biology workshop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10336"/>
            <a:ext cx="6400800" cy="694928"/>
          </a:xfrm>
        </p:spPr>
        <p:txBody>
          <a:bodyPr/>
          <a:lstStyle/>
          <a:p>
            <a:r>
              <a:rPr lang="en-ZA" dirty="0" smtClean="0"/>
              <a:t>12 – 13 November 2014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90" y="260648"/>
            <a:ext cx="6842125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20" y="1731864"/>
            <a:ext cx="4411663" cy="11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1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NOVEMBER 2014 ECOFISH WP1 – WP2 WORKSHOP</a:t>
            </a:r>
          </a:p>
          <a:p>
            <a:pPr algn="ctr"/>
            <a:r>
              <a:rPr lang="en-ZA" b="1" dirty="0" smtClean="0"/>
              <a:t>STOCK STRUCTURE HYPOTHESES </a:t>
            </a:r>
            <a:r>
              <a:rPr lang="en-ZA" b="1" i="1" dirty="0" smtClean="0"/>
              <a:t>Merluccius capensis</a:t>
            </a:r>
            <a:endParaRPr lang="en-ZA" b="1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279525"/>
            <a:ext cx="88614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9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NOVEMBER 2014 ECOFISH WP1 – WP2 WORKSHOP</a:t>
            </a:r>
          </a:p>
          <a:p>
            <a:pPr algn="ctr"/>
            <a:r>
              <a:rPr lang="en-ZA" b="1" dirty="0" smtClean="0"/>
              <a:t>STOCK STRUCTURE HYPOTHESES </a:t>
            </a:r>
            <a:r>
              <a:rPr lang="en-ZA" b="1" i="1" dirty="0" smtClean="0"/>
              <a:t>Merluccius paradoxus</a:t>
            </a:r>
            <a:endParaRPr lang="en-ZA" b="1" i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94" y="1196752"/>
            <a:ext cx="3973830" cy="532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1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NOVEMBER 2014 ECOFISH WP1 – WP2 WORKSHOP</a:t>
            </a:r>
          </a:p>
          <a:p>
            <a:pPr algn="ctr"/>
            <a:r>
              <a:rPr lang="en-ZA" b="1" dirty="0" smtClean="0"/>
              <a:t>STOCK STRUCTURE HYPOTHESES </a:t>
            </a:r>
            <a:r>
              <a:rPr lang="en-ZA" b="1" i="1" dirty="0" smtClean="0"/>
              <a:t>Merluccius paradoxus</a:t>
            </a:r>
            <a:endParaRPr lang="en-ZA" b="1" i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1135340"/>
            <a:ext cx="8862060" cy="5173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6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NOVEMBER 2014 ECOFISH WP1 – WP2 WORKSHOP</a:t>
            </a:r>
          </a:p>
          <a:p>
            <a:pPr algn="ctr"/>
            <a:r>
              <a:rPr lang="en-ZA" b="1" dirty="0" smtClean="0"/>
              <a:t>STOCK STRUCTURE HYPOTHESES </a:t>
            </a:r>
            <a:r>
              <a:rPr lang="en-ZA" b="1" i="1" dirty="0" smtClean="0"/>
              <a:t>Merluccius paradoxus</a:t>
            </a:r>
            <a:endParaRPr lang="en-ZA" b="1" i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" y="1269702"/>
            <a:ext cx="5349240" cy="532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23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NOVEMBER 2014 ECOFISH WP1 – WP2 WORKSHOP</a:t>
            </a:r>
          </a:p>
          <a:p>
            <a:pPr algn="ctr"/>
            <a:r>
              <a:rPr lang="en-ZA" b="1" dirty="0" smtClean="0"/>
              <a:t>STOCK STRUCTURE HYPOTHESES </a:t>
            </a:r>
            <a:r>
              <a:rPr lang="en-ZA" b="1" i="1" dirty="0" smtClean="0"/>
              <a:t>Merluccius capensis</a:t>
            </a:r>
            <a:endParaRPr lang="en-ZA" b="1" i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1101090"/>
            <a:ext cx="8862060" cy="4655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32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NOVEMBER 2014 ECOFISH WP1 – WP2 WORKSHOP</a:t>
            </a:r>
          </a:p>
          <a:p>
            <a:pPr algn="ctr"/>
            <a:r>
              <a:rPr lang="en-ZA" b="1" dirty="0" smtClean="0"/>
              <a:t>STOCK STRUCTURE HYPOTHESES </a:t>
            </a:r>
            <a:r>
              <a:rPr lang="en-ZA" b="1" i="1" dirty="0" smtClean="0"/>
              <a:t>Merluccius capensis</a:t>
            </a:r>
            <a:endParaRPr lang="en-ZA" b="1" i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1411188"/>
            <a:ext cx="8862060" cy="461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34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NOVEMBER 2014 ECOFISH WP1 – WP2 WORKSHOP</a:t>
            </a:r>
          </a:p>
          <a:p>
            <a:pPr algn="ctr"/>
            <a:r>
              <a:rPr lang="en-ZA" b="1" dirty="0" smtClean="0"/>
              <a:t>STOCK STRUCTURE HYPOTHESES </a:t>
            </a:r>
            <a:r>
              <a:rPr lang="en-ZA" b="1" i="1" dirty="0" smtClean="0"/>
              <a:t>Merluccius capensis</a:t>
            </a:r>
            <a:endParaRPr lang="en-ZA" b="1" i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95" y="1319867"/>
            <a:ext cx="4474210" cy="5277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10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NOVEMBER 2014 ECOFISH WP1 – WP2 WORKSHOP</a:t>
            </a:r>
          </a:p>
          <a:p>
            <a:pPr algn="ctr"/>
            <a:r>
              <a:rPr lang="en-ZA" b="1" dirty="0" smtClean="0"/>
              <a:t>STOCK STRUCTURE HYPOTHESES </a:t>
            </a:r>
            <a:r>
              <a:rPr lang="en-ZA" b="1" i="1" dirty="0" smtClean="0"/>
              <a:t>Merluccius capensis</a:t>
            </a:r>
            <a:endParaRPr lang="en-ZA" b="1" i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247859"/>
            <a:ext cx="5003800" cy="5277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5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NOVEMBER 2014 ECOFISH WP1 – WP2 WORKSHOP</a:t>
            </a:r>
          </a:p>
          <a:p>
            <a:pPr algn="ctr"/>
            <a:r>
              <a:rPr lang="en-ZA" b="1" dirty="0" smtClean="0"/>
              <a:t>STOCK STRUCTURE HYPOTHESES </a:t>
            </a:r>
            <a:r>
              <a:rPr lang="en-ZA" b="1" i="1" dirty="0" smtClean="0"/>
              <a:t>Merluccius capensis</a:t>
            </a:r>
            <a:endParaRPr lang="en-ZA" b="1" i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1982316"/>
            <a:ext cx="8862060" cy="339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33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455613"/>
            <a:ext cx="7269163" cy="595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5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71"/>
            <a:ext cx="9144000" cy="67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9" y="1507679"/>
            <a:ext cx="8659275" cy="393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" y="404664"/>
            <a:ext cx="907374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6582"/>
            <a:ext cx="8487359" cy="27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8274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DECEMBER </a:t>
            </a:r>
            <a:r>
              <a:rPr lang="en-ZA" b="1" dirty="0" smtClean="0"/>
              <a:t>2013 </a:t>
            </a:r>
            <a:r>
              <a:rPr lang="en-ZA" b="1" dirty="0" smtClean="0"/>
              <a:t>IWS – Recommendation of the International Panel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7964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2014 ECOFISH WP1 – WP2 WORKSHOPS </a:t>
            </a:r>
          </a:p>
          <a:p>
            <a:pPr algn="ctr"/>
            <a:r>
              <a:rPr lang="en-ZA" b="1" dirty="0" smtClean="0"/>
              <a:t>DATA/INFORMATION REVIEWED</a:t>
            </a:r>
            <a:endParaRPr lang="en-Z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Spatial patterns in survey derived densities/abundances at size/age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ZA" dirty="0" err="1" smtClean="0"/>
              <a:t>GeoPOP</a:t>
            </a:r>
            <a:r>
              <a:rPr lang="en-ZA" dirty="0" smtClean="0"/>
              <a:t> (data from Namibian and SA surveys + BCC “</a:t>
            </a:r>
            <a:r>
              <a:rPr lang="en-ZA" dirty="0" err="1" smtClean="0"/>
              <a:t>transboundary</a:t>
            </a:r>
            <a:r>
              <a:rPr lang="en-ZA" dirty="0" smtClean="0"/>
              <a:t>” surveys</a:t>
            </a:r>
            <a:endParaRPr lang="en-ZA" dirty="0" smtClean="0"/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ZA" dirty="0" err="1" smtClean="0"/>
              <a:t>Transboundary</a:t>
            </a:r>
            <a:r>
              <a:rPr lang="en-ZA" dirty="0" smtClean="0"/>
              <a:t> surveys (Nansen – Blue Sea)</a:t>
            </a:r>
          </a:p>
          <a:p>
            <a:pPr marL="177800" lvl="1"/>
            <a:endParaRPr lang="en-ZA" dirty="0"/>
          </a:p>
          <a:p>
            <a:pPr marL="0" lvl="1"/>
            <a:r>
              <a:rPr lang="en-ZA" dirty="0" smtClean="0"/>
              <a:t>Genetics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ZA" dirty="0" err="1" smtClean="0"/>
              <a:t>mDNA</a:t>
            </a:r>
            <a:endParaRPr lang="en-ZA" dirty="0" smtClean="0"/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ZA" dirty="0" smtClean="0"/>
              <a:t>Microsatellites</a:t>
            </a:r>
          </a:p>
          <a:p>
            <a:pPr marL="0" lvl="1"/>
            <a:endParaRPr lang="en-ZA" dirty="0"/>
          </a:p>
          <a:p>
            <a:pPr marL="0" lvl="1"/>
            <a:r>
              <a:rPr lang="en-ZA" dirty="0" smtClean="0"/>
              <a:t>Parasites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ZA" dirty="0" smtClean="0"/>
              <a:t>Reimer 1993</a:t>
            </a:r>
          </a:p>
          <a:p>
            <a:pPr marL="0" lvl="1"/>
            <a:endParaRPr lang="en-ZA" dirty="0"/>
          </a:p>
          <a:p>
            <a:pPr marL="0" lvl="1"/>
            <a:r>
              <a:rPr lang="en-ZA" dirty="0" smtClean="0"/>
              <a:t>Spawning patterns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ZA" dirty="0" smtClean="0"/>
              <a:t>GSI</a:t>
            </a:r>
          </a:p>
          <a:p>
            <a:pPr marL="0" lvl="1"/>
            <a:endParaRPr lang="en-ZA" dirty="0"/>
          </a:p>
          <a:p>
            <a:pPr marL="0" lvl="1"/>
            <a:r>
              <a:rPr lang="en-ZA" dirty="0" smtClean="0"/>
              <a:t>Spatial patterns in age/growth</a:t>
            </a:r>
          </a:p>
          <a:p>
            <a:pPr marL="0" lvl="1"/>
            <a:endParaRPr lang="en-ZA" dirty="0"/>
          </a:p>
          <a:p>
            <a:pPr marL="0" lvl="1"/>
            <a:r>
              <a:rPr lang="en-ZA" dirty="0" smtClean="0"/>
              <a:t>Spatial patterns in commercial </a:t>
            </a:r>
            <a:r>
              <a:rPr lang="en-ZA" dirty="0" smtClean="0"/>
              <a:t>CPUE (Namibia)</a:t>
            </a:r>
          </a:p>
          <a:p>
            <a:pPr marL="0" lvl="1"/>
            <a:endParaRPr lang="en-ZA" dirty="0"/>
          </a:p>
          <a:p>
            <a:pPr marL="0" lvl="1"/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6145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73163"/>
            <a:ext cx="8542337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MARCH 2014 ECOFISH WP1 – WP2 WORKSHOP</a:t>
            </a:r>
          </a:p>
          <a:p>
            <a:pPr algn="ctr"/>
            <a:r>
              <a:rPr lang="en-ZA" b="1" dirty="0" smtClean="0"/>
              <a:t>STOCK STRUCTURE HYPOTHESES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8516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5" y="980728"/>
            <a:ext cx="8017843" cy="55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NOVEMBER 2014 ECOFISH WP1 – WP2 WORKSHOP</a:t>
            </a:r>
          </a:p>
          <a:p>
            <a:pPr algn="ctr"/>
            <a:r>
              <a:rPr lang="en-ZA" b="1" dirty="0" smtClean="0"/>
              <a:t>STOCK STRUCTURE HYPOTHESES </a:t>
            </a:r>
            <a:r>
              <a:rPr lang="en-ZA" b="1" i="1" dirty="0" smtClean="0"/>
              <a:t>Merluccius paradoxus</a:t>
            </a:r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4017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265</Words>
  <Application>Microsoft Office PowerPoint</Application>
  <PresentationFormat>On-screen Show (4:3)</PresentationFormat>
  <Paragraphs>50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ECOFISH WP1 WP2 Hake biology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ECOFISH WP1 WP2 Hake biology workshop</dc:title>
  <dc:creator>DeonD</dc:creator>
  <cp:lastModifiedBy>DeonD</cp:lastModifiedBy>
  <cp:revision>32</cp:revision>
  <dcterms:created xsi:type="dcterms:W3CDTF">2014-11-27T10:52:27Z</dcterms:created>
  <dcterms:modified xsi:type="dcterms:W3CDTF">2014-11-30T20:46:11Z</dcterms:modified>
</cp:coreProperties>
</file>