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1" r:id="rId3"/>
    <p:sldId id="258" r:id="rId4"/>
    <p:sldId id="273" r:id="rId5"/>
    <p:sldId id="259" r:id="rId6"/>
    <p:sldId id="257" r:id="rId7"/>
    <p:sldId id="272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047" autoAdjust="0"/>
  </p:normalViewPr>
  <p:slideViewPr>
    <p:cSldViewPr>
      <p:cViewPr varScale="1">
        <p:scale>
          <a:sx n="64" d="100"/>
          <a:sy n="64" d="100"/>
        </p:scale>
        <p:origin x="-148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AAB7EC-B907-4258-B3EE-B20124AC3C65}" type="datetimeFigureOut">
              <a:rPr lang="en-ZA" smtClean="0"/>
              <a:t>2014/11/30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D294F9-9CD6-4313-9B22-0EF69A5BB2D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3865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Morphologically similar.</a:t>
            </a:r>
            <a:r>
              <a:rPr lang="en-ZA" baseline="0" dirty="0" smtClean="0"/>
              <a:t> Commercial catches don’t distinguish between species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294F9-9CD6-4313-9B22-0EF69A5BB2D2}" type="slidenum">
              <a:rPr lang="en-ZA" smtClean="0"/>
              <a:t>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56909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HKC: S Angola – N KZN. 30 –</a:t>
            </a:r>
            <a:r>
              <a:rPr lang="en-ZA" baseline="0" dirty="0" smtClean="0"/>
              <a:t> 500m. Most of biomass 100 – 300m</a:t>
            </a:r>
          </a:p>
          <a:p>
            <a:r>
              <a:rPr lang="en-ZA" baseline="0" dirty="0" smtClean="0"/>
              <a:t>HKP: N Namibia – S </a:t>
            </a:r>
            <a:r>
              <a:rPr lang="en-ZA" baseline="0" dirty="0" err="1" smtClean="0"/>
              <a:t>Mocambique</a:t>
            </a:r>
            <a:r>
              <a:rPr lang="en-ZA" baseline="0" dirty="0" smtClean="0"/>
              <a:t>. 110 m – 1000m. Most of biomass 200 - 800m</a:t>
            </a:r>
          </a:p>
          <a:p>
            <a:r>
              <a:rPr lang="en-ZA" baseline="0" dirty="0" smtClean="0"/>
              <a:t>Both species: </a:t>
            </a:r>
            <a:r>
              <a:rPr lang="en-ZA" baseline="0" dirty="0" err="1" smtClean="0"/>
              <a:t>inc</a:t>
            </a:r>
            <a:r>
              <a:rPr lang="en-ZA" baseline="0" dirty="0" smtClean="0"/>
              <a:t> size with </a:t>
            </a:r>
            <a:r>
              <a:rPr lang="en-ZA" baseline="0" dirty="0" err="1" smtClean="0"/>
              <a:t>inc</a:t>
            </a:r>
            <a:r>
              <a:rPr lang="en-ZA" baseline="0" dirty="0" smtClean="0"/>
              <a:t> depth</a:t>
            </a:r>
            <a:endParaRPr lang="en-ZA" dirty="0" smtClean="0"/>
          </a:p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294F9-9CD6-4313-9B22-0EF69A5BB2D2}" type="slidenum">
              <a:rPr lang="en-ZA" smtClean="0"/>
              <a:t>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51754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01EB4-D1EF-4F2D-9C26-29052054C424}" type="datetimeFigureOut">
              <a:rPr lang="en-ZA" smtClean="0"/>
              <a:t>2014/11/30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5F3FA-CDFA-4621-8392-1A037D8AE63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13517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01EB4-D1EF-4F2D-9C26-29052054C424}" type="datetimeFigureOut">
              <a:rPr lang="en-ZA" smtClean="0"/>
              <a:t>2014/11/30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5F3FA-CDFA-4621-8392-1A037D8AE63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42586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01EB4-D1EF-4F2D-9C26-29052054C424}" type="datetimeFigureOut">
              <a:rPr lang="en-ZA" smtClean="0"/>
              <a:t>2014/11/30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5F3FA-CDFA-4621-8392-1A037D8AE63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19290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01EB4-D1EF-4F2D-9C26-29052054C424}" type="datetimeFigureOut">
              <a:rPr lang="en-ZA" smtClean="0"/>
              <a:t>2014/11/30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5F3FA-CDFA-4621-8392-1A037D8AE63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98672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01EB4-D1EF-4F2D-9C26-29052054C424}" type="datetimeFigureOut">
              <a:rPr lang="en-ZA" smtClean="0"/>
              <a:t>2014/11/30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5F3FA-CDFA-4621-8392-1A037D8AE63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24825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01EB4-D1EF-4F2D-9C26-29052054C424}" type="datetimeFigureOut">
              <a:rPr lang="en-ZA" smtClean="0"/>
              <a:t>2014/11/30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5F3FA-CDFA-4621-8392-1A037D8AE63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44085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01EB4-D1EF-4F2D-9C26-29052054C424}" type="datetimeFigureOut">
              <a:rPr lang="en-ZA" smtClean="0"/>
              <a:t>2014/11/30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5F3FA-CDFA-4621-8392-1A037D8AE63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37742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01EB4-D1EF-4F2D-9C26-29052054C424}" type="datetimeFigureOut">
              <a:rPr lang="en-ZA" smtClean="0"/>
              <a:t>2014/11/30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5F3FA-CDFA-4621-8392-1A037D8AE63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0115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01EB4-D1EF-4F2D-9C26-29052054C424}" type="datetimeFigureOut">
              <a:rPr lang="en-ZA" smtClean="0"/>
              <a:t>2014/11/30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5F3FA-CDFA-4621-8392-1A037D8AE63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45878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01EB4-D1EF-4F2D-9C26-29052054C424}" type="datetimeFigureOut">
              <a:rPr lang="en-ZA" smtClean="0"/>
              <a:t>2014/11/30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5F3FA-CDFA-4621-8392-1A037D8AE63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0367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01EB4-D1EF-4F2D-9C26-29052054C424}" type="datetimeFigureOut">
              <a:rPr lang="en-ZA" smtClean="0"/>
              <a:t>2014/11/30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5F3FA-CDFA-4621-8392-1A037D8AE63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10999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01EB4-D1EF-4F2D-9C26-29052054C424}" type="datetimeFigureOut">
              <a:rPr lang="en-ZA" smtClean="0"/>
              <a:t>2014/11/30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5F3FA-CDFA-4621-8392-1A037D8AE63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52318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99135"/>
            <a:ext cx="7772400" cy="1470025"/>
          </a:xfrm>
        </p:spPr>
        <p:txBody>
          <a:bodyPr/>
          <a:lstStyle/>
          <a:p>
            <a:r>
              <a:rPr lang="en-ZA" dirty="0" smtClean="0"/>
              <a:t>ECOFISH WP1 WP2 Hake biology workshop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10336"/>
            <a:ext cx="6400800" cy="694928"/>
          </a:xfrm>
        </p:spPr>
        <p:txBody>
          <a:bodyPr/>
          <a:lstStyle/>
          <a:p>
            <a:r>
              <a:rPr lang="en-ZA" dirty="0" smtClean="0"/>
              <a:t>12 – 13 November 2014</a:t>
            </a:r>
            <a:endParaRPr lang="en-ZA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290" y="260648"/>
            <a:ext cx="6842125" cy="124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520" y="1731864"/>
            <a:ext cx="4411663" cy="1193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512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9592" y="260648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b="1" dirty="0" smtClean="0"/>
              <a:t>NOVEMBER 2014 ECOFISH WP1 – WP2 WORKSHOP</a:t>
            </a:r>
          </a:p>
          <a:p>
            <a:pPr algn="ctr"/>
            <a:r>
              <a:rPr lang="en-ZA" b="1" dirty="0" smtClean="0"/>
              <a:t>STOCK STRUCTURE HYPOTHESES </a:t>
            </a:r>
            <a:r>
              <a:rPr lang="en-ZA" b="1" i="1" dirty="0" smtClean="0"/>
              <a:t>Merluccius capensis</a:t>
            </a:r>
            <a:endParaRPr lang="en-ZA" b="1" i="1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1279525"/>
            <a:ext cx="8861425" cy="430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291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260648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b="1" dirty="0" smtClean="0"/>
              <a:t>NOVEMBER 2014 ECOFISH WP1 – WP2 WORKSHOP</a:t>
            </a:r>
          </a:p>
          <a:p>
            <a:pPr algn="ctr"/>
            <a:r>
              <a:rPr lang="en-ZA" b="1" dirty="0" smtClean="0"/>
              <a:t>STOCK STRUCTURE HYPOTHESES </a:t>
            </a:r>
            <a:r>
              <a:rPr lang="en-ZA" b="1" i="1" dirty="0" smtClean="0"/>
              <a:t>Merluccius paradoxus</a:t>
            </a:r>
            <a:endParaRPr lang="en-ZA" b="1" i="1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394" y="1196752"/>
            <a:ext cx="3973830" cy="53276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16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260648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b="1" dirty="0" smtClean="0"/>
              <a:t>NOVEMBER 2014 ECOFISH WP1 – WP2 WORKSHOP</a:t>
            </a:r>
          </a:p>
          <a:p>
            <a:pPr algn="ctr"/>
            <a:r>
              <a:rPr lang="en-ZA" b="1" dirty="0" smtClean="0"/>
              <a:t>STOCK STRUCTURE HYPOTHESES </a:t>
            </a:r>
            <a:r>
              <a:rPr lang="en-ZA" b="1" i="1" dirty="0" smtClean="0"/>
              <a:t>Merluccius paradoxus</a:t>
            </a:r>
            <a:endParaRPr lang="en-ZA" b="1" i="1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" y="1135340"/>
            <a:ext cx="8862060" cy="51739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5064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260648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b="1" dirty="0" smtClean="0"/>
              <a:t>NOVEMBER 2014 ECOFISH WP1 – WP2 WORKSHOP</a:t>
            </a:r>
          </a:p>
          <a:p>
            <a:pPr algn="ctr"/>
            <a:r>
              <a:rPr lang="en-ZA" b="1" dirty="0" smtClean="0"/>
              <a:t>STOCK STRUCTURE HYPOTHESES </a:t>
            </a:r>
            <a:r>
              <a:rPr lang="en-ZA" b="1" i="1" dirty="0" smtClean="0"/>
              <a:t>Merluccius paradoxus</a:t>
            </a:r>
            <a:endParaRPr lang="en-ZA" b="1" i="1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380" y="1269702"/>
            <a:ext cx="5349240" cy="53276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822302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260648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b="1" dirty="0" smtClean="0"/>
              <a:t>NOVEMBER 2014 ECOFISH WP1 – WP2 WORKSHOP</a:t>
            </a:r>
          </a:p>
          <a:p>
            <a:pPr algn="ctr"/>
            <a:r>
              <a:rPr lang="en-ZA" b="1" dirty="0" smtClean="0"/>
              <a:t>STOCK STRUCTURE HYPOTHESES </a:t>
            </a:r>
            <a:r>
              <a:rPr lang="en-ZA" b="1" i="1" dirty="0" smtClean="0"/>
              <a:t>Merluccius capensis</a:t>
            </a:r>
            <a:endParaRPr lang="en-ZA" b="1" i="1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" y="1101090"/>
            <a:ext cx="8862060" cy="46558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883248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260648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b="1" dirty="0" smtClean="0"/>
              <a:t>NOVEMBER 2014 ECOFISH WP1 – WP2 WORKSHOP</a:t>
            </a:r>
          </a:p>
          <a:p>
            <a:pPr algn="ctr"/>
            <a:r>
              <a:rPr lang="en-ZA" b="1" dirty="0" smtClean="0"/>
              <a:t>STOCK STRUCTURE HYPOTHESES </a:t>
            </a:r>
            <a:r>
              <a:rPr lang="en-ZA" b="1" i="1" dirty="0" smtClean="0"/>
              <a:t>Merluccius capensis</a:t>
            </a:r>
            <a:endParaRPr lang="en-ZA" b="1" i="1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" y="1411188"/>
            <a:ext cx="8862060" cy="46101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823485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260648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b="1" dirty="0" smtClean="0"/>
              <a:t>NOVEMBER 2014 ECOFISH WP1 – WP2 WORKSHOP</a:t>
            </a:r>
          </a:p>
          <a:p>
            <a:pPr algn="ctr"/>
            <a:r>
              <a:rPr lang="en-ZA" b="1" dirty="0" smtClean="0"/>
              <a:t>STOCK STRUCTURE HYPOTHESES </a:t>
            </a:r>
            <a:r>
              <a:rPr lang="en-ZA" b="1" i="1" dirty="0" smtClean="0"/>
              <a:t>Merluccius capensis</a:t>
            </a:r>
            <a:endParaRPr lang="en-ZA" b="1" i="1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895" y="1319867"/>
            <a:ext cx="4474210" cy="52774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091021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260648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b="1" dirty="0" smtClean="0"/>
              <a:t>NOVEMBER 2014 ECOFISH WP1 – WP2 WORKSHOP</a:t>
            </a:r>
          </a:p>
          <a:p>
            <a:pPr algn="ctr"/>
            <a:r>
              <a:rPr lang="en-ZA" b="1" dirty="0" smtClean="0"/>
              <a:t>STOCK STRUCTURE HYPOTHESES </a:t>
            </a:r>
            <a:r>
              <a:rPr lang="en-ZA" b="1" i="1" dirty="0" smtClean="0"/>
              <a:t>Merluccius capensis</a:t>
            </a:r>
            <a:endParaRPr lang="en-ZA" b="1" i="1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100" y="1247859"/>
            <a:ext cx="5003800" cy="52774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5350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260648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b="1" dirty="0" smtClean="0"/>
              <a:t>NOVEMBER 2014 ECOFISH WP1 – WP2 WORKSHOP</a:t>
            </a:r>
          </a:p>
          <a:p>
            <a:pPr algn="ctr"/>
            <a:r>
              <a:rPr lang="en-ZA" b="1" dirty="0" smtClean="0"/>
              <a:t>STOCK STRUCTURE HYPOTHESES </a:t>
            </a:r>
            <a:r>
              <a:rPr lang="en-ZA" b="1" i="1" dirty="0" smtClean="0"/>
              <a:t>Merluccius capensis</a:t>
            </a:r>
            <a:endParaRPr lang="en-ZA" b="1" i="1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" y="1982316"/>
            <a:ext cx="8862060" cy="3390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5339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25" y="455613"/>
            <a:ext cx="7269163" cy="595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153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871"/>
            <a:ext cx="9144000" cy="6758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95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49" y="1507679"/>
            <a:ext cx="8659275" cy="3937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53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56" y="404664"/>
            <a:ext cx="9073747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576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86582"/>
            <a:ext cx="8487359" cy="2722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43608" y="827420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b="1" dirty="0" smtClean="0"/>
              <a:t>DECEMBER </a:t>
            </a:r>
            <a:r>
              <a:rPr lang="en-ZA" b="1" dirty="0" smtClean="0"/>
              <a:t>2013 </a:t>
            </a:r>
            <a:r>
              <a:rPr lang="en-ZA" b="1" dirty="0" smtClean="0"/>
              <a:t>IWS – Recommendation of the International Panel</a:t>
            </a:r>
            <a:endParaRPr lang="en-ZA" b="1" dirty="0"/>
          </a:p>
        </p:txBody>
      </p:sp>
    </p:spTree>
    <p:extLst>
      <p:ext uri="{BB962C8B-B14F-4D97-AF65-F5344CB8AC3E}">
        <p14:creationId xmlns:p14="http://schemas.microsoft.com/office/powerpoint/2010/main" val="379642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260648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b="1" dirty="0" smtClean="0"/>
              <a:t>2014 ECOFISH WP1 – WP2 WORKSHOPS </a:t>
            </a:r>
          </a:p>
          <a:p>
            <a:pPr algn="ctr"/>
            <a:r>
              <a:rPr lang="en-ZA" b="1" dirty="0" smtClean="0"/>
              <a:t>DATA/INFORMATION REVIEWED</a:t>
            </a:r>
            <a:endParaRPr lang="en-ZA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39552" y="1124744"/>
            <a:ext cx="806489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Spatial patterns in survey derived densities/abundances at size/age</a:t>
            </a:r>
          </a:p>
          <a:p>
            <a:pPr marL="355600" lvl="1" indent="-177800">
              <a:buFont typeface="Arial" panose="020B0604020202020204" pitchFamily="34" charset="0"/>
              <a:buChar char="•"/>
            </a:pPr>
            <a:r>
              <a:rPr lang="en-ZA" dirty="0" err="1" smtClean="0"/>
              <a:t>GeoPOP</a:t>
            </a:r>
            <a:r>
              <a:rPr lang="en-ZA" dirty="0" smtClean="0"/>
              <a:t> (data from Namibian and SA surveys + BCC “</a:t>
            </a:r>
            <a:r>
              <a:rPr lang="en-ZA" dirty="0" err="1" smtClean="0"/>
              <a:t>transboundary</a:t>
            </a:r>
            <a:r>
              <a:rPr lang="en-ZA" dirty="0" smtClean="0"/>
              <a:t>” surveys</a:t>
            </a:r>
            <a:endParaRPr lang="en-ZA" dirty="0" smtClean="0"/>
          </a:p>
          <a:p>
            <a:pPr marL="355600" lvl="1" indent="-177800">
              <a:buFont typeface="Arial" panose="020B0604020202020204" pitchFamily="34" charset="0"/>
              <a:buChar char="•"/>
            </a:pPr>
            <a:r>
              <a:rPr lang="en-ZA" dirty="0" err="1" smtClean="0"/>
              <a:t>Transboundary</a:t>
            </a:r>
            <a:r>
              <a:rPr lang="en-ZA" dirty="0" smtClean="0"/>
              <a:t> surveys (Nansen – Blue Sea)</a:t>
            </a:r>
          </a:p>
          <a:p>
            <a:pPr marL="177800" lvl="1"/>
            <a:endParaRPr lang="en-ZA" dirty="0"/>
          </a:p>
          <a:p>
            <a:pPr marL="0" lvl="1"/>
            <a:r>
              <a:rPr lang="en-ZA" dirty="0" smtClean="0"/>
              <a:t>Genetics</a:t>
            </a:r>
          </a:p>
          <a:p>
            <a:pPr marL="355600" lvl="1" indent="-177800">
              <a:buFont typeface="Arial" panose="020B0604020202020204" pitchFamily="34" charset="0"/>
              <a:buChar char="•"/>
            </a:pPr>
            <a:r>
              <a:rPr lang="en-ZA" dirty="0" err="1" smtClean="0"/>
              <a:t>mDNA</a:t>
            </a:r>
            <a:endParaRPr lang="en-ZA" dirty="0" smtClean="0"/>
          </a:p>
          <a:p>
            <a:pPr marL="355600" lvl="1" indent="-177800">
              <a:buFont typeface="Arial" panose="020B0604020202020204" pitchFamily="34" charset="0"/>
              <a:buChar char="•"/>
            </a:pPr>
            <a:r>
              <a:rPr lang="en-ZA" dirty="0" smtClean="0"/>
              <a:t>Microsatellites</a:t>
            </a:r>
          </a:p>
          <a:p>
            <a:pPr marL="0" lvl="1"/>
            <a:endParaRPr lang="en-ZA" dirty="0"/>
          </a:p>
          <a:p>
            <a:pPr marL="0" lvl="1"/>
            <a:r>
              <a:rPr lang="en-ZA" dirty="0" smtClean="0"/>
              <a:t>Parasites</a:t>
            </a:r>
          </a:p>
          <a:p>
            <a:pPr marL="355600" lvl="1" indent="-177800">
              <a:buFont typeface="Arial" panose="020B0604020202020204" pitchFamily="34" charset="0"/>
              <a:buChar char="•"/>
            </a:pPr>
            <a:r>
              <a:rPr lang="en-ZA" dirty="0" smtClean="0"/>
              <a:t>Reimer 1993</a:t>
            </a:r>
          </a:p>
          <a:p>
            <a:pPr marL="0" lvl="1"/>
            <a:endParaRPr lang="en-ZA" dirty="0"/>
          </a:p>
          <a:p>
            <a:pPr marL="0" lvl="1"/>
            <a:r>
              <a:rPr lang="en-ZA" dirty="0" smtClean="0"/>
              <a:t>Spawning patterns</a:t>
            </a:r>
          </a:p>
          <a:p>
            <a:pPr marL="355600" lvl="1" indent="-177800">
              <a:buFont typeface="Arial" panose="020B0604020202020204" pitchFamily="34" charset="0"/>
              <a:buChar char="•"/>
            </a:pPr>
            <a:r>
              <a:rPr lang="en-ZA" dirty="0" smtClean="0"/>
              <a:t>GSI</a:t>
            </a:r>
          </a:p>
          <a:p>
            <a:pPr marL="0" lvl="1"/>
            <a:endParaRPr lang="en-ZA" dirty="0"/>
          </a:p>
          <a:p>
            <a:pPr marL="0" lvl="1"/>
            <a:r>
              <a:rPr lang="en-ZA" dirty="0" smtClean="0"/>
              <a:t>Spatial patterns in age/growth</a:t>
            </a:r>
          </a:p>
          <a:p>
            <a:pPr marL="0" lvl="1"/>
            <a:endParaRPr lang="en-ZA" dirty="0"/>
          </a:p>
          <a:p>
            <a:pPr marL="0" lvl="1"/>
            <a:r>
              <a:rPr lang="en-ZA" dirty="0" smtClean="0"/>
              <a:t>Spatial patterns in commercial </a:t>
            </a:r>
            <a:r>
              <a:rPr lang="en-ZA" dirty="0" smtClean="0"/>
              <a:t>CPUE (Namibia)</a:t>
            </a:r>
          </a:p>
          <a:p>
            <a:pPr marL="0" lvl="1"/>
            <a:endParaRPr lang="en-ZA" dirty="0"/>
          </a:p>
          <a:p>
            <a:pPr marL="0" lvl="1"/>
            <a:endParaRPr lang="en-ZA" dirty="0" smtClean="0"/>
          </a:p>
        </p:txBody>
      </p:sp>
    </p:spTree>
    <p:extLst>
      <p:ext uri="{BB962C8B-B14F-4D97-AF65-F5344CB8AC3E}">
        <p14:creationId xmlns:p14="http://schemas.microsoft.com/office/powerpoint/2010/main" val="161459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173163"/>
            <a:ext cx="8542337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9592" y="260648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b="1" dirty="0" smtClean="0"/>
              <a:t>MARCH 2014 ECOFISH WP1 – WP2 WORKSHOP</a:t>
            </a:r>
          </a:p>
          <a:p>
            <a:pPr algn="ctr"/>
            <a:r>
              <a:rPr lang="en-ZA" b="1" dirty="0" smtClean="0"/>
              <a:t>STOCK STRUCTURE HYPOTHESES</a:t>
            </a:r>
            <a:endParaRPr lang="en-ZA" b="1" dirty="0"/>
          </a:p>
        </p:txBody>
      </p:sp>
    </p:spTree>
    <p:extLst>
      <p:ext uri="{BB962C8B-B14F-4D97-AF65-F5344CB8AC3E}">
        <p14:creationId xmlns:p14="http://schemas.microsoft.com/office/powerpoint/2010/main" val="285164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05" y="980728"/>
            <a:ext cx="8017843" cy="5523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9592" y="260648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b="1" dirty="0" smtClean="0"/>
              <a:t>NOVEMBER 2014 ECOFISH WP1 – WP2 WORKSHOP</a:t>
            </a:r>
          </a:p>
          <a:p>
            <a:pPr algn="ctr"/>
            <a:r>
              <a:rPr lang="en-ZA" b="1" dirty="0" smtClean="0"/>
              <a:t>STOCK STRUCTURE HYPOTHESES </a:t>
            </a:r>
            <a:r>
              <a:rPr lang="en-ZA" b="1" i="1" dirty="0" smtClean="0"/>
              <a:t>Merluccius paradoxus</a:t>
            </a:r>
            <a:endParaRPr lang="en-ZA" b="1" i="1" dirty="0"/>
          </a:p>
        </p:txBody>
      </p:sp>
    </p:spTree>
    <p:extLst>
      <p:ext uri="{BB962C8B-B14F-4D97-AF65-F5344CB8AC3E}">
        <p14:creationId xmlns:p14="http://schemas.microsoft.com/office/powerpoint/2010/main" val="40177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265</Words>
  <Application>Microsoft Office PowerPoint</Application>
  <PresentationFormat>On-screen Show (4:3)</PresentationFormat>
  <Paragraphs>50</Paragraphs>
  <Slides>18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ECOFISH WP1 WP2 Hake biology workshop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ECOFISH WP1 WP2 Hake biology workshop</dc:title>
  <dc:creator>DeonD</dc:creator>
  <cp:lastModifiedBy>DeonD</cp:lastModifiedBy>
  <cp:revision>32</cp:revision>
  <dcterms:created xsi:type="dcterms:W3CDTF">2014-11-27T10:52:27Z</dcterms:created>
  <dcterms:modified xsi:type="dcterms:W3CDTF">2014-11-30T20:46:11Z</dcterms:modified>
</cp:coreProperties>
</file>