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97" r:id="rId5"/>
    <p:sldId id="299" r:id="rId6"/>
    <p:sldId id="293" r:id="rId7"/>
    <p:sldId id="310" r:id="rId8"/>
    <p:sldId id="311" r:id="rId9"/>
    <p:sldId id="312" r:id="rId10"/>
    <p:sldId id="313" r:id="rId11"/>
    <p:sldId id="314" r:id="rId12"/>
    <p:sldId id="315" r:id="rId13"/>
    <p:sldId id="286" r:id="rId14"/>
    <p:sldId id="309" r:id="rId15"/>
    <p:sldId id="287" r:id="rId16"/>
    <p:sldId id="288" r:id="rId17"/>
    <p:sldId id="289" r:id="rId18"/>
    <p:sldId id="307" r:id="rId19"/>
    <p:sldId id="306" r:id="rId20"/>
    <p:sldId id="308" r:id="rId21"/>
    <p:sldId id="305" r:id="rId22"/>
    <p:sldId id="300" r:id="rId23"/>
    <p:sldId id="31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uricio Ortiz" initials="MaO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62525-7B40-4E26-95DE-79BDB410DD2B}" type="datetimeFigureOut">
              <a:rPr lang="en-AU" smtClean="0"/>
              <a:pPr/>
              <a:t>8/12/2014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08EFC-847F-43AF-A1B6-8F0BD7B732C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41232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08EFC-847F-43AF-A1B6-8F0BD7B732C8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702285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08EFC-847F-43AF-A1B6-8F0BD7B732C8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8918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DD61-F709-475F-8B71-CDF37757D037}" type="datetimeFigureOut">
              <a:rPr lang="en-AU" smtClean="0"/>
              <a:pPr/>
              <a:t>8/12/2014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D8B0-5B93-49C2-BA36-A32D6340F18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DD61-F709-475F-8B71-CDF37757D037}" type="datetimeFigureOut">
              <a:rPr lang="en-AU" smtClean="0"/>
              <a:pPr/>
              <a:t>8/12/2014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D8B0-5B93-49C2-BA36-A32D6340F18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DD61-F709-475F-8B71-CDF37757D037}" type="datetimeFigureOut">
              <a:rPr lang="en-AU" smtClean="0"/>
              <a:pPr/>
              <a:t>8/12/2014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D8B0-5B93-49C2-BA36-A32D6340F18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DD61-F709-475F-8B71-CDF37757D037}" type="datetimeFigureOut">
              <a:rPr lang="en-AU" smtClean="0"/>
              <a:pPr/>
              <a:t>8/12/2014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D8B0-5B93-49C2-BA36-A32D6340F18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DD61-F709-475F-8B71-CDF37757D037}" type="datetimeFigureOut">
              <a:rPr lang="en-AU" smtClean="0"/>
              <a:pPr/>
              <a:t>8/12/2014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D8B0-5B93-49C2-BA36-A32D6340F18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DD61-F709-475F-8B71-CDF37757D037}" type="datetimeFigureOut">
              <a:rPr lang="en-AU" smtClean="0"/>
              <a:pPr/>
              <a:t>8/12/2014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D8B0-5B93-49C2-BA36-A32D6340F18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DD61-F709-475F-8B71-CDF37757D037}" type="datetimeFigureOut">
              <a:rPr lang="en-AU" smtClean="0"/>
              <a:pPr/>
              <a:t>8/12/2014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D8B0-5B93-49C2-BA36-A32D6340F18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DD61-F709-475F-8B71-CDF37757D037}" type="datetimeFigureOut">
              <a:rPr lang="en-AU" smtClean="0"/>
              <a:pPr/>
              <a:t>8/12/2014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D8B0-5B93-49C2-BA36-A32D6340F18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DD61-F709-475F-8B71-CDF37757D037}" type="datetimeFigureOut">
              <a:rPr lang="en-AU" smtClean="0"/>
              <a:pPr/>
              <a:t>8/12/2014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D8B0-5B93-49C2-BA36-A32D6340F18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DD61-F709-475F-8B71-CDF37757D037}" type="datetimeFigureOut">
              <a:rPr lang="en-AU" smtClean="0"/>
              <a:pPr/>
              <a:t>8/12/2014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D8B0-5B93-49C2-BA36-A32D6340F18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DD61-F709-475F-8B71-CDF37757D037}" type="datetimeFigureOut">
              <a:rPr lang="en-AU" smtClean="0"/>
              <a:pPr/>
              <a:t>8/12/2014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D8B0-5B93-49C2-BA36-A32D6340F18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FDD61-F709-475F-8B71-CDF37757D037}" type="datetimeFigureOut">
              <a:rPr lang="en-AU" smtClean="0"/>
              <a:pPr/>
              <a:t>8/12/2014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CD8B0-5B93-49C2-BA36-A32D6340F180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INTERNATIONAL REVIEW PANEL REPORT FOR THE </a:t>
            </a:r>
            <a:r>
              <a:rPr lang="en-AU" b="1" dirty="0" smtClean="0"/>
              <a:t>2014</a:t>
            </a:r>
            <a:r>
              <a:rPr lang="en-AU" dirty="0"/>
              <a:t/>
            </a:r>
            <a:br>
              <a:rPr lang="en-AU" dirty="0"/>
            </a:br>
            <a:r>
              <a:rPr lang="en-AU" b="1" dirty="0"/>
              <a:t>INTERNATIONAL FISHERIES STOCK ASSESSMENT WORKSHOP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/>
          <a:lstStyle/>
          <a:p>
            <a:r>
              <a:rPr lang="en-AU" b="1" dirty="0" smtClean="0"/>
              <a:t>1-5 December 2014, </a:t>
            </a:r>
            <a:r>
              <a:rPr lang="en-AU" b="1" dirty="0"/>
              <a:t>UCT </a:t>
            </a:r>
            <a:endParaRPr lang="en-AU" dirty="0"/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544522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/>
              <a:t>NON TECHNICAL SUMMARY</a:t>
            </a:r>
            <a:endParaRPr lang="en-A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884059"/>
            <a:ext cx="7297763" cy="50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26064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/>
              <a:t>STOCK STRUCTURE HYPOTHESES </a:t>
            </a:r>
            <a:r>
              <a:rPr lang="en-ZA" b="1" i="1" dirty="0" smtClean="0"/>
              <a:t>Deepwater Hake</a:t>
            </a:r>
            <a:endParaRPr lang="en-ZA" b="1" i="1" dirty="0"/>
          </a:p>
        </p:txBody>
      </p:sp>
      <p:sp>
        <p:nvSpPr>
          <p:cNvPr id="2" name="Multiply 1"/>
          <p:cNvSpPr/>
          <p:nvPr/>
        </p:nvSpPr>
        <p:spPr>
          <a:xfrm>
            <a:off x="4716016" y="2060848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Multiply 4"/>
          <p:cNvSpPr/>
          <p:nvPr/>
        </p:nvSpPr>
        <p:spPr>
          <a:xfrm>
            <a:off x="6660232" y="2060848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109148" y="6309320"/>
            <a:ext cx="8878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Additional work on </a:t>
            </a:r>
            <a:r>
              <a:rPr lang="en-AU" sz="2000" dirty="0" err="1" smtClean="0"/>
              <a:t>GeoPop</a:t>
            </a:r>
            <a:r>
              <a:rPr lang="en-AU" sz="2000" dirty="0" smtClean="0"/>
              <a:t>, demographic info could lead to multi-stock hypotheses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xmlns="" val="32313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6064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/>
              <a:t>STOCK STRUCTURE HYPOTHESES </a:t>
            </a:r>
            <a:r>
              <a:rPr lang="en-ZA" b="1" i="1" dirty="0" smtClean="0"/>
              <a:t>Shallow water hake</a:t>
            </a:r>
            <a:endParaRPr lang="en-ZA" b="1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8" y="764704"/>
            <a:ext cx="886142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ultiply 4"/>
          <p:cNvSpPr/>
          <p:nvPr/>
        </p:nvSpPr>
        <p:spPr>
          <a:xfrm>
            <a:off x="1470272" y="2121105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Multiply 5"/>
          <p:cNvSpPr/>
          <p:nvPr/>
        </p:nvSpPr>
        <p:spPr>
          <a:xfrm>
            <a:off x="7859216" y="2121105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Multiply 6"/>
          <p:cNvSpPr/>
          <p:nvPr/>
        </p:nvSpPr>
        <p:spPr>
          <a:xfrm>
            <a:off x="3159227" y="2155354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Multiply 7"/>
          <p:cNvSpPr/>
          <p:nvPr/>
        </p:nvSpPr>
        <p:spPr>
          <a:xfrm>
            <a:off x="6294862" y="2121105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84457" y="5136181"/>
            <a:ext cx="385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Additional work on genetics could lead to a three stock hypotheses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04992" y="5848689"/>
            <a:ext cx="3822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Additional work on </a:t>
            </a:r>
            <a:r>
              <a:rPr lang="en-AU" dirty="0" err="1" smtClean="0"/>
              <a:t>GeoPop</a:t>
            </a:r>
            <a:r>
              <a:rPr lang="en-AU" dirty="0" smtClean="0"/>
              <a:t>, demographic info could lead to multi-stock hypotheses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8324" y="3811301"/>
            <a:ext cx="5155952" cy="30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664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Sardines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/>
          <a:lstStyle/>
          <a:p>
            <a:r>
              <a:rPr lang="en-US" dirty="0" smtClean="0"/>
              <a:t>Movement exists between West and South/East waters</a:t>
            </a:r>
          </a:p>
          <a:p>
            <a:endParaRPr lang="en-US" sz="1600" dirty="0" smtClean="0"/>
          </a:p>
          <a:p>
            <a:r>
              <a:rPr lang="en-US" dirty="0" smtClean="0"/>
              <a:t>Multi-stock hypotheses</a:t>
            </a:r>
          </a:p>
          <a:p>
            <a:endParaRPr lang="en-US" sz="1600" dirty="0" smtClean="0"/>
          </a:p>
          <a:p>
            <a:r>
              <a:rPr lang="en-US" dirty="0" smtClean="0"/>
              <a:t>Parasites as natural tags: very promising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311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AU" dirty="0" smtClean="0"/>
              <a:t>African </a:t>
            </a:r>
            <a:br>
              <a:rPr lang="en-AU" dirty="0" smtClean="0"/>
            </a:br>
            <a:r>
              <a:rPr lang="en-AU" dirty="0" smtClean="0"/>
              <a:t>Penguins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12571"/>
            <a:ext cx="9144000" cy="424542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64832"/>
            <a:ext cx="5802135" cy="366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61408" y="2614934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CONCERN:</a:t>
            </a:r>
          </a:p>
          <a:p>
            <a:r>
              <a:rPr lang="en-US" b="1" dirty="0">
                <a:solidFill>
                  <a:srgbClr val="0070C0"/>
                </a:solidFill>
              </a:rPr>
              <a:t>That fishing around penguin breeding 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islands </a:t>
            </a:r>
            <a:r>
              <a:rPr lang="en-US" b="1" dirty="0">
                <a:solidFill>
                  <a:srgbClr val="0070C0"/>
                </a:solidFill>
              </a:rPr>
              <a:t>is a </a:t>
            </a:r>
            <a:r>
              <a:rPr lang="en-US" b="1" dirty="0" smtClean="0">
                <a:solidFill>
                  <a:srgbClr val="0070C0"/>
                </a:solidFill>
              </a:rPr>
              <a:t>major contributor </a:t>
            </a:r>
            <a:r>
              <a:rPr lang="en-US" b="1" dirty="0">
                <a:solidFill>
                  <a:srgbClr val="0070C0"/>
                </a:solidFill>
              </a:rPr>
              <a:t>to 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declining </a:t>
            </a:r>
            <a:r>
              <a:rPr lang="en-US" b="1" dirty="0">
                <a:solidFill>
                  <a:srgbClr val="0070C0"/>
                </a:solidFill>
              </a:rPr>
              <a:t>penguin populations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203137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Scope of the Panel review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smtClean="0"/>
              <a:t>Decisions regarding closures of fishing for pelagic species around islands involves evaluating trade-offs among multiple objectives</a:t>
            </a:r>
          </a:p>
          <a:p>
            <a:r>
              <a:rPr lang="en-AU" dirty="0" smtClean="0"/>
              <a:t>The Panel recognizes that many aspects (socio-economic factors, tourism, addressing the need to recover the penguin island populations, </a:t>
            </a:r>
            <a:r>
              <a:rPr lang="en-AU" dirty="0"/>
              <a:t>etc</a:t>
            </a:r>
            <a:r>
              <a:rPr lang="en-AU" dirty="0" smtClean="0"/>
              <a:t>.) will feed into the evaluation of trade-offs, but the scope of the Panel discussions was the Terms of Reference provided by DAFF to the Panel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3973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Island Closures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7058" y="1268760"/>
            <a:ext cx="6289884" cy="3078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653136"/>
            <a:ext cx="8291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400" dirty="0" smtClean="0"/>
              <a:t>The objectives from the 2010 Panel report were “to </a:t>
            </a:r>
            <a:r>
              <a:rPr lang="en-AU" sz="2400" dirty="0"/>
              <a:t>maximize the probability of </a:t>
            </a:r>
            <a:r>
              <a:rPr lang="en-AU" sz="2400" dirty="0" smtClean="0"/>
              <a:t>determining </a:t>
            </a:r>
            <a:r>
              <a:rPr lang="en-AU" sz="2400" dirty="0"/>
              <a:t>whether pelagic fishing near colonies has an impact on </a:t>
            </a:r>
            <a:r>
              <a:rPr lang="en-AU" sz="2400" dirty="0" smtClean="0"/>
              <a:t>penguins”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xmlns="" val="56536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Penguin Feasibility Study Objectives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51951"/>
            <a:ext cx="4464496" cy="4525963"/>
          </a:xfrm>
        </p:spPr>
        <p:txBody>
          <a:bodyPr>
            <a:normAutofit lnSpcReduction="10000"/>
          </a:bodyPr>
          <a:lstStyle/>
          <a:p>
            <a:r>
              <a:rPr lang="en-AU" sz="2800" dirty="0" smtClean="0"/>
              <a:t>Provide a stronger basis for designing an experiment to evaluate the impact on penguins of fishing near islands</a:t>
            </a:r>
          </a:p>
          <a:p>
            <a:r>
              <a:rPr lang="en-AU" sz="2800" dirty="0" smtClean="0"/>
              <a:t>Draw conclusions on the impact </a:t>
            </a:r>
            <a:r>
              <a:rPr lang="en-AU" sz="2800" dirty="0"/>
              <a:t>on </a:t>
            </a:r>
            <a:r>
              <a:rPr lang="en-AU" sz="2800" dirty="0" smtClean="0"/>
              <a:t>penguins of catches near islands</a:t>
            </a:r>
          </a:p>
          <a:p>
            <a:r>
              <a:rPr lang="en-AU" sz="2800" dirty="0" smtClean="0"/>
              <a:t>Draw conclusions on the impact </a:t>
            </a:r>
            <a:r>
              <a:rPr lang="en-AU" sz="2800" dirty="0"/>
              <a:t>on </a:t>
            </a:r>
            <a:r>
              <a:rPr lang="en-AU" sz="2800" dirty="0" smtClean="0"/>
              <a:t>penguins of island closures</a:t>
            </a:r>
            <a:endParaRPr lang="en-AU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882" y="1844824"/>
            <a:ext cx="4323118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69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759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recommendations (</a:t>
            </a:r>
            <a:r>
              <a:rPr lang="en-AU" dirty="0" err="1" smtClean="0"/>
              <a:t>ToR</a:t>
            </a:r>
            <a:r>
              <a:rPr lang="en-AU" dirty="0" smtClean="0"/>
              <a:t> 1)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435144" y="1772816"/>
            <a:ext cx="82160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Can the Island Closure Feasibility Study tell us whether an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experimental closure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programme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could yield definitive conclusions regarding the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impact of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fishing close to penguin breeding islands on penguin populations?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1581" y="4509120"/>
            <a:ext cx="704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</a:rPr>
              <a:t>Yes, the Feasibility Study has completed its objectives</a:t>
            </a:r>
            <a:endParaRPr lang="en-A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98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General: Results from feasibility study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29411"/>
          </a:xfrm>
        </p:spPr>
        <p:txBody>
          <a:bodyPr>
            <a:normAutofit/>
          </a:bodyPr>
          <a:lstStyle/>
          <a:p>
            <a:r>
              <a:rPr lang="en-AU" dirty="0" smtClean="0"/>
              <a:t>Several statistically significant results</a:t>
            </a:r>
          </a:p>
          <a:p>
            <a:r>
              <a:rPr lang="en-AU" dirty="0"/>
              <a:t>C</a:t>
            </a:r>
            <a:r>
              <a:rPr lang="en-AU" dirty="0" smtClean="0"/>
              <a:t>onflicting results between analysts</a:t>
            </a:r>
          </a:p>
          <a:p>
            <a:r>
              <a:rPr lang="en-AU" dirty="0"/>
              <a:t>Conflicting results between </a:t>
            </a:r>
            <a:r>
              <a:rPr lang="en-AU" dirty="0" smtClean="0"/>
              <a:t>islands</a:t>
            </a:r>
          </a:p>
          <a:p>
            <a:r>
              <a:rPr lang="en-AU" dirty="0" smtClean="0"/>
              <a:t>Unknown factors may confound results</a:t>
            </a:r>
          </a:p>
          <a:p>
            <a:endParaRPr lang="en-AU" sz="1050" dirty="0" smtClean="0"/>
          </a:p>
          <a:p>
            <a:pPr marL="0" indent="0">
              <a:buNone/>
            </a:pPr>
            <a:r>
              <a:rPr lang="en-AU" dirty="0" smtClean="0"/>
              <a:t>Summary from feasibility study:</a:t>
            </a:r>
          </a:p>
          <a:p>
            <a:r>
              <a:rPr lang="en-AU" dirty="0" smtClean="0"/>
              <a:t>Study is completed</a:t>
            </a:r>
          </a:p>
          <a:p>
            <a:r>
              <a:rPr lang="en-AU" dirty="0" smtClean="0"/>
              <a:t>Can be used for further analysis</a:t>
            </a:r>
          </a:p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xmlns="" val="4232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Panel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Alistair Dunn, NIWA, New Zealand</a:t>
            </a:r>
          </a:p>
          <a:p>
            <a:r>
              <a:rPr lang="en-AU" dirty="0" smtClean="0"/>
              <a:t>Jason Link, NOAA Fisheries, USA</a:t>
            </a:r>
          </a:p>
          <a:p>
            <a:r>
              <a:rPr lang="en-AU" dirty="0" smtClean="0"/>
              <a:t>André Punt, UW, USA</a:t>
            </a:r>
          </a:p>
          <a:p>
            <a:r>
              <a:rPr lang="en-AU" dirty="0" smtClean="0"/>
              <a:t>Gunnar Stefansson, UI, Iceland</a:t>
            </a:r>
          </a:p>
          <a:p>
            <a:r>
              <a:rPr lang="en-AU" dirty="0" smtClean="0"/>
              <a:t>Robin </a:t>
            </a:r>
            <a:r>
              <a:rPr lang="en-AU" dirty="0" err="1" smtClean="0"/>
              <a:t>Waples</a:t>
            </a:r>
            <a:r>
              <a:rPr lang="en-AU" dirty="0" smtClean="0"/>
              <a:t>, UW, USA</a:t>
            </a:r>
          </a:p>
          <a:p>
            <a:endParaRPr lang="en-AU" dirty="0" smtClean="0"/>
          </a:p>
          <a:p>
            <a:pPr>
              <a:buNone/>
            </a:pPr>
            <a:r>
              <a:rPr lang="en-AU" dirty="0" smtClean="0"/>
              <a:t>Expertise in quantitative fishery science, stock assessment, ecosystem modelling, statistical analysis of data, and genetics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recommendations (</a:t>
            </a:r>
            <a:r>
              <a:rPr lang="en-AU" dirty="0" err="1" smtClean="0"/>
              <a:t>ToR</a:t>
            </a:r>
            <a:r>
              <a:rPr lang="en-AU" dirty="0" smtClean="0"/>
              <a:t> 5, 6, 8)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294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b="1" dirty="0"/>
              <a:t>5. </a:t>
            </a:r>
            <a:r>
              <a:rPr lang="en-US" b="1" dirty="0" smtClean="0"/>
              <a:t>Can [the feasibility study] be </a:t>
            </a:r>
            <a:r>
              <a:rPr lang="en-US" b="1" dirty="0"/>
              <a:t>used to draw conclusions re responses of penguin populations</a:t>
            </a:r>
            <a:r>
              <a:rPr lang="en-US" b="1" dirty="0" smtClean="0"/>
              <a:t>?</a:t>
            </a:r>
            <a:endParaRPr lang="en-AU" dirty="0" smtClean="0"/>
          </a:p>
          <a:p>
            <a:r>
              <a:rPr lang="en-AU" dirty="0"/>
              <a:t>The Panel </a:t>
            </a:r>
            <a:r>
              <a:rPr lang="en-AU" b="1" dirty="0" smtClean="0"/>
              <a:t>concludes</a:t>
            </a:r>
            <a:r>
              <a:rPr lang="en-AU" dirty="0" smtClean="0"/>
              <a:t> </a:t>
            </a:r>
            <a:r>
              <a:rPr lang="is-IS" dirty="0" smtClean="0"/>
              <a:t>that </a:t>
            </a:r>
            <a:r>
              <a:rPr lang="en-AU" dirty="0" smtClean="0"/>
              <a:t>final </a:t>
            </a:r>
            <a:r>
              <a:rPr lang="en-AU" dirty="0"/>
              <a:t>conclusions</a:t>
            </a:r>
            <a:r>
              <a:rPr lang="en-US" dirty="0"/>
              <a:t> </a:t>
            </a:r>
            <a:r>
              <a:rPr lang="en-US" dirty="0" smtClean="0"/>
              <a:t> are </a:t>
            </a:r>
            <a:r>
              <a:rPr lang="en-AU" dirty="0" smtClean="0"/>
              <a:t>premature</a:t>
            </a:r>
          </a:p>
          <a:p>
            <a:pPr marL="0" indent="0">
              <a:buNone/>
            </a:pPr>
            <a:r>
              <a:rPr lang="en-US" b="1" dirty="0"/>
              <a:t>6. W</a:t>
            </a:r>
            <a:r>
              <a:rPr lang="en-US" b="1" dirty="0" smtClean="0"/>
              <a:t>hat closure regime</a:t>
            </a:r>
            <a:r>
              <a:rPr lang="en-US" b="1" dirty="0"/>
              <a:t>, data and analyses will assist in moving towards a conclusion?</a:t>
            </a:r>
            <a:endParaRPr lang="en-US" dirty="0"/>
          </a:p>
          <a:p>
            <a:r>
              <a:rPr lang="en-AU" dirty="0"/>
              <a:t>The Panel </a:t>
            </a:r>
            <a:r>
              <a:rPr lang="en-AU" b="1" dirty="0"/>
              <a:t>strongly recommends</a:t>
            </a:r>
            <a:r>
              <a:rPr lang="en-AU" dirty="0"/>
              <a:t> that the current closure regime be </a:t>
            </a:r>
            <a:r>
              <a:rPr lang="en-AU" dirty="0" smtClean="0"/>
              <a:t>continued</a:t>
            </a:r>
          </a:p>
          <a:p>
            <a:pPr marL="0" indent="0">
              <a:buNone/>
            </a:pPr>
            <a:r>
              <a:rPr lang="en-US" b="1" dirty="0"/>
              <a:t>8</a:t>
            </a:r>
            <a:r>
              <a:rPr lang="en-US" b="1" dirty="0" smtClean="0"/>
              <a:t>. is </a:t>
            </a:r>
            <a:r>
              <a:rPr lang="en-US" b="1" dirty="0"/>
              <a:t>it advisable to proceed to a full-scale </a:t>
            </a:r>
            <a:r>
              <a:rPr lang="en-US" b="1" dirty="0" smtClean="0"/>
              <a:t>experiment</a:t>
            </a:r>
            <a:r>
              <a:rPr lang="en-US" dirty="0" smtClean="0"/>
              <a:t>?</a:t>
            </a:r>
          </a:p>
          <a:p>
            <a:r>
              <a:rPr lang="en-AU" dirty="0"/>
              <a:t>The Panel </a:t>
            </a:r>
            <a:r>
              <a:rPr lang="en-AU" b="1" dirty="0"/>
              <a:t>concludes</a:t>
            </a:r>
            <a:r>
              <a:rPr lang="en-AU" dirty="0"/>
              <a:t> that sufficient data are available to conduct a scientifically appropriate power analysis to evaluate how long an experiment might have to be conducted </a:t>
            </a:r>
            <a:r>
              <a:rPr lang="en-AU" dirty="0" smtClean="0"/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xmlns="" val="22200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588" y="0"/>
            <a:ext cx="8229600" cy="868958"/>
          </a:xfrm>
        </p:spPr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1386871"/>
              </p:ext>
            </p:extLst>
          </p:nvPr>
        </p:nvGraphicFramePr>
        <p:xfrm>
          <a:off x="1907704" y="876917"/>
          <a:ext cx="4392487" cy="576177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90747"/>
                <a:gridCol w="775435"/>
                <a:gridCol w="775435"/>
                <a:gridCol w="775435"/>
                <a:gridCol w="775435"/>
              </a:tblGrid>
              <a:tr h="199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Dassen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Robben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 Croix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Bird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2020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2021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2022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2023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2024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2026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2027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2028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2029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2031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2032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Years(T)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Closures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82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(T from 2009)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4977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AU" dirty="0" smtClean="0"/>
              <a:t>Concluding remarks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Hake</a:t>
            </a:r>
          </a:p>
          <a:p>
            <a:pPr lvl="1"/>
            <a:r>
              <a:rPr lang="en-AU" dirty="0" smtClean="0"/>
              <a:t>Genetics work is leading towards a better understanding of stock-structure</a:t>
            </a:r>
          </a:p>
          <a:p>
            <a:r>
              <a:rPr lang="en-AU" dirty="0" smtClean="0"/>
              <a:t>Sardine</a:t>
            </a:r>
          </a:p>
          <a:p>
            <a:pPr lvl="1"/>
            <a:r>
              <a:rPr lang="en-AU" dirty="0" smtClean="0"/>
              <a:t>Tests of two-stock hypothesis</a:t>
            </a:r>
          </a:p>
          <a:p>
            <a:pPr lvl="1"/>
            <a:r>
              <a:rPr lang="en-AU" dirty="0" smtClean="0"/>
              <a:t>Parasites as natural tags</a:t>
            </a:r>
          </a:p>
          <a:p>
            <a:r>
              <a:rPr lang="en-AU" dirty="0" smtClean="0"/>
              <a:t>Penguins</a:t>
            </a:r>
          </a:p>
          <a:p>
            <a:pPr lvl="1"/>
            <a:r>
              <a:rPr lang="en-AU" dirty="0" smtClean="0"/>
              <a:t>The island closures have demonstrated their importance</a:t>
            </a:r>
          </a:p>
          <a:p>
            <a:pPr lvl="1"/>
            <a:r>
              <a:rPr lang="en-AU" dirty="0" smtClean="0"/>
              <a:t>The data collected can be used to design a full experiment</a:t>
            </a:r>
          </a:p>
          <a:p>
            <a:pPr lvl="1"/>
            <a:r>
              <a:rPr lang="en-AU" dirty="0" smtClean="0"/>
              <a:t>Other approaches should be considered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5267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1780" y="1196752"/>
            <a:ext cx="396044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Questions???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xmlns="" val="419489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AU" dirty="0" smtClean="0"/>
              <a:t>Focus of the review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Hake</a:t>
            </a:r>
          </a:p>
          <a:p>
            <a:pPr lvl="1"/>
            <a:r>
              <a:rPr lang="en-AU" dirty="0"/>
              <a:t>Review plans for future assessments</a:t>
            </a:r>
          </a:p>
          <a:p>
            <a:pPr lvl="2"/>
            <a:r>
              <a:rPr lang="en-AU" dirty="0" err="1"/>
              <a:t>Transboundary</a:t>
            </a:r>
            <a:r>
              <a:rPr lang="en-AU" dirty="0"/>
              <a:t> issues (South Africa and Namibia)</a:t>
            </a:r>
          </a:p>
          <a:p>
            <a:pPr lvl="2"/>
            <a:r>
              <a:rPr lang="en-AU" dirty="0"/>
              <a:t>Stock structure</a:t>
            </a:r>
          </a:p>
          <a:p>
            <a:pPr lvl="2"/>
            <a:r>
              <a:rPr lang="en-AU" dirty="0"/>
              <a:t>Cannibalism</a:t>
            </a:r>
          </a:p>
          <a:p>
            <a:r>
              <a:rPr lang="en-AU" dirty="0"/>
              <a:t>Sardine</a:t>
            </a:r>
          </a:p>
          <a:p>
            <a:pPr lvl="1"/>
            <a:r>
              <a:rPr lang="en-AU" dirty="0"/>
              <a:t>Review plans and progress regarding the 2-stock assessments</a:t>
            </a:r>
          </a:p>
          <a:p>
            <a:r>
              <a:rPr lang="en-AU" dirty="0" smtClean="0"/>
              <a:t>African Penguins</a:t>
            </a:r>
          </a:p>
          <a:p>
            <a:pPr lvl="1"/>
            <a:r>
              <a:rPr lang="en-AU" dirty="0" smtClean="0"/>
              <a:t>Is the </a:t>
            </a:r>
            <a:r>
              <a:rPr lang="en-US" b="1" dirty="0"/>
              <a:t>Island Closure Feasibility </a:t>
            </a:r>
            <a:r>
              <a:rPr lang="en-US" b="1" dirty="0" smtClean="0"/>
              <a:t>Study </a:t>
            </a:r>
            <a:r>
              <a:rPr lang="en-US" dirty="0" smtClean="0"/>
              <a:t>completed?</a:t>
            </a:r>
          </a:p>
          <a:p>
            <a:pPr lvl="1"/>
            <a:r>
              <a:rPr lang="en-US" dirty="0" smtClean="0"/>
              <a:t>What conclusions can be drawn now?</a:t>
            </a:r>
          </a:p>
          <a:p>
            <a:pPr lvl="1"/>
            <a:r>
              <a:rPr lang="en-US" dirty="0" smtClean="0"/>
              <a:t>What are the next steps?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Approach for the review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O</a:t>
            </a:r>
            <a:r>
              <a:rPr lang="en-AU" dirty="0" smtClean="0"/>
              <a:t>verviews of scientific papers related to each topic</a:t>
            </a:r>
          </a:p>
          <a:p>
            <a:r>
              <a:rPr lang="en-AU" dirty="0" smtClean="0"/>
              <a:t>Technical comments on basic approaches, models, data analysis, data, sampling, etc.</a:t>
            </a:r>
          </a:p>
          <a:p>
            <a:r>
              <a:rPr lang="en-AU" dirty="0" smtClean="0"/>
              <a:t>This presentation focuses on highlights and key outcomes rather than the technical detail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8261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Overall remarks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As in previous reviews, the Panel was highly impressed with the quality of information presented</a:t>
            </a:r>
          </a:p>
          <a:p>
            <a:r>
              <a:rPr lang="en-AU" dirty="0" smtClean="0"/>
              <a:t>The amount of information and the number of issues covered did not allow for the comprehensive technical review of every background paper</a:t>
            </a:r>
          </a:p>
          <a:p>
            <a:r>
              <a:rPr lang="en-AU" dirty="0" smtClean="0"/>
              <a:t>Maintaining data quality is vital for the future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5267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171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Suggested modifications to the </a:t>
            </a:r>
            <a:br>
              <a:rPr lang="en-AU" dirty="0" smtClean="0"/>
            </a:br>
            <a:r>
              <a:rPr lang="en-AU" dirty="0" smtClean="0"/>
              <a:t>Review Process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en-AU" dirty="0" smtClean="0"/>
              <a:t>Terms of Reference for each species (aka “key questions”)</a:t>
            </a:r>
          </a:p>
          <a:p>
            <a:r>
              <a:rPr lang="en-AU" dirty="0" smtClean="0"/>
              <a:t>Develop “fishery descriptions” to assist new panel members get up to speed</a:t>
            </a:r>
          </a:p>
          <a:p>
            <a:r>
              <a:rPr lang="en-AU" dirty="0" smtClean="0"/>
              <a:t>Fewer documents – but more focused on the “key questions”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51061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South African hake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Two species but how many stocks?</a:t>
            </a:r>
          </a:p>
          <a:p>
            <a:r>
              <a:rPr lang="en-AU" dirty="0"/>
              <a:t>Genetic data were </a:t>
            </a:r>
            <a:r>
              <a:rPr lang="en-AU" dirty="0" smtClean="0"/>
              <a:t>presented</a:t>
            </a:r>
            <a:endParaRPr lang="en-AU" dirty="0"/>
          </a:p>
        </p:txBody>
      </p:sp>
      <p:pic>
        <p:nvPicPr>
          <p:cNvPr id="4" name="Picture 3" descr="20141201_074432.jpg"/>
          <p:cNvPicPr>
            <a:picLocks noChangeAspect="1"/>
          </p:cNvPicPr>
          <p:nvPr/>
        </p:nvPicPr>
        <p:blipFill>
          <a:blip r:embed="rId2" cstate="print">
            <a:lum bright="3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390" y="3284984"/>
            <a:ext cx="5616624" cy="315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30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269163" cy="595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403648" y="1916832"/>
            <a:ext cx="1656184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Oval 3"/>
          <p:cNvSpPr/>
          <p:nvPr/>
        </p:nvSpPr>
        <p:spPr>
          <a:xfrm>
            <a:off x="4355976" y="3861048"/>
            <a:ext cx="1656184" cy="64807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5-Point Star 2"/>
          <p:cNvSpPr/>
          <p:nvPr/>
        </p:nvSpPr>
        <p:spPr>
          <a:xfrm>
            <a:off x="5184068" y="2492896"/>
            <a:ext cx="491381" cy="4463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18684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AU" dirty="0" smtClean="0"/>
              <a:t>Hake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7040" y="1124744"/>
            <a:ext cx="670991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093296"/>
            <a:ext cx="8163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There is no obvious break in distribution at national boundaries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xmlns="" val="165211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835</Words>
  <Application>Microsoft Office PowerPoint</Application>
  <PresentationFormat>On-screen Show (4:3)</PresentationFormat>
  <Paragraphs>218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INTERNATIONAL REVIEW PANEL REPORT FOR THE 2014 INTERNATIONAL FISHERIES STOCK ASSESSMENT WORKSHOP</vt:lpstr>
      <vt:lpstr>The Panel</vt:lpstr>
      <vt:lpstr>Focus of the review</vt:lpstr>
      <vt:lpstr>Approach for the review</vt:lpstr>
      <vt:lpstr>Overall remarks</vt:lpstr>
      <vt:lpstr>Suggested modifications to the  Review Process</vt:lpstr>
      <vt:lpstr>South African hake</vt:lpstr>
      <vt:lpstr>Slide 8</vt:lpstr>
      <vt:lpstr>Hake</vt:lpstr>
      <vt:lpstr>Slide 10</vt:lpstr>
      <vt:lpstr>Slide 11</vt:lpstr>
      <vt:lpstr>Sardines</vt:lpstr>
      <vt:lpstr>African  Penguins</vt:lpstr>
      <vt:lpstr>Scope of the Panel review</vt:lpstr>
      <vt:lpstr>Island Closures</vt:lpstr>
      <vt:lpstr>Penguin Feasibility Study Objectives</vt:lpstr>
      <vt:lpstr>Slide 17</vt:lpstr>
      <vt:lpstr>Key recommendations (ToR 1)</vt:lpstr>
      <vt:lpstr>General: Results from feasibility study</vt:lpstr>
      <vt:lpstr>Key recommendations (ToR 5, 6, 8)</vt:lpstr>
      <vt:lpstr>Experimental design</vt:lpstr>
      <vt:lpstr>Concluding remarks</vt:lpstr>
      <vt:lpstr>Slide 23</vt:lpstr>
    </vt:vector>
  </TitlesOfParts>
  <Company>CSIRO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REVIEW PANEL REPORT FOR THE 2012 INTERNATIONAL FISHERIES STOCK ASSESSMENT WORKSHOP</dc:title>
  <dc:creator>Smith, Tony (CMAR, Hobart)</dc:creator>
  <cp:lastModifiedBy>Andrea</cp:lastModifiedBy>
  <cp:revision>74</cp:revision>
  <dcterms:created xsi:type="dcterms:W3CDTF">2012-11-29T19:36:05Z</dcterms:created>
  <dcterms:modified xsi:type="dcterms:W3CDTF">2014-12-08T08:29:53Z</dcterms:modified>
</cp:coreProperties>
</file>