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drawings/drawing9.xml" ContentType="application/vnd.openxmlformats-officedocument.drawingml.chartshapes+xml"/>
  <Override PartName="/ppt/charts/chart12.xml" ContentType="application/vnd.openxmlformats-officedocument.drawingml.chart+xml"/>
  <Override PartName="/ppt/drawings/drawing10.xml" ContentType="application/vnd.openxmlformats-officedocument.drawingml.chartshapes+xml"/>
  <Override PartName="/ppt/charts/chart13.xml" ContentType="application/vnd.openxmlformats-officedocument.drawingml.chart+xml"/>
  <Override PartName="/ppt/drawings/drawing11.xml" ContentType="application/vnd.openxmlformats-officedocument.drawingml.chartshapes+xml"/>
  <Override PartName="/ppt/charts/chart14.xml" ContentType="application/vnd.openxmlformats-officedocument.drawingml.chart+xml"/>
  <Override PartName="/ppt/drawings/drawing12.xml" ContentType="application/vnd.openxmlformats-officedocument.drawingml.chartshapes+xml"/>
  <Override PartName="/ppt/charts/chart15.xml" ContentType="application/vnd.openxmlformats-officedocument.drawingml.chart+xml"/>
  <Override PartName="/ppt/drawings/drawing13.xml" ContentType="application/vnd.openxmlformats-officedocument.drawingml.chartshapes+xml"/>
  <Override PartName="/ppt/charts/chart16.xml" ContentType="application/vnd.openxmlformats-officedocument.drawingml.chart+xml"/>
  <Override PartName="/ppt/drawings/drawing14.xml" ContentType="application/vnd.openxmlformats-officedocument.drawingml.chartshapes+xml"/>
  <Override PartName="/ppt/charts/chart17.xml" ContentType="application/vnd.openxmlformats-officedocument.drawingml.chart+xml"/>
  <Override PartName="/ppt/drawings/drawing15.xml" ContentType="application/vnd.openxmlformats-officedocument.drawingml.chartshapes+xml"/>
  <Override PartName="/ppt/charts/chart18.xml" ContentType="application/vnd.openxmlformats-officedocument.drawingml.chart+xml"/>
  <Override PartName="/ppt/drawings/drawing16.xml" ContentType="application/vnd.openxmlformats-officedocument.drawingml.chartshapes+xml"/>
  <Override PartName="/ppt/charts/chart19.xml" ContentType="application/vnd.openxmlformats-officedocument.drawingml.chart+xml"/>
  <Override PartName="/ppt/drawings/drawing17.xml" ContentType="application/vnd.openxmlformats-officedocument.drawingml.chartshapes+xml"/>
  <Override PartName="/ppt/charts/chart20.xml" ContentType="application/vnd.openxmlformats-officedocument.drawingml.chart+xml"/>
  <Override PartName="/ppt/drawings/drawing18.xml" ContentType="application/vnd.openxmlformats-officedocument.drawingml.chartshapes+xml"/>
  <Override PartName="/ppt/charts/chart21.xml" ContentType="application/vnd.openxmlformats-officedocument.drawingml.chart+xml"/>
  <Override PartName="/ppt/drawings/drawing19.xml" ContentType="application/vnd.openxmlformats-officedocument.drawingml.chartshapes+xml"/>
  <Override PartName="/ppt/charts/chart22.xml" ContentType="application/vnd.openxmlformats-officedocument.drawingml.chart+xml"/>
  <Override PartName="/ppt/drawings/drawing20.xml" ContentType="application/vnd.openxmlformats-officedocument.drawingml.chartshapes+xml"/>
  <Override PartName="/ppt/charts/chart23.xml" ContentType="application/vnd.openxmlformats-officedocument.drawingml.chart+xml"/>
  <Override PartName="/ppt/drawings/drawing21.xml" ContentType="application/vnd.openxmlformats-officedocument.drawingml.chartshapes+xml"/>
  <Override PartName="/ppt/charts/chart24.xml" ContentType="application/vnd.openxmlformats-officedocument.drawingml.chart+xml"/>
  <Override PartName="/ppt/drawings/drawing22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380" r:id="rId3"/>
    <p:sldId id="404" r:id="rId4"/>
    <p:sldId id="407" r:id="rId5"/>
    <p:sldId id="411" r:id="rId6"/>
    <p:sldId id="412" r:id="rId7"/>
    <p:sldId id="413" r:id="rId8"/>
    <p:sldId id="416" r:id="rId9"/>
    <p:sldId id="417" r:id="rId10"/>
    <p:sldId id="408" r:id="rId11"/>
    <p:sldId id="418" r:id="rId12"/>
    <p:sldId id="419" r:id="rId13"/>
    <p:sldId id="409" r:id="rId14"/>
    <p:sldId id="410" r:id="rId15"/>
    <p:sldId id="420" r:id="rId16"/>
    <p:sldId id="40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4D39"/>
    <a:srgbClr val="824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80" d="100"/>
          <a:sy n="80" d="100"/>
        </p:scale>
        <p:origin x="17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Documents%20and%20Settings\Administrator\My%20Documents\Carryn_May\SAPelagics\OMP-13\1+Biomass_NoCatch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Documents%20and%20Settings\Administrator\My%20Documents\Carryn_May\SAPelagics\OMP-13\1+Biomass_NoCatch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Documents%20and%20Settings\Administrator\My%20Documents\Carryn_May\SAPelagics\OMP-13\1+Biomass_NoCatch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Documents%20and%20Settings\Administrator\My%20Documents\Carryn_May\SAPelagics\OMP-13\1+Biomass_NoCatch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C:\Documents%20and%20Settings\Administrator\My%20Documents\Carryn_May\SAPelagics\OMP-13\1+Biomass_NoCatch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C:\Documents%20and%20Settings\Administrator\My%20Documents\Carryn_May\SAPelagics\OMP-13\1+Biomass_NoCatch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C:\Documents%20and%20Settings\Administrator\My%20Documents\Carryn_May\SAPelagics\OMP-13\SSB_InterimOMP13v2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C:\Documents%20and%20Settings\Administrator\My%20Documents\Carryn_May\SAPelagics\OMP-13\SSB_InterimOMP13v2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C:\Documents%20and%20Settings\Administrator\My%20Documents\Carryn_May\SAPelagics\OMP-13\SSB_InterimOMP13v2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C:\Documents%20and%20Settings\Administrator\My%20Documents\Carryn_May\SAPelagics\OMP-13\SSB_InterimOMP13v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8.xml"/><Relationship Id="rId1" Type="http://schemas.openxmlformats.org/officeDocument/2006/relationships/oleObject" Target="file:///C:\Documents%20and%20Settings\Administrator\My%20Documents\Carryn_May\SAPelagics\OMP-13\SSB_InterimOMP13v2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oleObject" Target="file:///C:\Documents%20and%20Settings\Administrator\My%20Documents\Carryn_May\SAPelagics\OMP-13\SSB_InterimOMP13v2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0.xml"/><Relationship Id="rId1" Type="http://schemas.openxmlformats.org/officeDocument/2006/relationships/oleObject" Target="file:///C:\Documents%20and%20Settings\Administrator\My%20Documents\Carryn_May\SAPelagics\OMP-13\CatchS_InterimOMP13v2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1.xml"/><Relationship Id="rId1" Type="http://schemas.openxmlformats.org/officeDocument/2006/relationships/oleObject" Target="file:///C:\Documents%20and%20Settings\Administrator\My%20Documents\Carryn_May\SAPelagics\OMP-13\CatchS_InterimOMP13v2.xlsx" TargetMode="Externa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2.xml"/><Relationship Id="rId1" Type="http://schemas.openxmlformats.org/officeDocument/2006/relationships/oleObject" Target="file:///C:\Documents%20and%20Settings\Administrator\My%20Documents\Carryn_May\SAPelagics\OMP-13\CatchS_InterimOMP13v2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Documents%20and%20Settings\Administrator\My%20Documents\Carryn_May\SAPelagics\OMP-13\SSB_NoCat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15E-2"/>
          <c:w val="0.75793963254593333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west'!$B$3:$V$3</c:f>
              <c:numCache>
                <c:formatCode>0.00</c:formatCode>
                <c:ptCount val="21"/>
                <c:pt idx="0">
                  <c:v>221.50904999999997</c:v>
                </c:pt>
                <c:pt idx="1">
                  <c:v>579.65324999999996</c:v>
                </c:pt>
                <c:pt idx="2">
                  <c:v>640.78805</c:v>
                </c:pt>
                <c:pt idx="3">
                  <c:v>1462.3879999999997</c:v>
                </c:pt>
                <c:pt idx="4">
                  <c:v>1773.2529999999997</c:v>
                </c:pt>
                <c:pt idx="5">
                  <c:v>2492.5349999999999</c:v>
                </c:pt>
                <c:pt idx="6">
                  <c:v>3021.2594999999997</c:v>
                </c:pt>
                <c:pt idx="7">
                  <c:v>3647.1675</c:v>
                </c:pt>
                <c:pt idx="8">
                  <c:v>4204.177499999998</c:v>
                </c:pt>
                <c:pt idx="9">
                  <c:v>4479.1760000000004</c:v>
                </c:pt>
                <c:pt idx="10">
                  <c:v>4587.0959999999959</c:v>
                </c:pt>
                <c:pt idx="11">
                  <c:v>4675.9389999999985</c:v>
                </c:pt>
                <c:pt idx="12">
                  <c:v>4939.0989999999993</c:v>
                </c:pt>
                <c:pt idx="13">
                  <c:v>4947.9194999999972</c:v>
                </c:pt>
                <c:pt idx="14">
                  <c:v>5020.2179999999989</c:v>
                </c:pt>
                <c:pt idx="15">
                  <c:v>4868.1745000000001</c:v>
                </c:pt>
                <c:pt idx="16">
                  <c:v>4964.6915000000026</c:v>
                </c:pt>
                <c:pt idx="17">
                  <c:v>4953.8100000000004</c:v>
                </c:pt>
                <c:pt idx="18">
                  <c:v>4935.087499999996</c:v>
                </c:pt>
                <c:pt idx="19">
                  <c:v>5054.3394999999991</c:v>
                </c:pt>
                <c:pt idx="20">
                  <c:v>5331.9114999999974</c:v>
                </c:pt>
              </c:numCache>
            </c:numRef>
          </c:yVal>
          <c:smooth val="0"/>
        </c:ser>
        <c:ser>
          <c:idx val="1"/>
          <c:order val="1"/>
          <c:tx>
            <c:v>DecreasedState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383.81649999999985</c:v>
                </c:pt>
                <c:pt idx="2">
                  <c:v>329.15200000000021</c:v>
                </c:pt>
                <c:pt idx="3">
                  <c:v>626.38850000000002</c:v>
                </c:pt>
                <c:pt idx="4">
                  <c:v>756.84949999999969</c:v>
                </c:pt>
                <c:pt idx="5">
                  <c:v>1042.105</c:v>
                </c:pt>
                <c:pt idx="6">
                  <c:v>1213.96</c:v>
                </c:pt>
                <c:pt idx="7">
                  <c:v>1434.87</c:v>
                </c:pt>
                <c:pt idx="8">
                  <c:v>1594.6</c:v>
                </c:pt>
                <c:pt idx="9">
                  <c:v>1728.7350000000001</c:v>
                </c:pt>
                <c:pt idx="10">
                  <c:v>1779.1699999999998</c:v>
                </c:pt>
                <c:pt idx="11">
                  <c:v>1868.44</c:v>
                </c:pt>
                <c:pt idx="12">
                  <c:v>1920.04</c:v>
                </c:pt>
                <c:pt idx="13">
                  <c:v>1939.0300000000002</c:v>
                </c:pt>
                <c:pt idx="14">
                  <c:v>1946.81</c:v>
                </c:pt>
                <c:pt idx="15">
                  <c:v>1979.53</c:v>
                </c:pt>
                <c:pt idx="16">
                  <c:v>1961.9050000000007</c:v>
                </c:pt>
                <c:pt idx="17">
                  <c:v>1965.2350000000001</c:v>
                </c:pt>
                <c:pt idx="18">
                  <c:v>1931.22</c:v>
                </c:pt>
                <c:pt idx="19">
                  <c:v>1937.72</c:v>
                </c:pt>
                <c:pt idx="20">
                  <c:v>1946.37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west'!$B$1:$V$1</c:f>
              <c:numCache>
                <c:formatCode>0.00</c:formatCode>
                <c:ptCount val="21"/>
                <c:pt idx="0">
                  <c:v>31.624815000000023</c:v>
                </c:pt>
                <c:pt idx="1">
                  <c:v>226.6054</c:v>
                </c:pt>
                <c:pt idx="2">
                  <c:v>158.88570000000001</c:v>
                </c:pt>
                <c:pt idx="3">
                  <c:v>269.96639999999974</c:v>
                </c:pt>
                <c:pt idx="4">
                  <c:v>305.00874999999985</c:v>
                </c:pt>
                <c:pt idx="5">
                  <c:v>416.27799999999985</c:v>
                </c:pt>
                <c:pt idx="6">
                  <c:v>515.14985000000001</c:v>
                </c:pt>
                <c:pt idx="7">
                  <c:v>633.03545000000008</c:v>
                </c:pt>
                <c:pt idx="8">
                  <c:v>692.5206499999997</c:v>
                </c:pt>
                <c:pt idx="9">
                  <c:v>730.83075000000008</c:v>
                </c:pt>
                <c:pt idx="10">
                  <c:v>749.34679999999969</c:v>
                </c:pt>
                <c:pt idx="11">
                  <c:v>805.79895000000033</c:v>
                </c:pt>
                <c:pt idx="12">
                  <c:v>818.66859999999997</c:v>
                </c:pt>
                <c:pt idx="13">
                  <c:v>820.09335000000044</c:v>
                </c:pt>
                <c:pt idx="14">
                  <c:v>810.42685000000006</c:v>
                </c:pt>
                <c:pt idx="15">
                  <c:v>800.89580000000001</c:v>
                </c:pt>
                <c:pt idx="16">
                  <c:v>798.56085000000007</c:v>
                </c:pt>
                <c:pt idx="17">
                  <c:v>818.21645000000001</c:v>
                </c:pt>
                <c:pt idx="18">
                  <c:v>848.03134999999997</c:v>
                </c:pt>
                <c:pt idx="19">
                  <c:v>863.83035000000007</c:v>
                </c:pt>
                <c:pt idx="20">
                  <c:v>801.48860000000002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78000"/>
        <c:axId val="492468984"/>
      </c:scatterChart>
      <c:valAx>
        <c:axId val="49247800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68984"/>
        <c:crosses val="autoZero"/>
        <c:crossBetween val="midCat"/>
      </c:valAx>
      <c:valAx>
        <c:axId val="492468984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SSB</a:t>
                </a:r>
                <a:r>
                  <a:rPr lang="en-US" baseline="0"/>
                  <a:t> ('000t)</a:t>
                </a:r>
                <a:endParaRPr lang="en-US"/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78000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15E-2"/>
          <c:w val="0.7579396325459335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west'!$B$3:$V$3</c:f>
              <c:numCache>
                <c:formatCode>0.00</c:formatCode>
                <c:ptCount val="21"/>
                <c:pt idx="0">
                  <c:v>971.98995000000002</c:v>
                </c:pt>
                <c:pt idx="1">
                  <c:v>1119.7935</c:v>
                </c:pt>
                <c:pt idx="2">
                  <c:v>2437.0864999999981</c:v>
                </c:pt>
                <c:pt idx="3">
                  <c:v>3029.8944999999967</c:v>
                </c:pt>
                <c:pt idx="4">
                  <c:v>4263.9594999999999</c:v>
                </c:pt>
                <c:pt idx="5">
                  <c:v>5268.5565000000024</c:v>
                </c:pt>
                <c:pt idx="6">
                  <c:v>6368.8085000000001</c:v>
                </c:pt>
                <c:pt idx="7">
                  <c:v>7339.2250000000004</c:v>
                </c:pt>
                <c:pt idx="8">
                  <c:v>7859.9684999999981</c:v>
                </c:pt>
                <c:pt idx="9">
                  <c:v>8228.841499999995</c:v>
                </c:pt>
                <c:pt idx="10">
                  <c:v>8386.2424999999985</c:v>
                </c:pt>
                <c:pt idx="11">
                  <c:v>8687.1394999999993</c:v>
                </c:pt>
                <c:pt idx="12">
                  <c:v>8800.8954999999896</c:v>
                </c:pt>
                <c:pt idx="13">
                  <c:v>9007.4929999999877</c:v>
                </c:pt>
                <c:pt idx="14">
                  <c:v>8779.718499999999</c:v>
                </c:pt>
                <c:pt idx="15">
                  <c:v>8728.4649999999892</c:v>
                </c:pt>
                <c:pt idx="16">
                  <c:v>8674.730000000005</c:v>
                </c:pt>
                <c:pt idx="17">
                  <c:v>8907.2899999999936</c:v>
                </c:pt>
                <c:pt idx="18">
                  <c:v>8866.4319999999916</c:v>
                </c:pt>
                <c:pt idx="19">
                  <c:v>9394.3399999999874</c:v>
                </c:pt>
                <c:pt idx="20">
                  <c:v>9298.6979999999894</c:v>
                </c:pt>
              </c:numCache>
            </c:numRef>
          </c:yVal>
          <c:smooth val="0"/>
        </c:ser>
        <c:ser>
          <c:idx val="1"/>
          <c:order val="1"/>
          <c:tx>
            <c:v>DecreasedState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west'!$B$2:$V$2</c:f>
              <c:numCache>
                <c:formatCode>0.00</c:formatCode>
                <c:ptCount val="21"/>
                <c:pt idx="0">
                  <c:v>637.07350000000031</c:v>
                </c:pt>
                <c:pt idx="1">
                  <c:v>587.02749999999958</c:v>
                </c:pt>
                <c:pt idx="2">
                  <c:v>1064.0749999999998</c:v>
                </c:pt>
                <c:pt idx="3">
                  <c:v>1328.23</c:v>
                </c:pt>
                <c:pt idx="4">
                  <c:v>1812.98</c:v>
                </c:pt>
                <c:pt idx="5">
                  <c:v>2143.5299999999997</c:v>
                </c:pt>
                <c:pt idx="6">
                  <c:v>2533.48</c:v>
                </c:pt>
                <c:pt idx="7">
                  <c:v>2860.3999999999996</c:v>
                </c:pt>
                <c:pt idx="8">
                  <c:v>3084.7750000000001</c:v>
                </c:pt>
                <c:pt idx="9">
                  <c:v>3183.9449999999997</c:v>
                </c:pt>
                <c:pt idx="10">
                  <c:v>3309.9450000000002</c:v>
                </c:pt>
                <c:pt idx="11">
                  <c:v>3422.27</c:v>
                </c:pt>
                <c:pt idx="12">
                  <c:v>3486.3350000000014</c:v>
                </c:pt>
                <c:pt idx="13">
                  <c:v>3493.8350000000014</c:v>
                </c:pt>
                <c:pt idx="14">
                  <c:v>3522.1549999999997</c:v>
                </c:pt>
                <c:pt idx="15">
                  <c:v>3525.2</c:v>
                </c:pt>
                <c:pt idx="16">
                  <c:v>3532.06</c:v>
                </c:pt>
                <c:pt idx="17">
                  <c:v>3512.125</c:v>
                </c:pt>
                <c:pt idx="18">
                  <c:v>3496.23</c:v>
                </c:pt>
                <c:pt idx="19">
                  <c:v>3526.8750000000014</c:v>
                </c:pt>
                <c:pt idx="20">
                  <c:v>3508.125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west'!$B$1:$V$1</c:f>
              <c:numCache>
                <c:formatCode>0.00</c:formatCode>
                <c:ptCount val="21"/>
                <c:pt idx="0">
                  <c:v>369.21099999999984</c:v>
                </c:pt>
                <c:pt idx="1">
                  <c:v>291.11779999999999</c:v>
                </c:pt>
                <c:pt idx="2">
                  <c:v>465.26235000000003</c:v>
                </c:pt>
                <c:pt idx="3">
                  <c:v>540.30859999999996</c:v>
                </c:pt>
                <c:pt idx="4">
                  <c:v>718.45074999999997</c:v>
                </c:pt>
                <c:pt idx="5">
                  <c:v>918.35154999999952</c:v>
                </c:pt>
                <c:pt idx="6">
                  <c:v>1145.6844999999992</c:v>
                </c:pt>
                <c:pt idx="7">
                  <c:v>1238.9080000000001</c:v>
                </c:pt>
                <c:pt idx="8">
                  <c:v>1299.913</c:v>
                </c:pt>
                <c:pt idx="9">
                  <c:v>1368.877</c:v>
                </c:pt>
                <c:pt idx="10">
                  <c:v>1455.2915</c:v>
                </c:pt>
                <c:pt idx="11">
                  <c:v>1511.7504999999999</c:v>
                </c:pt>
                <c:pt idx="12">
                  <c:v>1486.1185</c:v>
                </c:pt>
                <c:pt idx="13">
                  <c:v>1474.0155000000007</c:v>
                </c:pt>
                <c:pt idx="14">
                  <c:v>1466.3509999999999</c:v>
                </c:pt>
                <c:pt idx="15">
                  <c:v>1449.6824999999992</c:v>
                </c:pt>
                <c:pt idx="16">
                  <c:v>1491.6209999999999</c:v>
                </c:pt>
                <c:pt idx="17">
                  <c:v>1544.8015</c:v>
                </c:pt>
                <c:pt idx="18">
                  <c:v>1595.3975</c:v>
                </c:pt>
                <c:pt idx="19">
                  <c:v>1449.9010000000001</c:v>
                </c:pt>
                <c:pt idx="20">
                  <c:v>1454.2785000000001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337.53444999999999</c:v>
                </c:pt>
                <c:pt idx="1">
                  <c:v>337.53444999999999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483.61500000000001</c:v>
                </c:pt>
                <c:pt idx="1">
                  <c:v>483.61500000000001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715.35204999999928</c:v>
                </c:pt>
                <c:pt idx="1">
                  <c:v>715.35204999999928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9992656"/>
        <c:axId val="489993048"/>
      </c:scatterChart>
      <c:valAx>
        <c:axId val="489992656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93048"/>
        <c:crosses val="autoZero"/>
        <c:crossBetween val="midCat"/>
      </c:valAx>
      <c:valAx>
        <c:axId val="489993048"/>
        <c:scaling>
          <c:orientation val="minMax"/>
          <c:max val="6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stock 1+ Biomass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92656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32939632545941"/>
          <c:y val="7.4016797900262818E-2"/>
          <c:w val="0.75446741032371056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west'!$B$3:$V$3</c:f>
              <c:numCache>
                <c:formatCode>0.00</c:formatCode>
                <c:ptCount val="21"/>
                <c:pt idx="0">
                  <c:v>648.29414999999995</c:v>
                </c:pt>
                <c:pt idx="1">
                  <c:v>633.33114999999918</c:v>
                </c:pt>
                <c:pt idx="2">
                  <c:v>910.90544999999997</c:v>
                </c:pt>
                <c:pt idx="3">
                  <c:v>996.2039000000002</c:v>
                </c:pt>
                <c:pt idx="4">
                  <c:v>1210.2834999999998</c:v>
                </c:pt>
                <c:pt idx="5">
                  <c:v>1205.0254999999995</c:v>
                </c:pt>
                <c:pt idx="6">
                  <c:v>1409.7805000000001</c:v>
                </c:pt>
                <c:pt idx="7">
                  <c:v>1468.9674999999997</c:v>
                </c:pt>
                <c:pt idx="8">
                  <c:v>1686.2174999999991</c:v>
                </c:pt>
                <c:pt idx="9">
                  <c:v>1705.0999999999979</c:v>
                </c:pt>
                <c:pt idx="10">
                  <c:v>1939.9049999999997</c:v>
                </c:pt>
                <c:pt idx="11">
                  <c:v>2040.0004999999999</c:v>
                </c:pt>
                <c:pt idx="12">
                  <c:v>2117.3964999999985</c:v>
                </c:pt>
                <c:pt idx="13">
                  <c:v>2175.9529999999991</c:v>
                </c:pt>
                <c:pt idx="14">
                  <c:v>2218.6284999999975</c:v>
                </c:pt>
                <c:pt idx="15">
                  <c:v>2310.6449999999982</c:v>
                </c:pt>
                <c:pt idx="16">
                  <c:v>2493.3879999999995</c:v>
                </c:pt>
                <c:pt idx="17">
                  <c:v>2481.7399999999993</c:v>
                </c:pt>
                <c:pt idx="18">
                  <c:v>2489.2704999999987</c:v>
                </c:pt>
                <c:pt idx="19">
                  <c:v>2500.0414999999957</c:v>
                </c:pt>
                <c:pt idx="20">
                  <c:v>2462.1539999999991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west'!$B$2:$V$2</c:f>
              <c:numCache>
                <c:formatCode>0.00</c:formatCode>
                <c:ptCount val="21"/>
                <c:pt idx="0">
                  <c:v>315.27199999999976</c:v>
                </c:pt>
                <c:pt idx="1">
                  <c:v>273.76300000000003</c:v>
                </c:pt>
                <c:pt idx="2">
                  <c:v>280.20050000000003</c:v>
                </c:pt>
                <c:pt idx="3">
                  <c:v>289.37450000000001</c:v>
                </c:pt>
                <c:pt idx="4">
                  <c:v>291.75549999999993</c:v>
                </c:pt>
                <c:pt idx="5">
                  <c:v>290.10550000000001</c:v>
                </c:pt>
                <c:pt idx="6">
                  <c:v>303.51900000000001</c:v>
                </c:pt>
                <c:pt idx="7">
                  <c:v>304.87900000000002</c:v>
                </c:pt>
                <c:pt idx="8">
                  <c:v>301.5299999999998</c:v>
                </c:pt>
                <c:pt idx="9">
                  <c:v>324.88249999999999</c:v>
                </c:pt>
                <c:pt idx="10">
                  <c:v>315.76400000000001</c:v>
                </c:pt>
                <c:pt idx="11">
                  <c:v>316.76250000000005</c:v>
                </c:pt>
                <c:pt idx="12">
                  <c:v>320.16200000000021</c:v>
                </c:pt>
                <c:pt idx="13">
                  <c:v>315.19149999999985</c:v>
                </c:pt>
                <c:pt idx="14">
                  <c:v>340.01750000000004</c:v>
                </c:pt>
                <c:pt idx="15">
                  <c:v>336.685</c:v>
                </c:pt>
                <c:pt idx="16">
                  <c:v>360.46699999999964</c:v>
                </c:pt>
                <c:pt idx="17">
                  <c:v>347.08050000000003</c:v>
                </c:pt>
                <c:pt idx="18">
                  <c:v>381.99799999999976</c:v>
                </c:pt>
                <c:pt idx="19">
                  <c:v>384.53049999999979</c:v>
                </c:pt>
                <c:pt idx="20">
                  <c:v>388.98199999999963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west'!$B$1:$V$1</c:f>
              <c:numCache>
                <c:formatCode>0.00</c:formatCode>
                <c:ptCount val="21"/>
                <c:pt idx="0">
                  <c:v>112.43875</c:v>
                </c:pt>
                <c:pt idx="1">
                  <c:v>90.198004999999981</c:v>
                </c:pt>
                <c:pt idx="2">
                  <c:v>86.790535000000006</c:v>
                </c:pt>
                <c:pt idx="3">
                  <c:v>81.797820000000044</c:v>
                </c:pt>
                <c:pt idx="4">
                  <c:v>74.567530000000005</c:v>
                </c:pt>
                <c:pt idx="5">
                  <c:v>65.360220000000027</c:v>
                </c:pt>
                <c:pt idx="6">
                  <c:v>65.454800000000006</c:v>
                </c:pt>
                <c:pt idx="7">
                  <c:v>58.137280000000004</c:v>
                </c:pt>
                <c:pt idx="8">
                  <c:v>50.252460000000006</c:v>
                </c:pt>
                <c:pt idx="9">
                  <c:v>48.685940000000002</c:v>
                </c:pt>
                <c:pt idx="10">
                  <c:v>46.786505000000012</c:v>
                </c:pt>
                <c:pt idx="11">
                  <c:v>43.568370000000023</c:v>
                </c:pt>
                <c:pt idx="12">
                  <c:v>40.322565000000012</c:v>
                </c:pt>
                <c:pt idx="13">
                  <c:v>34.863424999999999</c:v>
                </c:pt>
                <c:pt idx="14">
                  <c:v>32.562330000000024</c:v>
                </c:pt>
                <c:pt idx="15">
                  <c:v>33.674230000000001</c:v>
                </c:pt>
                <c:pt idx="16">
                  <c:v>29.163795</c:v>
                </c:pt>
                <c:pt idx="17">
                  <c:v>28.138105000000014</c:v>
                </c:pt>
                <c:pt idx="18">
                  <c:v>25.339190000000013</c:v>
                </c:pt>
                <c:pt idx="19">
                  <c:v>22.274890000000013</c:v>
                </c:pt>
                <c:pt idx="20">
                  <c:v>22.373425000000001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337.53444999999999</c:v>
                </c:pt>
                <c:pt idx="1">
                  <c:v>337.53444999999999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483.61500000000001</c:v>
                </c:pt>
                <c:pt idx="1">
                  <c:v>483.61500000000001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715.35204999999928</c:v>
                </c:pt>
                <c:pt idx="1">
                  <c:v>715.35204999999928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9993440"/>
        <c:axId val="489989128"/>
      </c:scatterChart>
      <c:valAx>
        <c:axId val="48999344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89128"/>
        <c:crosses val="autoZero"/>
        <c:crossBetween val="midCat"/>
      </c:valAx>
      <c:valAx>
        <c:axId val="489989128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stock 1+ Biomass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93440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2998E-2"/>
          <c:w val="0.7614118547681546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west'!$B$3:$V$3</c:f>
              <c:numCache>
                <c:formatCode>0.00</c:formatCode>
                <c:ptCount val="21"/>
                <c:pt idx="0">
                  <c:v>549.15044999999986</c:v>
                </c:pt>
                <c:pt idx="1">
                  <c:v>544.43709999999965</c:v>
                </c:pt>
                <c:pt idx="2">
                  <c:v>821.32049999999958</c:v>
                </c:pt>
                <c:pt idx="3">
                  <c:v>986.54839999999956</c:v>
                </c:pt>
                <c:pt idx="4">
                  <c:v>1238.2660000000001</c:v>
                </c:pt>
                <c:pt idx="5">
                  <c:v>1567.0544999999977</c:v>
                </c:pt>
                <c:pt idx="6">
                  <c:v>1985.6799999999998</c:v>
                </c:pt>
                <c:pt idx="7">
                  <c:v>2298.0604999999987</c:v>
                </c:pt>
                <c:pt idx="8">
                  <c:v>2528.708999999998</c:v>
                </c:pt>
                <c:pt idx="9">
                  <c:v>2562.1394999999989</c:v>
                </c:pt>
                <c:pt idx="10">
                  <c:v>2621.403499999999</c:v>
                </c:pt>
                <c:pt idx="11">
                  <c:v>2699.2584999999985</c:v>
                </c:pt>
                <c:pt idx="12">
                  <c:v>2743.5879999999997</c:v>
                </c:pt>
                <c:pt idx="13">
                  <c:v>2500.5249999999955</c:v>
                </c:pt>
                <c:pt idx="14">
                  <c:v>2656.7659999999964</c:v>
                </c:pt>
                <c:pt idx="15">
                  <c:v>2718.3804999999993</c:v>
                </c:pt>
                <c:pt idx="16">
                  <c:v>2865.576</c:v>
                </c:pt>
                <c:pt idx="17">
                  <c:v>3001.1589999999997</c:v>
                </c:pt>
                <c:pt idx="18">
                  <c:v>3137.8320000000008</c:v>
                </c:pt>
                <c:pt idx="19">
                  <c:v>3325.593499999999</c:v>
                </c:pt>
                <c:pt idx="20">
                  <c:v>3677.594999999998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west'!$B$2:$V$2</c:f>
              <c:numCache>
                <c:formatCode>0.00</c:formatCode>
                <c:ptCount val="21"/>
                <c:pt idx="0">
                  <c:v>206.964</c:v>
                </c:pt>
                <c:pt idx="1">
                  <c:v>158.86950000000002</c:v>
                </c:pt>
                <c:pt idx="2">
                  <c:v>142.54549999999998</c:v>
                </c:pt>
                <c:pt idx="3">
                  <c:v>131.57949999999997</c:v>
                </c:pt>
                <c:pt idx="4">
                  <c:v>131.809</c:v>
                </c:pt>
                <c:pt idx="5">
                  <c:v>136.77749999999997</c:v>
                </c:pt>
                <c:pt idx="6">
                  <c:v>147.38700000000009</c:v>
                </c:pt>
                <c:pt idx="7">
                  <c:v>154.62200000000001</c:v>
                </c:pt>
                <c:pt idx="8">
                  <c:v>163.464</c:v>
                </c:pt>
                <c:pt idx="9">
                  <c:v>166.0985</c:v>
                </c:pt>
                <c:pt idx="10">
                  <c:v>170.96300000000002</c:v>
                </c:pt>
                <c:pt idx="11">
                  <c:v>167.18550000000002</c:v>
                </c:pt>
                <c:pt idx="12">
                  <c:v>152.12650000000002</c:v>
                </c:pt>
                <c:pt idx="13">
                  <c:v>142.697</c:v>
                </c:pt>
                <c:pt idx="14">
                  <c:v>133.77049999999997</c:v>
                </c:pt>
                <c:pt idx="15">
                  <c:v>136.95100000000011</c:v>
                </c:pt>
                <c:pt idx="16">
                  <c:v>141.66349999999997</c:v>
                </c:pt>
                <c:pt idx="17">
                  <c:v>158.03650000000002</c:v>
                </c:pt>
                <c:pt idx="18">
                  <c:v>175.92100000000008</c:v>
                </c:pt>
                <c:pt idx="19">
                  <c:v>192.667</c:v>
                </c:pt>
                <c:pt idx="20">
                  <c:v>212.70899999999997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west'!$B$1:$V$1</c:f>
              <c:numCache>
                <c:formatCode>0.00</c:formatCode>
                <c:ptCount val="21"/>
                <c:pt idx="0">
                  <c:v>59.828560000000003</c:v>
                </c:pt>
                <c:pt idx="1">
                  <c:v>37.00983500000001</c:v>
                </c:pt>
                <c:pt idx="2">
                  <c:v>25.120799999999988</c:v>
                </c:pt>
                <c:pt idx="3">
                  <c:v>19.312080000000005</c:v>
                </c:pt>
                <c:pt idx="4">
                  <c:v>14.492930000000007</c:v>
                </c:pt>
                <c:pt idx="5">
                  <c:v>12.29848</c:v>
                </c:pt>
                <c:pt idx="6">
                  <c:v>11.57719</c:v>
                </c:pt>
                <c:pt idx="7">
                  <c:v>11.199440000000006</c:v>
                </c:pt>
                <c:pt idx="8">
                  <c:v>9.0816590000000001</c:v>
                </c:pt>
                <c:pt idx="9">
                  <c:v>7.1496910000000033</c:v>
                </c:pt>
                <c:pt idx="10">
                  <c:v>5.8519749999999977</c:v>
                </c:pt>
                <c:pt idx="11">
                  <c:v>3.7045895000000018</c:v>
                </c:pt>
                <c:pt idx="12">
                  <c:v>2.5313575000000004</c:v>
                </c:pt>
                <c:pt idx="13">
                  <c:v>1.7188209999999995</c:v>
                </c:pt>
                <c:pt idx="14">
                  <c:v>1.2660545000000001</c:v>
                </c:pt>
                <c:pt idx="15">
                  <c:v>1.0696975</c:v>
                </c:pt>
                <c:pt idx="16">
                  <c:v>0.92432559999999997</c:v>
                </c:pt>
                <c:pt idx="17">
                  <c:v>0.89453515000000006</c:v>
                </c:pt>
                <c:pt idx="18">
                  <c:v>0.89309865000000044</c:v>
                </c:pt>
                <c:pt idx="19">
                  <c:v>0.91243349999999968</c:v>
                </c:pt>
                <c:pt idx="20">
                  <c:v>0.7756356500000009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337.53444999999999</c:v>
                </c:pt>
                <c:pt idx="1">
                  <c:v>337.53444999999999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483.61500000000001</c:v>
                </c:pt>
                <c:pt idx="1">
                  <c:v>483.61500000000001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715.35204999999928</c:v>
                </c:pt>
                <c:pt idx="1">
                  <c:v>715.35204999999928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6195640"/>
        <c:axId val="406191328"/>
      </c:scatterChart>
      <c:valAx>
        <c:axId val="40619564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  <a:prstDash val="sysDot"/>
          </a:ln>
        </c:spPr>
        <c:crossAx val="406191328"/>
        <c:crosses val="autoZero"/>
        <c:crossBetween val="midCat"/>
      </c:valAx>
      <c:valAx>
        <c:axId val="406191328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stock 1+ Biomass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6195640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2971E-2"/>
          <c:w val="0.7614118547681546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south'!$A$3:$V$3</c:f>
              <c:numCache>
                <c:formatCode>0.00</c:formatCode>
                <c:ptCount val="22"/>
                <c:pt idx="1">
                  <c:v>689.17895000000033</c:v>
                </c:pt>
                <c:pt idx="2">
                  <c:v>445.7990499999998</c:v>
                </c:pt>
                <c:pt idx="3">
                  <c:v>313.86725000000001</c:v>
                </c:pt>
                <c:pt idx="4">
                  <c:v>255.82700000000008</c:v>
                </c:pt>
                <c:pt idx="5">
                  <c:v>227.3032</c:v>
                </c:pt>
                <c:pt idx="6">
                  <c:v>219.26554999999999</c:v>
                </c:pt>
                <c:pt idx="7">
                  <c:v>223.88195000000007</c:v>
                </c:pt>
                <c:pt idx="8">
                  <c:v>224.04165</c:v>
                </c:pt>
                <c:pt idx="9">
                  <c:v>222.69999999999996</c:v>
                </c:pt>
                <c:pt idx="10">
                  <c:v>232.01045000000002</c:v>
                </c:pt>
                <c:pt idx="11">
                  <c:v>223.57514999999998</c:v>
                </c:pt>
                <c:pt idx="12">
                  <c:v>214.5686</c:v>
                </c:pt>
                <c:pt idx="13">
                  <c:v>211.21259999999992</c:v>
                </c:pt>
                <c:pt idx="14">
                  <c:v>213.95880000000008</c:v>
                </c:pt>
                <c:pt idx="15">
                  <c:v>217.53354999999999</c:v>
                </c:pt>
                <c:pt idx="16">
                  <c:v>217.26394999999994</c:v>
                </c:pt>
                <c:pt idx="17">
                  <c:v>209.47175000000001</c:v>
                </c:pt>
                <c:pt idx="18">
                  <c:v>215.96795</c:v>
                </c:pt>
                <c:pt idx="19">
                  <c:v>220.49484999999999</c:v>
                </c:pt>
                <c:pt idx="20">
                  <c:v>216.95959999999997</c:v>
                </c:pt>
                <c:pt idx="21">
                  <c:v>207.15860000000001</c:v>
                </c:pt>
              </c:numCache>
            </c:numRef>
          </c:yVal>
          <c:smooth val="0"/>
        </c:ser>
        <c:ser>
          <c:idx val="1"/>
          <c:order val="1"/>
          <c:tx>
            <c:v>DecreasedState2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south'!$A$2:$V$2</c:f>
              <c:numCache>
                <c:formatCode>0.00</c:formatCode>
                <c:ptCount val="22"/>
                <c:pt idx="1">
                  <c:v>421.72699999999963</c:v>
                </c:pt>
                <c:pt idx="2">
                  <c:v>278.85299999999995</c:v>
                </c:pt>
                <c:pt idx="3">
                  <c:v>194.70299999999997</c:v>
                </c:pt>
                <c:pt idx="4">
                  <c:v>152.785</c:v>
                </c:pt>
                <c:pt idx="5">
                  <c:v>129.1985</c:v>
                </c:pt>
                <c:pt idx="6">
                  <c:v>121.554</c:v>
                </c:pt>
                <c:pt idx="7">
                  <c:v>118.6435</c:v>
                </c:pt>
                <c:pt idx="8">
                  <c:v>116.223</c:v>
                </c:pt>
                <c:pt idx="9">
                  <c:v>115.17349999999998</c:v>
                </c:pt>
                <c:pt idx="10">
                  <c:v>114.6845</c:v>
                </c:pt>
                <c:pt idx="11">
                  <c:v>114.53649999999999</c:v>
                </c:pt>
                <c:pt idx="12">
                  <c:v>111.86</c:v>
                </c:pt>
                <c:pt idx="13">
                  <c:v>112.62849999999996</c:v>
                </c:pt>
                <c:pt idx="14">
                  <c:v>113.5685</c:v>
                </c:pt>
                <c:pt idx="15">
                  <c:v>111.65350000000001</c:v>
                </c:pt>
                <c:pt idx="16">
                  <c:v>111.94350000000004</c:v>
                </c:pt>
                <c:pt idx="17">
                  <c:v>113.78450000000002</c:v>
                </c:pt>
                <c:pt idx="18">
                  <c:v>112.74549999999999</c:v>
                </c:pt>
                <c:pt idx="19">
                  <c:v>113.11</c:v>
                </c:pt>
                <c:pt idx="20">
                  <c:v>115.42949999999999</c:v>
                </c:pt>
                <c:pt idx="21">
                  <c:v>115.03649999999999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south'!$A$1:$V$1</c:f>
              <c:numCache>
                <c:formatCode>0.00</c:formatCode>
                <c:ptCount val="22"/>
                <c:pt idx="1">
                  <c:v>270.46070000000003</c:v>
                </c:pt>
                <c:pt idx="2">
                  <c:v>181.46505000000002</c:v>
                </c:pt>
                <c:pt idx="3">
                  <c:v>127.16695</c:v>
                </c:pt>
                <c:pt idx="4">
                  <c:v>96.555590000000009</c:v>
                </c:pt>
                <c:pt idx="5">
                  <c:v>77.28363499999999</c:v>
                </c:pt>
                <c:pt idx="6">
                  <c:v>67.984989999999996</c:v>
                </c:pt>
                <c:pt idx="7">
                  <c:v>64.791430000000005</c:v>
                </c:pt>
                <c:pt idx="8">
                  <c:v>62.528125000000024</c:v>
                </c:pt>
                <c:pt idx="9">
                  <c:v>60.268715000000043</c:v>
                </c:pt>
                <c:pt idx="10">
                  <c:v>62.048705000000012</c:v>
                </c:pt>
                <c:pt idx="11">
                  <c:v>61.380879999999998</c:v>
                </c:pt>
                <c:pt idx="12">
                  <c:v>62.704695000000001</c:v>
                </c:pt>
                <c:pt idx="13">
                  <c:v>61.785210000000021</c:v>
                </c:pt>
                <c:pt idx="14">
                  <c:v>60.974255000000007</c:v>
                </c:pt>
                <c:pt idx="15">
                  <c:v>61.77826000000001</c:v>
                </c:pt>
                <c:pt idx="16">
                  <c:v>61.848915000000012</c:v>
                </c:pt>
                <c:pt idx="17">
                  <c:v>60.387439999999998</c:v>
                </c:pt>
                <c:pt idx="18">
                  <c:v>59.846449999999997</c:v>
                </c:pt>
                <c:pt idx="19">
                  <c:v>62.696935000000025</c:v>
                </c:pt>
                <c:pt idx="20">
                  <c:v>63.251799999999996</c:v>
                </c:pt>
                <c:pt idx="21">
                  <c:v>63.071390000000001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103.55619999999999</c:v>
                </c:pt>
                <c:pt idx="1">
                  <c:v>103.55619999999999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163.89400000000001</c:v>
                </c:pt>
                <c:pt idx="1">
                  <c:v>163.89400000000001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255.09339999999997</c:v>
                </c:pt>
                <c:pt idx="1">
                  <c:v>255.09339999999997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6194072"/>
        <c:axId val="406192112"/>
      </c:scatterChart>
      <c:valAx>
        <c:axId val="406194072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  <a:prstDash val="sysDot"/>
          </a:ln>
        </c:spPr>
        <c:crossAx val="406192112"/>
        <c:crosses val="autoZero"/>
        <c:crossBetween val="midCat"/>
      </c:valAx>
      <c:valAx>
        <c:axId val="406192112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  stock 1+ Biomass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6194072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873E-2"/>
          <c:w val="0.7579396325459335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south'!$A$3:$V$3</c:f>
              <c:numCache>
                <c:formatCode>0.00</c:formatCode>
                <c:ptCount val="22"/>
                <c:pt idx="1">
                  <c:v>1213.6239999999987</c:v>
                </c:pt>
                <c:pt idx="2">
                  <c:v>1064.2105000000001</c:v>
                </c:pt>
                <c:pt idx="3">
                  <c:v>1307.6284999999998</c:v>
                </c:pt>
                <c:pt idx="4">
                  <c:v>1309.9305000000008</c:v>
                </c:pt>
                <c:pt idx="5">
                  <c:v>1680.009</c:v>
                </c:pt>
                <c:pt idx="6">
                  <c:v>1767.8904999999991</c:v>
                </c:pt>
                <c:pt idx="7">
                  <c:v>1925.8569999999988</c:v>
                </c:pt>
                <c:pt idx="8">
                  <c:v>2053.9520000000002</c:v>
                </c:pt>
                <c:pt idx="9">
                  <c:v>2140.0524999999998</c:v>
                </c:pt>
                <c:pt idx="10">
                  <c:v>2329.8704999999982</c:v>
                </c:pt>
                <c:pt idx="11">
                  <c:v>2529.8105000000014</c:v>
                </c:pt>
                <c:pt idx="12">
                  <c:v>2638.2854999999981</c:v>
                </c:pt>
                <c:pt idx="13">
                  <c:v>2837.1689999999981</c:v>
                </c:pt>
                <c:pt idx="14">
                  <c:v>2854.2644999999975</c:v>
                </c:pt>
                <c:pt idx="15">
                  <c:v>2906.4105000000013</c:v>
                </c:pt>
                <c:pt idx="16">
                  <c:v>2978.7154999999998</c:v>
                </c:pt>
                <c:pt idx="17">
                  <c:v>2873.570999999999</c:v>
                </c:pt>
                <c:pt idx="18">
                  <c:v>2893.4174999999996</c:v>
                </c:pt>
                <c:pt idx="19">
                  <c:v>2951.8704999999995</c:v>
                </c:pt>
                <c:pt idx="20">
                  <c:v>3003.5179999999982</c:v>
                </c:pt>
                <c:pt idx="21">
                  <c:v>3202.686499999998</c:v>
                </c:pt>
              </c:numCache>
            </c:numRef>
          </c:yVal>
          <c:smooth val="0"/>
        </c:ser>
        <c:ser>
          <c:idx val="1"/>
          <c:order val="1"/>
          <c:tx>
            <c:v>IncreasedState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south'!$A$2:$V$2</c:f>
              <c:numCache>
                <c:formatCode>0.00</c:formatCode>
                <c:ptCount val="22"/>
                <c:pt idx="1">
                  <c:v>767.43000000000006</c:v>
                </c:pt>
                <c:pt idx="2">
                  <c:v>624.28500000000031</c:v>
                </c:pt>
                <c:pt idx="3">
                  <c:v>627.66</c:v>
                </c:pt>
                <c:pt idx="4">
                  <c:v>615.8674999999995</c:v>
                </c:pt>
                <c:pt idx="5">
                  <c:v>609.79900000000032</c:v>
                </c:pt>
                <c:pt idx="6">
                  <c:v>586.3539999999997</c:v>
                </c:pt>
                <c:pt idx="7">
                  <c:v>600.81099999999958</c:v>
                </c:pt>
                <c:pt idx="8">
                  <c:v>591.76499999999999</c:v>
                </c:pt>
                <c:pt idx="9">
                  <c:v>641.20499999999993</c:v>
                </c:pt>
                <c:pt idx="10">
                  <c:v>632.76050000000009</c:v>
                </c:pt>
                <c:pt idx="11">
                  <c:v>626.34049999999968</c:v>
                </c:pt>
                <c:pt idx="12">
                  <c:v>649.45449999999971</c:v>
                </c:pt>
                <c:pt idx="13">
                  <c:v>640.10599999999999</c:v>
                </c:pt>
                <c:pt idx="14">
                  <c:v>656.745</c:v>
                </c:pt>
                <c:pt idx="15">
                  <c:v>638.94149999999956</c:v>
                </c:pt>
                <c:pt idx="16">
                  <c:v>649.14249999999959</c:v>
                </c:pt>
                <c:pt idx="17">
                  <c:v>683.4704999999999</c:v>
                </c:pt>
                <c:pt idx="18">
                  <c:v>670.19599999999991</c:v>
                </c:pt>
                <c:pt idx="19">
                  <c:v>692.55500000000006</c:v>
                </c:pt>
                <c:pt idx="20">
                  <c:v>692.49350000000004</c:v>
                </c:pt>
                <c:pt idx="21">
                  <c:v>701.88550000000009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south'!$A$1:$V$1</c:f>
              <c:numCache>
                <c:formatCode>0.00</c:formatCode>
                <c:ptCount val="22"/>
                <c:pt idx="1">
                  <c:v>452.25709999999981</c:v>
                </c:pt>
                <c:pt idx="2">
                  <c:v>364.3968499999998</c:v>
                </c:pt>
                <c:pt idx="3">
                  <c:v>343.4600499999998</c:v>
                </c:pt>
                <c:pt idx="4">
                  <c:v>293.17365000000001</c:v>
                </c:pt>
                <c:pt idx="5">
                  <c:v>268.28909999999985</c:v>
                </c:pt>
                <c:pt idx="6">
                  <c:v>248.9727</c:v>
                </c:pt>
                <c:pt idx="7">
                  <c:v>236.3476</c:v>
                </c:pt>
                <c:pt idx="8">
                  <c:v>224.00374999999997</c:v>
                </c:pt>
                <c:pt idx="9">
                  <c:v>214.81275000000002</c:v>
                </c:pt>
                <c:pt idx="10">
                  <c:v>195.14704999999998</c:v>
                </c:pt>
                <c:pt idx="11">
                  <c:v>197.48555000000002</c:v>
                </c:pt>
                <c:pt idx="12">
                  <c:v>187.91369999999998</c:v>
                </c:pt>
                <c:pt idx="13">
                  <c:v>177.92359999999999</c:v>
                </c:pt>
                <c:pt idx="14">
                  <c:v>174.66899999999998</c:v>
                </c:pt>
                <c:pt idx="15">
                  <c:v>169.13925</c:v>
                </c:pt>
                <c:pt idx="16">
                  <c:v>163.61254999999997</c:v>
                </c:pt>
                <c:pt idx="17">
                  <c:v>159.75720000000001</c:v>
                </c:pt>
                <c:pt idx="18">
                  <c:v>154.63</c:v>
                </c:pt>
                <c:pt idx="19">
                  <c:v>155.68600000000001</c:v>
                </c:pt>
                <c:pt idx="20">
                  <c:v>161.37430000000001</c:v>
                </c:pt>
                <c:pt idx="21">
                  <c:v>158.06584999999998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103.55619999999999</c:v>
                </c:pt>
                <c:pt idx="1">
                  <c:v>103.55619999999999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163.89400000000001</c:v>
                </c:pt>
                <c:pt idx="1">
                  <c:v>163.89400000000001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255.09339999999997</c:v>
                </c:pt>
                <c:pt idx="1">
                  <c:v>255.09339999999997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6190936"/>
        <c:axId val="406196816"/>
      </c:scatterChart>
      <c:valAx>
        <c:axId val="406190936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  <a:prstDash val="sysDot"/>
          </a:ln>
        </c:spPr>
        <c:crossAx val="406196816"/>
        <c:crosses val="autoZero"/>
        <c:crossBetween val="midCat"/>
      </c:valAx>
      <c:valAx>
        <c:axId val="406196816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</a:t>
                </a:r>
                <a:r>
                  <a:rPr lang="en-US" baseline="0"/>
                  <a:t> </a:t>
                </a:r>
                <a:r>
                  <a:rPr lang="en-US"/>
                  <a:t> stock 1+ Biomass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6190936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71E-2"/>
          <c:w val="0.7579396325459335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south'!$A$3:$V$3</c:f>
              <c:numCache>
                <c:formatCode>0.00</c:formatCode>
                <c:ptCount val="22"/>
                <c:pt idx="1">
                  <c:v>1363.249</c:v>
                </c:pt>
                <c:pt idx="2">
                  <c:v>1242.079</c:v>
                </c:pt>
                <c:pt idx="3">
                  <c:v>1200.7949999999998</c:v>
                </c:pt>
                <c:pt idx="4">
                  <c:v>1101.4780000000001</c:v>
                </c:pt>
                <c:pt idx="5">
                  <c:v>1124.9204999999999</c:v>
                </c:pt>
                <c:pt idx="6">
                  <c:v>1180.1754999999982</c:v>
                </c:pt>
                <c:pt idx="7">
                  <c:v>1196.2424999999996</c:v>
                </c:pt>
                <c:pt idx="8">
                  <c:v>1397.5244999999984</c:v>
                </c:pt>
                <c:pt idx="9">
                  <c:v>1637.5724999999986</c:v>
                </c:pt>
                <c:pt idx="10">
                  <c:v>1871.1504999999981</c:v>
                </c:pt>
                <c:pt idx="11">
                  <c:v>2193.317500000001</c:v>
                </c:pt>
                <c:pt idx="12">
                  <c:v>2613.7279999999987</c:v>
                </c:pt>
                <c:pt idx="13">
                  <c:v>3148.3374999999992</c:v>
                </c:pt>
                <c:pt idx="14">
                  <c:v>3285.0839999999994</c:v>
                </c:pt>
                <c:pt idx="15">
                  <c:v>3172.7579999999989</c:v>
                </c:pt>
                <c:pt idx="16">
                  <c:v>2919.7704999999987</c:v>
                </c:pt>
                <c:pt idx="17">
                  <c:v>2703.8779999999992</c:v>
                </c:pt>
                <c:pt idx="18">
                  <c:v>2502.898999999999</c:v>
                </c:pt>
                <c:pt idx="19">
                  <c:v>2466.8184999999994</c:v>
                </c:pt>
                <c:pt idx="20">
                  <c:v>2522.7739999999949</c:v>
                </c:pt>
                <c:pt idx="21">
                  <c:v>2712.425999999999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south'!$A$2:$V$2</c:f>
              <c:numCache>
                <c:formatCode>0.00</c:formatCode>
                <c:ptCount val="22"/>
                <c:pt idx="1">
                  <c:v>885.05399999999997</c:v>
                </c:pt>
                <c:pt idx="2">
                  <c:v>730.90100000000007</c:v>
                </c:pt>
                <c:pt idx="3">
                  <c:v>632.16149999999959</c:v>
                </c:pt>
                <c:pt idx="4">
                  <c:v>528.0385</c:v>
                </c:pt>
                <c:pt idx="5">
                  <c:v>449.66200000000021</c:v>
                </c:pt>
                <c:pt idx="6">
                  <c:v>382.16650000000004</c:v>
                </c:pt>
                <c:pt idx="7">
                  <c:v>348.87049999999999</c:v>
                </c:pt>
                <c:pt idx="8">
                  <c:v>328.96949999999993</c:v>
                </c:pt>
                <c:pt idx="9">
                  <c:v>338.33849999999984</c:v>
                </c:pt>
                <c:pt idx="10">
                  <c:v>347.50850000000003</c:v>
                </c:pt>
                <c:pt idx="11">
                  <c:v>372.47449999999981</c:v>
                </c:pt>
                <c:pt idx="12">
                  <c:v>386.18700000000001</c:v>
                </c:pt>
                <c:pt idx="13">
                  <c:v>417.44600000000003</c:v>
                </c:pt>
                <c:pt idx="14">
                  <c:v>427.98749999999984</c:v>
                </c:pt>
                <c:pt idx="15">
                  <c:v>415.77</c:v>
                </c:pt>
                <c:pt idx="16">
                  <c:v>383.28449999999981</c:v>
                </c:pt>
                <c:pt idx="17">
                  <c:v>346.50299999999999</c:v>
                </c:pt>
                <c:pt idx="18">
                  <c:v>326.48149999999964</c:v>
                </c:pt>
                <c:pt idx="19">
                  <c:v>320.40899999999976</c:v>
                </c:pt>
                <c:pt idx="20">
                  <c:v>319.21099999999984</c:v>
                </c:pt>
                <c:pt idx="21">
                  <c:v>314.75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south'!$A$1:$V$1</c:f>
              <c:numCache>
                <c:formatCode>0.00</c:formatCode>
                <c:ptCount val="22"/>
                <c:pt idx="1">
                  <c:v>516.31659999999965</c:v>
                </c:pt>
                <c:pt idx="2">
                  <c:v>412.56925000000001</c:v>
                </c:pt>
                <c:pt idx="3">
                  <c:v>352.31805000000003</c:v>
                </c:pt>
                <c:pt idx="4">
                  <c:v>280.38679999999977</c:v>
                </c:pt>
                <c:pt idx="5">
                  <c:v>216.0977</c:v>
                </c:pt>
                <c:pt idx="6">
                  <c:v>178.07979999999998</c:v>
                </c:pt>
                <c:pt idx="7">
                  <c:v>151.04225</c:v>
                </c:pt>
                <c:pt idx="8">
                  <c:v>137.06200000000001</c:v>
                </c:pt>
                <c:pt idx="9">
                  <c:v>124.80549999999998</c:v>
                </c:pt>
                <c:pt idx="10">
                  <c:v>122.40860000000002</c:v>
                </c:pt>
                <c:pt idx="11">
                  <c:v>121.76795000000004</c:v>
                </c:pt>
                <c:pt idx="12">
                  <c:v>118.28535000000001</c:v>
                </c:pt>
                <c:pt idx="13">
                  <c:v>113.6879</c:v>
                </c:pt>
                <c:pt idx="14">
                  <c:v>105.66105</c:v>
                </c:pt>
                <c:pt idx="15">
                  <c:v>99.745175000000003</c:v>
                </c:pt>
                <c:pt idx="16">
                  <c:v>95.533729999999991</c:v>
                </c:pt>
                <c:pt idx="17">
                  <c:v>91.739650000000026</c:v>
                </c:pt>
                <c:pt idx="18">
                  <c:v>89.241794999999996</c:v>
                </c:pt>
                <c:pt idx="19">
                  <c:v>90.244210000000081</c:v>
                </c:pt>
                <c:pt idx="20">
                  <c:v>94.098919999999993</c:v>
                </c:pt>
                <c:pt idx="21">
                  <c:v>92.058844999999948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103.55619999999999</c:v>
                </c:pt>
                <c:pt idx="1">
                  <c:v>103.55619999999999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163.89400000000001</c:v>
                </c:pt>
                <c:pt idx="1">
                  <c:v>163.89400000000001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255.09339999999997</c:v>
                </c:pt>
                <c:pt idx="1">
                  <c:v>255.09339999999997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6192504"/>
        <c:axId val="406194856"/>
      </c:scatterChart>
      <c:valAx>
        <c:axId val="406192504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  <a:prstDash val="sysDot"/>
          </a:ln>
        </c:spPr>
        <c:crossAx val="406194856"/>
        <c:crosses val="autoZero"/>
        <c:crossBetween val="midCat"/>
      </c:valAx>
      <c:valAx>
        <c:axId val="406194856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</a:t>
                </a:r>
                <a:r>
                  <a:rPr lang="en-US" baseline="0"/>
                  <a:t> </a:t>
                </a:r>
                <a:r>
                  <a:rPr lang="en-US"/>
                  <a:t> stock 1+ Biomass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6192504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3012E-2"/>
          <c:w val="0.76141185476815465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'[SSB_2areaCMP beta 0 090.xlsx]Switch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110.94750000000005</c:v>
                </c:pt>
                <c:pt idx="2">
                  <c:v>75.264700000000005</c:v>
                </c:pt>
                <c:pt idx="3">
                  <c:v>62.540849999999999</c:v>
                </c:pt>
                <c:pt idx="4">
                  <c:v>52.401199999999996</c:v>
                </c:pt>
                <c:pt idx="5">
                  <c:v>48.514599999999994</c:v>
                </c:pt>
                <c:pt idx="6">
                  <c:v>46.250550000000011</c:v>
                </c:pt>
                <c:pt idx="7">
                  <c:v>43.370249999999999</c:v>
                </c:pt>
                <c:pt idx="8">
                  <c:v>39.616350000000011</c:v>
                </c:pt>
                <c:pt idx="9">
                  <c:v>35.130550000000021</c:v>
                </c:pt>
                <c:pt idx="10">
                  <c:v>29.370950000000011</c:v>
                </c:pt>
                <c:pt idx="11">
                  <c:v>24.019599999999986</c:v>
                </c:pt>
                <c:pt idx="12">
                  <c:v>17.911100000000001</c:v>
                </c:pt>
                <c:pt idx="13">
                  <c:v>11.983400000000005</c:v>
                </c:pt>
                <c:pt idx="14">
                  <c:v>5.1286199999999971</c:v>
                </c:pt>
                <c:pt idx="15">
                  <c:v>0.73908900000000033</c:v>
                </c:pt>
                <c:pt idx="16">
                  <c:v>9.2177699999999987E-2</c:v>
                </c:pt>
                <c:pt idx="17">
                  <c:v>3.9159950000000002E-3</c:v>
                </c:pt>
                <c:pt idx="18">
                  <c:v>2.6153400000000006E-4</c:v>
                </c:pt>
                <c:pt idx="19">
                  <c:v>1.3078350000000007E-5</c:v>
                </c:pt>
                <c:pt idx="20">
                  <c:v>8.9561200000000112E-7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60.312599999999996</c:v>
                </c:pt>
                <c:pt idx="2">
                  <c:v>16.318950000000012</c:v>
                </c:pt>
                <c:pt idx="3">
                  <c:v>3.7527349999999999</c:v>
                </c:pt>
                <c:pt idx="4">
                  <c:v>0.47751200000000021</c:v>
                </c:pt>
                <c:pt idx="5">
                  <c:v>9.042335E-2</c:v>
                </c:pt>
                <c:pt idx="6">
                  <c:v>5.0117949999999994E-3</c:v>
                </c:pt>
                <c:pt idx="7">
                  <c:v>4.051305000000003E-4</c:v>
                </c:pt>
                <c:pt idx="8">
                  <c:v>2.211900000000002E-5</c:v>
                </c:pt>
                <c:pt idx="9">
                  <c:v>1.2946950000000008E-6</c:v>
                </c:pt>
                <c:pt idx="10">
                  <c:v>6.4063850000000088E-8</c:v>
                </c:pt>
                <c:pt idx="11">
                  <c:v>3.2805000000000062E-9</c:v>
                </c:pt>
                <c:pt idx="12">
                  <c:v>1.7974600000000025E-10</c:v>
                </c:pt>
                <c:pt idx="13">
                  <c:v>1.013137500000002E-11</c:v>
                </c:pt>
                <c:pt idx="14">
                  <c:v>4.5352850000000094E-13</c:v>
                </c:pt>
                <c:pt idx="15">
                  <c:v>2.524965000000006E-14</c:v>
                </c:pt>
                <c:pt idx="16">
                  <c:v>1.6104550000000044E-15</c:v>
                </c:pt>
                <c:pt idx="17">
                  <c:v>8.9251300000000292E-17</c:v>
                </c:pt>
                <c:pt idx="18">
                  <c:v>5.6966600000000187E-18</c:v>
                </c:pt>
                <c:pt idx="19">
                  <c:v>3.1441250000000106E-19</c:v>
                </c:pt>
                <c:pt idx="20">
                  <c:v>2.3535750000000074E-20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'[SSB_2areaCMP SameBetas.xlsx]Switch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92.851650000000006</c:v>
                </c:pt>
                <c:pt idx="2">
                  <c:v>54.407499999999999</c:v>
                </c:pt>
                <c:pt idx="3">
                  <c:v>37.229750000000024</c:v>
                </c:pt>
                <c:pt idx="4">
                  <c:v>23.875999999999987</c:v>
                </c:pt>
                <c:pt idx="5">
                  <c:v>17.282999999999983</c:v>
                </c:pt>
                <c:pt idx="6">
                  <c:v>10.489700000000004</c:v>
                </c:pt>
                <c:pt idx="7">
                  <c:v>7.2753999999999994</c:v>
                </c:pt>
                <c:pt idx="8">
                  <c:v>1.8418899999999998</c:v>
                </c:pt>
                <c:pt idx="9">
                  <c:v>0.24260399999999999</c:v>
                </c:pt>
                <c:pt idx="10">
                  <c:v>5.7366900000000047E-2</c:v>
                </c:pt>
                <c:pt idx="11">
                  <c:v>2.5473050000000014E-3</c:v>
                </c:pt>
                <c:pt idx="12">
                  <c:v>1.6635800000000013E-4</c:v>
                </c:pt>
                <c:pt idx="13">
                  <c:v>7.7406050000000072E-6</c:v>
                </c:pt>
                <c:pt idx="14">
                  <c:v>3.4545500000000036E-7</c:v>
                </c:pt>
                <c:pt idx="15">
                  <c:v>2.1840900000000034E-8</c:v>
                </c:pt>
                <c:pt idx="16">
                  <c:v>1.1077250000000005E-9</c:v>
                </c:pt>
                <c:pt idx="17">
                  <c:v>6.8886800000000137E-11</c:v>
                </c:pt>
                <c:pt idx="18">
                  <c:v>4.4951100000000075E-12</c:v>
                </c:pt>
                <c:pt idx="19">
                  <c:v>2.864680000000006E-13</c:v>
                </c:pt>
                <c:pt idx="20">
                  <c:v>1.648605000000004E-14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038744"/>
        <c:axId val="405040312"/>
      </c:scatterChart>
      <c:valAx>
        <c:axId val="405038744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0312"/>
        <c:crosses val="autoZero"/>
        <c:crossBetween val="midCat"/>
      </c:valAx>
      <c:valAx>
        <c:axId val="405040312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38744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32939632545941"/>
          <c:y val="7.4016797900262846E-2"/>
          <c:w val="0.75446741032371079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'[SSB_2areaCMP beta 0 090.xlsx]BsBw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178.64099999999999</c:v>
                </c:pt>
                <c:pt idx="2">
                  <c:v>137.26300000000001</c:v>
                </c:pt>
                <c:pt idx="3">
                  <c:v>137.76549999999997</c:v>
                </c:pt>
                <c:pt idx="4">
                  <c:v>134.37100000000001</c:v>
                </c:pt>
                <c:pt idx="5">
                  <c:v>128.33250000000001</c:v>
                </c:pt>
                <c:pt idx="6">
                  <c:v>121.73750000000004</c:v>
                </c:pt>
                <c:pt idx="7">
                  <c:v>119.99950000000005</c:v>
                </c:pt>
                <c:pt idx="8">
                  <c:v>117.364</c:v>
                </c:pt>
                <c:pt idx="9">
                  <c:v>109.49950000000004</c:v>
                </c:pt>
                <c:pt idx="10">
                  <c:v>111.81100000000002</c:v>
                </c:pt>
                <c:pt idx="11">
                  <c:v>100.06475</c:v>
                </c:pt>
                <c:pt idx="12">
                  <c:v>96.813900000000004</c:v>
                </c:pt>
                <c:pt idx="13">
                  <c:v>86.266750000000002</c:v>
                </c:pt>
                <c:pt idx="14">
                  <c:v>82.843050000000005</c:v>
                </c:pt>
                <c:pt idx="15">
                  <c:v>84.31280000000001</c:v>
                </c:pt>
                <c:pt idx="16">
                  <c:v>78.701799999999992</c:v>
                </c:pt>
                <c:pt idx="17">
                  <c:v>71.744100000000046</c:v>
                </c:pt>
                <c:pt idx="18">
                  <c:v>68.330649999999991</c:v>
                </c:pt>
                <c:pt idx="19">
                  <c:v>67.268699999999995</c:v>
                </c:pt>
                <c:pt idx="20">
                  <c:v>62.965450000000011</c:v>
                </c:pt>
              </c:numCache>
            </c:numRef>
          </c:yVal>
          <c:smooth val="0"/>
        </c:ser>
        <c:ser>
          <c:idx val="1"/>
          <c:order val="1"/>
          <c:tx>
            <c:v>InterimOMP-13v2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121.56399999999999</c:v>
                </c:pt>
                <c:pt idx="2">
                  <c:v>62.32105</c:v>
                </c:pt>
                <c:pt idx="3">
                  <c:v>40.270050000000012</c:v>
                </c:pt>
                <c:pt idx="4">
                  <c:v>19.7209</c:v>
                </c:pt>
                <c:pt idx="5">
                  <c:v>7.9175749999999958</c:v>
                </c:pt>
                <c:pt idx="6">
                  <c:v>2.1788350000000003</c:v>
                </c:pt>
                <c:pt idx="7">
                  <c:v>0.32377250000000024</c:v>
                </c:pt>
                <c:pt idx="8">
                  <c:v>6.7137749999999996E-2</c:v>
                </c:pt>
                <c:pt idx="9">
                  <c:v>2.7502000000000013E-3</c:v>
                </c:pt>
                <c:pt idx="10">
                  <c:v>2.3251050000000002E-4</c:v>
                </c:pt>
                <c:pt idx="11">
                  <c:v>1.0615850000000004E-5</c:v>
                </c:pt>
                <c:pt idx="12">
                  <c:v>5.621840000000005E-7</c:v>
                </c:pt>
                <c:pt idx="13">
                  <c:v>3.4365150000000045E-8</c:v>
                </c:pt>
                <c:pt idx="14">
                  <c:v>1.8975150000000028E-9</c:v>
                </c:pt>
                <c:pt idx="15">
                  <c:v>1.0559850000000014E-10</c:v>
                </c:pt>
                <c:pt idx="16">
                  <c:v>5.7839600000000112E-12</c:v>
                </c:pt>
                <c:pt idx="17">
                  <c:v>3.6413050000000083E-13</c:v>
                </c:pt>
                <c:pt idx="18">
                  <c:v>2.1712900000000049E-14</c:v>
                </c:pt>
                <c:pt idx="19">
                  <c:v>1.3788150000000037E-15</c:v>
                </c:pt>
                <c:pt idx="20">
                  <c:v>8.5036400000000263E-17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'[SSB_2areaCMP SameBetas.xlsx]BsBw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153.18900000000002</c:v>
                </c:pt>
                <c:pt idx="2">
                  <c:v>103.2025</c:v>
                </c:pt>
                <c:pt idx="3">
                  <c:v>92.449349999999995</c:v>
                </c:pt>
                <c:pt idx="4">
                  <c:v>74.282399999999981</c:v>
                </c:pt>
                <c:pt idx="5">
                  <c:v>60.7744</c:v>
                </c:pt>
                <c:pt idx="6">
                  <c:v>46.562650000000012</c:v>
                </c:pt>
                <c:pt idx="7">
                  <c:v>35.787000000000006</c:v>
                </c:pt>
                <c:pt idx="8">
                  <c:v>26.661349999999985</c:v>
                </c:pt>
                <c:pt idx="9">
                  <c:v>19.350349999999985</c:v>
                </c:pt>
                <c:pt idx="10">
                  <c:v>11.632300000000001</c:v>
                </c:pt>
                <c:pt idx="11">
                  <c:v>4.9037450000000034</c:v>
                </c:pt>
                <c:pt idx="12">
                  <c:v>1.3985449999999999</c:v>
                </c:pt>
                <c:pt idx="13">
                  <c:v>0.16708149999999999</c:v>
                </c:pt>
                <c:pt idx="14">
                  <c:v>2.334135E-2</c:v>
                </c:pt>
                <c:pt idx="15">
                  <c:v>1.2725049999999999E-3</c:v>
                </c:pt>
                <c:pt idx="16">
                  <c:v>9.2306700000000002E-5</c:v>
                </c:pt>
                <c:pt idx="17">
                  <c:v>4.2012250000000048E-6</c:v>
                </c:pt>
                <c:pt idx="18">
                  <c:v>2.3883600000000025E-7</c:v>
                </c:pt>
                <c:pt idx="19">
                  <c:v>1.417795000000001E-8</c:v>
                </c:pt>
                <c:pt idx="20">
                  <c:v>9.7203700000000079E-10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045408"/>
        <c:axId val="405043840"/>
      </c:scatterChart>
      <c:valAx>
        <c:axId val="405045408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3840"/>
        <c:crosses val="autoZero"/>
        <c:crossBetween val="midCat"/>
      </c:valAx>
      <c:valAx>
        <c:axId val="405043840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5408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43E-2"/>
          <c:w val="0.75793963254593377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'[SSB_2areaCMP beta 0 090.xlsx]No Move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380.22199999999964</c:v>
                </c:pt>
                <c:pt idx="2">
                  <c:v>311.41799999999984</c:v>
                </c:pt>
                <c:pt idx="3">
                  <c:v>580.971</c:v>
                </c:pt>
                <c:pt idx="4">
                  <c:v>678.33449999999959</c:v>
                </c:pt>
                <c:pt idx="5">
                  <c:v>937.97849999999994</c:v>
                </c:pt>
                <c:pt idx="6">
                  <c:v>1095.8150000000001</c:v>
                </c:pt>
                <c:pt idx="7">
                  <c:v>1303.7550000000001</c:v>
                </c:pt>
                <c:pt idx="8">
                  <c:v>1469.22</c:v>
                </c:pt>
                <c:pt idx="9">
                  <c:v>1571.05</c:v>
                </c:pt>
                <c:pt idx="10">
                  <c:v>1648.2249999999999</c:v>
                </c:pt>
                <c:pt idx="11">
                  <c:v>1737.01</c:v>
                </c:pt>
                <c:pt idx="12">
                  <c:v>1810.93</c:v>
                </c:pt>
                <c:pt idx="13">
                  <c:v>1822.0749999999998</c:v>
                </c:pt>
                <c:pt idx="14">
                  <c:v>1828.2449999999999</c:v>
                </c:pt>
                <c:pt idx="15">
                  <c:v>1868.22</c:v>
                </c:pt>
                <c:pt idx="16">
                  <c:v>1888.9250000000006</c:v>
                </c:pt>
                <c:pt idx="17">
                  <c:v>1877.1699999999998</c:v>
                </c:pt>
                <c:pt idx="18">
                  <c:v>1853.6149999999998</c:v>
                </c:pt>
                <c:pt idx="19">
                  <c:v>1858.9850000000001</c:v>
                </c:pt>
                <c:pt idx="20">
                  <c:v>1874.1699999999998</c:v>
                </c:pt>
              </c:numCache>
            </c:numRef>
          </c:yVal>
          <c:smooth val="0"/>
        </c:ser>
        <c:ser>
          <c:idx val="1"/>
          <c:order val="1"/>
          <c:tx>
            <c:v>InterimOMP-13v2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317.75099999999981</c:v>
                </c:pt>
                <c:pt idx="2">
                  <c:v>221.6885</c:v>
                </c:pt>
                <c:pt idx="3">
                  <c:v>400.61699999999979</c:v>
                </c:pt>
                <c:pt idx="4">
                  <c:v>409.09450000000004</c:v>
                </c:pt>
                <c:pt idx="5">
                  <c:v>569.30050000000006</c:v>
                </c:pt>
                <c:pt idx="6">
                  <c:v>644.25099999999998</c:v>
                </c:pt>
                <c:pt idx="7">
                  <c:v>806.71749999999997</c:v>
                </c:pt>
                <c:pt idx="8">
                  <c:v>924.82649999999967</c:v>
                </c:pt>
                <c:pt idx="9">
                  <c:v>1047.5899999999999</c:v>
                </c:pt>
                <c:pt idx="10">
                  <c:v>1105.93</c:v>
                </c:pt>
                <c:pt idx="11">
                  <c:v>1191.155</c:v>
                </c:pt>
                <c:pt idx="12">
                  <c:v>1245.52</c:v>
                </c:pt>
                <c:pt idx="13">
                  <c:v>1292.8249999999998</c:v>
                </c:pt>
                <c:pt idx="14">
                  <c:v>1338.395</c:v>
                </c:pt>
                <c:pt idx="15">
                  <c:v>1400.855</c:v>
                </c:pt>
                <c:pt idx="16">
                  <c:v>1426.2800000000002</c:v>
                </c:pt>
                <c:pt idx="17">
                  <c:v>1447.6</c:v>
                </c:pt>
                <c:pt idx="18">
                  <c:v>1447.45</c:v>
                </c:pt>
                <c:pt idx="19">
                  <c:v>1477.4749999999999</c:v>
                </c:pt>
                <c:pt idx="20">
                  <c:v>1468.22</c:v>
                </c:pt>
              </c:numCache>
            </c:numRef>
          </c:yVal>
          <c:smooth val="0"/>
        </c:ser>
        <c:ser>
          <c:idx val="2"/>
          <c:order val="2"/>
          <c:tx>
            <c:v>Same beta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'[SSB_2areaCMP SameBetas.xlsx]No Move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335.9425</c:v>
                </c:pt>
                <c:pt idx="2">
                  <c:v>245.68550000000002</c:v>
                </c:pt>
                <c:pt idx="3">
                  <c:v>442.98900000000003</c:v>
                </c:pt>
                <c:pt idx="4">
                  <c:v>457.23199999999963</c:v>
                </c:pt>
                <c:pt idx="5">
                  <c:v>639.1395</c:v>
                </c:pt>
                <c:pt idx="6">
                  <c:v>712.56749999999965</c:v>
                </c:pt>
                <c:pt idx="7">
                  <c:v>860.31099999999958</c:v>
                </c:pt>
                <c:pt idx="8">
                  <c:v>978.2619999999996</c:v>
                </c:pt>
                <c:pt idx="9">
                  <c:v>1078.895</c:v>
                </c:pt>
                <c:pt idx="10">
                  <c:v>1160.28</c:v>
                </c:pt>
                <c:pt idx="11">
                  <c:v>1250.1199999999999</c:v>
                </c:pt>
                <c:pt idx="12">
                  <c:v>1291.97</c:v>
                </c:pt>
                <c:pt idx="13">
                  <c:v>1315.1699999999998</c:v>
                </c:pt>
                <c:pt idx="14">
                  <c:v>1389.61</c:v>
                </c:pt>
                <c:pt idx="15">
                  <c:v>1423.47</c:v>
                </c:pt>
                <c:pt idx="16">
                  <c:v>1448.74</c:v>
                </c:pt>
                <c:pt idx="17">
                  <c:v>1468.8899999999999</c:v>
                </c:pt>
                <c:pt idx="18">
                  <c:v>1441.02</c:v>
                </c:pt>
                <c:pt idx="19">
                  <c:v>1483.4449999999999</c:v>
                </c:pt>
                <c:pt idx="20">
                  <c:v>1467.6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042272"/>
        <c:axId val="405037960"/>
      </c:scatterChart>
      <c:valAx>
        <c:axId val="405042272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37960"/>
        <c:crosses val="autoZero"/>
        <c:crossBetween val="midCat"/>
      </c:valAx>
      <c:valAx>
        <c:axId val="405037960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SSB</a:t>
                </a:r>
                <a:r>
                  <a:rPr lang="en-US" baseline="0"/>
                  <a:t> ('000t)</a:t>
                </a:r>
                <a:endParaRPr lang="en-US"/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2272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84E-2"/>
          <c:w val="0.75793963254593377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'[SSB_2areaCMP beta 0 090.xlsx]Switch - south'!$B$2:$V$2</c:f>
              <c:numCache>
                <c:formatCode>0.00</c:formatCode>
                <c:ptCount val="21"/>
                <c:pt idx="0">
                  <c:v>369.767</c:v>
                </c:pt>
                <c:pt idx="1">
                  <c:v>448.29299999999984</c:v>
                </c:pt>
                <c:pt idx="2">
                  <c:v>306.52</c:v>
                </c:pt>
                <c:pt idx="3">
                  <c:v>238.23499999999999</c:v>
                </c:pt>
                <c:pt idx="4">
                  <c:v>182.3075</c:v>
                </c:pt>
                <c:pt idx="5">
                  <c:v>142.12449999999998</c:v>
                </c:pt>
                <c:pt idx="6">
                  <c:v>120.848</c:v>
                </c:pt>
                <c:pt idx="7">
                  <c:v>110.75749999999999</c:v>
                </c:pt>
                <c:pt idx="8">
                  <c:v>101.36499999999999</c:v>
                </c:pt>
                <c:pt idx="9">
                  <c:v>101.88200000000001</c:v>
                </c:pt>
                <c:pt idx="10">
                  <c:v>98.799250000000043</c:v>
                </c:pt>
                <c:pt idx="11">
                  <c:v>102.5705</c:v>
                </c:pt>
                <c:pt idx="12">
                  <c:v>94.227499999999992</c:v>
                </c:pt>
                <c:pt idx="13">
                  <c:v>94.882399999999947</c:v>
                </c:pt>
                <c:pt idx="14">
                  <c:v>95.013949999999994</c:v>
                </c:pt>
                <c:pt idx="15">
                  <c:v>91.986700000000013</c:v>
                </c:pt>
                <c:pt idx="16">
                  <c:v>85.214050000000043</c:v>
                </c:pt>
                <c:pt idx="17">
                  <c:v>81.852449999999962</c:v>
                </c:pt>
                <c:pt idx="18">
                  <c:v>78.972399999999979</c:v>
                </c:pt>
                <c:pt idx="19">
                  <c:v>78.723500000000001</c:v>
                </c:pt>
                <c:pt idx="20">
                  <c:v>78.575150000000008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south'!$A$2:$V$2</c:f>
              <c:numCache>
                <c:formatCode>0.00</c:formatCode>
                <c:ptCount val="22"/>
                <c:pt idx="1">
                  <c:v>369.767</c:v>
                </c:pt>
                <c:pt idx="2">
                  <c:v>482.61800000000005</c:v>
                </c:pt>
                <c:pt idx="3">
                  <c:v>347.95149999999984</c:v>
                </c:pt>
                <c:pt idx="4">
                  <c:v>241.25300000000001</c:v>
                </c:pt>
                <c:pt idx="5">
                  <c:v>162.64250000000001</c:v>
                </c:pt>
                <c:pt idx="6">
                  <c:v>110.7055</c:v>
                </c:pt>
                <c:pt idx="7">
                  <c:v>87.419950000000043</c:v>
                </c:pt>
                <c:pt idx="8">
                  <c:v>76.834800000000001</c:v>
                </c:pt>
                <c:pt idx="9">
                  <c:v>72.124949999999998</c:v>
                </c:pt>
                <c:pt idx="10">
                  <c:v>69.733599999999996</c:v>
                </c:pt>
                <c:pt idx="11">
                  <c:v>67.099199999999996</c:v>
                </c:pt>
                <c:pt idx="12">
                  <c:v>65.851950000000002</c:v>
                </c:pt>
                <c:pt idx="13">
                  <c:v>64.86975000000001</c:v>
                </c:pt>
                <c:pt idx="14">
                  <c:v>62.2864</c:v>
                </c:pt>
                <c:pt idx="15">
                  <c:v>62.316749999999999</c:v>
                </c:pt>
                <c:pt idx="16">
                  <c:v>61.968100000000021</c:v>
                </c:pt>
                <c:pt idx="17">
                  <c:v>61.055900000000001</c:v>
                </c:pt>
                <c:pt idx="18">
                  <c:v>62.133400000000002</c:v>
                </c:pt>
                <c:pt idx="19">
                  <c:v>61.755200000000002</c:v>
                </c:pt>
                <c:pt idx="20">
                  <c:v>62.285650000000011</c:v>
                </c:pt>
                <c:pt idx="21">
                  <c:v>62.578100000000013</c:v>
                </c:pt>
              </c:numCache>
            </c:numRef>
          </c:yVal>
          <c:smooth val="0"/>
        </c:ser>
        <c:ser>
          <c:idx val="2"/>
          <c:order val="2"/>
          <c:tx>
            <c:v>Same betas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'[SSB_2areaCMP SameBetas.xlsx]Switch - south'!$B$2:$V$2</c:f>
              <c:numCache>
                <c:formatCode>0.00</c:formatCode>
                <c:ptCount val="21"/>
                <c:pt idx="0">
                  <c:v>369.767</c:v>
                </c:pt>
                <c:pt idx="1">
                  <c:v>457.1585</c:v>
                </c:pt>
                <c:pt idx="2">
                  <c:v>318.2559999999998</c:v>
                </c:pt>
                <c:pt idx="3">
                  <c:v>241.0385</c:v>
                </c:pt>
                <c:pt idx="4">
                  <c:v>176.17949999999999</c:v>
                </c:pt>
                <c:pt idx="5">
                  <c:v>132.20999999999998</c:v>
                </c:pt>
                <c:pt idx="6">
                  <c:v>105.1575</c:v>
                </c:pt>
                <c:pt idx="7">
                  <c:v>91.634950000000003</c:v>
                </c:pt>
                <c:pt idx="8">
                  <c:v>84.450099999999992</c:v>
                </c:pt>
                <c:pt idx="9">
                  <c:v>79.932400000000001</c:v>
                </c:pt>
                <c:pt idx="10">
                  <c:v>75.848100000000002</c:v>
                </c:pt>
                <c:pt idx="11">
                  <c:v>75.9709</c:v>
                </c:pt>
                <c:pt idx="12">
                  <c:v>71.821899999999999</c:v>
                </c:pt>
                <c:pt idx="13">
                  <c:v>68.532049999999998</c:v>
                </c:pt>
                <c:pt idx="14">
                  <c:v>67.650699999999986</c:v>
                </c:pt>
                <c:pt idx="15">
                  <c:v>67.184299999999993</c:v>
                </c:pt>
                <c:pt idx="16">
                  <c:v>66.5959</c:v>
                </c:pt>
                <c:pt idx="17">
                  <c:v>64.538600000000002</c:v>
                </c:pt>
                <c:pt idx="18">
                  <c:v>64.734899999999996</c:v>
                </c:pt>
                <c:pt idx="19">
                  <c:v>63.679650000000002</c:v>
                </c:pt>
                <c:pt idx="20">
                  <c:v>64.605499999999978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041880"/>
        <c:axId val="488303712"/>
      </c:scatterChart>
      <c:valAx>
        <c:axId val="40504188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303712"/>
        <c:crosses val="autoZero"/>
        <c:crossBetween val="midCat"/>
      </c:valAx>
      <c:valAx>
        <c:axId val="488303712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</a:t>
                </a:r>
                <a:r>
                  <a:rPr lang="en-US" baseline="0"/>
                  <a:t> </a:t>
                </a:r>
                <a:r>
                  <a:rPr lang="en-US"/>
                  <a:t>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05041880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32939632545941"/>
          <c:y val="7.401679790026279E-2"/>
          <c:w val="0.7544674103237104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west'!$B$3:$V$3</c:f>
              <c:numCache>
                <c:formatCode>0.00</c:formatCode>
                <c:ptCount val="21"/>
                <c:pt idx="0">
                  <c:v>221.50904999999997</c:v>
                </c:pt>
                <c:pt idx="1">
                  <c:v>383.95264999999995</c:v>
                </c:pt>
                <c:pt idx="2">
                  <c:v>358.23889999999966</c:v>
                </c:pt>
                <c:pt idx="3">
                  <c:v>536.04589999999939</c:v>
                </c:pt>
                <c:pt idx="4">
                  <c:v>562.34514999999965</c:v>
                </c:pt>
                <c:pt idx="5">
                  <c:v>698.63075000000003</c:v>
                </c:pt>
                <c:pt idx="6">
                  <c:v>698.57409999999993</c:v>
                </c:pt>
                <c:pt idx="7">
                  <c:v>787.09729999999865</c:v>
                </c:pt>
                <c:pt idx="8">
                  <c:v>826.74544999999989</c:v>
                </c:pt>
                <c:pt idx="9">
                  <c:v>946.74309999999991</c:v>
                </c:pt>
                <c:pt idx="10">
                  <c:v>965.17515000000003</c:v>
                </c:pt>
                <c:pt idx="11">
                  <c:v>1105.4515000000001</c:v>
                </c:pt>
                <c:pt idx="12">
                  <c:v>1175.1334999999988</c:v>
                </c:pt>
                <c:pt idx="13">
                  <c:v>1197.3894999999998</c:v>
                </c:pt>
                <c:pt idx="14">
                  <c:v>1238.2644999999998</c:v>
                </c:pt>
                <c:pt idx="15">
                  <c:v>1227.624499999999</c:v>
                </c:pt>
                <c:pt idx="16">
                  <c:v>1293.1224999999993</c:v>
                </c:pt>
                <c:pt idx="17">
                  <c:v>1381.2909999999986</c:v>
                </c:pt>
                <c:pt idx="18">
                  <c:v>1372.3969999999988</c:v>
                </c:pt>
                <c:pt idx="19">
                  <c:v>1390.951</c:v>
                </c:pt>
                <c:pt idx="20">
                  <c:v>1422.8454999999992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183.16750000000002</c:v>
                </c:pt>
                <c:pt idx="2">
                  <c:v>148.25300000000001</c:v>
                </c:pt>
                <c:pt idx="3">
                  <c:v>156.83950000000002</c:v>
                </c:pt>
                <c:pt idx="4">
                  <c:v>160.44800000000001</c:v>
                </c:pt>
                <c:pt idx="5">
                  <c:v>161.81449999999998</c:v>
                </c:pt>
                <c:pt idx="6">
                  <c:v>161.09100000000001</c:v>
                </c:pt>
                <c:pt idx="7">
                  <c:v>169.03200000000001</c:v>
                </c:pt>
                <c:pt idx="8">
                  <c:v>169.02100000000004</c:v>
                </c:pt>
                <c:pt idx="9">
                  <c:v>167.21399999999991</c:v>
                </c:pt>
                <c:pt idx="10">
                  <c:v>179.21549999999999</c:v>
                </c:pt>
                <c:pt idx="11">
                  <c:v>176.91900000000001</c:v>
                </c:pt>
                <c:pt idx="12">
                  <c:v>176.8535</c:v>
                </c:pt>
                <c:pt idx="13">
                  <c:v>174.74099999999999</c:v>
                </c:pt>
                <c:pt idx="14">
                  <c:v>175.25800000000001</c:v>
                </c:pt>
                <c:pt idx="15">
                  <c:v>191.31100000000001</c:v>
                </c:pt>
                <c:pt idx="16">
                  <c:v>189.523</c:v>
                </c:pt>
                <c:pt idx="17">
                  <c:v>196.05800000000008</c:v>
                </c:pt>
                <c:pt idx="18">
                  <c:v>193.20299999999997</c:v>
                </c:pt>
                <c:pt idx="19">
                  <c:v>210.94449999999998</c:v>
                </c:pt>
                <c:pt idx="20">
                  <c:v>211.9485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west'!$B$1:$V$1</c:f>
              <c:numCache>
                <c:formatCode>0.00</c:formatCode>
                <c:ptCount val="21"/>
                <c:pt idx="0">
                  <c:v>31.624815000000023</c:v>
                </c:pt>
                <c:pt idx="1">
                  <c:v>62.719885000000005</c:v>
                </c:pt>
                <c:pt idx="2">
                  <c:v>49.037615000000002</c:v>
                </c:pt>
                <c:pt idx="3">
                  <c:v>46.485235000000003</c:v>
                </c:pt>
                <c:pt idx="4">
                  <c:v>43.754464999999996</c:v>
                </c:pt>
                <c:pt idx="5">
                  <c:v>39.438430000000011</c:v>
                </c:pt>
                <c:pt idx="6">
                  <c:v>35.233005000000013</c:v>
                </c:pt>
                <c:pt idx="7">
                  <c:v>35.238690000000013</c:v>
                </c:pt>
                <c:pt idx="8">
                  <c:v>30.957695000000001</c:v>
                </c:pt>
                <c:pt idx="9">
                  <c:v>27.111045000000011</c:v>
                </c:pt>
                <c:pt idx="10">
                  <c:v>26.965434999999978</c:v>
                </c:pt>
                <c:pt idx="11">
                  <c:v>24.806094999999999</c:v>
                </c:pt>
                <c:pt idx="12">
                  <c:v>23.098825000000001</c:v>
                </c:pt>
                <c:pt idx="13">
                  <c:v>21.456735000000002</c:v>
                </c:pt>
                <c:pt idx="14">
                  <c:v>18.239594999999987</c:v>
                </c:pt>
                <c:pt idx="15">
                  <c:v>17.740335000000002</c:v>
                </c:pt>
                <c:pt idx="16">
                  <c:v>18.464699999999983</c:v>
                </c:pt>
                <c:pt idx="17">
                  <c:v>15.670200000000001</c:v>
                </c:pt>
                <c:pt idx="18">
                  <c:v>15.058340000000001</c:v>
                </c:pt>
                <c:pt idx="19">
                  <c:v>13.460595000000005</c:v>
                </c:pt>
                <c:pt idx="20">
                  <c:v>11.986470000000002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75648"/>
        <c:axId val="492476040"/>
      </c:scatterChart>
      <c:valAx>
        <c:axId val="492475648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76040"/>
        <c:crosses val="autoZero"/>
        <c:crossBetween val="midCat"/>
      </c:valAx>
      <c:valAx>
        <c:axId val="492476040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West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75648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887E-2"/>
          <c:w val="0.75793963254593377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'[SSB_2areaCMP beta 0 090.xlsx]BsBw - south'!$B$2:$V$2</c:f>
              <c:numCache>
                <c:formatCode>0.00</c:formatCode>
                <c:ptCount val="21"/>
                <c:pt idx="0">
                  <c:v>369.767</c:v>
                </c:pt>
                <c:pt idx="1">
                  <c:v>383.90949999999981</c:v>
                </c:pt>
                <c:pt idx="2">
                  <c:v>257.87099999999981</c:v>
                </c:pt>
                <c:pt idx="3">
                  <c:v>245.84550000000002</c:v>
                </c:pt>
                <c:pt idx="4">
                  <c:v>231.17</c:v>
                </c:pt>
                <c:pt idx="5">
                  <c:v>212.971</c:v>
                </c:pt>
                <c:pt idx="6">
                  <c:v>201.46850000000001</c:v>
                </c:pt>
                <c:pt idx="7">
                  <c:v>198.72050000000002</c:v>
                </c:pt>
                <c:pt idx="8">
                  <c:v>191.70099999999999</c:v>
                </c:pt>
                <c:pt idx="9">
                  <c:v>196.761</c:v>
                </c:pt>
                <c:pt idx="10">
                  <c:v>188.196</c:v>
                </c:pt>
                <c:pt idx="11">
                  <c:v>176.58999999999997</c:v>
                </c:pt>
                <c:pt idx="12">
                  <c:v>171.012</c:v>
                </c:pt>
                <c:pt idx="13">
                  <c:v>166.82800000000009</c:v>
                </c:pt>
                <c:pt idx="14">
                  <c:v>162.88550000000001</c:v>
                </c:pt>
                <c:pt idx="15">
                  <c:v>148.726</c:v>
                </c:pt>
                <c:pt idx="16">
                  <c:v>139.43050000000002</c:v>
                </c:pt>
                <c:pt idx="17">
                  <c:v>146.17249999999999</c:v>
                </c:pt>
                <c:pt idx="18">
                  <c:v>141.76899999999998</c:v>
                </c:pt>
                <c:pt idx="19">
                  <c:v>136.15349999999998</c:v>
                </c:pt>
                <c:pt idx="20">
                  <c:v>130.9255</c:v>
                </c:pt>
              </c:numCache>
            </c:numRef>
          </c:yVal>
          <c:smooth val="0"/>
        </c:ser>
        <c:ser>
          <c:idx val="1"/>
          <c:order val="1"/>
          <c:tx>
            <c:v>IncreasedState NoC</c:v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south'!$A$2:$V$2</c:f>
              <c:numCache>
                <c:formatCode>0.00</c:formatCode>
                <c:ptCount val="22"/>
                <c:pt idx="1">
                  <c:v>369.767</c:v>
                </c:pt>
                <c:pt idx="2">
                  <c:v>422.98549999999983</c:v>
                </c:pt>
                <c:pt idx="3">
                  <c:v>305.59349999999984</c:v>
                </c:pt>
                <c:pt idx="4">
                  <c:v>259.5455</c:v>
                </c:pt>
                <c:pt idx="5">
                  <c:v>203.18600000000001</c:v>
                </c:pt>
                <c:pt idx="6">
                  <c:v>153.56650000000002</c:v>
                </c:pt>
                <c:pt idx="7">
                  <c:v>119.51150000000005</c:v>
                </c:pt>
                <c:pt idx="8">
                  <c:v>100.05735</c:v>
                </c:pt>
                <c:pt idx="9">
                  <c:v>88.13369999999999</c:v>
                </c:pt>
                <c:pt idx="10">
                  <c:v>79.38024999999999</c:v>
                </c:pt>
                <c:pt idx="11">
                  <c:v>73.284899999999993</c:v>
                </c:pt>
                <c:pt idx="12">
                  <c:v>70.081599999999995</c:v>
                </c:pt>
                <c:pt idx="13">
                  <c:v>65.679650000000009</c:v>
                </c:pt>
                <c:pt idx="14">
                  <c:v>62.913199999999996</c:v>
                </c:pt>
                <c:pt idx="15">
                  <c:v>63.194050000000011</c:v>
                </c:pt>
                <c:pt idx="16">
                  <c:v>60.582950000000011</c:v>
                </c:pt>
                <c:pt idx="17">
                  <c:v>60.110300000000002</c:v>
                </c:pt>
                <c:pt idx="18">
                  <c:v>60.716700000000003</c:v>
                </c:pt>
                <c:pt idx="19">
                  <c:v>59.33605</c:v>
                </c:pt>
                <c:pt idx="20">
                  <c:v>60.098450000000021</c:v>
                </c:pt>
                <c:pt idx="21">
                  <c:v>60.388200000000005</c:v>
                </c:pt>
              </c:numCache>
            </c:numRef>
          </c:yVal>
          <c:smooth val="0"/>
        </c:ser>
        <c:ser>
          <c:idx val="2"/>
          <c:order val="2"/>
          <c:tx>
            <c:v>Same Betas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'[SSB_2areaCMP SameBetas.xlsx]BsBw - south'!$B$2:$V$2</c:f>
              <c:numCache>
                <c:formatCode>0.00</c:formatCode>
                <c:ptCount val="21"/>
                <c:pt idx="0">
                  <c:v>369.767</c:v>
                </c:pt>
                <c:pt idx="1">
                  <c:v>396.35350000000005</c:v>
                </c:pt>
                <c:pt idx="2">
                  <c:v>273.75</c:v>
                </c:pt>
                <c:pt idx="3">
                  <c:v>251.73650000000001</c:v>
                </c:pt>
                <c:pt idx="4">
                  <c:v>216.10599999999999</c:v>
                </c:pt>
                <c:pt idx="5">
                  <c:v>186.696</c:v>
                </c:pt>
                <c:pt idx="6">
                  <c:v>163.87949999999998</c:v>
                </c:pt>
                <c:pt idx="7">
                  <c:v>147.06949999999998</c:v>
                </c:pt>
                <c:pt idx="8">
                  <c:v>128.86250000000001</c:v>
                </c:pt>
                <c:pt idx="9">
                  <c:v>116.699</c:v>
                </c:pt>
                <c:pt idx="10">
                  <c:v>105.1335</c:v>
                </c:pt>
                <c:pt idx="11">
                  <c:v>95.865200000000002</c:v>
                </c:pt>
                <c:pt idx="12">
                  <c:v>86.343799999999987</c:v>
                </c:pt>
                <c:pt idx="13">
                  <c:v>80.233100000000007</c:v>
                </c:pt>
                <c:pt idx="14">
                  <c:v>75.989650000000026</c:v>
                </c:pt>
                <c:pt idx="15">
                  <c:v>73.530450000000002</c:v>
                </c:pt>
                <c:pt idx="16">
                  <c:v>70.001199999999997</c:v>
                </c:pt>
                <c:pt idx="17">
                  <c:v>67.573749999999947</c:v>
                </c:pt>
                <c:pt idx="18">
                  <c:v>66.114499999999992</c:v>
                </c:pt>
                <c:pt idx="19">
                  <c:v>64.823650000000001</c:v>
                </c:pt>
                <c:pt idx="20">
                  <c:v>65.370749999999958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299792"/>
        <c:axId val="488300576"/>
      </c:scatterChart>
      <c:valAx>
        <c:axId val="488299792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300576"/>
        <c:crosses val="autoZero"/>
        <c:crossBetween val="midCat"/>
      </c:valAx>
      <c:valAx>
        <c:axId val="488300576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</a:t>
                </a:r>
                <a:r>
                  <a:rPr lang="en-US" baseline="0"/>
                  <a:t> </a:t>
                </a:r>
                <a:r>
                  <a:rPr lang="en-US"/>
                  <a:t>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299792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2984E-2"/>
          <c:w val="0.76141185476815465"/>
          <c:h val="0.75897217847769061"/>
        </c:manualLayout>
      </c:layout>
      <c:scatterChart>
        <c:scatterStyle val="lineMarker"/>
        <c:varyColors val="0"/>
        <c:ser>
          <c:idx val="1"/>
          <c:order val="0"/>
          <c:tx>
            <c:v>DecreasedState2 NoC</c:v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south'!$A$2:$V$2</c:f>
              <c:numCache>
                <c:formatCode>0.00</c:formatCode>
                <c:ptCount val="22"/>
                <c:pt idx="1">
                  <c:v>369.767</c:v>
                </c:pt>
                <c:pt idx="2">
                  <c:v>218.8285000000001</c:v>
                </c:pt>
                <c:pt idx="3">
                  <c:v>136.89500000000001</c:v>
                </c:pt>
                <c:pt idx="4">
                  <c:v>95.913900000000027</c:v>
                </c:pt>
                <c:pt idx="5">
                  <c:v>76.764000000000024</c:v>
                </c:pt>
                <c:pt idx="6">
                  <c:v>66.351600000000005</c:v>
                </c:pt>
                <c:pt idx="7">
                  <c:v>63.86985</c:v>
                </c:pt>
                <c:pt idx="8">
                  <c:v>62.690250000000013</c:v>
                </c:pt>
                <c:pt idx="9">
                  <c:v>62.437100000000001</c:v>
                </c:pt>
                <c:pt idx="10">
                  <c:v>62.015650000000001</c:v>
                </c:pt>
                <c:pt idx="11">
                  <c:v>61.663500000000013</c:v>
                </c:pt>
                <c:pt idx="12">
                  <c:v>61.636450000000011</c:v>
                </c:pt>
                <c:pt idx="13">
                  <c:v>60.338050000000003</c:v>
                </c:pt>
                <c:pt idx="14">
                  <c:v>61.389300000000006</c:v>
                </c:pt>
                <c:pt idx="15">
                  <c:v>61.771850000000001</c:v>
                </c:pt>
                <c:pt idx="16">
                  <c:v>60.539250000000003</c:v>
                </c:pt>
                <c:pt idx="17">
                  <c:v>60.901150000000001</c:v>
                </c:pt>
                <c:pt idx="18">
                  <c:v>62.109200000000001</c:v>
                </c:pt>
                <c:pt idx="19">
                  <c:v>60.628300000000024</c:v>
                </c:pt>
                <c:pt idx="20">
                  <c:v>61.626750000000023</c:v>
                </c:pt>
                <c:pt idx="21">
                  <c:v>62.609350000000013</c:v>
                </c:pt>
              </c:numCache>
            </c:numRef>
          </c:yVal>
          <c:smooth val="0"/>
        </c:ser>
        <c:ser>
          <c:idx val="2"/>
          <c:order val="1"/>
          <c:tx>
            <c:v>Same betas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'[SSB_2areaCMP SameBetas.xlsx]No Move - south'!$B$2:$V$2</c:f>
              <c:numCache>
                <c:formatCode>0.00</c:formatCode>
                <c:ptCount val="21"/>
                <c:pt idx="0">
                  <c:v>369.767</c:v>
                </c:pt>
                <c:pt idx="1">
                  <c:v>209.23949999999999</c:v>
                </c:pt>
                <c:pt idx="2">
                  <c:v>126.8485</c:v>
                </c:pt>
                <c:pt idx="3">
                  <c:v>89.3904</c:v>
                </c:pt>
                <c:pt idx="4">
                  <c:v>73.655799999999957</c:v>
                </c:pt>
                <c:pt idx="5">
                  <c:v>64.926900000000003</c:v>
                </c:pt>
                <c:pt idx="6">
                  <c:v>63.166300000000021</c:v>
                </c:pt>
                <c:pt idx="7">
                  <c:v>63.053899999999999</c:v>
                </c:pt>
                <c:pt idx="8">
                  <c:v>62.632700000000021</c:v>
                </c:pt>
                <c:pt idx="9">
                  <c:v>62.355450000000005</c:v>
                </c:pt>
                <c:pt idx="10">
                  <c:v>62.158150000000013</c:v>
                </c:pt>
                <c:pt idx="11">
                  <c:v>61.980899999999998</c:v>
                </c:pt>
                <c:pt idx="12">
                  <c:v>60.88805</c:v>
                </c:pt>
                <c:pt idx="13">
                  <c:v>61.861249999999998</c:v>
                </c:pt>
                <c:pt idx="14">
                  <c:v>62.3095</c:v>
                </c:pt>
                <c:pt idx="15">
                  <c:v>61.212900000000012</c:v>
                </c:pt>
                <c:pt idx="16">
                  <c:v>61.917649999999995</c:v>
                </c:pt>
                <c:pt idx="17">
                  <c:v>62.754150000000003</c:v>
                </c:pt>
                <c:pt idx="18">
                  <c:v>61.331799999999994</c:v>
                </c:pt>
                <c:pt idx="19">
                  <c:v>62.681449999999998</c:v>
                </c:pt>
                <c:pt idx="20">
                  <c:v>63.4831</c:v>
                </c:pt>
              </c:numCache>
            </c:numRef>
          </c:yVal>
          <c:smooth val="0"/>
        </c:ser>
        <c:ser>
          <c:idx val="0"/>
          <c:order val="2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'[SSB_2areaCMP beta 0 090.xlsx]No Move - south'!$B$2:$V$2</c:f>
              <c:numCache>
                <c:formatCode>0.00</c:formatCode>
                <c:ptCount val="21"/>
                <c:pt idx="0">
                  <c:v>369.767</c:v>
                </c:pt>
                <c:pt idx="1">
                  <c:v>194.49900000000002</c:v>
                </c:pt>
                <c:pt idx="2">
                  <c:v>108.9055</c:v>
                </c:pt>
                <c:pt idx="3">
                  <c:v>72.989949999999993</c:v>
                </c:pt>
                <c:pt idx="4">
                  <c:v>60.072350000000021</c:v>
                </c:pt>
                <c:pt idx="5">
                  <c:v>54.013400000000004</c:v>
                </c:pt>
                <c:pt idx="6">
                  <c:v>54.08625</c:v>
                </c:pt>
                <c:pt idx="7">
                  <c:v>55.470300000000002</c:v>
                </c:pt>
                <c:pt idx="8">
                  <c:v>55.689100000000003</c:v>
                </c:pt>
                <c:pt idx="9">
                  <c:v>55.788150000000023</c:v>
                </c:pt>
                <c:pt idx="10">
                  <c:v>55.764150000000022</c:v>
                </c:pt>
                <c:pt idx="11">
                  <c:v>55.815649999999998</c:v>
                </c:pt>
                <c:pt idx="12">
                  <c:v>55.217200000000005</c:v>
                </c:pt>
                <c:pt idx="13">
                  <c:v>56.151599999999995</c:v>
                </c:pt>
                <c:pt idx="14">
                  <c:v>56.931599999999996</c:v>
                </c:pt>
                <c:pt idx="15">
                  <c:v>55.810799999999993</c:v>
                </c:pt>
                <c:pt idx="16">
                  <c:v>55.657899999999998</c:v>
                </c:pt>
                <c:pt idx="17">
                  <c:v>56.607800000000005</c:v>
                </c:pt>
                <c:pt idx="18">
                  <c:v>55.693300000000022</c:v>
                </c:pt>
                <c:pt idx="19">
                  <c:v>56.464849999999998</c:v>
                </c:pt>
                <c:pt idx="20">
                  <c:v>57.269950000000023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296264"/>
        <c:axId val="488297048"/>
      </c:scatterChart>
      <c:valAx>
        <c:axId val="488296264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297048"/>
        <c:crosses val="autoZero"/>
        <c:crossBetween val="midCat"/>
      </c:valAx>
      <c:valAx>
        <c:axId val="488297048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 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296264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32939632545941"/>
          <c:y val="7.4016797900262873E-2"/>
          <c:w val="0.7544674103237109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Same Beta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'[3]BsBw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86.065799999999982</c:v>
                </c:pt>
                <c:pt idx="2">
                  <c:v>83.825299999999999</c:v>
                </c:pt>
                <c:pt idx="3">
                  <c:v>82.675249999999963</c:v>
                </c:pt>
                <c:pt idx="4">
                  <c:v>79.651200000000003</c:v>
                </c:pt>
                <c:pt idx="5">
                  <c:v>78.902500000000003</c:v>
                </c:pt>
                <c:pt idx="6">
                  <c:v>73.406849999999991</c:v>
                </c:pt>
                <c:pt idx="7">
                  <c:v>66.867700000000013</c:v>
                </c:pt>
                <c:pt idx="8">
                  <c:v>39.192450000000022</c:v>
                </c:pt>
                <c:pt idx="9">
                  <c:v>32.656400000000005</c:v>
                </c:pt>
                <c:pt idx="10">
                  <c:v>25.254349999999985</c:v>
                </c:pt>
                <c:pt idx="11">
                  <c:v>14.211799999999998</c:v>
                </c:pt>
                <c:pt idx="12">
                  <c:v>11.812550000000005</c:v>
                </c:pt>
                <c:pt idx="13">
                  <c:v>8.880370000000001</c:v>
                </c:pt>
                <c:pt idx="14">
                  <c:v>7.0031549999999969</c:v>
                </c:pt>
                <c:pt idx="15">
                  <c:v>6.9297800000000001</c:v>
                </c:pt>
                <c:pt idx="16">
                  <c:v>4.0503049999999972</c:v>
                </c:pt>
                <c:pt idx="17">
                  <c:v>2.7729299999999997</c:v>
                </c:pt>
                <c:pt idx="18">
                  <c:v>1.7819649999999994</c:v>
                </c:pt>
                <c:pt idx="19">
                  <c:v>1.1457999999999993</c:v>
                </c:pt>
                <c:pt idx="20">
                  <c:v>0.79552649999999969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'BsBw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93.492549999999994</c:v>
                </c:pt>
                <c:pt idx="2">
                  <c:v>91.129449999999963</c:v>
                </c:pt>
                <c:pt idx="3">
                  <c:v>88.488699999999994</c:v>
                </c:pt>
                <c:pt idx="4">
                  <c:v>80.077699999999993</c:v>
                </c:pt>
                <c:pt idx="5">
                  <c:v>45.662300000000023</c:v>
                </c:pt>
                <c:pt idx="6">
                  <c:v>12.83315</c:v>
                </c:pt>
                <c:pt idx="7">
                  <c:v>7.4610750000000001</c:v>
                </c:pt>
                <c:pt idx="8">
                  <c:v>4.5766900000000028</c:v>
                </c:pt>
                <c:pt idx="9">
                  <c:v>1.0833899999999999</c:v>
                </c:pt>
                <c:pt idx="10">
                  <c:v>0.51834050000000009</c:v>
                </c:pt>
                <c:pt idx="11">
                  <c:v>0.2045565</c:v>
                </c:pt>
                <c:pt idx="12">
                  <c:v>9.9379900000000021E-2</c:v>
                </c:pt>
                <c:pt idx="13">
                  <c:v>5.2887300000000026E-2</c:v>
                </c:pt>
                <c:pt idx="14">
                  <c:v>2.9769799999999989E-2</c:v>
                </c:pt>
                <c:pt idx="15">
                  <c:v>8.1675850000000067E-3</c:v>
                </c:pt>
                <c:pt idx="16">
                  <c:v>5.7593000000000054E-3</c:v>
                </c:pt>
                <c:pt idx="17">
                  <c:v>1.3462500000000013E-3</c:v>
                </c:pt>
                <c:pt idx="18">
                  <c:v>2.5571150000000016E-4</c:v>
                </c:pt>
                <c:pt idx="19">
                  <c:v>1.8854600000000007E-3</c:v>
                </c:pt>
                <c:pt idx="20">
                  <c:v>1.3582100000000008E-3</c:v>
                </c:pt>
              </c:numCache>
            </c:numRef>
          </c:yVal>
          <c:smooth val="0"/>
        </c:ser>
        <c:ser>
          <c:idx val="2"/>
          <c:order val="2"/>
          <c:tx>
            <c:v>No West Coast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'BsBw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'[2]BsBw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74.2791</c:v>
                </c:pt>
                <c:pt idx="2">
                  <c:v>69.568049999999999</c:v>
                </c:pt>
                <c:pt idx="3">
                  <c:v>66.702449999999999</c:v>
                </c:pt>
                <c:pt idx="4">
                  <c:v>63.815300000000001</c:v>
                </c:pt>
                <c:pt idx="5">
                  <c:v>63.104400000000005</c:v>
                </c:pt>
                <c:pt idx="6">
                  <c:v>60.176550000000013</c:v>
                </c:pt>
                <c:pt idx="7">
                  <c:v>58.946350000000002</c:v>
                </c:pt>
                <c:pt idx="8">
                  <c:v>58.947900000000004</c:v>
                </c:pt>
                <c:pt idx="9">
                  <c:v>58.51585</c:v>
                </c:pt>
                <c:pt idx="10">
                  <c:v>56.985300000000002</c:v>
                </c:pt>
                <c:pt idx="11">
                  <c:v>55.714600000000004</c:v>
                </c:pt>
                <c:pt idx="12">
                  <c:v>55.357099999999996</c:v>
                </c:pt>
                <c:pt idx="13">
                  <c:v>55.478950000000012</c:v>
                </c:pt>
                <c:pt idx="14">
                  <c:v>51.098850000000013</c:v>
                </c:pt>
                <c:pt idx="15">
                  <c:v>49.398850000000003</c:v>
                </c:pt>
                <c:pt idx="16">
                  <c:v>47.780150000000013</c:v>
                </c:pt>
                <c:pt idx="17">
                  <c:v>46.270150000000022</c:v>
                </c:pt>
                <c:pt idx="18">
                  <c:v>43.096450000000011</c:v>
                </c:pt>
                <c:pt idx="19">
                  <c:v>42.665750000000024</c:v>
                </c:pt>
                <c:pt idx="20">
                  <c:v>41.103400000000001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301360"/>
        <c:axId val="488303320"/>
      </c:scatterChart>
      <c:valAx>
        <c:axId val="48830136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303320"/>
        <c:crosses val="autoZero"/>
        <c:crossBetween val="midCat"/>
      </c:valAx>
      <c:valAx>
        <c:axId val="488303320"/>
        <c:scaling>
          <c:orientation val="minMax"/>
          <c:max val="5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Directed Sardine Catch</a:t>
                </a:r>
                <a:r>
                  <a:rPr lang="en-US" baseline="0"/>
                  <a:t> </a:t>
                </a:r>
                <a:r>
                  <a:rPr lang="en-US"/>
                  <a:t>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8301360"/>
        <c:crosses val="autoZero"/>
        <c:crossBetween val="midCat"/>
        <c:majorUnit val="1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71E-2"/>
          <c:w val="0.75793963254593399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catch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'[2]No Move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48.573350000000012</c:v>
                </c:pt>
                <c:pt idx="2">
                  <c:v>34.252500000000012</c:v>
                </c:pt>
                <c:pt idx="3">
                  <c:v>20.28725</c:v>
                </c:pt>
                <c:pt idx="4">
                  <c:v>15.335700000000006</c:v>
                </c:pt>
                <c:pt idx="5">
                  <c:v>12.631500000000001</c:v>
                </c:pt>
                <c:pt idx="6">
                  <c:v>11.5512</c:v>
                </c:pt>
                <c:pt idx="7">
                  <c:v>10.859400000000008</c:v>
                </c:pt>
                <c:pt idx="8">
                  <c:v>10.453450000000005</c:v>
                </c:pt>
                <c:pt idx="9">
                  <c:v>10.248499999999998</c:v>
                </c:pt>
                <c:pt idx="10">
                  <c:v>10.162500000000005</c:v>
                </c:pt>
                <c:pt idx="11">
                  <c:v>9.9865300000000072</c:v>
                </c:pt>
                <c:pt idx="12">
                  <c:v>9.9210249999999984</c:v>
                </c:pt>
                <c:pt idx="13">
                  <c:v>9.9065950000000047</c:v>
                </c:pt>
                <c:pt idx="14">
                  <c:v>9.8431350000000002</c:v>
                </c:pt>
                <c:pt idx="15">
                  <c:v>9.7387799999999984</c:v>
                </c:pt>
                <c:pt idx="16">
                  <c:v>9.7519199999999984</c:v>
                </c:pt>
                <c:pt idx="17">
                  <c:v>9.7077100000000005</c:v>
                </c:pt>
                <c:pt idx="18">
                  <c:v>9.8412549999999985</c:v>
                </c:pt>
                <c:pt idx="19">
                  <c:v>9.8508100000000027</c:v>
                </c:pt>
                <c:pt idx="20">
                  <c:v>9.8171950000000034</c:v>
                </c:pt>
              </c:numCache>
            </c:numRef>
          </c:yVal>
          <c:smooth val="0"/>
        </c:ser>
        <c:ser>
          <c:idx val="1"/>
          <c:order val="1"/>
          <c:tx>
            <c:v>DecreasedState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'No Move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92.945499999999996</c:v>
                </c:pt>
                <c:pt idx="2">
                  <c:v>89.250950000000003</c:v>
                </c:pt>
                <c:pt idx="3">
                  <c:v>92.145600000000002</c:v>
                </c:pt>
                <c:pt idx="4">
                  <c:v>91.740950000000026</c:v>
                </c:pt>
                <c:pt idx="5">
                  <c:v>94.403400000000005</c:v>
                </c:pt>
                <c:pt idx="6">
                  <c:v>100.7765</c:v>
                </c:pt>
                <c:pt idx="7">
                  <c:v>117.78149999999999</c:v>
                </c:pt>
                <c:pt idx="8">
                  <c:v>128.61449999999999</c:v>
                </c:pt>
                <c:pt idx="9">
                  <c:v>140.32400000000001</c:v>
                </c:pt>
                <c:pt idx="10">
                  <c:v>155.69050000000001</c:v>
                </c:pt>
                <c:pt idx="11">
                  <c:v>163.17499999999998</c:v>
                </c:pt>
                <c:pt idx="12">
                  <c:v>177.208</c:v>
                </c:pt>
                <c:pt idx="13">
                  <c:v>175.04549999999998</c:v>
                </c:pt>
                <c:pt idx="14">
                  <c:v>184.35000000000011</c:v>
                </c:pt>
                <c:pt idx="15">
                  <c:v>188.9205</c:v>
                </c:pt>
                <c:pt idx="16">
                  <c:v>194.68700000000001</c:v>
                </c:pt>
                <c:pt idx="17">
                  <c:v>192.60850000000002</c:v>
                </c:pt>
                <c:pt idx="18">
                  <c:v>195.73850000000002</c:v>
                </c:pt>
                <c:pt idx="19">
                  <c:v>196.08950000000002</c:v>
                </c:pt>
                <c:pt idx="20">
                  <c:v>193.93900000000002</c:v>
                </c:pt>
              </c:numCache>
            </c:numRef>
          </c:yVal>
          <c:smooth val="0"/>
        </c:ser>
        <c:ser>
          <c:idx val="2"/>
          <c:order val="2"/>
          <c:tx>
            <c:v>Same Beta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'No Move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'[3]No Move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82.658699999999982</c:v>
                </c:pt>
                <c:pt idx="2">
                  <c:v>78.540600000000026</c:v>
                </c:pt>
                <c:pt idx="3">
                  <c:v>88.062350000000009</c:v>
                </c:pt>
                <c:pt idx="4">
                  <c:v>89.341550000000026</c:v>
                </c:pt>
                <c:pt idx="5">
                  <c:v>97.164500000000004</c:v>
                </c:pt>
                <c:pt idx="6">
                  <c:v>113.99299999999999</c:v>
                </c:pt>
                <c:pt idx="7">
                  <c:v>137.06599999999997</c:v>
                </c:pt>
                <c:pt idx="8">
                  <c:v>147.81100000000001</c:v>
                </c:pt>
                <c:pt idx="9">
                  <c:v>154.71149999999997</c:v>
                </c:pt>
                <c:pt idx="10">
                  <c:v>171.04199999999997</c:v>
                </c:pt>
                <c:pt idx="11">
                  <c:v>182.9205</c:v>
                </c:pt>
                <c:pt idx="12">
                  <c:v>191.84450000000001</c:v>
                </c:pt>
                <c:pt idx="13">
                  <c:v>190.49450000000002</c:v>
                </c:pt>
                <c:pt idx="14">
                  <c:v>198.00700000000001</c:v>
                </c:pt>
                <c:pt idx="15">
                  <c:v>202.08200000000008</c:v>
                </c:pt>
                <c:pt idx="16">
                  <c:v>201.96800000000007</c:v>
                </c:pt>
                <c:pt idx="17">
                  <c:v>202.62200000000001</c:v>
                </c:pt>
                <c:pt idx="18">
                  <c:v>203.11649999999997</c:v>
                </c:pt>
                <c:pt idx="19">
                  <c:v>204.07050000000001</c:v>
                </c:pt>
                <c:pt idx="20">
                  <c:v>204.60850000000002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5160160"/>
        <c:axId val="355164864"/>
      </c:scatterChart>
      <c:valAx>
        <c:axId val="35516016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55164864"/>
        <c:crosses val="autoZero"/>
        <c:crossBetween val="midCat"/>
      </c:valAx>
      <c:valAx>
        <c:axId val="355164864"/>
        <c:scaling>
          <c:orientation val="minMax"/>
          <c:max val="5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Directed Sardine Catch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55160160"/>
        <c:crosses val="autoZero"/>
        <c:crossBetween val="midCat"/>
        <c:majorUnit val="1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304E-2"/>
          <c:w val="0.76141185476815465"/>
          <c:h val="0.75897217847769061"/>
        </c:manualLayout>
      </c:layout>
      <c:scatterChart>
        <c:scatterStyle val="lineMarker"/>
        <c:varyColors val="0"/>
        <c:ser>
          <c:idx val="0"/>
          <c:order val="0"/>
          <c:tx>
            <c:v>No West Coast</c:v>
          </c:tx>
          <c:spPr>
            <a:ln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'[2]Switch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81.889299999999992</c:v>
                </c:pt>
                <c:pt idx="2">
                  <c:v>81.093099999999993</c:v>
                </c:pt>
                <c:pt idx="3">
                  <c:v>72.767600000000044</c:v>
                </c:pt>
                <c:pt idx="4">
                  <c:v>57.749100000000013</c:v>
                </c:pt>
                <c:pt idx="5">
                  <c:v>43.975950000000012</c:v>
                </c:pt>
                <c:pt idx="6">
                  <c:v>30.752850000000013</c:v>
                </c:pt>
                <c:pt idx="7">
                  <c:v>28.189550000000001</c:v>
                </c:pt>
                <c:pt idx="8">
                  <c:v>24.339300000000001</c:v>
                </c:pt>
                <c:pt idx="9">
                  <c:v>22.48954999999998</c:v>
                </c:pt>
                <c:pt idx="10">
                  <c:v>26.218899999999987</c:v>
                </c:pt>
                <c:pt idx="11">
                  <c:v>21.4345</c:v>
                </c:pt>
                <c:pt idx="12">
                  <c:v>25.135350000000013</c:v>
                </c:pt>
                <c:pt idx="13">
                  <c:v>18.077849999999987</c:v>
                </c:pt>
                <c:pt idx="14">
                  <c:v>16.216000000000001</c:v>
                </c:pt>
                <c:pt idx="15">
                  <c:v>14.863350000000002</c:v>
                </c:pt>
                <c:pt idx="16">
                  <c:v>12.549100000000001</c:v>
                </c:pt>
                <c:pt idx="17">
                  <c:v>8.821670000000001</c:v>
                </c:pt>
                <c:pt idx="18">
                  <c:v>8.2479649999999971</c:v>
                </c:pt>
                <c:pt idx="19">
                  <c:v>7.6562450000000002</c:v>
                </c:pt>
                <c:pt idx="20">
                  <c:v>7.8013349999999972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93.398699999999991</c:v>
                </c:pt>
                <c:pt idx="2">
                  <c:v>90.078749999999957</c:v>
                </c:pt>
                <c:pt idx="3">
                  <c:v>80.752349999999979</c:v>
                </c:pt>
                <c:pt idx="4">
                  <c:v>28.85074999999998</c:v>
                </c:pt>
                <c:pt idx="5">
                  <c:v>8.2675150000000013</c:v>
                </c:pt>
                <c:pt idx="6">
                  <c:v>2.0535050000000004</c:v>
                </c:pt>
                <c:pt idx="7">
                  <c:v>0.77974850000000062</c:v>
                </c:pt>
                <c:pt idx="8">
                  <c:v>0.39306700000000017</c:v>
                </c:pt>
                <c:pt idx="9">
                  <c:v>0.1388075</c:v>
                </c:pt>
                <c:pt idx="10">
                  <c:v>0.10314200000000004</c:v>
                </c:pt>
                <c:pt idx="11">
                  <c:v>6.8721700000000011E-2</c:v>
                </c:pt>
                <c:pt idx="12">
                  <c:v>4.7129299999999999E-2</c:v>
                </c:pt>
                <c:pt idx="13">
                  <c:v>3.6926399999999998E-2</c:v>
                </c:pt>
                <c:pt idx="14">
                  <c:v>2.0207200000000015E-2</c:v>
                </c:pt>
                <c:pt idx="15">
                  <c:v>9.0916550000000006E-3</c:v>
                </c:pt>
                <c:pt idx="16">
                  <c:v>1.7992149999999998E-2</c:v>
                </c:pt>
                <c:pt idx="17">
                  <c:v>4.3685900000000003E-3</c:v>
                </c:pt>
                <c:pt idx="18">
                  <c:v>2.0240750000000002E-3</c:v>
                </c:pt>
                <c:pt idx="19">
                  <c:v>7.6135899999999999E-3</c:v>
                </c:pt>
                <c:pt idx="20">
                  <c:v>3.7346050000000002E-3</c:v>
                </c:pt>
              </c:numCache>
            </c:numRef>
          </c:yVal>
          <c:smooth val="0"/>
        </c:ser>
        <c:ser>
          <c:idx val="2"/>
          <c:order val="2"/>
          <c:tx>
            <c:v>Same Beta</c:v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'[3]BsBw - west'!$B$2:$V$2</c:f>
              <c:numCache>
                <c:formatCode>0.00</c:formatCode>
                <c:ptCount val="21"/>
                <c:pt idx="0">
                  <c:v>97.861700000000013</c:v>
                </c:pt>
                <c:pt idx="1">
                  <c:v>86.065799999999982</c:v>
                </c:pt>
                <c:pt idx="2">
                  <c:v>83.825299999999999</c:v>
                </c:pt>
                <c:pt idx="3">
                  <c:v>82.675249999999963</c:v>
                </c:pt>
                <c:pt idx="4">
                  <c:v>79.651200000000003</c:v>
                </c:pt>
                <c:pt idx="5">
                  <c:v>78.902500000000003</c:v>
                </c:pt>
                <c:pt idx="6">
                  <c:v>73.406849999999991</c:v>
                </c:pt>
                <c:pt idx="7">
                  <c:v>66.867700000000013</c:v>
                </c:pt>
                <c:pt idx="8">
                  <c:v>39.192450000000022</c:v>
                </c:pt>
                <c:pt idx="9">
                  <c:v>32.656400000000005</c:v>
                </c:pt>
                <c:pt idx="10">
                  <c:v>25.254349999999985</c:v>
                </c:pt>
                <c:pt idx="11">
                  <c:v>14.211799999999998</c:v>
                </c:pt>
                <c:pt idx="12">
                  <c:v>11.812550000000005</c:v>
                </c:pt>
                <c:pt idx="13">
                  <c:v>8.880370000000001</c:v>
                </c:pt>
                <c:pt idx="14">
                  <c:v>7.0031549999999969</c:v>
                </c:pt>
                <c:pt idx="15">
                  <c:v>6.9297800000000001</c:v>
                </c:pt>
                <c:pt idx="16">
                  <c:v>4.0503049999999972</c:v>
                </c:pt>
                <c:pt idx="17">
                  <c:v>2.7729299999999997</c:v>
                </c:pt>
                <c:pt idx="18">
                  <c:v>1.7819649999999994</c:v>
                </c:pt>
                <c:pt idx="19">
                  <c:v>1.1457999999999993</c:v>
                </c:pt>
                <c:pt idx="20">
                  <c:v>0.79552649999999969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5166824"/>
        <c:axId val="355162904"/>
      </c:scatterChart>
      <c:valAx>
        <c:axId val="355166824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  <a:prstDash val="sysDot"/>
          </a:ln>
        </c:spPr>
        <c:crossAx val="355162904"/>
        <c:crosses val="autoZero"/>
        <c:crossBetween val="midCat"/>
      </c:valAx>
      <c:valAx>
        <c:axId val="355162904"/>
        <c:scaling>
          <c:orientation val="minMax"/>
          <c:max val="5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Directed Sardine</a:t>
                </a:r>
                <a:r>
                  <a:rPr lang="en-US" baseline="0"/>
                  <a:t> Catch </a:t>
                </a:r>
                <a:r>
                  <a:rPr lang="en-US"/>
                  <a:t>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55166824"/>
        <c:crosses val="autoZero"/>
        <c:crossBetween val="midCat"/>
        <c:majorUnit val="1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2984E-2"/>
          <c:w val="0.7614118547681546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west'!$B$3:$V$3</c:f>
              <c:numCache>
                <c:formatCode>0.00</c:formatCode>
                <c:ptCount val="21"/>
                <c:pt idx="0">
                  <c:v>221.50904999999997</c:v>
                </c:pt>
                <c:pt idx="1">
                  <c:v>317.7602</c:v>
                </c:pt>
                <c:pt idx="2">
                  <c:v>306.65654999999964</c:v>
                </c:pt>
                <c:pt idx="3">
                  <c:v>478.91874999999959</c:v>
                </c:pt>
                <c:pt idx="4">
                  <c:v>562.5602999999993</c:v>
                </c:pt>
                <c:pt idx="5">
                  <c:v>714.64919999999881</c:v>
                </c:pt>
                <c:pt idx="6">
                  <c:v>901.4268999999988</c:v>
                </c:pt>
                <c:pt idx="7">
                  <c:v>1140.2090000000001</c:v>
                </c:pt>
                <c:pt idx="8">
                  <c:v>1330.0554999999997</c:v>
                </c:pt>
                <c:pt idx="9">
                  <c:v>1426.0905</c:v>
                </c:pt>
                <c:pt idx="10">
                  <c:v>1455.3974999999998</c:v>
                </c:pt>
                <c:pt idx="11">
                  <c:v>1488.2969999999993</c:v>
                </c:pt>
                <c:pt idx="12">
                  <c:v>1533.8999999999999</c:v>
                </c:pt>
                <c:pt idx="13">
                  <c:v>1514.9424999999999</c:v>
                </c:pt>
                <c:pt idx="14">
                  <c:v>1368.3464999999976</c:v>
                </c:pt>
                <c:pt idx="15">
                  <c:v>1506.8129999999992</c:v>
                </c:pt>
                <c:pt idx="16">
                  <c:v>1541.3209999999995</c:v>
                </c:pt>
                <c:pt idx="17">
                  <c:v>1627.5549999999994</c:v>
                </c:pt>
                <c:pt idx="18">
                  <c:v>1712.6914999999992</c:v>
                </c:pt>
                <c:pt idx="19">
                  <c:v>1770.6779999999974</c:v>
                </c:pt>
                <c:pt idx="20">
                  <c:v>1866.5244999999998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west'!$B$2:$V$2</c:f>
              <c:numCache>
                <c:formatCode>0.00</c:formatCode>
                <c:ptCount val="21"/>
                <c:pt idx="0">
                  <c:v>104.85799999999999</c:v>
                </c:pt>
                <c:pt idx="1">
                  <c:v>115.82849999999998</c:v>
                </c:pt>
                <c:pt idx="2">
                  <c:v>84.900350000000003</c:v>
                </c:pt>
                <c:pt idx="3">
                  <c:v>77.089500000000001</c:v>
                </c:pt>
                <c:pt idx="4">
                  <c:v>71.918700000000001</c:v>
                </c:pt>
                <c:pt idx="5">
                  <c:v>71.277749999999983</c:v>
                </c:pt>
                <c:pt idx="6">
                  <c:v>76.615799999999979</c:v>
                </c:pt>
                <c:pt idx="7">
                  <c:v>84.72290000000001</c:v>
                </c:pt>
                <c:pt idx="8">
                  <c:v>86.872849999999957</c:v>
                </c:pt>
                <c:pt idx="9">
                  <c:v>91.333100000000002</c:v>
                </c:pt>
                <c:pt idx="10">
                  <c:v>92.0398</c:v>
                </c:pt>
                <c:pt idx="11">
                  <c:v>95.771900000000002</c:v>
                </c:pt>
                <c:pt idx="12">
                  <c:v>89.874500000000012</c:v>
                </c:pt>
                <c:pt idx="13">
                  <c:v>84.240250000000046</c:v>
                </c:pt>
                <c:pt idx="14">
                  <c:v>77.816850000000002</c:v>
                </c:pt>
                <c:pt idx="15">
                  <c:v>72.897149999999996</c:v>
                </c:pt>
                <c:pt idx="16">
                  <c:v>76.622849999999957</c:v>
                </c:pt>
                <c:pt idx="17">
                  <c:v>78.289000000000001</c:v>
                </c:pt>
                <c:pt idx="18">
                  <c:v>86.550350000000009</c:v>
                </c:pt>
                <c:pt idx="19">
                  <c:v>101.65499999999999</c:v>
                </c:pt>
                <c:pt idx="20">
                  <c:v>108.51050000000002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west'!$B$5:$V$5</c:f>
              <c:numCache>
                <c:formatCode>General</c:formatCode>
                <c:ptCount val="2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</c:numCache>
            </c:numRef>
          </c:xVal>
          <c:yVal>
            <c:numRef>
              <c:f>'Switch - west'!$B$1:$V$1</c:f>
              <c:numCache>
                <c:formatCode>0.00</c:formatCode>
                <c:ptCount val="21"/>
                <c:pt idx="0">
                  <c:v>31.624815000000023</c:v>
                </c:pt>
                <c:pt idx="1">
                  <c:v>31.924445000000002</c:v>
                </c:pt>
                <c:pt idx="2">
                  <c:v>18.822680000000002</c:v>
                </c:pt>
                <c:pt idx="3">
                  <c:v>12.537344999999998</c:v>
                </c:pt>
                <c:pt idx="4">
                  <c:v>10.05142</c:v>
                </c:pt>
                <c:pt idx="5">
                  <c:v>7.565973999999998</c:v>
                </c:pt>
                <c:pt idx="6">
                  <c:v>6.6999324999999983</c:v>
                </c:pt>
                <c:pt idx="7">
                  <c:v>6.5151744999999979</c:v>
                </c:pt>
                <c:pt idx="8">
                  <c:v>5.9317265000000035</c:v>
                </c:pt>
                <c:pt idx="9">
                  <c:v>4.7201754999999972</c:v>
                </c:pt>
                <c:pt idx="10">
                  <c:v>3.7996770000000004</c:v>
                </c:pt>
                <c:pt idx="11">
                  <c:v>3.002389</c:v>
                </c:pt>
                <c:pt idx="12">
                  <c:v>1.8813835000000001</c:v>
                </c:pt>
                <c:pt idx="13">
                  <c:v>1.266537</c:v>
                </c:pt>
                <c:pt idx="14">
                  <c:v>0.88096225000000006</c:v>
                </c:pt>
                <c:pt idx="15">
                  <c:v>0.65648469999999992</c:v>
                </c:pt>
                <c:pt idx="16">
                  <c:v>0.60033790000000009</c:v>
                </c:pt>
                <c:pt idx="17">
                  <c:v>0.46791050000000017</c:v>
                </c:pt>
                <c:pt idx="18">
                  <c:v>0.47949455000000002</c:v>
                </c:pt>
                <c:pt idx="19">
                  <c:v>0.48391100000000026</c:v>
                </c:pt>
                <c:pt idx="20">
                  <c:v>0.50175239999999965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west'!$AA$1:$AB$1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west'!$AA$2:$AB$2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west'!$AA$4:$AB$4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west'!$AA$3:$AB$3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69376"/>
        <c:axId val="492476824"/>
      </c:scatterChart>
      <c:valAx>
        <c:axId val="492469376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76824"/>
        <c:crosses val="autoZero"/>
        <c:crossBetween val="midCat"/>
      </c:valAx>
      <c:valAx>
        <c:axId val="492476824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West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69376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34208223972067"/>
          <c:y val="2.1892763404576625E-2"/>
          <c:w val="0.75444689413823274"/>
          <c:h val="0.73697562804654182"/>
        </c:manualLayout>
      </c:layout>
      <c:scatterChart>
        <c:scatterStyle val="lineMarker"/>
        <c:varyColors val="0"/>
        <c:ser>
          <c:idx val="2"/>
          <c:order val="0"/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  <a:prstDash val="solid"/>
              </a:ln>
            </c:spPr>
          </c:marker>
          <c:xVal>
            <c:numRef>
              <c:f>'[Sardine2StockAssessment.xlsx]82a'!$B$377:$AB$377</c:f>
              <c:numCache>
                <c:formatCode>General</c:formatCode>
                <c:ptCount val="27"/>
                <c:pt idx="0">
                  <c:v>45.881473999999997</c:v>
                </c:pt>
                <c:pt idx="1">
                  <c:v>29.156871000000017</c:v>
                </c:pt>
                <c:pt idx="2">
                  <c:v>39.408745000000003</c:v>
                </c:pt>
                <c:pt idx="3">
                  <c:v>61.086896999999993</c:v>
                </c:pt>
                <c:pt idx="4">
                  <c:v>78.795021000000006</c:v>
                </c:pt>
                <c:pt idx="5">
                  <c:v>111.21196200000004</c:v>
                </c:pt>
                <c:pt idx="6">
                  <c:v>141.36593700000009</c:v>
                </c:pt>
                <c:pt idx="7">
                  <c:v>109.91325300000008</c:v>
                </c:pt>
                <c:pt idx="8">
                  <c:v>116.312687</c:v>
                </c:pt>
                <c:pt idx="9">
                  <c:v>180.23185099999998</c:v>
                </c:pt>
                <c:pt idx="10">
                  <c:v>349.49748799999981</c:v>
                </c:pt>
                <c:pt idx="11">
                  <c:v>198.55729000000008</c:v>
                </c:pt>
                <c:pt idx="12">
                  <c:v>501.78722899999985</c:v>
                </c:pt>
                <c:pt idx="13">
                  <c:v>396.73328499999985</c:v>
                </c:pt>
                <c:pt idx="14">
                  <c:v>850.08463400000005</c:v>
                </c:pt>
                <c:pt idx="15">
                  <c:v>588.81004699999971</c:v>
                </c:pt>
                <c:pt idx="16">
                  <c:v>516.10275999999999</c:v>
                </c:pt>
                <c:pt idx="17">
                  <c:v>390.49267499999985</c:v>
                </c:pt>
                <c:pt idx="18">
                  <c:v>545.74190799999997</c:v>
                </c:pt>
                <c:pt idx="19">
                  <c:v>393.96112499999964</c:v>
                </c:pt>
                <c:pt idx="20">
                  <c:v>284.43399099999976</c:v>
                </c:pt>
                <c:pt idx="21">
                  <c:v>119.21955199999999</c:v>
                </c:pt>
                <c:pt idx="22">
                  <c:v>89.609169999999992</c:v>
                </c:pt>
                <c:pt idx="23">
                  <c:v>110.030197</c:v>
                </c:pt>
                <c:pt idx="24">
                  <c:v>96.449820000000045</c:v>
                </c:pt>
                <c:pt idx="25">
                  <c:v>162.83524400000007</c:v>
                </c:pt>
                <c:pt idx="26">
                  <c:v>161.74680799999999</c:v>
                </c:pt>
              </c:numCache>
            </c:numRef>
          </c:xVal>
          <c:yVal>
            <c:numRef>
              <c:f>'[Sardine2StockAssessment.xlsx]82a'!$B$375:$AB$375</c:f>
              <c:numCache>
                <c:formatCode>General</c:formatCode>
                <c:ptCount val="27"/>
                <c:pt idx="0">
                  <c:v>7.5735190000000001</c:v>
                </c:pt>
                <c:pt idx="1">
                  <c:v>6.4861570000000004</c:v>
                </c:pt>
                <c:pt idx="2">
                  <c:v>7.297405999999997</c:v>
                </c:pt>
                <c:pt idx="3">
                  <c:v>5.1217119999999969</c:v>
                </c:pt>
                <c:pt idx="4">
                  <c:v>7.7241249999999946</c:v>
                </c:pt>
                <c:pt idx="5">
                  <c:v>8.9992209999999986</c:v>
                </c:pt>
                <c:pt idx="6">
                  <c:v>11.660165000000001</c:v>
                </c:pt>
                <c:pt idx="7">
                  <c:v>14.669928000000001</c:v>
                </c:pt>
                <c:pt idx="8">
                  <c:v>23.805883999999999</c:v>
                </c:pt>
                <c:pt idx="9">
                  <c:v>11.727516</c:v>
                </c:pt>
                <c:pt idx="10">
                  <c:v>45.927757</c:v>
                </c:pt>
                <c:pt idx="11">
                  <c:v>18.725107999999985</c:v>
                </c:pt>
                <c:pt idx="12">
                  <c:v>68.593800000000002</c:v>
                </c:pt>
                <c:pt idx="13">
                  <c:v>53.458687999999995</c:v>
                </c:pt>
                <c:pt idx="14">
                  <c:v>61.058648999999996</c:v>
                </c:pt>
                <c:pt idx="15">
                  <c:v>73.761476999999999</c:v>
                </c:pt>
                <c:pt idx="16">
                  <c:v>118.84724100000004</c:v>
                </c:pt>
                <c:pt idx="17">
                  <c:v>93.982686000000001</c:v>
                </c:pt>
                <c:pt idx="18">
                  <c:v>86.507160000000027</c:v>
                </c:pt>
                <c:pt idx="19">
                  <c:v>27.725071</c:v>
                </c:pt>
                <c:pt idx="20">
                  <c:v>18.490262999999985</c:v>
                </c:pt>
                <c:pt idx="21">
                  <c:v>23.951782999999985</c:v>
                </c:pt>
                <c:pt idx="22">
                  <c:v>14.064659000000002</c:v>
                </c:pt>
                <c:pt idx="23">
                  <c:v>18.709807999999999</c:v>
                </c:pt>
                <c:pt idx="24">
                  <c:v>19.291648999999989</c:v>
                </c:pt>
                <c:pt idx="25">
                  <c:v>44.465383000000003</c:v>
                </c:pt>
                <c:pt idx="26">
                  <c:v>20.536867000000012</c:v>
                </c:pt>
              </c:numCache>
            </c:numRef>
          </c:yVal>
          <c:smooth val="0"/>
        </c:ser>
        <c:ser>
          <c:idx val="0"/>
          <c:order val="1"/>
          <c:tx>
            <c:v>Fitted SR curve</c:v>
          </c:tx>
          <c:spPr>
            <a:ln w="285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'[Sardine2StockAssessment.xlsx]82a'!$B$379:$DA$379</c:f>
              <c:numCache>
                <c:formatCode>General</c:formatCode>
                <c:ptCount val="104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  <c:pt idx="5">
                  <c:v>125</c:v>
                </c:pt>
                <c:pt idx="6">
                  <c:v>150</c:v>
                </c:pt>
                <c:pt idx="7">
                  <c:v>175</c:v>
                </c:pt>
                <c:pt idx="8">
                  <c:v>200</c:v>
                </c:pt>
                <c:pt idx="9">
                  <c:v>225</c:v>
                </c:pt>
                <c:pt idx="10">
                  <c:v>250</c:v>
                </c:pt>
                <c:pt idx="11">
                  <c:v>275</c:v>
                </c:pt>
                <c:pt idx="12">
                  <c:v>300</c:v>
                </c:pt>
                <c:pt idx="13">
                  <c:v>325</c:v>
                </c:pt>
                <c:pt idx="14">
                  <c:v>350</c:v>
                </c:pt>
                <c:pt idx="15">
                  <c:v>375</c:v>
                </c:pt>
                <c:pt idx="16">
                  <c:v>400</c:v>
                </c:pt>
                <c:pt idx="17">
                  <c:v>425</c:v>
                </c:pt>
                <c:pt idx="18">
                  <c:v>450</c:v>
                </c:pt>
                <c:pt idx="19">
                  <c:v>475</c:v>
                </c:pt>
                <c:pt idx="20">
                  <c:v>500</c:v>
                </c:pt>
                <c:pt idx="21">
                  <c:v>525</c:v>
                </c:pt>
                <c:pt idx="22">
                  <c:v>550</c:v>
                </c:pt>
                <c:pt idx="23">
                  <c:v>575</c:v>
                </c:pt>
                <c:pt idx="24">
                  <c:v>600</c:v>
                </c:pt>
                <c:pt idx="25">
                  <c:v>625</c:v>
                </c:pt>
                <c:pt idx="26">
                  <c:v>650</c:v>
                </c:pt>
                <c:pt idx="27">
                  <c:v>675</c:v>
                </c:pt>
                <c:pt idx="28">
                  <c:v>700</c:v>
                </c:pt>
                <c:pt idx="29">
                  <c:v>725</c:v>
                </c:pt>
                <c:pt idx="30">
                  <c:v>750</c:v>
                </c:pt>
                <c:pt idx="31">
                  <c:v>775</c:v>
                </c:pt>
                <c:pt idx="32">
                  <c:v>800</c:v>
                </c:pt>
                <c:pt idx="33">
                  <c:v>825</c:v>
                </c:pt>
                <c:pt idx="34">
                  <c:v>850</c:v>
                </c:pt>
                <c:pt idx="35">
                  <c:v>875</c:v>
                </c:pt>
                <c:pt idx="36">
                  <c:v>900</c:v>
                </c:pt>
                <c:pt idx="37">
                  <c:v>925</c:v>
                </c:pt>
                <c:pt idx="38">
                  <c:v>950</c:v>
                </c:pt>
                <c:pt idx="39">
                  <c:v>975</c:v>
                </c:pt>
                <c:pt idx="40">
                  <c:v>1000</c:v>
                </c:pt>
                <c:pt idx="41">
                  <c:v>1025</c:v>
                </c:pt>
                <c:pt idx="42">
                  <c:v>1050</c:v>
                </c:pt>
                <c:pt idx="43">
                  <c:v>1075</c:v>
                </c:pt>
                <c:pt idx="44">
                  <c:v>1100</c:v>
                </c:pt>
                <c:pt idx="45">
                  <c:v>1125</c:v>
                </c:pt>
                <c:pt idx="46">
                  <c:v>1150</c:v>
                </c:pt>
                <c:pt idx="47">
                  <c:v>1175</c:v>
                </c:pt>
                <c:pt idx="48">
                  <c:v>1200</c:v>
                </c:pt>
                <c:pt idx="49">
                  <c:v>1225</c:v>
                </c:pt>
                <c:pt idx="50">
                  <c:v>1250</c:v>
                </c:pt>
                <c:pt idx="51">
                  <c:v>1275</c:v>
                </c:pt>
                <c:pt idx="52">
                  <c:v>1300</c:v>
                </c:pt>
                <c:pt idx="53">
                  <c:v>1325</c:v>
                </c:pt>
                <c:pt idx="54">
                  <c:v>1350</c:v>
                </c:pt>
                <c:pt idx="55">
                  <c:v>1375</c:v>
                </c:pt>
                <c:pt idx="56">
                  <c:v>1400</c:v>
                </c:pt>
                <c:pt idx="57">
                  <c:v>1425</c:v>
                </c:pt>
                <c:pt idx="58">
                  <c:v>1450</c:v>
                </c:pt>
                <c:pt idx="59">
                  <c:v>1475</c:v>
                </c:pt>
                <c:pt idx="60">
                  <c:v>1500</c:v>
                </c:pt>
                <c:pt idx="61">
                  <c:v>1525</c:v>
                </c:pt>
                <c:pt idx="62">
                  <c:v>1550</c:v>
                </c:pt>
                <c:pt idx="63">
                  <c:v>1575</c:v>
                </c:pt>
                <c:pt idx="64">
                  <c:v>1600</c:v>
                </c:pt>
                <c:pt idx="65">
                  <c:v>1625</c:v>
                </c:pt>
                <c:pt idx="66">
                  <c:v>1650</c:v>
                </c:pt>
                <c:pt idx="67">
                  <c:v>1675</c:v>
                </c:pt>
                <c:pt idx="68">
                  <c:v>1700</c:v>
                </c:pt>
                <c:pt idx="69">
                  <c:v>1725</c:v>
                </c:pt>
                <c:pt idx="70">
                  <c:v>1750</c:v>
                </c:pt>
                <c:pt idx="71">
                  <c:v>1775</c:v>
                </c:pt>
                <c:pt idx="72">
                  <c:v>1800</c:v>
                </c:pt>
                <c:pt idx="73">
                  <c:v>1825</c:v>
                </c:pt>
                <c:pt idx="74">
                  <c:v>1850</c:v>
                </c:pt>
                <c:pt idx="75">
                  <c:v>1875</c:v>
                </c:pt>
                <c:pt idx="76">
                  <c:v>1900</c:v>
                </c:pt>
                <c:pt idx="77">
                  <c:v>1925</c:v>
                </c:pt>
                <c:pt idx="78">
                  <c:v>1950</c:v>
                </c:pt>
                <c:pt idx="79">
                  <c:v>1975</c:v>
                </c:pt>
                <c:pt idx="80">
                  <c:v>2000</c:v>
                </c:pt>
                <c:pt idx="81">
                  <c:v>2025</c:v>
                </c:pt>
                <c:pt idx="82">
                  <c:v>2050</c:v>
                </c:pt>
                <c:pt idx="83">
                  <c:v>2075</c:v>
                </c:pt>
                <c:pt idx="84">
                  <c:v>2100</c:v>
                </c:pt>
                <c:pt idx="85">
                  <c:v>2125</c:v>
                </c:pt>
                <c:pt idx="86">
                  <c:v>2150</c:v>
                </c:pt>
                <c:pt idx="87">
                  <c:v>2175</c:v>
                </c:pt>
                <c:pt idx="88">
                  <c:v>2200</c:v>
                </c:pt>
                <c:pt idx="89">
                  <c:v>2225</c:v>
                </c:pt>
                <c:pt idx="90">
                  <c:v>2250</c:v>
                </c:pt>
                <c:pt idx="91">
                  <c:v>2275</c:v>
                </c:pt>
                <c:pt idx="92">
                  <c:v>2300</c:v>
                </c:pt>
                <c:pt idx="93">
                  <c:v>2325</c:v>
                </c:pt>
                <c:pt idx="94">
                  <c:v>2350</c:v>
                </c:pt>
                <c:pt idx="95">
                  <c:v>2375</c:v>
                </c:pt>
                <c:pt idx="96">
                  <c:v>2400</c:v>
                </c:pt>
                <c:pt idx="97">
                  <c:v>2425</c:v>
                </c:pt>
                <c:pt idx="98">
                  <c:v>2450</c:v>
                </c:pt>
                <c:pt idx="99">
                  <c:v>2475</c:v>
                </c:pt>
                <c:pt idx="100">
                  <c:v>2500</c:v>
                </c:pt>
                <c:pt idx="101">
                  <c:v>3000</c:v>
                </c:pt>
                <c:pt idx="102">
                  <c:v>3500</c:v>
                </c:pt>
                <c:pt idx="103">
                  <c:v>4000</c:v>
                </c:pt>
              </c:numCache>
            </c:numRef>
          </c:xVal>
          <c:yVal>
            <c:numRef>
              <c:f>'[Sardine2StockAssessment.xlsx]82a'!$B$380:$DA$380</c:f>
              <c:numCache>
                <c:formatCode>General</c:formatCode>
                <c:ptCount val="104"/>
                <c:pt idx="0">
                  <c:v>0</c:v>
                </c:pt>
                <c:pt idx="1">
                  <c:v>3.3835594495769792</c:v>
                </c:pt>
                <c:pt idx="2">
                  <c:v>6.7671188991539539</c:v>
                </c:pt>
                <c:pt idx="3">
                  <c:v>10.150678348730935</c:v>
                </c:pt>
                <c:pt idx="4">
                  <c:v>13.534237798307919</c:v>
                </c:pt>
                <c:pt idx="5">
                  <c:v>16.917797247884888</c:v>
                </c:pt>
                <c:pt idx="6">
                  <c:v>20.30135669746187</c:v>
                </c:pt>
                <c:pt idx="7">
                  <c:v>23.684916147038848</c:v>
                </c:pt>
                <c:pt idx="8">
                  <c:v>27.068475596615826</c:v>
                </c:pt>
                <c:pt idx="9">
                  <c:v>30.452035046192798</c:v>
                </c:pt>
                <c:pt idx="10">
                  <c:v>33.835594495769776</c:v>
                </c:pt>
                <c:pt idx="11">
                  <c:v>37.219153945346761</c:v>
                </c:pt>
                <c:pt idx="12">
                  <c:v>40.602713394923796</c:v>
                </c:pt>
                <c:pt idx="13">
                  <c:v>43.986272844500746</c:v>
                </c:pt>
                <c:pt idx="14">
                  <c:v>47.369832294077717</c:v>
                </c:pt>
                <c:pt idx="15">
                  <c:v>50.753391743654674</c:v>
                </c:pt>
                <c:pt idx="16">
                  <c:v>54.136951193231646</c:v>
                </c:pt>
                <c:pt idx="17">
                  <c:v>57.520510642808659</c:v>
                </c:pt>
                <c:pt idx="18">
                  <c:v>60.904070092385595</c:v>
                </c:pt>
                <c:pt idx="19">
                  <c:v>64.287629541962701</c:v>
                </c:pt>
                <c:pt idx="20">
                  <c:v>67.671188991539495</c:v>
                </c:pt>
                <c:pt idx="21">
                  <c:v>71.054748441116544</c:v>
                </c:pt>
                <c:pt idx="22">
                  <c:v>73.036997</c:v>
                </c:pt>
                <c:pt idx="23">
                  <c:v>73.036997</c:v>
                </c:pt>
                <c:pt idx="24">
                  <c:v>73.036997</c:v>
                </c:pt>
                <c:pt idx="25">
                  <c:v>73.036997</c:v>
                </c:pt>
                <c:pt idx="26">
                  <c:v>73.036997</c:v>
                </c:pt>
                <c:pt idx="27">
                  <c:v>73.036997</c:v>
                </c:pt>
                <c:pt idx="28">
                  <c:v>73.036997</c:v>
                </c:pt>
                <c:pt idx="29">
                  <c:v>73.036997</c:v>
                </c:pt>
                <c:pt idx="30">
                  <c:v>73.036997</c:v>
                </c:pt>
                <c:pt idx="31">
                  <c:v>73.036997</c:v>
                </c:pt>
                <c:pt idx="32">
                  <c:v>73.036997</c:v>
                </c:pt>
                <c:pt idx="33">
                  <c:v>73.036997</c:v>
                </c:pt>
                <c:pt idx="34">
                  <c:v>73.036997</c:v>
                </c:pt>
                <c:pt idx="35">
                  <c:v>73.036997</c:v>
                </c:pt>
                <c:pt idx="36">
                  <c:v>73.036997</c:v>
                </c:pt>
                <c:pt idx="37">
                  <c:v>73.036997</c:v>
                </c:pt>
                <c:pt idx="38">
                  <c:v>73.036997</c:v>
                </c:pt>
                <c:pt idx="39">
                  <c:v>73.036997</c:v>
                </c:pt>
                <c:pt idx="40">
                  <c:v>73.036997</c:v>
                </c:pt>
                <c:pt idx="41">
                  <c:v>73.036997</c:v>
                </c:pt>
                <c:pt idx="42">
                  <c:v>73.036997</c:v>
                </c:pt>
                <c:pt idx="43">
                  <c:v>73.036997</c:v>
                </c:pt>
                <c:pt idx="44">
                  <c:v>73.036997</c:v>
                </c:pt>
                <c:pt idx="45">
                  <c:v>73.036997</c:v>
                </c:pt>
                <c:pt idx="46">
                  <c:v>73.036997</c:v>
                </c:pt>
                <c:pt idx="47">
                  <c:v>73.036997</c:v>
                </c:pt>
                <c:pt idx="48">
                  <c:v>73.036997</c:v>
                </c:pt>
                <c:pt idx="49">
                  <c:v>73.036997</c:v>
                </c:pt>
                <c:pt idx="50">
                  <c:v>73.036997</c:v>
                </c:pt>
                <c:pt idx="51">
                  <c:v>73.036997</c:v>
                </c:pt>
                <c:pt idx="52">
                  <c:v>73.036997</c:v>
                </c:pt>
                <c:pt idx="53">
                  <c:v>73.036997</c:v>
                </c:pt>
                <c:pt idx="54">
                  <c:v>73.036997</c:v>
                </c:pt>
                <c:pt idx="55">
                  <c:v>73.036997</c:v>
                </c:pt>
                <c:pt idx="56">
                  <c:v>73.036997</c:v>
                </c:pt>
                <c:pt idx="57">
                  <c:v>73.036997</c:v>
                </c:pt>
                <c:pt idx="58">
                  <c:v>73.036997</c:v>
                </c:pt>
                <c:pt idx="59">
                  <c:v>73.036997</c:v>
                </c:pt>
                <c:pt idx="60">
                  <c:v>73.036997</c:v>
                </c:pt>
                <c:pt idx="61">
                  <c:v>73.036997</c:v>
                </c:pt>
                <c:pt idx="62">
                  <c:v>73.036997</c:v>
                </c:pt>
                <c:pt idx="63">
                  <c:v>73.036997</c:v>
                </c:pt>
                <c:pt idx="64">
                  <c:v>73.036997</c:v>
                </c:pt>
                <c:pt idx="65">
                  <c:v>73.036997</c:v>
                </c:pt>
                <c:pt idx="66">
                  <c:v>73.036997</c:v>
                </c:pt>
                <c:pt idx="67">
                  <c:v>73.036997</c:v>
                </c:pt>
                <c:pt idx="68">
                  <c:v>73.036997</c:v>
                </c:pt>
                <c:pt idx="69">
                  <c:v>73.036997</c:v>
                </c:pt>
                <c:pt idx="70">
                  <c:v>73.036997</c:v>
                </c:pt>
                <c:pt idx="71">
                  <c:v>73.036997</c:v>
                </c:pt>
                <c:pt idx="72">
                  <c:v>73.036997</c:v>
                </c:pt>
                <c:pt idx="73">
                  <c:v>73.036997</c:v>
                </c:pt>
                <c:pt idx="74">
                  <c:v>73.036997</c:v>
                </c:pt>
                <c:pt idx="75">
                  <c:v>73.036997</c:v>
                </c:pt>
                <c:pt idx="76">
                  <c:v>73.036997</c:v>
                </c:pt>
                <c:pt idx="77">
                  <c:v>73.036997</c:v>
                </c:pt>
                <c:pt idx="78">
                  <c:v>73.036997</c:v>
                </c:pt>
                <c:pt idx="79">
                  <c:v>73.036997</c:v>
                </c:pt>
                <c:pt idx="80">
                  <c:v>73.036997</c:v>
                </c:pt>
                <c:pt idx="81">
                  <c:v>73.036997</c:v>
                </c:pt>
                <c:pt idx="82">
                  <c:v>73.036997</c:v>
                </c:pt>
                <c:pt idx="83">
                  <c:v>73.036997</c:v>
                </c:pt>
                <c:pt idx="84">
                  <c:v>73.036997</c:v>
                </c:pt>
                <c:pt idx="85">
                  <c:v>73.036997</c:v>
                </c:pt>
                <c:pt idx="86">
                  <c:v>73.036997</c:v>
                </c:pt>
                <c:pt idx="87">
                  <c:v>73.036997</c:v>
                </c:pt>
                <c:pt idx="88">
                  <c:v>73.036997</c:v>
                </c:pt>
                <c:pt idx="89">
                  <c:v>73.036997</c:v>
                </c:pt>
                <c:pt idx="90">
                  <c:v>73.036997</c:v>
                </c:pt>
                <c:pt idx="91">
                  <c:v>73.036997</c:v>
                </c:pt>
                <c:pt idx="92">
                  <c:v>73.036997</c:v>
                </c:pt>
                <c:pt idx="93">
                  <c:v>73.036997</c:v>
                </c:pt>
                <c:pt idx="94">
                  <c:v>73.036997</c:v>
                </c:pt>
                <c:pt idx="95">
                  <c:v>73.036997</c:v>
                </c:pt>
                <c:pt idx="96">
                  <c:v>73.036997</c:v>
                </c:pt>
                <c:pt idx="97">
                  <c:v>73.036997</c:v>
                </c:pt>
                <c:pt idx="98">
                  <c:v>73.036997</c:v>
                </c:pt>
                <c:pt idx="99">
                  <c:v>73.036997</c:v>
                </c:pt>
                <c:pt idx="100">
                  <c:v>73.036997</c:v>
                </c:pt>
                <c:pt idx="101">
                  <c:v>73.036997</c:v>
                </c:pt>
                <c:pt idx="102">
                  <c:v>73.036997</c:v>
                </c:pt>
                <c:pt idx="103">
                  <c:v>73.036997</c:v>
                </c:pt>
              </c:numCache>
            </c:numRef>
          </c:yVal>
          <c:smooth val="0"/>
        </c:ser>
        <c:ser>
          <c:idx val="1"/>
          <c:order val="2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west'!$Z$1:$AA$1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xVal>
          <c:yVal>
            <c:numRef>
              <c:f>'BsBw - west'!$Z$4:$AA$4</c:f>
              <c:numCache>
                <c:formatCode>General</c:formatCode>
                <c:ptCount val="2"/>
                <c:pt idx="0">
                  <c:v>0</c:v>
                </c:pt>
                <c:pt idx="1">
                  <c:v>2010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west'!$Z$2:$AA$2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xVal>
          <c:yVal>
            <c:numRef>
              <c:f>'BsBw - west'!$Z$4:$AA$4</c:f>
              <c:numCache>
                <c:formatCode>General</c:formatCode>
                <c:ptCount val="2"/>
                <c:pt idx="0">
                  <c:v>0</c:v>
                </c:pt>
                <c:pt idx="1">
                  <c:v>2010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west'!$Z$3:$AA$3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xVal>
          <c:yVal>
            <c:numRef>
              <c:f>'BsBw - west'!$Z$4:$AA$4</c:f>
              <c:numCache>
                <c:formatCode>General</c:formatCode>
                <c:ptCount val="2"/>
                <c:pt idx="0">
                  <c:v>0</c:v>
                </c:pt>
                <c:pt idx="1">
                  <c:v>2010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71336"/>
        <c:axId val="492478784"/>
      </c:scatterChart>
      <c:valAx>
        <c:axId val="492471336"/>
        <c:scaling>
          <c:orientation val="minMax"/>
          <c:max val="18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000">
                    <a:solidFill>
                      <a:schemeClr val="tx1"/>
                    </a:solidFill>
                    <a:latin typeface="+mn-lt"/>
                  </a:rPr>
                  <a:t>West SSB ('000t)</a:t>
                </a:r>
              </a:p>
            </c:rich>
          </c:tx>
          <c:layout>
            <c:manualLayout>
              <c:xMode val="edge"/>
              <c:yMode val="edge"/>
              <c:x val="0.3500010498687664"/>
              <c:y val="0.8723171478565175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92478784"/>
        <c:crosses val="autoZero"/>
        <c:crossBetween val="midCat"/>
      </c:valAx>
      <c:valAx>
        <c:axId val="492478784"/>
        <c:scaling>
          <c:orientation val="minMax"/>
          <c:max val="12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000" dirty="0">
                    <a:solidFill>
                      <a:schemeClr val="tx1"/>
                    </a:solidFill>
                    <a:latin typeface="+mn-lt"/>
                  </a:rPr>
                  <a:t>Recruits (in billions)</a:t>
                </a:r>
              </a:p>
            </c:rich>
          </c:tx>
          <c:layout>
            <c:manualLayout>
              <c:xMode val="edge"/>
              <c:yMode val="edge"/>
              <c:x val="4.2222222222222314E-2"/>
              <c:y val="0.1786653543307087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92471336"/>
        <c:crosses val="autoZero"/>
        <c:crossBetween val="midCat"/>
        <c:majorUnit val="25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34208223972076"/>
          <c:y val="2.1892763404576635E-2"/>
          <c:w val="0.75444689413823274"/>
          <c:h val="0.73697562804654204"/>
        </c:manualLayout>
      </c:layout>
      <c:scatterChart>
        <c:scatterStyle val="lineMarker"/>
        <c:varyColors val="0"/>
        <c:ser>
          <c:idx val="2"/>
          <c:order val="0"/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  <a:prstDash val="solid"/>
              </a:ln>
            </c:spPr>
          </c:marker>
          <c:xVal>
            <c:numRef>
              <c:f>'[Sardine2StockAssessment.xlsx]82a'!$B$377:$AB$377</c:f>
              <c:numCache>
                <c:formatCode>General</c:formatCode>
                <c:ptCount val="27"/>
                <c:pt idx="0">
                  <c:v>45.881473999999997</c:v>
                </c:pt>
                <c:pt idx="1">
                  <c:v>29.156871000000017</c:v>
                </c:pt>
                <c:pt idx="2">
                  <c:v>39.408745000000003</c:v>
                </c:pt>
                <c:pt idx="3">
                  <c:v>61.086896999999993</c:v>
                </c:pt>
                <c:pt idx="4">
                  <c:v>78.795021000000006</c:v>
                </c:pt>
                <c:pt idx="5">
                  <c:v>111.21196200000004</c:v>
                </c:pt>
                <c:pt idx="6">
                  <c:v>141.36593700000009</c:v>
                </c:pt>
                <c:pt idx="7">
                  <c:v>109.91325300000008</c:v>
                </c:pt>
                <c:pt idx="8">
                  <c:v>116.312687</c:v>
                </c:pt>
                <c:pt idx="9">
                  <c:v>180.23185099999998</c:v>
                </c:pt>
                <c:pt idx="10">
                  <c:v>349.49748799999981</c:v>
                </c:pt>
                <c:pt idx="11">
                  <c:v>198.55729000000008</c:v>
                </c:pt>
                <c:pt idx="12">
                  <c:v>501.78722899999985</c:v>
                </c:pt>
                <c:pt idx="13">
                  <c:v>396.73328499999985</c:v>
                </c:pt>
                <c:pt idx="14">
                  <c:v>850.08463400000005</c:v>
                </c:pt>
                <c:pt idx="15">
                  <c:v>588.81004699999971</c:v>
                </c:pt>
                <c:pt idx="16">
                  <c:v>516.10275999999999</c:v>
                </c:pt>
                <c:pt idx="17">
                  <c:v>390.49267499999985</c:v>
                </c:pt>
                <c:pt idx="18">
                  <c:v>545.74190799999997</c:v>
                </c:pt>
                <c:pt idx="19">
                  <c:v>393.96112499999964</c:v>
                </c:pt>
                <c:pt idx="20">
                  <c:v>284.43399099999976</c:v>
                </c:pt>
                <c:pt idx="21">
                  <c:v>119.21955199999999</c:v>
                </c:pt>
                <c:pt idx="22">
                  <c:v>89.609169999999992</c:v>
                </c:pt>
                <c:pt idx="23">
                  <c:v>110.030197</c:v>
                </c:pt>
                <c:pt idx="24">
                  <c:v>96.449820000000045</c:v>
                </c:pt>
                <c:pt idx="25">
                  <c:v>162.83524400000007</c:v>
                </c:pt>
                <c:pt idx="26">
                  <c:v>161.74680799999999</c:v>
                </c:pt>
              </c:numCache>
            </c:numRef>
          </c:xVal>
          <c:yVal>
            <c:numRef>
              <c:f>'[Sardine2StockAssessment.xlsx]82a'!$B$375:$AB$375</c:f>
              <c:numCache>
                <c:formatCode>General</c:formatCode>
                <c:ptCount val="27"/>
                <c:pt idx="0">
                  <c:v>7.5735190000000001</c:v>
                </c:pt>
                <c:pt idx="1">
                  <c:v>6.4861570000000004</c:v>
                </c:pt>
                <c:pt idx="2">
                  <c:v>7.297405999999997</c:v>
                </c:pt>
                <c:pt idx="3">
                  <c:v>5.1217119999999969</c:v>
                </c:pt>
                <c:pt idx="4">
                  <c:v>7.7241249999999946</c:v>
                </c:pt>
                <c:pt idx="5">
                  <c:v>8.9992209999999986</c:v>
                </c:pt>
                <c:pt idx="6">
                  <c:v>11.660165000000001</c:v>
                </c:pt>
                <c:pt idx="7">
                  <c:v>14.669928000000001</c:v>
                </c:pt>
                <c:pt idx="8">
                  <c:v>23.805883999999999</c:v>
                </c:pt>
                <c:pt idx="9">
                  <c:v>11.727516</c:v>
                </c:pt>
                <c:pt idx="10">
                  <c:v>45.927757</c:v>
                </c:pt>
                <c:pt idx="11">
                  <c:v>18.725107999999985</c:v>
                </c:pt>
                <c:pt idx="12">
                  <c:v>68.593800000000002</c:v>
                </c:pt>
                <c:pt idx="13">
                  <c:v>53.458687999999995</c:v>
                </c:pt>
                <c:pt idx="14">
                  <c:v>61.058648999999996</c:v>
                </c:pt>
                <c:pt idx="15">
                  <c:v>73.761476999999999</c:v>
                </c:pt>
                <c:pt idx="16">
                  <c:v>118.84724100000004</c:v>
                </c:pt>
                <c:pt idx="17">
                  <c:v>93.982686000000001</c:v>
                </c:pt>
                <c:pt idx="18">
                  <c:v>86.507160000000027</c:v>
                </c:pt>
                <c:pt idx="19">
                  <c:v>27.725071</c:v>
                </c:pt>
                <c:pt idx="20">
                  <c:v>18.490262999999985</c:v>
                </c:pt>
                <c:pt idx="21">
                  <c:v>23.951782999999985</c:v>
                </c:pt>
                <c:pt idx="22">
                  <c:v>14.064659000000002</c:v>
                </c:pt>
                <c:pt idx="23">
                  <c:v>18.709807999999999</c:v>
                </c:pt>
                <c:pt idx="24">
                  <c:v>19.291648999999989</c:v>
                </c:pt>
                <c:pt idx="25">
                  <c:v>44.465383000000003</c:v>
                </c:pt>
                <c:pt idx="26">
                  <c:v>20.536867000000012</c:v>
                </c:pt>
              </c:numCache>
            </c:numRef>
          </c:yVal>
          <c:smooth val="0"/>
        </c:ser>
        <c:ser>
          <c:idx val="0"/>
          <c:order val="1"/>
          <c:tx>
            <c:v>Fitted SR curve</c:v>
          </c:tx>
          <c:spPr>
            <a:ln w="285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'[Sardine2StockAssessment.xlsx]82a'!$B$379:$DA$379</c:f>
              <c:numCache>
                <c:formatCode>General</c:formatCode>
                <c:ptCount val="104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  <c:pt idx="5">
                  <c:v>125</c:v>
                </c:pt>
                <c:pt idx="6">
                  <c:v>150</c:v>
                </c:pt>
                <c:pt idx="7">
                  <c:v>175</c:v>
                </c:pt>
                <c:pt idx="8">
                  <c:v>200</c:v>
                </c:pt>
                <c:pt idx="9">
                  <c:v>225</c:v>
                </c:pt>
                <c:pt idx="10">
                  <c:v>250</c:v>
                </c:pt>
                <c:pt idx="11">
                  <c:v>275</c:v>
                </c:pt>
                <c:pt idx="12">
                  <c:v>300</c:v>
                </c:pt>
                <c:pt idx="13">
                  <c:v>325</c:v>
                </c:pt>
                <c:pt idx="14">
                  <c:v>350</c:v>
                </c:pt>
                <c:pt idx="15">
                  <c:v>375</c:v>
                </c:pt>
                <c:pt idx="16">
                  <c:v>400</c:v>
                </c:pt>
                <c:pt idx="17">
                  <c:v>425</c:v>
                </c:pt>
                <c:pt idx="18">
                  <c:v>450</c:v>
                </c:pt>
                <c:pt idx="19">
                  <c:v>475</c:v>
                </c:pt>
                <c:pt idx="20">
                  <c:v>500</c:v>
                </c:pt>
                <c:pt idx="21">
                  <c:v>525</c:v>
                </c:pt>
                <c:pt idx="22">
                  <c:v>550</c:v>
                </c:pt>
                <c:pt idx="23">
                  <c:v>575</c:v>
                </c:pt>
                <c:pt idx="24">
                  <c:v>600</c:v>
                </c:pt>
                <c:pt idx="25">
                  <c:v>625</c:v>
                </c:pt>
                <c:pt idx="26">
                  <c:v>650</c:v>
                </c:pt>
                <c:pt idx="27">
                  <c:v>675</c:v>
                </c:pt>
                <c:pt idx="28">
                  <c:v>700</c:v>
                </c:pt>
                <c:pt idx="29">
                  <c:v>725</c:v>
                </c:pt>
                <c:pt idx="30">
                  <c:v>750</c:v>
                </c:pt>
                <c:pt idx="31">
                  <c:v>775</c:v>
                </c:pt>
                <c:pt idx="32">
                  <c:v>800</c:v>
                </c:pt>
                <c:pt idx="33">
                  <c:v>825</c:v>
                </c:pt>
                <c:pt idx="34">
                  <c:v>850</c:v>
                </c:pt>
                <c:pt idx="35">
                  <c:v>875</c:v>
                </c:pt>
                <c:pt idx="36">
                  <c:v>900</c:v>
                </c:pt>
                <c:pt idx="37">
                  <c:v>925</c:v>
                </c:pt>
                <c:pt idx="38">
                  <c:v>950</c:v>
                </c:pt>
                <c:pt idx="39">
                  <c:v>975</c:v>
                </c:pt>
                <c:pt idx="40">
                  <c:v>1000</c:v>
                </c:pt>
                <c:pt idx="41">
                  <c:v>1025</c:v>
                </c:pt>
                <c:pt idx="42">
                  <c:v>1050</c:v>
                </c:pt>
                <c:pt idx="43">
                  <c:v>1075</c:v>
                </c:pt>
                <c:pt idx="44">
                  <c:v>1100</c:v>
                </c:pt>
                <c:pt idx="45">
                  <c:v>1125</c:v>
                </c:pt>
                <c:pt idx="46">
                  <c:v>1150</c:v>
                </c:pt>
                <c:pt idx="47">
                  <c:v>1175</c:v>
                </c:pt>
                <c:pt idx="48">
                  <c:v>1200</c:v>
                </c:pt>
                <c:pt idx="49">
                  <c:v>1225</c:v>
                </c:pt>
                <c:pt idx="50">
                  <c:v>1250</c:v>
                </c:pt>
                <c:pt idx="51">
                  <c:v>1275</c:v>
                </c:pt>
                <c:pt idx="52">
                  <c:v>1300</c:v>
                </c:pt>
                <c:pt idx="53">
                  <c:v>1325</c:v>
                </c:pt>
                <c:pt idx="54">
                  <c:v>1350</c:v>
                </c:pt>
                <c:pt idx="55">
                  <c:v>1375</c:v>
                </c:pt>
                <c:pt idx="56">
                  <c:v>1400</c:v>
                </c:pt>
                <c:pt idx="57">
                  <c:v>1425</c:v>
                </c:pt>
                <c:pt idx="58">
                  <c:v>1450</c:v>
                </c:pt>
                <c:pt idx="59">
                  <c:v>1475</c:v>
                </c:pt>
                <c:pt idx="60">
                  <c:v>1500</c:v>
                </c:pt>
                <c:pt idx="61">
                  <c:v>1525</c:v>
                </c:pt>
                <c:pt idx="62">
                  <c:v>1550</c:v>
                </c:pt>
                <c:pt idx="63">
                  <c:v>1575</c:v>
                </c:pt>
                <c:pt idx="64">
                  <c:v>1600</c:v>
                </c:pt>
                <c:pt idx="65">
                  <c:v>1625</c:v>
                </c:pt>
                <c:pt idx="66">
                  <c:v>1650</c:v>
                </c:pt>
                <c:pt idx="67">
                  <c:v>1675</c:v>
                </c:pt>
                <c:pt idx="68">
                  <c:v>1700</c:v>
                </c:pt>
                <c:pt idx="69">
                  <c:v>1725</c:v>
                </c:pt>
                <c:pt idx="70">
                  <c:v>1750</c:v>
                </c:pt>
                <c:pt idx="71">
                  <c:v>1775</c:v>
                </c:pt>
                <c:pt idx="72">
                  <c:v>1800</c:v>
                </c:pt>
                <c:pt idx="73">
                  <c:v>1825</c:v>
                </c:pt>
                <c:pt idx="74">
                  <c:v>1850</c:v>
                </c:pt>
                <c:pt idx="75">
                  <c:v>1875</c:v>
                </c:pt>
                <c:pt idx="76">
                  <c:v>1900</c:v>
                </c:pt>
                <c:pt idx="77">
                  <c:v>1925</c:v>
                </c:pt>
                <c:pt idx="78">
                  <c:v>1950</c:v>
                </c:pt>
                <c:pt idx="79">
                  <c:v>1975</c:v>
                </c:pt>
                <c:pt idx="80">
                  <c:v>2000</c:v>
                </c:pt>
                <c:pt idx="81">
                  <c:v>2025</c:v>
                </c:pt>
                <c:pt idx="82">
                  <c:v>2050</c:v>
                </c:pt>
                <c:pt idx="83">
                  <c:v>2075</c:v>
                </c:pt>
                <c:pt idx="84">
                  <c:v>2100</c:v>
                </c:pt>
                <c:pt idx="85">
                  <c:v>2125</c:v>
                </c:pt>
                <c:pt idx="86">
                  <c:v>2150</c:v>
                </c:pt>
                <c:pt idx="87">
                  <c:v>2175</c:v>
                </c:pt>
                <c:pt idx="88">
                  <c:v>2200</c:v>
                </c:pt>
                <c:pt idx="89">
                  <c:v>2225</c:v>
                </c:pt>
                <c:pt idx="90">
                  <c:v>2250</c:v>
                </c:pt>
                <c:pt idx="91">
                  <c:v>2275</c:v>
                </c:pt>
                <c:pt idx="92">
                  <c:v>2300</c:v>
                </c:pt>
                <c:pt idx="93">
                  <c:v>2325</c:v>
                </c:pt>
                <c:pt idx="94">
                  <c:v>2350</c:v>
                </c:pt>
                <c:pt idx="95">
                  <c:v>2375</c:v>
                </c:pt>
                <c:pt idx="96">
                  <c:v>2400</c:v>
                </c:pt>
                <c:pt idx="97">
                  <c:v>2425</c:v>
                </c:pt>
                <c:pt idx="98">
                  <c:v>2450</c:v>
                </c:pt>
                <c:pt idx="99">
                  <c:v>2475</c:v>
                </c:pt>
                <c:pt idx="100">
                  <c:v>2500</c:v>
                </c:pt>
                <c:pt idx="101">
                  <c:v>3000</c:v>
                </c:pt>
                <c:pt idx="102">
                  <c:v>3500</c:v>
                </c:pt>
                <c:pt idx="103">
                  <c:v>4000</c:v>
                </c:pt>
              </c:numCache>
            </c:numRef>
          </c:xVal>
          <c:yVal>
            <c:numRef>
              <c:f>'[Sardine2StockAssessment.xlsx]82a'!$B$380:$DA$380</c:f>
              <c:numCache>
                <c:formatCode>General</c:formatCode>
                <c:ptCount val="104"/>
                <c:pt idx="0">
                  <c:v>0</c:v>
                </c:pt>
                <c:pt idx="1">
                  <c:v>3.3835594495769792</c:v>
                </c:pt>
                <c:pt idx="2">
                  <c:v>6.7671188991539539</c:v>
                </c:pt>
                <c:pt idx="3">
                  <c:v>10.150678348730935</c:v>
                </c:pt>
                <c:pt idx="4">
                  <c:v>13.534237798307919</c:v>
                </c:pt>
                <c:pt idx="5">
                  <c:v>16.917797247884888</c:v>
                </c:pt>
                <c:pt idx="6">
                  <c:v>20.30135669746187</c:v>
                </c:pt>
                <c:pt idx="7">
                  <c:v>23.684916147038848</c:v>
                </c:pt>
                <c:pt idx="8">
                  <c:v>27.068475596615826</c:v>
                </c:pt>
                <c:pt idx="9">
                  <c:v>30.452035046192798</c:v>
                </c:pt>
                <c:pt idx="10">
                  <c:v>33.835594495769776</c:v>
                </c:pt>
                <c:pt idx="11">
                  <c:v>37.219153945346761</c:v>
                </c:pt>
                <c:pt idx="12">
                  <c:v>40.602713394923796</c:v>
                </c:pt>
                <c:pt idx="13">
                  <c:v>43.986272844500746</c:v>
                </c:pt>
                <c:pt idx="14">
                  <c:v>47.369832294077717</c:v>
                </c:pt>
                <c:pt idx="15">
                  <c:v>50.753391743654674</c:v>
                </c:pt>
                <c:pt idx="16">
                  <c:v>54.136951193231646</c:v>
                </c:pt>
                <c:pt idx="17">
                  <c:v>57.520510642808659</c:v>
                </c:pt>
                <c:pt idx="18">
                  <c:v>60.904070092385595</c:v>
                </c:pt>
                <c:pt idx="19">
                  <c:v>64.287629541962701</c:v>
                </c:pt>
                <c:pt idx="20">
                  <c:v>67.671188991539495</c:v>
                </c:pt>
                <c:pt idx="21">
                  <c:v>71.054748441116544</c:v>
                </c:pt>
                <c:pt idx="22">
                  <c:v>73.036997</c:v>
                </c:pt>
                <c:pt idx="23">
                  <c:v>73.036997</c:v>
                </c:pt>
                <c:pt idx="24">
                  <c:v>73.036997</c:v>
                </c:pt>
                <c:pt idx="25">
                  <c:v>73.036997</c:v>
                </c:pt>
                <c:pt idx="26">
                  <c:v>73.036997</c:v>
                </c:pt>
                <c:pt idx="27">
                  <c:v>73.036997</c:v>
                </c:pt>
                <c:pt idx="28">
                  <c:v>73.036997</c:v>
                </c:pt>
                <c:pt idx="29">
                  <c:v>73.036997</c:v>
                </c:pt>
                <c:pt idx="30">
                  <c:v>73.036997</c:v>
                </c:pt>
                <c:pt idx="31">
                  <c:v>73.036997</c:v>
                </c:pt>
                <c:pt idx="32">
                  <c:v>73.036997</c:v>
                </c:pt>
                <c:pt idx="33">
                  <c:v>73.036997</c:v>
                </c:pt>
                <c:pt idx="34">
                  <c:v>73.036997</c:v>
                </c:pt>
                <c:pt idx="35">
                  <c:v>73.036997</c:v>
                </c:pt>
                <c:pt idx="36">
                  <c:v>73.036997</c:v>
                </c:pt>
                <c:pt idx="37">
                  <c:v>73.036997</c:v>
                </c:pt>
                <c:pt idx="38">
                  <c:v>73.036997</c:v>
                </c:pt>
                <c:pt idx="39">
                  <c:v>73.036997</c:v>
                </c:pt>
                <c:pt idx="40">
                  <c:v>73.036997</c:v>
                </c:pt>
                <c:pt idx="41">
                  <c:v>73.036997</c:v>
                </c:pt>
                <c:pt idx="42">
                  <c:v>73.036997</c:v>
                </c:pt>
                <c:pt idx="43">
                  <c:v>73.036997</c:v>
                </c:pt>
                <c:pt idx="44">
                  <c:v>73.036997</c:v>
                </c:pt>
                <c:pt idx="45">
                  <c:v>73.036997</c:v>
                </c:pt>
                <c:pt idx="46">
                  <c:v>73.036997</c:v>
                </c:pt>
                <c:pt idx="47">
                  <c:v>73.036997</c:v>
                </c:pt>
                <c:pt idx="48">
                  <c:v>73.036997</c:v>
                </c:pt>
                <c:pt idx="49">
                  <c:v>73.036997</c:v>
                </c:pt>
                <c:pt idx="50">
                  <c:v>73.036997</c:v>
                </c:pt>
                <c:pt idx="51">
                  <c:v>73.036997</c:v>
                </c:pt>
                <c:pt idx="52">
                  <c:v>73.036997</c:v>
                </c:pt>
                <c:pt idx="53">
                  <c:v>73.036997</c:v>
                </c:pt>
                <c:pt idx="54">
                  <c:v>73.036997</c:v>
                </c:pt>
                <c:pt idx="55">
                  <c:v>73.036997</c:v>
                </c:pt>
                <c:pt idx="56">
                  <c:v>73.036997</c:v>
                </c:pt>
                <c:pt idx="57">
                  <c:v>73.036997</c:v>
                </c:pt>
                <c:pt idx="58">
                  <c:v>73.036997</c:v>
                </c:pt>
                <c:pt idx="59">
                  <c:v>73.036997</c:v>
                </c:pt>
                <c:pt idx="60">
                  <c:v>73.036997</c:v>
                </c:pt>
                <c:pt idx="61">
                  <c:v>73.036997</c:v>
                </c:pt>
                <c:pt idx="62">
                  <c:v>73.036997</c:v>
                </c:pt>
                <c:pt idx="63">
                  <c:v>73.036997</c:v>
                </c:pt>
                <c:pt idx="64">
                  <c:v>73.036997</c:v>
                </c:pt>
                <c:pt idx="65">
                  <c:v>73.036997</c:v>
                </c:pt>
                <c:pt idx="66">
                  <c:v>73.036997</c:v>
                </c:pt>
                <c:pt idx="67">
                  <c:v>73.036997</c:v>
                </c:pt>
                <c:pt idx="68">
                  <c:v>73.036997</c:v>
                </c:pt>
                <c:pt idx="69">
                  <c:v>73.036997</c:v>
                </c:pt>
                <c:pt idx="70">
                  <c:v>73.036997</c:v>
                </c:pt>
                <c:pt idx="71">
                  <c:v>73.036997</c:v>
                </c:pt>
                <c:pt idx="72">
                  <c:v>73.036997</c:v>
                </c:pt>
                <c:pt idx="73">
                  <c:v>73.036997</c:v>
                </c:pt>
                <c:pt idx="74">
                  <c:v>73.036997</c:v>
                </c:pt>
                <c:pt idx="75">
                  <c:v>73.036997</c:v>
                </c:pt>
                <c:pt idx="76">
                  <c:v>73.036997</c:v>
                </c:pt>
                <c:pt idx="77">
                  <c:v>73.036997</c:v>
                </c:pt>
                <c:pt idx="78">
                  <c:v>73.036997</c:v>
                </c:pt>
                <c:pt idx="79">
                  <c:v>73.036997</c:v>
                </c:pt>
                <c:pt idx="80">
                  <c:v>73.036997</c:v>
                </c:pt>
                <c:pt idx="81">
                  <c:v>73.036997</c:v>
                </c:pt>
                <c:pt idx="82">
                  <c:v>73.036997</c:v>
                </c:pt>
                <c:pt idx="83">
                  <c:v>73.036997</c:v>
                </c:pt>
                <c:pt idx="84">
                  <c:v>73.036997</c:v>
                </c:pt>
                <c:pt idx="85">
                  <c:v>73.036997</c:v>
                </c:pt>
                <c:pt idx="86">
                  <c:v>73.036997</c:v>
                </c:pt>
                <c:pt idx="87">
                  <c:v>73.036997</c:v>
                </c:pt>
                <c:pt idx="88">
                  <c:v>73.036997</c:v>
                </c:pt>
                <c:pt idx="89">
                  <c:v>73.036997</c:v>
                </c:pt>
                <c:pt idx="90">
                  <c:v>73.036997</c:v>
                </c:pt>
                <c:pt idx="91">
                  <c:v>73.036997</c:v>
                </c:pt>
                <c:pt idx="92">
                  <c:v>73.036997</c:v>
                </c:pt>
                <c:pt idx="93">
                  <c:v>73.036997</c:v>
                </c:pt>
                <c:pt idx="94">
                  <c:v>73.036997</c:v>
                </c:pt>
                <c:pt idx="95">
                  <c:v>73.036997</c:v>
                </c:pt>
                <c:pt idx="96">
                  <c:v>73.036997</c:v>
                </c:pt>
                <c:pt idx="97">
                  <c:v>73.036997</c:v>
                </c:pt>
                <c:pt idx="98">
                  <c:v>73.036997</c:v>
                </c:pt>
                <c:pt idx="99">
                  <c:v>73.036997</c:v>
                </c:pt>
                <c:pt idx="100">
                  <c:v>73.036997</c:v>
                </c:pt>
                <c:pt idx="101">
                  <c:v>73.036997</c:v>
                </c:pt>
                <c:pt idx="102">
                  <c:v>73.036997</c:v>
                </c:pt>
                <c:pt idx="103">
                  <c:v>73.036997</c:v>
                </c:pt>
              </c:numCache>
            </c:numRef>
          </c:yVal>
          <c:smooth val="0"/>
        </c:ser>
        <c:ser>
          <c:idx val="1"/>
          <c:order val="2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west'!$Z$1:$AA$1</c:f>
              <c:numCache>
                <c:formatCode>0.00</c:formatCode>
                <c:ptCount val="2"/>
                <c:pt idx="0">
                  <c:v>335.11644999999999</c:v>
                </c:pt>
                <c:pt idx="1">
                  <c:v>335.11644999999999</c:v>
                </c:pt>
              </c:numCache>
            </c:numRef>
          </c:xVal>
          <c:yVal>
            <c:numRef>
              <c:f>'BsBw - west'!$Z$4:$AA$4</c:f>
              <c:numCache>
                <c:formatCode>General</c:formatCode>
                <c:ptCount val="2"/>
                <c:pt idx="0">
                  <c:v>0</c:v>
                </c:pt>
                <c:pt idx="1">
                  <c:v>2010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west'!$Z$2:$AA$2</c:f>
              <c:numCache>
                <c:formatCode>0.00</c:formatCode>
                <c:ptCount val="2"/>
                <c:pt idx="0">
                  <c:v>736.60750000000007</c:v>
                </c:pt>
                <c:pt idx="1">
                  <c:v>736.60750000000007</c:v>
                </c:pt>
              </c:numCache>
            </c:numRef>
          </c:xVal>
          <c:yVal>
            <c:numRef>
              <c:f>'BsBw - west'!$Z$4:$AA$4</c:f>
              <c:numCache>
                <c:formatCode>General</c:formatCode>
                <c:ptCount val="2"/>
                <c:pt idx="0">
                  <c:v>0</c:v>
                </c:pt>
                <c:pt idx="1">
                  <c:v>2010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west'!$Z$3:$AA$3</c:f>
              <c:numCache>
                <c:formatCode>0.00</c:formatCode>
                <c:ptCount val="2"/>
                <c:pt idx="0">
                  <c:v>1729.213</c:v>
                </c:pt>
                <c:pt idx="1">
                  <c:v>1729.213</c:v>
                </c:pt>
              </c:numCache>
            </c:numRef>
          </c:xVal>
          <c:yVal>
            <c:numRef>
              <c:f>'BsBw - west'!$Z$4:$AA$4</c:f>
              <c:numCache>
                <c:formatCode>General</c:formatCode>
                <c:ptCount val="2"/>
                <c:pt idx="0">
                  <c:v>0</c:v>
                </c:pt>
                <c:pt idx="1">
                  <c:v>2010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81136"/>
        <c:axId val="492481528"/>
      </c:scatterChart>
      <c:valAx>
        <c:axId val="492481136"/>
        <c:scaling>
          <c:orientation val="minMax"/>
          <c:max val="18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600">
                    <a:solidFill>
                      <a:schemeClr val="tx1"/>
                    </a:solidFill>
                    <a:latin typeface="+mn-lt"/>
                  </a:rPr>
                  <a:t>West SSB ('000t)</a:t>
                </a:r>
              </a:p>
            </c:rich>
          </c:tx>
          <c:layout>
            <c:manualLayout>
              <c:xMode val="edge"/>
              <c:yMode val="edge"/>
              <c:x val="0.3500010498687664"/>
              <c:y val="0.8723171478565175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92481528"/>
        <c:crosses val="autoZero"/>
        <c:crossBetween val="midCat"/>
      </c:valAx>
      <c:valAx>
        <c:axId val="492481528"/>
        <c:scaling>
          <c:orientation val="minMax"/>
          <c:max val="12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800" dirty="0">
                    <a:solidFill>
                      <a:schemeClr val="tx1"/>
                    </a:solidFill>
                    <a:latin typeface="+mn-lt"/>
                  </a:rPr>
                  <a:t>Recruits (in billions)</a:t>
                </a:r>
              </a:p>
            </c:rich>
          </c:tx>
          <c:layout>
            <c:manualLayout>
              <c:xMode val="edge"/>
              <c:yMode val="edge"/>
              <c:x val="4.2222222222222314E-2"/>
              <c:y val="0.1786653543307087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92481136"/>
        <c:crosses val="autoZero"/>
        <c:crossBetween val="midCat"/>
        <c:majorUnit val="25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943E-2"/>
          <c:w val="0.75793963254593333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south'!$A$3:$V$3</c:f>
              <c:numCache>
                <c:formatCode>0.00</c:formatCode>
                <c:ptCount val="22"/>
                <c:pt idx="1">
                  <c:v>629.45169999999939</c:v>
                </c:pt>
                <c:pt idx="2">
                  <c:v>787.88409999999942</c:v>
                </c:pt>
                <c:pt idx="3">
                  <c:v>702.74159999999949</c:v>
                </c:pt>
                <c:pt idx="4">
                  <c:v>693.60339999999951</c:v>
                </c:pt>
                <c:pt idx="5">
                  <c:v>624.84964999999966</c:v>
                </c:pt>
                <c:pt idx="6">
                  <c:v>642.3383999999993</c:v>
                </c:pt>
                <c:pt idx="7">
                  <c:v>671.47704999999951</c:v>
                </c:pt>
                <c:pt idx="8">
                  <c:v>684.0164999999995</c:v>
                </c:pt>
                <c:pt idx="9">
                  <c:v>783.74664999999936</c:v>
                </c:pt>
                <c:pt idx="10">
                  <c:v>921.3946999999996</c:v>
                </c:pt>
                <c:pt idx="11">
                  <c:v>1076.1509999999994</c:v>
                </c:pt>
                <c:pt idx="12">
                  <c:v>1271.2935</c:v>
                </c:pt>
                <c:pt idx="13">
                  <c:v>1516.6914999999985</c:v>
                </c:pt>
                <c:pt idx="14">
                  <c:v>1772.2184999999997</c:v>
                </c:pt>
                <c:pt idx="15">
                  <c:v>1862.362999999998</c:v>
                </c:pt>
                <c:pt idx="16">
                  <c:v>1810.1514999999993</c:v>
                </c:pt>
                <c:pt idx="17">
                  <c:v>1612.7414999999994</c:v>
                </c:pt>
                <c:pt idx="18">
                  <c:v>1511.9280000000001</c:v>
                </c:pt>
                <c:pt idx="19">
                  <c:v>1409.4250000000006</c:v>
                </c:pt>
                <c:pt idx="20">
                  <c:v>1391.8934999999992</c:v>
                </c:pt>
                <c:pt idx="21">
                  <c:v>1446.3244999999986</c:v>
                </c:pt>
              </c:numCache>
            </c:numRef>
          </c:yVal>
          <c:smooth val="0"/>
        </c:ser>
        <c:ser>
          <c:idx val="1"/>
          <c:order val="1"/>
          <c:tx>
            <c:v>Switch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south'!$A$2:$V$2</c:f>
              <c:numCache>
                <c:formatCode>0.00</c:formatCode>
                <c:ptCount val="22"/>
                <c:pt idx="1">
                  <c:v>369.767</c:v>
                </c:pt>
                <c:pt idx="2">
                  <c:v>510.84699999999981</c:v>
                </c:pt>
                <c:pt idx="3">
                  <c:v>402.82649999999984</c:v>
                </c:pt>
                <c:pt idx="4">
                  <c:v>346.5589999999998</c:v>
                </c:pt>
                <c:pt idx="5">
                  <c:v>290.72649999999976</c:v>
                </c:pt>
                <c:pt idx="6">
                  <c:v>242.20999999999998</c:v>
                </c:pt>
                <c:pt idx="7">
                  <c:v>211.4325</c:v>
                </c:pt>
                <c:pt idx="8">
                  <c:v>191.21649999999997</c:v>
                </c:pt>
                <c:pt idx="9">
                  <c:v>183.0805</c:v>
                </c:pt>
                <c:pt idx="10">
                  <c:v>188.82500000000007</c:v>
                </c:pt>
                <c:pt idx="11">
                  <c:v>195.19800000000001</c:v>
                </c:pt>
                <c:pt idx="12">
                  <c:v>210.44449999999998</c:v>
                </c:pt>
                <c:pt idx="13">
                  <c:v>218.11149999999998</c:v>
                </c:pt>
                <c:pt idx="14">
                  <c:v>235.05949999999999</c:v>
                </c:pt>
                <c:pt idx="15">
                  <c:v>239.54349999999999</c:v>
                </c:pt>
                <c:pt idx="16">
                  <c:v>233.73399999999998</c:v>
                </c:pt>
                <c:pt idx="17">
                  <c:v>212.82900000000001</c:v>
                </c:pt>
                <c:pt idx="18">
                  <c:v>192.57449999999997</c:v>
                </c:pt>
                <c:pt idx="19">
                  <c:v>183.011</c:v>
                </c:pt>
                <c:pt idx="20">
                  <c:v>177.71099999999998</c:v>
                </c:pt>
                <c:pt idx="21">
                  <c:v>175.86150000000004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'Switch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'Switch - south'!$A$1:$V$1</c:f>
              <c:numCache>
                <c:formatCode>0.00</c:formatCode>
                <c:ptCount val="22"/>
                <c:pt idx="1">
                  <c:v>228.4325</c:v>
                </c:pt>
                <c:pt idx="2">
                  <c:v>288.7050499999998</c:v>
                </c:pt>
                <c:pt idx="3">
                  <c:v>223.52330000000001</c:v>
                </c:pt>
                <c:pt idx="4">
                  <c:v>190.31245000000001</c:v>
                </c:pt>
                <c:pt idx="5">
                  <c:v>148.55080000000001</c:v>
                </c:pt>
                <c:pt idx="6">
                  <c:v>115.17755</c:v>
                </c:pt>
                <c:pt idx="7">
                  <c:v>95.987015000000042</c:v>
                </c:pt>
                <c:pt idx="8">
                  <c:v>81.658089999999959</c:v>
                </c:pt>
                <c:pt idx="9">
                  <c:v>74.158519999999982</c:v>
                </c:pt>
                <c:pt idx="10">
                  <c:v>68.625329999999948</c:v>
                </c:pt>
                <c:pt idx="11">
                  <c:v>66.806060000000002</c:v>
                </c:pt>
                <c:pt idx="12">
                  <c:v>66.904990000000026</c:v>
                </c:pt>
                <c:pt idx="13">
                  <c:v>66.234175000000022</c:v>
                </c:pt>
                <c:pt idx="14">
                  <c:v>62.861460000000001</c:v>
                </c:pt>
                <c:pt idx="15">
                  <c:v>58.215850000000003</c:v>
                </c:pt>
                <c:pt idx="16">
                  <c:v>55.142720000000011</c:v>
                </c:pt>
                <c:pt idx="17">
                  <c:v>52.721130000000024</c:v>
                </c:pt>
                <c:pt idx="18">
                  <c:v>50.642380000000003</c:v>
                </c:pt>
                <c:pt idx="19">
                  <c:v>50.248140000000028</c:v>
                </c:pt>
                <c:pt idx="20">
                  <c:v>50.203040000000001</c:v>
                </c:pt>
                <c:pt idx="21">
                  <c:v>51.980869999999996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80744"/>
        <c:axId val="492478392"/>
      </c:scatterChart>
      <c:valAx>
        <c:axId val="492480744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78392"/>
        <c:crosses val="autoZero"/>
        <c:crossBetween val="midCat"/>
      </c:valAx>
      <c:valAx>
        <c:axId val="492478392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</a:t>
                </a:r>
                <a:r>
                  <a:rPr lang="en-US" baseline="0"/>
                  <a:t> </a:t>
                </a:r>
                <a:r>
                  <a:rPr lang="en-US"/>
                  <a:t>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80744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5717410323709"/>
          <c:y val="7.4016797900262846E-2"/>
          <c:w val="0.75793963254593333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south'!$A$3:$V$3</c:f>
              <c:numCache>
                <c:formatCode>0.00</c:formatCode>
                <c:ptCount val="22"/>
                <c:pt idx="1">
                  <c:v>629.45169999999939</c:v>
                </c:pt>
                <c:pt idx="2">
                  <c:v>694.25200000000007</c:v>
                </c:pt>
                <c:pt idx="3">
                  <c:v>600.14399999999989</c:v>
                </c:pt>
                <c:pt idx="4">
                  <c:v>762.40959999999939</c:v>
                </c:pt>
                <c:pt idx="5">
                  <c:v>751.7407000000004</c:v>
                </c:pt>
                <c:pt idx="6">
                  <c:v>985.22349999999983</c:v>
                </c:pt>
                <c:pt idx="7">
                  <c:v>1004.6464999999994</c:v>
                </c:pt>
                <c:pt idx="8">
                  <c:v>1090.1339999999998</c:v>
                </c:pt>
                <c:pt idx="9">
                  <c:v>1192.1914999999995</c:v>
                </c:pt>
                <c:pt idx="10">
                  <c:v>1211.9455000000003</c:v>
                </c:pt>
                <c:pt idx="11">
                  <c:v>1371.7749999999999</c:v>
                </c:pt>
                <c:pt idx="12">
                  <c:v>1427.752</c:v>
                </c:pt>
                <c:pt idx="13">
                  <c:v>1496.2560000000001</c:v>
                </c:pt>
                <c:pt idx="14">
                  <c:v>1646.7899999999993</c:v>
                </c:pt>
                <c:pt idx="15">
                  <c:v>1593.2434999999966</c:v>
                </c:pt>
                <c:pt idx="16">
                  <c:v>1628.2434999999978</c:v>
                </c:pt>
                <c:pt idx="17">
                  <c:v>1694.3544999999986</c:v>
                </c:pt>
                <c:pt idx="18">
                  <c:v>1632.0554999999999</c:v>
                </c:pt>
                <c:pt idx="19">
                  <c:v>1654.9729999999997</c:v>
                </c:pt>
                <c:pt idx="20">
                  <c:v>1690.0544999999986</c:v>
                </c:pt>
                <c:pt idx="21">
                  <c:v>1686.7004999999988</c:v>
                </c:pt>
              </c:numCache>
            </c:numRef>
          </c:yVal>
          <c:smooth val="0"/>
        </c:ser>
        <c:ser>
          <c:idx val="1"/>
          <c:order val="1"/>
          <c:tx>
            <c:v>IncreasedState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south'!$A$2:$V$2</c:f>
              <c:numCache>
                <c:formatCode>0.00</c:formatCode>
                <c:ptCount val="22"/>
                <c:pt idx="1">
                  <c:v>369.767</c:v>
                </c:pt>
                <c:pt idx="2">
                  <c:v>439.96349999999978</c:v>
                </c:pt>
                <c:pt idx="3">
                  <c:v>341.48949999999985</c:v>
                </c:pt>
                <c:pt idx="4">
                  <c:v>351.50649999999979</c:v>
                </c:pt>
                <c:pt idx="5">
                  <c:v>344.47049999999984</c:v>
                </c:pt>
                <c:pt idx="6">
                  <c:v>336.98349999999976</c:v>
                </c:pt>
                <c:pt idx="7">
                  <c:v>328.22749999999979</c:v>
                </c:pt>
                <c:pt idx="8">
                  <c:v>338.5109999999998</c:v>
                </c:pt>
                <c:pt idx="9">
                  <c:v>336.38549999999981</c:v>
                </c:pt>
                <c:pt idx="10">
                  <c:v>359.5095</c:v>
                </c:pt>
                <c:pt idx="11">
                  <c:v>352.47449999999981</c:v>
                </c:pt>
                <c:pt idx="12">
                  <c:v>347.82299999999981</c:v>
                </c:pt>
                <c:pt idx="13">
                  <c:v>360.63149999999979</c:v>
                </c:pt>
                <c:pt idx="14">
                  <c:v>365.36500000000001</c:v>
                </c:pt>
                <c:pt idx="15">
                  <c:v>369.7525</c:v>
                </c:pt>
                <c:pt idx="16">
                  <c:v>356.99949999999984</c:v>
                </c:pt>
                <c:pt idx="17">
                  <c:v>367.30650000000003</c:v>
                </c:pt>
                <c:pt idx="18">
                  <c:v>382.85849999999999</c:v>
                </c:pt>
                <c:pt idx="19">
                  <c:v>377.209</c:v>
                </c:pt>
                <c:pt idx="20">
                  <c:v>387.07849999999985</c:v>
                </c:pt>
                <c:pt idx="21">
                  <c:v>385.63900000000001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'BsBw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'BsBw - south'!$A$1:$V$1</c:f>
              <c:numCache>
                <c:formatCode>0.00</c:formatCode>
                <c:ptCount val="22"/>
                <c:pt idx="1">
                  <c:v>228.4325</c:v>
                </c:pt>
                <c:pt idx="2">
                  <c:v>250.20794999999998</c:v>
                </c:pt>
                <c:pt idx="3">
                  <c:v>196.96210000000008</c:v>
                </c:pt>
                <c:pt idx="4">
                  <c:v>184.08045000000001</c:v>
                </c:pt>
                <c:pt idx="5">
                  <c:v>159.18464999999998</c:v>
                </c:pt>
                <c:pt idx="6">
                  <c:v>143.67909999999998</c:v>
                </c:pt>
                <c:pt idx="7">
                  <c:v>133.45905000000002</c:v>
                </c:pt>
                <c:pt idx="8">
                  <c:v>129.99460000000002</c:v>
                </c:pt>
                <c:pt idx="9">
                  <c:v>123.71210000000002</c:v>
                </c:pt>
                <c:pt idx="10">
                  <c:v>119.7037</c:v>
                </c:pt>
                <c:pt idx="11">
                  <c:v>106.53625000000002</c:v>
                </c:pt>
                <c:pt idx="12">
                  <c:v>107.78270000000001</c:v>
                </c:pt>
                <c:pt idx="13">
                  <c:v>104.68204999999998</c:v>
                </c:pt>
                <c:pt idx="14">
                  <c:v>97.514455000000027</c:v>
                </c:pt>
                <c:pt idx="15">
                  <c:v>97.349730000000008</c:v>
                </c:pt>
                <c:pt idx="16">
                  <c:v>95.260760000000005</c:v>
                </c:pt>
                <c:pt idx="17">
                  <c:v>89.767944999999997</c:v>
                </c:pt>
                <c:pt idx="18">
                  <c:v>88.467940000000027</c:v>
                </c:pt>
                <c:pt idx="19">
                  <c:v>85.267879999999991</c:v>
                </c:pt>
                <c:pt idx="20">
                  <c:v>84.964500000000044</c:v>
                </c:pt>
                <c:pt idx="21">
                  <c:v>90.768685000000005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2479568"/>
        <c:axId val="489989520"/>
      </c:scatterChart>
      <c:valAx>
        <c:axId val="492479568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89520"/>
        <c:crosses val="autoZero"/>
        <c:crossBetween val="midCat"/>
      </c:valAx>
      <c:valAx>
        <c:axId val="489989520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</a:t>
                </a:r>
                <a:r>
                  <a:rPr lang="en-US" baseline="0"/>
                  <a:t> </a:t>
                </a:r>
                <a:r>
                  <a:rPr lang="en-US"/>
                  <a:t>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92479568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38495188101491"/>
          <c:y val="7.4016797900262943E-2"/>
          <c:w val="0.76141185476815465"/>
          <c:h val="0.75897217847769061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south'!$A$3:$V$3</c:f>
              <c:numCache>
                <c:formatCode>0.00</c:formatCode>
                <c:ptCount val="22"/>
                <c:pt idx="1">
                  <c:v>629.45169999999939</c:v>
                </c:pt>
                <c:pt idx="2">
                  <c:v>365.01399999999956</c:v>
                </c:pt>
                <c:pt idx="3">
                  <c:v>233.54329999999993</c:v>
                </c:pt>
                <c:pt idx="4">
                  <c:v>167.12159999999997</c:v>
                </c:pt>
                <c:pt idx="5">
                  <c:v>140.02795000000003</c:v>
                </c:pt>
                <c:pt idx="6">
                  <c:v>129.44945000000001</c:v>
                </c:pt>
                <c:pt idx="7">
                  <c:v>125.81750000000002</c:v>
                </c:pt>
                <c:pt idx="8">
                  <c:v>127.2377</c:v>
                </c:pt>
                <c:pt idx="9">
                  <c:v>127.71165000000003</c:v>
                </c:pt>
                <c:pt idx="10">
                  <c:v>126.74390000000001</c:v>
                </c:pt>
                <c:pt idx="11">
                  <c:v>132.38380000000001</c:v>
                </c:pt>
                <c:pt idx="12">
                  <c:v>127.67494999999998</c:v>
                </c:pt>
                <c:pt idx="13">
                  <c:v>122.43470000000002</c:v>
                </c:pt>
                <c:pt idx="14">
                  <c:v>121.65445</c:v>
                </c:pt>
                <c:pt idx="15">
                  <c:v>120.4363</c:v>
                </c:pt>
                <c:pt idx="16">
                  <c:v>124.74700000000001</c:v>
                </c:pt>
                <c:pt idx="17">
                  <c:v>124.27744999999996</c:v>
                </c:pt>
                <c:pt idx="18">
                  <c:v>119.85519999999994</c:v>
                </c:pt>
                <c:pt idx="19">
                  <c:v>122.95174999999999</c:v>
                </c:pt>
                <c:pt idx="20">
                  <c:v>123.49389999999991</c:v>
                </c:pt>
                <c:pt idx="21">
                  <c:v>122.9789999999999</c:v>
                </c:pt>
              </c:numCache>
            </c:numRef>
          </c:yVal>
          <c:smooth val="0"/>
        </c:ser>
        <c:ser>
          <c:idx val="1"/>
          <c:order val="1"/>
          <c:tx>
            <c:v>DecreasedState2 NoC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south'!$A$2:$V$2</c:f>
              <c:numCache>
                <c:formatCode>0.00</c:formatCode>
                <c:ptCount val="22"/>
                <c:pt idx="1">
                  <c:v>369.767</c:v>
                </c:pt>
                <c:pt idx="2">
                  <c:v>224.41900000000001</c:v>
                </c:pt>
                <c:pt idx="3">
                  <c:v>144.983</c:v>
                </c:pt>
                <c:pt idx="4">
                  <c:v>101.76849999999999</c:v>
                </c:pt>
                <c:pt idx="5">
                  <c:v>81.119400000000013</c:v>
                </c:pt>
                <c:pt idx="6">
                  <c:v>69.914950000000061</c:v>
                </c:pt>
                <c:pt idx="7">
                  <c:v>67.390800000000013</c:v>
                </c:pt>
                <c:pt idx="8">
                  <c:v>65.713800000000006</c:v>
                </c:pt>
                <c:pt idx="9">
                  <c:v>64.897050000000007</c:v>
                </c:pt>
                <c:pt idx="10">
                  <c:v>64.438300000000012</c:v>
                </c:pt>
                <c:pt idx="11">
                  <c:v>64.681649999999991</c:v>
                </c:pt>
                <c:pt idx="12">
                  <c:v>64.095550000000003</c:v>
                </c:pt>
                <c:pt idx="13">
                  <c:v>62.862050000000011</c:v>
                </c:pt>
                <c:pt idx="14">
                  <c:v>63.326500000000003</c:v>
                </c:pt>
                <c:pt idx="15">
                  <c:v>63.421350000000011</c:v>
                </c:pt>
                <c:pt idx="16">
                  <c:v>62.497950000000003</c:v>
                </c:pt>
                <c:pt idx="17">
                  <c:v>63.067050000000002</c:v>
                </c:pt>
                <c:pt idx="18">
                  <c:v>64.171099999999981</c:v>
                </c:pt>
                <c:pt idx="19">
                  <c:v>62.652950000000011</c:v>
                </c:pt>
                <c:pt idx="20">
                  <c:v>63.551349999999999</c:v>
                </c:pt>
                <c:pt idx="21">
                  <c:v>64.491600000000048</c:v>
                </c:pt>
              </c:numCache>
            </c:numRef>
          </c:yVal>
          <c:smooth val="0"/>
        </c:ser>
        <c:ser>
          <c:idx val="2"/>
          <c:order val="2"/>
          <c:spPr>
            <a:ln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'No Move - south'!$A$5:$V$5</c:f>
              <c:numCache>
                <c:formatCode>General</c:formatCode>
                <c:ptCount val="22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</c:numCache>
            </c:numRef>
          </c:xVal>
          <c:yVal>
            <c:numRef>
              <c:f>'No Move - south'!$A$1:$V$1</c:f>
              <c:numCache>
                <c:formatCode>0.00</c:formatCode>
                <c:ptCount val="22"/>
                <c:pt idx="1">
                  <c:v>228.4325</c:v>
                </c:pt>
                <c:pt idx="2">
                  <c:v>142.77189999999999</c:v>
                </c:pt>
                <c:pt idx="3">
                  <c:v>93.443740000000005</c:v>
                </c:pt>
                <c:pt idx="4">
                  <c:v>64.939910000000026</c:v>
                </c:pt>
                <c:pt idx="5">
                  <c:v>50.484064999999994</c:v>
                </c:pt>
                <c:pt idx="6">
                  <c:v>41.511664999999994</c:v>
                </c:pt>
                <c:pt idx="7">
                  <c:v>36.626675000000013</c:v>
                </c:pt>
                <c:pt idx="8">
                  <c:v>35.934984999999998</c:v>
                </c:pt>
                <c:pt idx="9">
                  <c:v>34.177679999999995</c:v>
                </c:pt>
                <c:pt idx="10">
                  <c:v>34.028520000000022</c:v>
                </c:pt>
                <c:pt idx="11">
                  <c:v>34.341019999999993</c:v>
                </c:pt>
                <c:pt idx="12">
                  <c:v>33.849499999999999</c:v>
                </c:pt>
                <c:pt idx="13">
                  <c:v>34.347289999999994</c:v>
                </c:pt>
                <c:pt idx="14">
                  <c:v>33.859629999999996</c:v>
                </c:pt>
                <c:pt idx="15">
                  <c:v>33.905535000000022</c:v>
                </c:pt>
                <c:pt idx="16">
                  <c:v>33.697710000000022</c:v>
                </c:pt>
                <c:pt idx="17">
                  <c:v>34.533825</c:v>
                </c:pt>
                <c:pt idx="18">
                  <c:v>33.381339999999994</c:v>
                </c:pt>
                <c:pt idx="19">
                  <c:v>32.876960000000004</c:v>
                </c:pt>
                <c:pt idx="20">
                  <c:v>34.537960000000005</c:v>
                </c:pt>
                <c:pt idx="21">
                  <c:v>35.182665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west'!$AC$1:$AD$1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west'!$AC$2:$AD$2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west'!$AC$4:$AD$4</c:f>
              <c:numCache>
                <c:formatCode>General</c:formatCode>
                <c:ptCount val="2"/>
                <c:pt idx="0">
                  <c:v>2010</c:v>
                </c:pt>
                <c:pt idx="1">
                  <c:v>2035</c:v>
                </c:pt>
              </c:numCache>
            </c:numRef>
          </c:xVal>
          <c:yVal>
            <c:numRef>
              <c:f>'BsBw - west'!$AC$3:$AD$3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9991480"/>
        <c:axId val="489992264"/>
      </c:scatterChart>
      <c:valAx>
        <c:axId val="489991480"/>
        <c:scaling>
          <c:orientation val="minMax"/>
          <c:max val="2035"/>
          <c:min val="201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92264"/>
        <c:crosses val="autoZero"/>
        <c:crossBetween val="midCat"/>
      </c:valAx>
      <c:valAx>
        <c:axId val="489992264"/>
        <c:scaling>
          <c:orientation val="minMax"/>
          <c:max val="2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South  SSB ('000t)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489991480"/>
        <c:crosses val="autoZero"/>
        <c:crossBetween val="midCat"/>
        <c:majorUnit val="25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378652668416448"/>
          <c:y val="2.1892763404576635E-2"/>
          <c:w val="0.75000244969379104"/>
          <c:h val="0.73697562804654204"/>
        </c:manualLayout>
      </c:layout>
      <c:scatterChart>
        <c:scatterStyle val="lineMarker"/>
        <c:varyColors val="0"/>
        <c:ser>
          <c:idx val="2"/>
          <c:order val="0"/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  <a:prstDash val="solid"/>
              </a:ln>
            </c:spPr>
          </c:marker>
          <c:xVal>
            <c:numRef>
              <c:f>'[Sardine2StockAssessment.xlsx]82a'!$B$378:$AB$378</c:f>
              <c:numCache>
                <c:formatCode>General</c:formatCode>
                <c:ptCount val="27"/>
                <c:pt idx="0">
                  <c:v>0.30740700000000026</c:v>
                </c:pt>
                <c:pt idx="1">
                  <c:v>0.26944800000000002</c:v>
                </c:pt>
                <c:pt idx="2">
                  <c:v>25.392979</c:v>
                </c:pt>
                <c:pt idx="3">
                  <c:v>37.328951000000011</c:v>
                </c:pt>
                <c:pt idx="4">
                  <c:v>26.733964000000011</c:v>
                </c:pt>
                <c:pt idx="5">
                  <c:v>39.821905000000001</c:v>
                </c:pt>
                <c:pt idx="6">
                  <c:v>44.548899000000006</c:v>
                </c:pt>
                <c:pt idx="7">
                  <c:v>43.839000999999996</c:v>
                </c:pt>
                <c:pt idx="8">
                  <c:v>50.863300000000002</c:v>
                </c:pt>
                <c:pt idx="9">
                  <c:v>43.491102000000012</c:v>
                </c:pt>
                <c:pt idx="10">
                  <c:v>88.128129000000001</c:v>
                </c:pt>
                <c:pt idx="11">
                  <c:v>79.761804000000026</c:v>
                </c:pt>
                <c:pt idx="12">
                  <c:v>65.187512999999981</c:v>
                </c:pt>
                <c:pt idx="13">
                  <c:v>181.96643300000008</c:v>
                </c:pt>
                <c:pt idx="14">
                  <c:v>121.85612</c:v>
                </c:pt>
                <c:pt idx="15">
                  <c:v>541.24343900000031</c:v>
                </c:pt>
                <c:pt idx="16">
                  <c:v>638.74673299999995</c:v>
                </c:pt>
                <c:pt idx="17">
                  <c:v>651.71948100000031</c:v>
                </c:pt>
                <c:pt idx="18">
                  <c:v>1370.7151490000001</c:v>
                </c:pt>
                <c:pt idx="19">
                  <c:v>1427.3367390000001</c:v>
                </c:pt>
                <c:pt idx="20">
                  <c:v>1385.3027219999999</c:v>
                </c:pt>
                <c:pt idx="21">
                  <c:v>742.96096399999965</c:v>
                </c:pt>
                <c:pt idx="22">
                  <c:v>259.33638199999984</c:v>
                </c:pt>
                <c:pt idx="23">
                  <c:v>147.20767399999991</c:v>
                </c:pt>
                <c:pt idx="24">
                  <c:v>92.887279000000007</c:v>
                </c:pt>
                <c:pt idx="25">
                  <c:v>148.11607599999991</c:v>
                </c:pt>
                <c:pt idx="26">
                  <c:v>101.684682</c:v>
                </c:pt>
              </c:numCache>
            </c:numRef>
          </c:xVal>
          <c:yVal>
            <c:numRef>
              <c:f>'[Sardine2StockAssessment.xlsx]82a'!$B$376:$AB$376</c:f>
              <c:numCache>
                <c:formatCode>General</c:formatCode>
                <c:ptCount val="27"/>
                <c:pt idx="0">
                  <c:v>1.861146</c:v>
                </c:pt>
                <c:pt idx="1">
                  <c:v>1.4818849999999992</c:v>
                </c:pt>
                <c:pt idx="2">
                  <c:v>1.559213</c:v>
                </c:pt>
                <c:pt idx="3">
                  <c:v>1.795112</c:v>
                </c:pt>
                <c:pt idx="4">
                  <c:v>2.3038279999999998</c:v>
                </c:pt>
                <c:pt idx="5">
                  <c:v>2.1728439999999982</c:v>
                </c:pt>
                <c:pt idx="6">
                  <c:v>2.6378949999999999</c:v>
                </c:pt>
                <c:pt idx="7">
                  <c:v>2.7051120000000002</c:v>
                </c:pt>
                <c:pt idx="8">
                  <c:v>2.933341</c:v>
                </c:pt>
                <c:pt idx="9">
                  <c:v>2.1279310000000016</c:v>
                </c:pt>
                <c:pt idx="10">
                  <c:v>1.709587</c:v>
                </c:pt>
                <c:pt idx="11">
                  <c:v>1.9815389999999999</c:v>
                </c:pt>
                <c:pt idx="12">
                  <c:v>2.3252189999999988</c:v>
                </c:pt>
                <c:pt idx="13">
                  <c:v>1.8411</c:v>
                </c:pt>
                <c:pt idx="14">
                  <c:v>2.668288</c:v>
                </c:pt>
                <c:pt idx="15">
                  <c:v>3.8343279999999997</c:v>
                </c:pt>
                <c:pt idx="16">
                  <c:v>2.2888389999999998</c:v>
                </c:pt>
                <c:pt idx="17">
                  <c:v>2.5140709999999986</c:v>
                </c:pt>
                <c:pt idx="18">
                  <c:v>2.0782689999999988</c:v>
                </c:pt>
                <c:pt idx="19">
                  <c:v>2.2493370000000015</c:v>
                </c:pt>
                <c:pt idx="20">
                  <c:v>2.5415359999999998</c:v>
                </c:pt>
                <c:pt idx="21">
                  <c:v>3.2217320000000012</c:v>
                </c:pt>
                <c:pt idx="22">
                  <c:v>2.6744810000000001</c:v>
                </c:pt>
                <c:pt idx="23">
                  <c:v>2.5145840000000002</c:v>
                </c:pt>
                <c:pt idx="24">
                  <c:v>2.8878059999999985</c:v>
                </c:pt>
                <c:pt idx="25">
                  <c:v>2.134611</c:v>
                </c:pt>
                <c:pt idx="26">
                  <c:v>2.3481930000000002</c:v>
                </c:pt>
              </c:numCache>
            </c:numRef>
          </c:yVal>
          <c:smooth val="0"/>
        </c:ser>
        <c:ser>
          <c:idx val="0"/>
          <c:order val="1"/>
          <c:spPr>
            <a:ln w="254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'[Sardine2StockAssessment.xlsx]82a'!$B$379:$DA$379</c:f>
              <c:numCache>
                <c:formatCode>General</c:formatCode>
                <c:ptCount val="104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  <c:pt idx="5">
                  <c:v>125</c:v>
                </c:pt>
                <c:pt idx="6">
                  <c:v>150</c:v>
                </c:pt>
                <c:pt idx="7">
                  <c:v>175</c:v>
                </c:pt>
                <c:pt idx="8">
                  <c:v>200</c:v>
                </c:pt>
                <c:pt idx="9">
                  <c:v>225</c:v>
                </c:pt>
                <c:pt idx="10">
                  <c:v>250</c:v>
                </c:pt>
                <c:pt idx="11">
                  <c:v>275</c:v>
                </c:pt>
                <c:pt idx="12">
                  <c:v>300</c:v>
                </c:pt>
                <c:pt idx="13">
                  <c:v>325</c:v>
                </c:pt>
                <c:pt idx="14">
                  <c:v>350</c:v>
                </c:pt>
                <c:pt idx="15">
                  <c:v>375</c:v>
                </c:pt>
                <c:pt idx="16">
                  <c:v>400</c:v>
                </c:pt>
                <c:pt idx="17">
                  <c:v>425</c:v>
                </c:pt>
                <c:pt idx="18">
                  <c:v>450</c:v>
                </c:pt>
                <c:pt idx="19">
                  <c:v>475</c:v>
                </c:pt>
                <c:pt idx="20">
                  <c:v>500</c:v>
                </c:pt>
                <c:pt idx="21">
                  <c:v>525</c:v>
                </c:pt>
                <c:pt idx="22">
                  <c:v>550</c:v>
                </c:pt>
                <c:pt idx="23">
                  <c:v>575</c:v>
                </c:pt>
                <c:pt idx="24">
                  <c:v>600</c:v>
                </c:pt>
                <c:pt idx="25">
                  <c:v>625</c:v>
                </c:pt>
                <c:pt idx="26">
                  <c:v>650</c:v>
                </c:pt>
                <c:pt idx="27">
                  <c:v>675</c:v>
                </c:pt>
                <c:pt idx="28">
                  <c:v>700</c:v>
                </c:pt>
                <c:pt idx="29">
                  <c:v>725</c:v>
                </c:pt>
                <c:pt idx="30">
                  <c:v>750</c:v>
                </c:pt>
                <c:pt idx="31">
                  <c:v>775</c:v>
                </c:pt>
                <c:pt idx="32">
                  <c:v>800</c:v>
                </c:pt>
                <c:pt idx="33">
                  <c:v>825</c:v>
                </c:pt>
                <c:pt idx="34">
                  <c:v>850</c:v>
                </c:pt>
                <c:pt idx="35">
                  <c:v>875</c:v>
                </c:pt>
                <c:pt idx="36">
                  <c:v>900</c:v>
                </c:pt>
                <c:pt idx="37">
                  <c:v>925</c:v>
                </c:pt>
                <c:pt idx="38">
                  <c:v>950</c:v>
                </c:pt>
                <c:pt idx="39">
                  <c:v>975</c:v>
                </c:pt>
                <c:pt idx="40">
                  <c:v>1000</c:v>
                </c:pt>
                <c:pt idx="41">
                  <c:v>1025</c:v>
                </c:pt>
                <c:pt idx="42">
                  <c:v>1050</c:v>
                </c:pt>
                <c:pt idx="43">
                  <c:v>1075</c:v>
                </c:pt>
                <c:pt idx="44">
                  <c:v>1100</c:v>
                </c:pt>
                <c:pt idx="45">
                  <c:v>1125</c:v>
                </c:pt>
                <c:pt idx="46">
                  <c:v>1150</c:v>
                </c:pt>
                <c:pt idx="47">
                  <c:v>1175</c:v>
                </c:pt>
                <c:pt idx="48">
                  <c:v>1200</c:v>
                </c:pt>
                <c:pt idx="49">
                  <c:v>1225</c:v>
                </c:pt>
                <c:pt idx="50">
                  <c:v>1250</c:v>
                </c:pt>
                <c:pt idx="51">
                  <c:v>1275</c:v>
                </c:pt>
                <c:pt idx="52">
                  <c:v>1300</c:v>
                </c:pt>
                <c:pt idx="53">
                  <c:v>1325</c:v>
                </c:pt>
                <c:pt idx="54">
                  <c:v>1350</c:v>
                </c:pt>
                <c:pt idx="55">
                  <c:v>1375</c:v>
                </c:pt>
                <c:pt idx="56">
                  <c:v>1400</c:v>
                </c:pt>
                <c:pt idx="57">
                  <c:v>1425</c:v>
                </c:pt>
                <c:pt idx="58">
                  <c:v>1450</c:v>
                </c:pt>
                <c:pt idx="59">
                  <c:v>1475</c:v>
                </c:pt>
                <c:pt idx="60">
                  <c:v>1500</c:v>
                </c:pt>
                <c:pt idx="61">
                  <c:v>1525</c:v>
                </c:pt>
                <c:pt idx="62">
                  <c:v>1550</c:v>
                </c:pt>
                <c:pt idx="63">
                  <c:v>1575</c:v>
                </c:pt>
                <c:pt idx="64">
                  <c:v>1600</c:v>
                </c:pt>
                <c:pt idx="65">
                  <c:v>1625</c:v>
                </c:pt>
                <c:pt idx="66">
                  <c:v>1650</c:v>
                </c:pt>
                <c:pt idx="67">
                  <c:v>1675</c:v>
                </c:pt>
                <c:pt idx="68">
                  <c:v>1700</c:v>
                </c:pt>
                <c:pt idx="69">
                  <c:v>1725</c:v>
                </c:pt>
                <c:pt idx="70">
                  <c:v>1750</c:v>
                </c:pt>
                <c:pt idx="71">
                  <c:v>1775</c:v>
                </c:pt>
                <c:pt idx="72">
                  <c:v>1800</c:v>
                </c:pt>
                <c:pt idx="73">
                  <c:v>1825</c:v>
                </c:pt>
                <c:pt idx="74">
                  <c:v>1850</c:v>
                </c:pt>
                <c:pt idx="75">
                  <c:v>1875</c:v>
                </c:pt>
                <c:pt idx="76">
                  <c:v>1900</c:v>
                </c:pt>
                <c:pt idx="77">
                  <c:v>1925</c:v>
                </c:pt>
                <c:pt idx="78">
                  <c:v>1950</c:v>
                </c:pt>
                <c:pt idx="79">
                  <c:v>1975</c:v>
                </c:pt>
                <c:pt idx="80">
                  <c:v>2000</c:v>
                </c:pt>
                <c:pt idx="81">
                  <c:v>2025</c:v>
                </c:pt>
                <c:pt idx="82">
                  <c:v>2050</c:v>
                </c:pt>
                <c:pt idx="83">
                  <c:v>2075</c:v>
                </c:pt>
                <c:pt idx="84">
                  <c:v>2100</c:v>
                </c:pt>
                <c:pt idx="85">
                  <c:v>2125</c:v>
                </c:pt>
                <c:pt idx="86">
                  <c:v>2150</c:v>
                </c:pt>
                <c:pt idx="87">
                  <c:v>2175</c:v>
                </c:pt>
                <c:pt idx="88">
                  <c:v>2200</c:v>
                </c:pt>
                <c:pt idx="89">
                  <c:v>2225</c:v>
                </c:pt>
                <c:pt idx="90">
                  <c:v>2250</c:v>
                </c:pt>
                <c:pt idx="91">
                  <c:v>2275</c:v>
                </c:pt>
                <c:pt idx="92">
                  <c:v>2300</c:v>
                </c:pt>
                <c:pt idx="93">
                  <c:v>2325</c:v>
                </c:pt>
                <c:pt idx="94">
                  <c:v>2350</c:v>
                </c:pt>
                <c:pt idx="95">
                  <c:v>2375</c:v>
                </c:pt>
                <c:pt idx="96">
                  <c:v>2400</c:v>
                </c:pt>
                <c:pt idx="97">
                  <c:v>2425</c:v>
                </c:pt>
                <c:pt idx="98">
                  <c:v>2450</c:v>
                </c:pt>
                <c:pt idx="99">
                  <c:v>2475</c:v>
                </c:pt>
                <c:pt idx="100">
                  <c:v>2500</c:v>
                </c:pt>
                <c:pt idx="101">
                  <c:v>3000</c:v>
                </c:pt>
                <c:pt idx="102">
                  <c:v>3500</c:v>
                </c:pt>
                <c:pt idx="103">
                  <c:v>4000</c:v>
                </c:pt>
              </c:numCache>
            </c:numRef>
          </c:xVal>
          <c:yVal>
            <c:numRef>
              <c:f>'[Sardine2StockAssessment.xlsx]82a'!$B$381:$DA$381</c:f>
              <c:numCache>
                <c:formatCode>General</c:formatCode>
                <c:ptCount val="104"/>
                <c:pt idx="0">
                  <c:v>0</c:v>
                </c:pt>
                <c:pt idx="1">
                  <c:v>2.354584</c:v>
                </c:pt>
                <c:pt idx="2">
                  <c:v>2.354584</c:v>
                </c:pt>
                <c:pt idx="3">
                  <c:v>2.354584</c:v>
                </c:pt>
                <c:pt idx="4">
                  <c:v>2.354584</c:v>
                </c:pt>
                <c:pt idx="5">
                  <c:v>2.354584</c:v>
                </c:pt>
                <c:pt idx="6">
                  <c:v>2.354584</c:v>
                </c:pt>
                <c:pt idx="7">
                  <c:v>2.354584</c:v>
                </c:pt>
                <c:pt idx="8">
                  <c:v>2.354584</c:v>
                </c:pt>
                <c:pt idx="9">
                  <c:v>2.354584</c:v>
                </c:pt>
                <c:pt idx="10">
                  <c:v>2.354584</c:v>
                </c:pt>
                <c:pt idx="11">
                  <c:v>2.354584</c:v>
                </c:pt>
                <c:pt idx="12">
                  <c:v>2.354584</c:v>
                </c:pt>
                <c:pt idx="13">
                  <c:v>2.354584</c:v>
                </c:pt>
                <c:pt idx="14">
                  <c:v>2.354584</c:v>
                </c:pt>
                <c:pt idx="15">
                  <c:v>2.354584</c:v>
                </c:pt>
                <c:pt idx="16">
                  <c:v>2.354584</c:v>
                </c:pt>
                <c:pt idx="17">
                  <c:v>2.354584</c:v>
                </c:pt>
                <c:pt idx="18">
                  <c:v>2.354584</c:v>
                </c:pt>
                <c:pt idx="19">
                  <c:v>2.354584</c:v>
                </c:pt>
                <c:pt idx="20">
                  <c:v>2.354584</c:v>
                </c:pt>
                <c:pt idx="21">
                  <c:v>2.354584</c:v>
                </c:pt>
                <c:pt idx="22">
                  <c:v>2.354584</c:v>
                </c:pt>
                <c:pt idx="23">
                  <c:v>2.354584</c:v>
                </c:pt>
                <c:pt idx="24">
                  <c:v>2.354584</c:v>
                </c:pt>
                <c:pt idx="25">
                  <c:v>2.354584</c:v>
                </c:pt>
                <c:pt idx="26">
                  <c:v>2.354584</c:v>
                </c:pt>
                <c:pt idx="27">
                  <c:v>2.354584</c:v>
                </c:pt>
                <c:pt idx="28">
                  <c:v>2.354584</c:v>
                </c:pt>
                <c:pt idx="29">
                  <c:v>2.354584</c:v>
                </c:pt>
                <c:pt idx="30">
                  <c:v>2.354584</c:v>
                </c:pt>
                <c:pt idx="31">
                  <c:v>2.354584</c:v>
                </c:pt>
                <c:pt idx="32">
                  <c:v>2.354584</c:v>
                </c:pt>
                <c:pt idx="33">
                  <c:v>2.354584</c:v>
                </c:pt>
                <c:pt idx="34">
                  <c:v>2.354584</c:v>
                </c:pt>
                <c:pt idx="35">
                  <c:v>2.354584</c:v>
                </c:pt>
                <c:pt idx="36">
                  <c:v>2.354584</c:v>
                </c:pt>
                <c:pt idx="37">
                  <c:v>2.354584</c:v>
                </c:pt>
                <c:pt idx="38">
                  <c:v>2.354584</c:v>
                </c:pt>
                <c:pt idx="39">
                  <c:v>2.354584</c:v>
                </c:pt>
                <c:pt idx="40">
                  <c:v>2.354584</c:v>
                </c:pt>
                <c:pt idx="41">
                  <c:v>2.354584</c:v>
                </c:pt>
                <c:pt idx="42">
                  <c:v>2.354584</c:v>
                </c:pt>
                <c:pt idx="43">
                  <c:v>2.354584</c:v>
                </c:pt>
                <c:pt idx="44">
                  <c:v>2.354584</c:v>
                </c:pt>
                <c:pt idx="45">
                  <c:v>2.354584</c:v>
                </c:pt>
                <c:pt idx="46">
                  <c:v>2.354584</c:v>
                </c:pt>
                <c:pt idx="47">
                  <c:v>2.354584</c:v>
                </c:pt>
                <c:pt idx="48">
                  <c:v>2.354584</c:v>
                </c:pt>
                <c:pt idx="49">
                  <c:v>2.354584</c:v>
                </c:pt>
                <c:pt idx="50">
                  <c:v>2.354584</c:v>
                </c:pt>
                <c:pt idx="51">
                  <c:v>2.354584</c:v>
                </c:pt>
                <c:pt idx="52">
                  <c:v>2.354584</c:v>
                </c:pt>
                <c:pt idx="53">
                  <c:v>2.354584</c:v>
                </c:pt>
                <c:pt idx="54">
                  <c:v>2.354584</c:v>
                </c:pt>
                <c:pt idx="55">
                  <c:v>2.354584</c:v>
                </c:pt>
                <c:pt idx="56">
                  <c:v>2.354584</c:v>
                </c:pt>
                <c:pt idx="57">
                  <c:v>2.354584</c:v>
                </c:pt>
                <c:pt idx="58">
                  <c:v>2.354584</c:v>
                </c:pt>
                <c:pt idx="59">
                  <c:v>2.354584</c:v>
                </c:pt>
                <c:pt idx="60">
                  <c:v>2.354584</c:v>
                </c:pt>
                <c:pt idx="61">
                  <c:v>2.354584</c:v>
                </c:pt>
                <c:pt idx="62">
                  <c:v>2.354584</c:v>
                </c:pt>
                <c:pt idx="63">
                  <c:v>2.354584</c:v>
                </c:pt>
                <c:pt idx="64">
                  <c:v>2.354584</c:v>
                </c:pt>
                <c:pt idx="65">
                  <c:v>2.354584</c:v>
                </c:pt>
                <c:pt idx="66">
                  <c:v>2.354584</c:v>
                </c:pt>
                <c:pt idx="67">
                  <c:v>2.354584</c:v>
                </c:pt>
                <c:pt idx="68">
                  <c:v>2.354584</c:v>
                </c:pt>
                <c:pt idx="69">
                  <c:v>2.354584</c:v>
                </c:pt>
                <c:pt idx="70">
                  <c:v>2.354584</c:v>
                </c:pt>
                <c:pt idx="71">
                  <c:v>2.354584</c:v>
                </c:pt>
                <c:pt idx="72">
                  <c:v>2.354584</c:v>
                </c:pt>
                <c:pt idx="73">
                  <c:v>2.354584</c:v>
                </c:pt>
                <c:pt idx="74">
                  <c:v>2.354584</c:v>
                </c:pt>
                <c:pt idx="75">
                  <c:v>2.354584</c:v>
                </c:pt>
                <c:pt idx="76">
                  <c:v>2.354584</c:v>
                </c:pt>
                <c:pt idx="77">
                  <c:v>2.354584</c:v>
                </c:pt>
                <c:pt idx="78">
                  <c:v>2.354584</c:v>
                </c:pt>
                <c:pt idx="79">
                  <c:v>2.354584</c:v>
                </c:pt>
                <c:pt idx="80">
                  <c:v>2.354584</c:v>
                </c:pt>
                <c:pt idx="81">
                  <c:v>2.354584</c:v>
                </c:pt>
                <c:pt idx="82">
                  <c:v>2.354584</c:v>
                </c:pt>
                <c:pt idx="83">
                  <c:v>2.354584</c:v>
                </c:pt>
                <c:pt idx="84">
                  <c:v>2.354584</c:v>
                </c:pt>
                <c:pt idx="85">
                  <c:v>2.354584</c:v>
                </c:pt>
                <c:pt idx="86">
                  <c:v>2.354584</c:v>
                </c:pt>
                <c:pt idx="87">
                  <c:v>2.354584</c:v>
                </c:pt>
                <c:pt idx="88">
                  <c:v>2.354584</c:v>
                </c:pt>
                <c:pt idx="89">
                  <c:v>2.354584</c:v>
                </c:pt>
                <c:pt idx="90">
                  <c:v>2.354584</c:v>
                </c:pt>
                <c:pt idx="91">
                  <c:v>2.354584</c:v>
                </c:pt>
                <c:pt idx="92">
                  <c:v>2.354584</c:v>
                </c:pt>
                <c:pt idx="93">
                  <c:v>2.354584</c:v>
                </c:pt>
                <c:pt idx="94">
                  <c:v>2.354584</c:v>
                </c:pt>
                <c:pt idx="95">
                  <c:v>2.354584</c:v>
                </c:pt>
                <c:pt idx="96">
                  <c:v>2.354584</c:v>
                </c:pt>
                <c:pt idx="97">
                  <c:v>2.354584</c:v>
                </c:pt>
                <c:pt idx="98">
                  <c:v>2.354584</c:v>
                </c:pt>
                <c:pt idx="99">
                  <c:v>2.354584</c:v>
                </c:pt>
                <c:pt idx="100">
                  <c:v>2.354584</c:v>
                </c:pt>
                <c:pt idx="101">
                  <c:v>2.354584</c:v>
                </c:pt>
                <c:pt idx="102">
                  <c:v>2.354584</c:v>
                </c:pt>
                <c:pt idx="103">
                  <c:v>2.354584</c:v>
                </c:pt>
              </c:numCache>
            </c:numRef>
          </c:yVal>
          <c:smooth val="0"/>
        </c:ser>
        <c:ser>
          <c:idx val="1"/>
          <c:order val="2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west'!$AD$1:$AE$1</c:f>
              <c:numCache>
                <c:formatCode>0.00</c:formatCode>
                <c:ptCount val="2"/>
                <c:pt idx="0">
                  <c:v>1.4674014999999994</c:v>
                </c:pt>
                <c:pt idx="1">
                  <c:v>1.4674014999999994</c:v>
                </c:pt>
              </c:numCache>
            </c:numRef>
          </c:xVal>
          <c:yVal>
            <c:numRef>
              <c:f>'BsBw - west'!$AD$4:$AE$4</c:f>
              <c:numCache>
                <c:formatCode>General</c:formatCode>
                <c:ptCount val="2"/>
                <c:pt idx="0">
                  <c:v>2035</c:v>
                </c:pt>
                <c:pt idx="1">
                  <c:v>0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'BsBw - west'!$AD$2:$AE$2</c:f>
              <c:numCache>
                <c:formatCode>0.00</c:formatCode>
                <c:ptCount val="2"/>
                <c:pt idx="0">
                  <c:v>2.2357699999999987</c:v>
                </c:pt>
                <c:pt idx="1">
                  <c:v>2.2357699999999987</c:v>
                </c:pt>
              </c:numCache>
            </c:numRef>
          </c:xVal>
          <c:yVal>
            <c:numRef>
              <c:f>'BsBw - west'!$AD$4:$AE$4</c:f>
              <c:numCache>
                <c:formatCode>General</c:formatCode>
                <c:ptCount val="2"/>
                <c:pt idx="0">
                  <c:v>2035</c:v>
                </c:pt>
                <c:pt idx="1">
                  <c:v>0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'BsBw - west'!$AD$3:$AE$3</c:f>
              <c:numCache>
                <c:formatCode>0.00</c:formatCode>
                <c:ptCount val="2"/>
                <c:pt idx="0">
                  <c:v>3.4231404999999997</c:v>
                </c:pt>
                <c:pt idx="1">
                  <c:v>3.4231404999999997</c:v>
                </c:pt>
              </c:numCache>
            </c:numRef>
          </c:xVal>
          <c:yVal>
            <c:numRef>
              <c:f>'BsBw - west'!$AD$4:$AE$4</c:f>
              <c:numCache>
                <c:formatCode>General</c:formatCode>
                <c:ptCount val="2"/>
                <c:pt idx="0">
                  <c:v>2035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9987168"/>
        <c:axId val="489991872"/>
      </c:scatterChart>
      <c:valAx>
        <c:axId val="489987168"/>
        <c:scaling>
          <c:orientation val="minMax"/>
          <c:max val="1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r>
                  <a:rPr lang="en-US" b="1">
                    <a:solidFill>
                      <a:schemeClr val="tx1"/>
                    </a:solidFill>
                  </a:rPr>
                  <a:t>South SSB ('000t)</a:t>
                </a:r>
              </a:p>
            </c:rich>
          </c:tx>
          <c:layout>
            <c:manualLayout>
              <c:xMode val="edge"/>
              <c:yMode val="edge"/>
              <c:x val="0.3500010498687664"/>
              <c:y val="0.8723171478565175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489991872"/>
        <c:crosses val="autoZero"/>
        <c:crossBetween val="midCat"/>
      </c:valAx>
      <c:valAx>
        <c:axId val="489991872"/>
        <c:scaling>
          <c:orientation val="minMax"/>
          <c:max val="1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r>
                  <a:rPr lang="en-US" b="1">
                    <a:solidFill>
                      <a:schemeClr val="tx1"/>
                    </a:solidFill>
                  </a:rPr>
                  <a:t>Recruits (in billions)</a:t>
                </a:r>
              </a:p>
            </c:rich>
          </c:tx>
          <c:layout>
            <c:manualLayout>
              <c:xMode val="edge"/>
              <c:yMode val="edge"/>
              <c:x val="4.2222222222222314E-2"/>
              <c:y val="0.1786653543307087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489987168"/>
        <c:crosses val="autoZero"/>
        <c:crossBetween val="midCat"/>
      </c:valAx>
      <c:spPr>
        <a:noFill/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0.17969</cdr:x>
      <cdr:y>0.07083</cdr:y>
    </cdr:from>
    <cdr:to>
      <cdr:x>0.4948</cdr:x>
      <cdr:y>0.27917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7219" y="161917"/>
          <a:ext cx="1152546" cy="4762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  <cdr:relSizeAnchor xmlns:cdr="http://schemas.openxmlformats.org/drawingml/2006/chartDrawing">
    <cdr:from>
      <cdr:x>0.6875</cdr:x>
      <cdr:y>0.2</cdr:y>
    </cdr:from>
    <cdr:to>
      <cdr:x>0.9375</cdr:x>
      <cdr:y>0.33333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514600" y="4572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600" dirty="0" err="1" smtClean="0">
              <a:solidFill>
                <a:schemeClr val="bg2">
                  <a:lumMod val="60000"/>
                  <a:lumOff val="40000"/>
                </a:schemeClr>
              </a:solidFill>
            </a:rPr>
            <a:t>NoMove</a:t>
          </a:r>
          <a:endParaRPr lang="en-US" sz="1600" dirty="0">
            <a:solidFill>
              <a:schemeClr val="bg2">
                <a:lumMod val="60000"/>
                <a:lumOff val="40000"/>
              </a:schemeClr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0.61979</cdr:x>
      <cdr:y>0.07083</cdr:y>
    </cdr:from>
    <cdr:to>
      <cdr:x>0.9349</cdr:x>
      <cdr:y>0.18333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66959" y="161917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0.61979</cdr:x>
      <cdr:y>0.07083</cdr:y>
    </cdr:from>
    <cdr:to>
      <cdr:x>0.9349</cdr:x>
      <cdr:y>0.2875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66944" y="161917"/>
          <a:ext cx="1152546" cy="4953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0.61719</cdr:x>
      <cdr:y>0.07084</cdr:y>
    </cdr:from>
    <cdr:to>
      <cdr:x>0.9323</cdr:x>
      <cdr:y>0.26667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7419" y="161933"/>
          <a:ext cx="1152546" cy="4476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0.61719</cdr:x>
      <cdr:y>0.06666</cdr:y>
    </cdr:from>
    <cdr:to>
      <cdr:x>0.9323</cdr:x>
      <cdr:y>0.17916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7434" y="152392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0.17448</cdr:x>
      <cdr:y>0.07083</cdr:y>
    </cdr:from>
    <cdr:to>
      <cdr:x>0.48959</cdr:x>
      <cdr:y>0.18333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8184" y="161917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0.18229</cdr:x>
      <cdr:y>0.06666</cdr:y>
    </cdr:from>
    <cdr:to>
      <cdr:x>0.34636</cdr:x>
      <cdr:y>0.17916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6738" y="152392"/>
          <a:ext cx="600102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0.17969</cdr:x>
      <cdr:y>0.07083</cdr:y>
    </cdr:from>
    <cdr:to>
      <cdr:x>0.4948</cdr:x>
      <cdr:y>0.27917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7219" y="161917"/>
          <a:ext cx="1152546" cy="4762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0.17709</cdr:x>
      <cdr:y>0.06666</cdr:y>
    </cdr:from>
    <cdr:to>
      <cdr:x>0.4922</cdr:x>
      <cdr:y>0.17916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7709" y="152392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0.17969</cdr:x>
      <cdr:y>0.06667</cdr:y>
    </cdr:from>
    <cdr:to>
      <cdr:x>0.4948</cdr:x>
      <cdr:y>0.2625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7219" y="152408"/>
          <a:ext cx="1152546" cy="4476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0.17448</cdr:x>
      <cdr:y>0.075</cdr:y>
    </cdr:from>
    <cdr:to>
      <cdr:x>0.48959</cdr:x>
      <cdr:y>0.29167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8169" y="171442"/>
          <a:ext cx="1152546" cy="4953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0.18229</cdr:x>
      <cdr:y>0.06666</cdr:y>
    </cdr:from>
    <cdr:to>
      <cdr:x>0.34636</cdr:x>
      <cdr:y>0.17916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6738" y="152392"/>
          <a:ext cx="600102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b)</a:t>
          </a:r>
        </a:p>
      </cdr:txBody>
    </cdr:sp>
  </cdr:relSizeAnchor>
  <cdr:relSizeAnchor xmlns:cdr="http://schemas.openxmlformats.org/drawingml/2006/chartDrawing">
    <cdr:from>
      <cdr:x>0.1875</cdr:x>
      <cdr:y>0.2</cdr:y>
    </cdr:from>
    <cdr:to>
      <cdr:x>0.4375</cdr:x>
      <cdr:y>0.33333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85800" y="4572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1600" dirty="0" err="1" smtClean="0">
              <a:solidFill>
                <a:srgbClr val="1F497D">
                  <a:lumMod val="60000"/>
                  <a:lumOff val="40000"/>
                </a:srgbClr>
              </a:solidFill>
            </a:rPr>
            <a:t>MoveB</a:t>
          </a:r>
          <a:endParaRPr lang="en-US" sz="1600" dirty="0">
            <a:solidFill>
              <a:srgbClr val="1F497D">
                <a:lumMod val="60000"/>
                <a:lumOff val="40000"/>
              </a:srgbClr>
            </a:solidFill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0.77083</cdr:x>
      <cdr:y>0.07083</cdr:y>
    </cdr:from>
    <cdr:to>
      <cdr:x>0.9349</cdr:x>
      <cdr:y>0.18333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19400" y="161925"/>
          <a:ext cx="6000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0.61979</cdr:x>
      <cdr:y>0.14166</cdr:y>
    </cdr:from>
    <cdr:to>
      <cdr:x>0.9349</cdr:x>
      <cdr:y>0.35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66944" y="323842"/>
          <a:ext cx="1152546" cy="4762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0.61979</cdr:x>
      <cdr:y>0.07083</cdr:y>
    </cdr:from>
    <cdr:to>
      <cdr:x>0.9349</cdr:x>
      <cdr:y>0.18333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66959" y="161917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0.17448</cdr:x>
      <cdr:y>0.07083</cdr:y>
    </cdr:from>
    <cdr:to>
      <cdr:x>0.48959</cdr:x>
      <cdr:y>0.18333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8184" y="161917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  <cdr:relSizeAnchor xmlns:cdr="http://schemas.openxmlformats.org/drawingml/2006/chartDrawing">
    <cdr:from>
      <cdr:x>0.1875</cdr:x>
      <cdr:y>0.2</cdr:y>
    </cdr:from>
    <cdr:to>
      <cdr:x>0.4375</cdr:x>
      <cdr:y>0.33333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85800" y="4572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1600" dirty="0" err="1" smtClean="0">
              <a:solidFill>
                <a:srgbClr val="1F497D">
                  <a:lumMod val="60000"/>
                  <a:lumOff val="40000"/>
                </a:srgbClr>
              </a:solidFill>
            </a:rPr>
            <a:t>MoveE</a:t>
          </a:r>
          <a:endParaRPr lang="en-US" sz="1600" dirty="0">
            <a:solidFill>
              <a:srgbClr val="1F497D">
                <a:lumMod val="60000"/>
                <a:lumOff val="40000"/>
              </a:srgb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0.17709</cdr:x>
      <cdr:y>0.06666</cdr:y>
    </cdr:from>
    <cdr:to>
      <cdr:x>0.4922</cdr:x>
      <cdr:y>0.17916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7709" y="152392"/>
          <a:ext cx="115254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 baseline="0"/>
            <a:t>MoveE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c)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0.17969</cdr:x>
      <cdr:y>0.06667</cdr:y>
    </cdr:from>
    <cdr:to>
      <cdr:x>0.4948</cdr:x>
      <cdr:y>0.2625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7219" y="152408"/>
          <a:ext cx="1152546" cy="4476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0.17448</cdr:x>
      <cdr:y>0.075</cdr:y>
    </cdr:from>
    <cdr:to>
      <cdr:x>0.48959</cdr:x>
      <cdr:y>0.29167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8169" y="171442"/>
          <a:ext cx="1152546" cy="4953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0.76667</cdr:x>
      <cdr:y>0.02941</cdr:y>
    </cdr:from>
    <cdr:to>
      <cdr:x>0.93333</cdr:x>
      <cdr:y>0.13725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190750" y="57150"/>
          <a:ext cx="476251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r"/>
          <a:r>
            <a:rPr lang="en-GB" sz="800" b="1">
              <a:latin typeface="Arial" pitchFamily="34" charset="0"/>
              <a:cs typeface="Arial" pitchFamily="34" charset="0"/>
            </a:rPr>
            <a:t>South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0.08</cdr:x>
      <cdr:y>0.13235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0" y="0"/>
          <a:ext cx="228600" cy="257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0.61979</cdr:x>
      <cdr:y>0.07083</cdr:y>
    </cdr:from>
    <cdr:to>
      <cdr:x>0.9349</cdr:x>
      <cdr:y>0.27917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66944" y="161917"/>
          <a:ext cx="1152546" cy="4762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1100" b="1"/>
            <a:t>NoMove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/>
            <a:t>a)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0.77083</cdr:x>
      <cdr:y>0.07083</cdr:y>
    </cdr:from>
    <cdr:to>
      <cdr:x>0.9349</cdr:x>
      <cdr:y>0.18333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19400" y="161925"/>
          <a:ext cx="6000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/>
            <a:t>MoveB</a:t>
          </a:r>
          <a:endParaRPr lang="en-US" sz="1100" b="1" baseline="-250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0.08333</cdr:x>
      <cdr:y>0.125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304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b)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E1DA5B-B547-44C4-86F3-814E2B22BCA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B2667A-7E67-4F6C-9235-58941499D7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80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968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224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306DA-4FD9-4CB1-8E04-1BB8C0569CED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77AD6-6989-4A32-8C8E-2DB3340C43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B436-BE04-4AA4-B221-AB6EF876C4D7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EF73-7529-499C-BDE9-670AF71A77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C4416-11B4-48D6-8B15-D6A4BA410FAB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114A-ECCB-4159-9893-2A50F2E91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CEC59-C118-4F81-8B11-CE82134DBC3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9005-630B-4267-8C4A-FE06904E0A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697DE-9EF8-428D-B5E1-38C0BADE31E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8EDD-F3A8-45D4-9BC2-E4148EE8A4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ABC9E-E9CD-4C5D-BDDC-BE5C683A4B4C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AD75F-1A5B-420D-A014-6D516EB12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25C1-0500-4699-8D91-D0E7E76C0F4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2B0F6-AF50-4ED8-8013-C9BDFF3DB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27CB8-135E-4C8B-9292-97F0E0EFCF3E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A4039-7B76-4B72-BE13-4450DA8CF8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70AE2-C4A5-44C8-BBFB-6AE6CCE4AC7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D423-2B98-4537-8AA3-4EB77704F9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DDBAC-44FC-438A-A7CA-828BECF64B2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E0347-ED29-4A30-B331-2818143A1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C5E9-56F4-49B1-BF81-4E92F74EEADF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D6D99-1F03-4435-8EA0-CE5E5DE526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6CD81B-1BBF-4F58-B44E-787688D4A6D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D95F00-2350-462B-B40B-612ACED0A7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Initial Results Using a Two-Area Directed Sardine TAC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51460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SPSWG Meeting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31</a:t>
            </a:r>
            <a:r>
              <a:rPr lang="en-US" sz="4200" baseline="30000" dirty="0" smtClean="0"/>
              <a:t>st</a:t>
            </a:r>
            <a:r>
              <a:rPr lang="en-US" sz="4200" dirty="0" smtClean="0"/>
              <a:t> October 2013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err="1" smtClean="0"/>
              <a:t>Carryn</a:t>
            </a:r>
            <a:r>
              <a:rPr lang="en-US" sz="4200" dirty="0" smtClean="0"/>
              <a:t> de Moor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Doug Butterworth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William Robinson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867400"/>
            <a:ext cx="1457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676400" y="5943600"/>
            <a:ext cx="73152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Marine Resource Assessment and Management Group (MARAM)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Department of Mathematics and Applied Mathematics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University of Cape Town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No Catch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397000"/>
          <a:ext cx="8229604" cy="4027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589085"/>
                <a:gridCol w="589085"/>
                <a:gridCol w="724486"/>
                <a:gridCol w="724486"/>
                <a:gridCol w="724486"/>
                <a:gridCol w="724486"/>
                <a:gridCol w="800686"/>
                <a:gridCol w="590551"/>
                <a:gridCol w="590551"/>
                <a:gridCol w="590551"/>
                <a:gridCol w="590551"/>
              </a:tblGrid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</a:rPr>
                        <a:t>Movement Model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β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err="1">
                          <a:latin typeface="+mn-lt"/>
                        </a:rPr>
                        <a:t>α</a:t>
                      </a:r>
                      <a:r>
                        <a:rPr lang="en-GB" sz="1400" b="0" baseline="-25000" dirty="0" err="1">
                          <a:latin typeface="+mn-lt"/>
                        </a:rPr>
                        <a:t>ns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A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err="1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 smtClean="0">
                          <a:latin typeface="+mn-lt"/>
                        </a:rPr>
                        <a:t>S</a:t>
                      </a:r>
                      <a:r>
                        <a:rPr lang="en-GB" sz="1400" b="0" i="0" baseline="30000" dirty="0" err="1" smtClean="0">
                          <a:latin typeface="+mn-lt"/>
                        </a:rPr>
                        <a:t>west</a:t>
                      </a:r>
                      <a:endParaRPr lang="en-US" sz="1400" b="1" dirty="0" smtClean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 smtClean="0">
                          <a:latin typeface="+mn-lt"/>
                        </a:rPr>
                        <a:t>S</a:t>
                      </a:r>
                      <a:r>
                        <a:rPr lang="en-GB" sz="1400" b="0" i="1" baseline="30000" dirty="0" err="1" smtClean="0">
                          <a:latin typeface="+mn-lt"/>
                        </a:rPr>
                        <a:t>south</a:t>
                      </a:r>
                      <a:endParaRPr lang="en-US" sz="1400" b="1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smtClean="0">
                          <a:latin typeface="+mn-lt"/>
                        </a:rPr>
                        <a:t>S</a:t>
                      </a:r>
                      <a:r>
                        <a:rPr lang="en-GB" sz="1400" b="0" i="0" baseline="30000" dirty="0" smtClean="0">
                          <a:latin typeface="+mn-lt"/>
                        </a:rPr>
                        <a:t>west2</a:t>
                      </a:r>
                      <a:endParaRPr lang="en-US" sz="1400" b="1" dirty="0" smtClean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A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S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err="1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err="1" smtClean="0">
                          <a:latin typeface="+mn-lt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</a:rPr>
                        <a:t>west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err="1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err="1" smtClean="0">
                          <a:latin typeface="+mn-lt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</a:rPr>
                        <a:t>south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NoMove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0.008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0.183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0.328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0.997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0.068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Unfavorable</a:t>
                      </a:r>
                      <a:r>
                        <a:rPr lang="en-US" sz="1400" b="0" baseline="0" dirty="0" smtClean="0">
                          <a:latin typeface="+mn-lt"/>
                        </a:rPr>
                        <a:t> Environ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0.008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0.542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0.889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0.247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0.797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MoveB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0.008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0.593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0.952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0.134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0.904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0.008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0.748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0.948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0.416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0.908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Favorable Environ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0.008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0.935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0.991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0.790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0.979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/>
          <p:nvPr/>
        </p:nvGraphicFramePr>
        <p:xfrm>
          <a:off x="2819400" y="39624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46482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3048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Catch Scenarios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64886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Figures 5,10,15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990600" y="1905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5334000" y="1905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MoveB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3505200" y="44196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MoveE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00800" y="4038600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Single Area (Interim OMP-13v2)</a:t>
            </a:r>
          </a:p>
          <a:p>
            <a:r>
              <a:rPr lang="en-US" sz="1600" dirty="0" smtClean="0">
                <a:solidFill>
                  <a:srgbClr val="FFC000"/>
                </a:solidFill>
              </a:rPr>
              <a:t>Two Area (same betas)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Two Area (no west coast TAC)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41960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Comparing Median West SSB Between Alternative Catch Scenarios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/>
        </p:nvGraphicFramePr>
        <p:xfrm>
          <a:off x="2819400" y="38862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648200" y="13716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810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Catch Scenarios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64886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Figures 6,11,16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990600" y="1905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5334000" y="1905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MoveB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3505200" y="44196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MoveE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00800" y="4038600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Single Area (Interim OMP-13v2)</a:t>
            </a:r>
          </a:p>
          <a:p>
            <a:r>
              <a:rPr lang="en-US" sz="1600" dirty="0" smtClean="0">
                <a:solidFill>
                  <a:srgbClr val="FFC000"/>
                </a:solidFill>
              </a:rPr>
              <a:t>Two Area (same betas)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Two Area (no west coast TAC)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41960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Comparing Median South SSB Between Alternative Catch Scenarios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Stocks: Interim OMP-13 v2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397000"/>
          <a:ext cx="8229604" cy="469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589085"/>
                <a:gridCol w="589085"/>
                <a:gridCol w="724486"/>
                <a:gridCol w="724486"/>
                <a:gridCol w="724486"/>
                <a:gridCol w="724486"/>
                <a:gridCol w="800686"/>
                <a:gridCol w="590551"/>
                <a:gridCol w="590551"/>
                <a:gridCol w="590551"/>
                <a:gridCol w="590551"/>
              </a:tblGrid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</a:rPr>
                        <a:t>Movement Model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β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err="1">
                          <a:latin typeface="+mn-lt"/>
                        </a:rPr>
                        <a:t>α</a:t>
                      </a:r>
                      <a:r>
                        <a:rPr lang="en-GB" sz="1400" b="0" baseline="-25000" dirty="0" err="1">
                          <a:latin typeface="+mn-lt"/>
                        </a:rPr>
                        <a:t>ns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A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err="1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 smtClean="0">
                          <a:latin typeface="+mn-lt"/>
                        </a:rPr>
                        <a:t>S</a:t>
                      </a:r>
                      <a:r>
                        <a:rPr lang="en-GB" sz="1400" b="0" i="0" baseline="30000" dirty="0" err="1" smtClean="0">
                          <a:latin typeface="+mn-lt"/>
                        </a:rPr>
                        <a:t>west</a:t>
                      </a:r>
                      <a:endParaRPr lang="en-US" sz="1400" b="1" dirty="0" smtClean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 smtClean="0">
                          <a:latin typeface="+mn-lt"/>
                        </a:rPr>
                        <a:t>S</a:t>
                      </a:r>
                      <a:r>
                        <a:rPr lang="en-GB" sz="1400" b="0" i="1" baseline="30000" dirty="0" err="1" smtClean="0">
                          <a:latin typeface="+mn-lt"/>
                        </a:rPr>
                        <a:t>south</a:t>
                      </a:r>
                      <a:endParaRPr lang="en-US" sz="1400" b="1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smtClean="0">
                          <a:latin typeface="+mn-lt"/>
                        </a:rPr>
                        <a:t>S</a:t>
                      </a:r>
                      <a:r>
                        <a:rPr lang="en-GB" sz="1400" b="0" i="0" baseline="30000" dirty="0" smtClean="0">
                          <a:latin typeface="+mn-lt"/>
                        </a:rPr>
                        <a:t>west2</a:t>
                      </a:r>
                      <a:endParaRPr lang="en-US" sz="1400" b="1" dirty="0" smtClean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A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S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err="1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err="1" smtClean="0">
                          <a:latin typeface="+mn-lt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</a:rPr>
                        <a:t>west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err="1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err="1" smtClean="0">
                          <a:latin typeface="+mn-lt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</a:rPr>
                        <a:t>south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NoMove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0.008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0.183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0.328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0.997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0.068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MoveB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0.008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0.593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0.952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0.134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0.904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N/A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0.008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0.748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0.948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0.416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0.908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latin typeface="+mn-lt"/>
                        </a:rPr>
                        <a:t>NoMove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0.090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0.871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0.238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0.368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0.507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0.998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0.225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288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165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163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latin typeface="+mn-lt"/>
                        </a:rPr>
                        <a:t>MoveB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0.090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0.871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0.241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0.962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0.992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0.938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0.976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292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26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14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12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latin typeface="+mn-lt"/>
                        </a:rPr>
                        <a:t>MoveE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0.090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0.871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0.240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0.993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0.999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0.979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0.999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292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+mn-lt"/>
                        </a:rPr>
                        <a:t>25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</a:rPr>
                        <a:t>14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</a:rPr>
                        <a:t>12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682335" y="2590800"/>
            <a:ext cx="461665" cy="116532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Catch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82335" y="4191000"/>
            <a:ext cx="461665" cy="20574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Interim OMP-13 v2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8686800" y="2209800"/>
            <a:ext cx="152400" cy="16764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8686800" y="4267200"/>
            <a:ext cx="152400" cy="16764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Two-area MP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397000"/>
          <a:ext cx="8229612" cy="5326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457200"/>
                <a:gridCol w="457200"/>
                <a:gridCol w="632461"/>
                <a:gridCol w="632461"/>
                <a:gridCol w="563878"/>
                <a:gridCol w="701044"/>
                <a:gridCol w="746756"/>
                <a:gridCol w="762000"/>
                <a:gridCol w="571503"/>
                <a:gridCol w="571503"/>
                <a:gridCol w="571503"/>
                <a:gridCol w="571503"/>
              </a:tblGrid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</a:rPr>
                        <a:t>Movement Model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β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err="1">
                          <a:latin typeface="+mn-lt"/>
                        </a:rPr>
                        <a:t>α</a:t>
                      </a:r>
                      <a:r>
                        <a:rPr lang="en-GB" sz="1400" b="0" baseline="-25000" dirty="0" err="1">
                          <a:latin typeface="+mn-lt"/>
                        </a:rPr>
                        <a:t>ns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A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err="1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 smtClean="0">
                          <a:latin typeface="+mn-lt"/>
                        </a:rPr>
                        <a:t>S</a:t>
                      </a:r>
                      <a:r>
                        <a:rPr lang="en-GB" sz="1400" b="0" i="0" baseline="30000" dirty="0" err="1" smtClean="0">
                          <a:latin typeface="+mn-lt"/>
                        </a:rPr>
                        <a:t>west</a:t>
                      </a:r>
                      <a:endParaRPr lang="en-US" sz="1400" b="1" dirty="0" smtClean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 smtClean="0">
                          <a:latin typeface="+mn-lt"/>
                        </a:rPr>
                        <a:t>S</a:t>
                      </a:r>
                      <a:r>
                        <a:rPr lang="en-GB" sz="1400" b="0" i="1" baseline="30000" dirty="0" err="1" smtClean="0">
                          <a:latin typeface="+mn-lt"/>
                        </a:rPr>
                        <a:t>south</a:t>
                      </a:r>
                      <a:endParaRPr lang="en-US" sz="1400" b="1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smtClean="0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smtClean="0">
                          <a:latin typeface="+mn-lt"/>
                        </a:rPr>
                        <a:t>S</a:t>
                      </a:r>
                      <a:r>
                        <a:rPr lang="en-GB" sz="1400" b="0" i="0" baseline="30000" dirty="0" smtClean="0">
                          <a:latin typeface="+mn-lt"/>
                        </a:rPr>
                        <a:t>west2</a:t>
                      </a:r>
                      <a:endParaRPr lang="en-US" sz="1400" b="1" dirty="0" smtClean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A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S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err="1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err="1" smtClean="0">
                          <a:latin typeface="+mn-lt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</a:rPr>
                        <a:t>west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err="1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err="1" smtClean="0">
                          <a:latin typeface="+mn-lt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</a:rPr>
                        <a:t>south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22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+mn-lt"/>
                        </a:rPr>
                        <a:t>Single</a:t>
                      </a:r>
                      <a:r>
                        <a:rPr lang="en-US" sz="1400" b="0" baseline="0" dirty="0" smtClean="0">
                          <a:latin typeface="+mn-lt"/>
                        </a:rPr>
                        <a:t> Area TAC (</a:t>
                      </a:r>
                      <a:r>
                        <a:rPr lang="en-US" sz="1400" b="0" dirty="0" err="1" smtClean="0">
                          <a:latin typeface="+mn-lt"/>
                        </a:rPr>
                        <a:t>MoveE</a:t>
                      </a:r>
                      <a:r>
                        <a:rPr lang="en-US" sz="1400" b="0" dirty="0" smtClean="0">
                          <a:latin typeface="+mn-lt"/>
                        </a:rPr>
                        <a:t>)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0.090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0.871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0.240</a:t>
                      </a:r>
                      <a:endParaRPr lang="en-US" sz="1400" b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0.993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0.999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0.979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0.999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292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25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14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12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NoMove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latin typeface="+mn-lt"/>
                        </a:rPr>
                        <a:t>0.871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0.237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0.334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0.466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0.998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0.165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288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177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174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3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MoveB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0.871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0.242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0.918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0.977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0.855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0.952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292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40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15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26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0.871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0.245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0.941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0.991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0.828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0.981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292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45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15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29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NoMove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0.871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0.244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0.241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0.361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1.000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0.092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288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8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0.871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0.247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0.842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0.954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0.703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0.916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291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41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41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MoveB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smtClean="0">
                          <a:latin typeface="+mn-lt"/>
                        </a:rPr>
                        <a:t>0.09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0.871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0.250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0.764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0.965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0.497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latin typeface="+mn-lt"/>
                        </a:rPr>
                        <a:t>0.921</a:t>
                      </a:r>
                      <a:endParaRPr lang="en-US" sz="12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latin typeface="+mn-lt"/>
                        </a:rPr>
                        <a:t>291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latin typeface="+mn-lt"/>
                        </a:rPr>
                        <a:t>53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latin typeface="+mn-lt"/>
                        </a:rPr>
                        <a:t>0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latin typeface="+mn-lt"/>
                        </a:rPr>
                        <a:t>53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5858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latin typeface="+mn-lt"/>
                        </a:rPr>
                        <a:t>MoveE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0.25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0.871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0.247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0.854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0.954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0.724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0.916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291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59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0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+mn-lt"/>
                        </a:rPr>
                        <a:t>59</a:t>
                      </a: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Right Brace 3"/>
          <p:cNvSpPr/>
          <p:nvPr/>
        </p:nvSpPr>
        <p:spPr>
          <a:xfrm>
            <a:off x="8686800" y="2971800"/>
            <a:ext cx="152400" cy="16764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8686800" y="4876800"/>
            <a:ext cx="152400" cy="16764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682335" y="4876800"/>
            <a:ext cx="461665" cy="18288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West Coast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82335" y="3200400"/>
            <a:ext cx="461665" cy="17526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Same Betas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/>
          <p:nvPr/>
        </p:nvGraphicFramePr>
        <p:xfrm>
          <a:off x="46482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048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Catch Scenarios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64886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Figures 7,12,17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990600" y="1905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5334000" y="1905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MoveB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3505200" y="44196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MoveE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00800" y="4038600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Single Area (Interim OMP-13v2)</a:t>
            </a:r>
          </a:p>
          <a:p>
            <a:r>
              <a:rPr lang="en-US" sz="1600" dirty="0" smtClean="0">
                <a:solidFill>
                  <a:srgbClr val="FFC000"/>
                </a:solidFill>
              </a:rPr>
              <a:t>Two Area (same betas)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Two Area (no west coast TAC)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41960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Comparing Median Total Catch Between Alternative Catch Scenarios</a:t>
            </a:r>
            <a:endParaRPr lang="en-US" dirty="0"/>
          </a:p>
        </p:txBody>
      </p:sp>
      <p:graphicFrame>
        <p:nvGraphicFramePr>
          <p:cNvPr id="23" name="Chart 22"/>
          <p:cNvGraphicFramePr/>
          <p:nvPr/>
        </p:nvGraphicFramePr>
        <p:xfrm>
          <a:off x="2667000" y="41910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Initial Results Using a Two-Area Directed Sardine TAC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057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>
                <a:solidFill>
                  <a:srgbClr val="FF0000"/>
                </a:solidFill>
              </a:rPr>
              <a:t>Thank you for your attention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Risk Definitions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risk</a:t>
            </a:r>
            <a:r>
              <a:rPr lang="en-GB" sz="2000" baseline="30000" dirty="0" smtClean="0"/>
              <a:t>A</a:t>
            </a:r>
            <a:r>
              <a:rPr lang="en-GB" sz="2000" dirty="0" smtClean="0"/>
              <a:t> - the probability that total adult </a:t>
            </a:r>
            <a:r>
              <a:rPr lang="en-GB" sz="2000" dirty="0" smtClean="0">
                <a:solidFill>
                  <a:srgbClr val="FF0000"/>
                </a:solidFill>
              </a:rPr>
              <a:t>anchovy</a:t>
            </a:r>
            <a:r>
              <a:rPr lang="en-GB" sz="2000" dirty="0" smtClean="0"/>
              <a:t> biomass falls below </a:t>
            </a:r>
            <a:r>
              <a:rPr lang="en-GB" sz="2000" dirty="0" smtClean="0">
                <a:solidFill>
                  <a:srgbClr val="FF0000"/>
                </a:solidFill>
              </a:rPr>
              <a:t>10% of the average</a:t>
            </a:r>
            <a:r>
              <a:rPr lang="en-GB" sz="2000" dirty="0" smtClean="0"/>
              <a:t> total adult anchovy biomass over </a:t>
            </a:r>
            <a:r>
              <a:rPr lang="en-GB" sz="2000" dirty="0" smtClean="0">
                <a:solidFill>
                  <a:srgbClr val="FF0000"/>
                </a:solidFill>
              </a:rPr>
              <a:t>November 1984 and November 1999</a:t>
            </a:r>
            <a:r>
              <a:rPr lang="en-GB" sz="2000" dirty="0" smtClean="0"/>
              <a:t> at least once during the projection period of 20 years.</a:t>
            </a:r>
            <a:endParaRPr lang="en-US" sz="2000" dirty="0" smtClean="0"/>
          </a:p>
          <a:p>
            <a:r>
              <a:rPr lang="en-GB" sz="2000" dirty="0" smtClean="0"/>
              <a:t>risk</a:t>
            </a:r>
            <a:r>
              <a:rPr lang="en-GB" sz="2000" baseline="30000" dirty="0" smtClean="0"/>
              <a:t>S</a:t>
            </a:r>
            <a:r>
              <a:rPr lang="en-GB" sz="2000" dirty="0" smtClean="0"/>
              <a:t>	- the probability that </a:t>
            </a:r>
            <a:r>
              <a:rPr lang="en-GB" sz="2000" dirty="0" smtClean="0">
                <a:solidFill>
                  <a:srgbClr val="FF0000"/>
                </a:solidFill>
              </a:rPr>
              <a:t>total</a:t>
            </a:r>
            <a:r>
              <a:rPr lang="en-GB" sz="2000" dirty="0" smtClean="0"/>
              <a:t> adult </a:t>
            </a:r>
            <a:r>
              <a:rPr lang="en-GB" sz="2000" dirty="0" smtClean="0">
                <a:solidFill>
                  <a:srgbClr val="FF0000"/>
                </a:solidFill>
              </a:rPr>
              <a:t>sardine</a:t>
            </a:r>
            <a:r>
              <a:rPr lang="en-GB" sz="2000" dirty="0" smtClean="0"/>
              <a:t> biomass falls below the </a:t>
            </a:r>
            <a:r>
              <a:rPr lang="en-GB" sz="2000" dirty="0" smtClean="0">
                <a:solidFill>
                  <a:srgbClr val="FF0000"/>
                </a:solidFill>
              </a:rPr>
              <a:t>average total </a:t>
            </a:r>
            <a:r>
              <a:rPr lang="en-GB" sz="2000" dirty="0" smtClean="0"/>
              <a:t>adult sardine biomass over </a:t>
            </a:r>
            <a:r>
              <a:rPr lang="en-GB" sz="2000" dirty="0" smtClean="0">
                <a:solidFill>
                  <a:srgbClr val="FF0000"/>
                </a:solidFill>
              </a:rPr>
              <a:t>November 1991 and November 1994</a:t>
            </a:r>
            <a:r>
              <a:rPr lang="en-GB" sz="2000" dirty="0" smtClean="0"/>
              <a:t> at least once during the projection period of 20 years.</a:t>
            </a:r>
            <a:endParaRPr lang="en-US" sz="2000" dirty="0" smtClean="0"/>
          </a:p>
          <a:p>
            <a:r>
              <a:rPr lang="en-GB" sz="2000" dirty="0" smtClean="0"/>
              <a:t>risk</a:t>
            </a:r>
            <a:r>
              <a:rPr lang="en-GB" sz="2000" baseline="30000" dirty="0" smtClean="0"/>
              <a:t>S </a:t>
            </a:r>
            <a:r>
              <a:rPr lang="en-GB" sz="2000" baseline="-25000" dirty="0" smtClean="0"/>
              <a:t>j</a:t>
            </a:r>
            <a:r>
              <a:rPr lang="en-GB" sz="2000" dirty="0" smtClean="0"/>
              <a:t>	- the probability that adult </a:t>
            </a:r>
            <a:r>
              <a:rPr lang="en-GB" sz="2000" dirty="0" smtClean="0">
                <a:solidFill>
                  <a:srgbClr val="FF0000"/>
                </a:solidFill>
              </a:rPr>
              <a:t>sardine biomass of stock </a:t>
            </a:r>
            <a:r>
              <a:rPr lang="en-GB" sz="2000" i="1" dirty="0" smtClean="0">
                <a:solidFill>
                  <a:srgbClr val="FF0000"/>
                </a:solidFill>
              </a:rPr>
              <a:t>j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falls below the </a:t>
            </a:r>
            <a:r>
              <a:rPr lang="en-GB" sz="2000" dirty="0" smtClean="0">
                <a:solidFill>
                  <a:srgbClr val="FF0000"/>
                </a:solidFill>
              </a:rPr>
              <a:t>average</a:t>
            </a:r>
            <a:r>
              <a:rPr lang="en-GB" sz="2000" dirty="0" smtClean="0"/>
              <a:t> adult sardine biomass of stock </a:t>
            </a:r>
            <a:r>
              <a:rPr lang="en-GB" sz="2000" i="1" dirty="0" smtClean="0"/>
              <a:t>j</a:t>
            </a:r>
            <a:r>
              <a:rPr lang="en-GB" sz="2000" dirty="0" smtClean="0"/>
              <a:t> over </a:t>
            </a:r>
            <a:r>
              <a:rPr lang="en-GB" sz="2000" dirty="0" smtClean="0">
                <a:solidFill>
                  <a:srgbClr val="FF0000"/>
                </a:solidFill>
              </a:rPr>
              <a:t>November 1991 and November 1994</a:t>
            </a:r>
            <a:r>
              <a:rPr lang="en-GB" sz="2000" dirty="0" smtClean="0"/>
              <a:t> at least once during the projection period of 20 years.</a:t>
            </a:r>
            <a:endParaRPr lang="en-US" sz="2000" dirty="0" smtClean="0"/>
          </a:p>
          <a:p>
            <a:r>
              <a:rPr lang="en-GB" sz="2000" dirty="0" smtClean="0"/>
              <a:t>risk</a:t>
            </a:r>
            <a:r>
              <a:rPr lang="en-GB" sz="2000" baseline="30000" dirty="0" smtClean="0"/>
              <a:t>S </a:t>
            </a:r>
            <a:r>
              <a:rPr lang="en-GB" sz="2000" baseline="-25000" dirty="0" smtClean="0"/>
              <a:t>west2 </a:t>
            </a:r>
            <a:r>
              <a:rPr lang="en-GB" sz="2000" dirty="0" smtClean="0"/>
              <a:t>	- the probability that adult </a:t>
            </a:r>
            <a:r>
              <a:rPr lang="en-GB" sz="2000" dirty="0" smtClean="0">
                <a:solidFill>
                  <a:srgbClr val="FF0000"/>
                </a:solidFill>
              </a:rPr>
              <a:t>“west” stock sardine </a:t>
            </a:r>
            <a:r>
              <a:rPr lang="en-GB" sz="2000" dirty="0" smtClean="0"/>
              <a:t>biomass falls below the </a:t>
            </a:r>
            <a:r>
              <a:rPr lang="en-GB" sz="2000" dirty="0" smtClean="0">
                <a:solidFill>
                  <a:srgbClr val="FF0000"/>
                </a:solidFill>
              </a:rPr>
              <a:t>average</a:t>
            </a:r>
            <a:r>
              <a:rPr lang="en-GB" sz="2000" dirty="0" smtClean="0"/>
              <a:t> adult “west” stock sardine biomass over </a:t>
            </a:r>
            <a:r>
              <a:rPr lang="en-GB" sz="2000" dirty="0" smtClean="0">
                <a:solidFill>
                  <a:srgbClr val="FF0000"/>
                </a:solidFill>
              </a:rPr>
              <a:t>November 2004 and November 2011 </a:t>
            </a:r>
            <a:r>
              <a:rPr lang="en-GB" sz="2000" dirty="0" smtClean="0"/>
              <a:t>at least once during the projection period of 20 years.</a:t>
            </a:r>
            <a:endParaRPr lang="en-US" sz="2000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0" y="0"/>
          <a:ext cx="33337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330057" imgH="203112" progId="Equation.3">
                  <p:embed/>
                </p:oleObj>
              </mc:Choice>
              <mc:Fallback>
                <p:oleObj name="Equation" r:id="rId3" imgW="330057" imgH="203112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3337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0" y="0"/>
          <a:ext cx="33337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330057" imgH="203112" progId="Equation.3">
                  <p:embed/>
                </p:oleObj>
              </mc:Choice>
              <mc:Fallback>
                <p:oleObj name="Equation" r:id="rId5" imgW="330057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3337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Movement Hypotheses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NoMove –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future movement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MoveB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en-GB" sz="2400" dirty="0" smtClean="0">
                <a:latin typeface="+mn-lt"/>
              </a:rPr>
              <a:t>– future movement is based on a relationship with the ratio of “south” : “west” stock 1+ biomass</a:t>
            </a:r>
          </a:p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MoveE</a:t>
            </a:r>
            <a:r>
              <a:rPr lang="en-GB" sz="2400" dirty="0" smtClean="0">
                <a:latin typeface="+mn-lt"/>
              </a:rPr>
              <a:t>    –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future movement “switches” between increasing and decreasing towards an equilibrium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proportion, based on whether a favorable or unfavorable environment exists on the south coast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Single Sardine Stock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397000"/>
          <a:ext cx="8229600" cy="5112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219200"/>
                <a:gridCol w="838200"/>
                <a:gridCol w="647700"/>
                <a:gridCol w="647700"/>
                <a:gridCol w="822960"/>
                <a:gridCol w="822960"/>
                <a:gridCol w="822960"/>
                <a:gridCol w="822960"/>
                <a:gridCol w="822960"/>
              </a:tblGrid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Management Procedure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  <a:sym typeface="Symbol"/>
                        </a:rPr>
                        <a:t></a:t>
                      </a:r>
                      <a:r>
                        <a:rPr lang="en-GB" sz="1400" b="0" baseline="30000" dirty="0" err="1" smtClean="0">
                          <a:latin typeface="+mn-lt"/>
                          <a:sym typeface="Symbol"/>
                        </a:rPr>
                        <a:t>S</a:t>
                      </a:r>
                      <a:r>
                        <a:rPr lang="en-GB" sz="1400" b="0" baseline="-25000" dirty="0" err="1" smtClean="0">
                          <a:latin typeface="+mn-lt"/>
                          <a:sym typeface="Symbol"/>
                        </a:rPr>
                        <a:t>j</a:t>
                      </a:r>
                      <a:r>
                        <a:rPr lang="en-GB" sz="1400" b="0" baseline="-25000" dirty="0" smtClean="0">
                          <a:latin typeface="+mn-lt"/>
                          <a:sym typeface="Symbol"/>
                        </a:rPr>
                        <a:t>=1,r</a:t>
                      </a:r>
                      <a:endParaRPr lang="en-GB" sz="1400" b="0" baseline="-25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β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err="1">
                          <a:latin typeface="+mn-lt"/>
                        </a:rPr>
                        <a:t>α</a:t>
                      </a:r>
                      <a:r>
                        <a:rPr lang="en-GB" sz="1400" b="0" baseline="-25000" dirty="0" err="1">
                          <a:latin typeface="+mn-lt"/>
                        </a:rPr>
                        <a:t>ns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err="1">
                          <a:latin typeface="+mn-lt"/>
                        </a:rPr>
                        <a:t>risk</a:t>
                      </a:r>
                      <a:r>
                        <a:rPr lang="en-GB" sz="1400" b="0" i="1" baseline="-25000" dirty="0" err="1">
                          <a:latin typeface="+mn-lt"/>
                        </a:rPr>
                        <a:t>A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latin typeface="+mn-lt"/>
                        </a:rPr>
                        <a:t>risk</a:t>
                      </a:r>
                      <a:r>
                        <a:rPr lang="en-GB" sz="1400" b="0" i="1" baseline="-25000">
                          <a:latin typeface="+mn-lt"/>
                        </a:rPr>
                        <a:t>S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A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latin typeface="+mn-lt"/>
                        </a:rPr>
                        <a:t>C</a:t>
                      </a:r>
                      <a:r>
                        <a:rPr lang="en-GB" sz="1400" b="0" baseline="30000" dirty="0" smtClean="0">
                          <a:latin typeface="+mn-lt"/>
                        </a:rPr>
                        <a:t>S</a:t>
                      </a:r>
                      <a:endParaRPr lang="en-GB" sz="1400" b="0" baseline="300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“New”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No Catch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latin typeface="+mn-lt"/>
                        </a:rPr>
                        <a:t>0.45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N/A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N/A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0.008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0.047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“Old”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Interim OMP-13 v2 (Single-area TAC)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0.40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0.090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0.871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0.247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0.209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275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154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latin typeface="+mn-lt"/>
                        </a:rPr>
                        <a:t>“New”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latin typeface="+mn-lt"/>
                        </a:rPr>
                        <a:t>0.45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0.090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0.871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0.226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0.224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290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156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4136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>
                        <a:latin typeface="+mn-lt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+mn-lt"/>
                        </a:rPr>
                        <a:t>Two-area TAC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latin typeface="+mn-lt"/>
                        </a:rPr>
                        <a:t>β</a:t>
                      </a:r>
                      <a:r>
                        <a:rPr lang="en-GB" sz="1400" b="0" baseline="-25000">
                          <a:latin typeface="+mn-lt"/>
                        </a:rPr>
                        <a:t>west</a:t>
                      </a:r>
                      <a:endParaRPr lang="en-US" sz="14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err="1">
                          <a:latin typeface="+mn-lt"/>
                        </a:rPr>
                        <a:t>β</a:t>
                      </a:r>
                      <a:r>
                        <a:rPr lang="en-GB" sz="1400" b="0" baseline="-25000" dirty="0" err="1">
                          <a:latin typeface="+mn-lt"/>
                        </a:rPr>
                        <a:t>south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>
                        <a:latin typeface="+mn-lt"/>
                      </a:endParaRPr>
                    </a:p>
                  </a:txBody>
                  <a:tcPr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+mn-lt"/>
                        </a:rPr>
                        <a:t>“New”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0.45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0.090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0.090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0.871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0.226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>
                          <a:latin typeface="+mn-lt"/>
                        </a:rPr>
                        <a:t>0.224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290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156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+mn-lt"/>
                        </a:rPr>
                        <a:t>“New”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latin typeface="+mn-lt"/>
                        </a:rPr>
                        <a:t>0.45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0.090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0.871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0.229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0.150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290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latin typeface="+mn-lt"/>
                        </a:rPr>
                        <a:t>98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  <a:tr h="671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+mn-lt"/>
                        </a:rPr>
                        <a:t>“New”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0.45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0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0.25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0.871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0.229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0.185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290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+mn-lt"/>
                        </a:rPr>
                        <a:t>126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No Catch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04800" y="4114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4572000" y="4191000"/>
          <a:ext cx="3705225" cy="23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924800" y="6488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3886200" y="1905000"/>
            <a:ext cx="152400" cy="11430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14800" y="19812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Biomass above which maximum recruitment would occur </a:t>
            </a:r>
            <a:r>
              <a:rPr lang="en-US" i="1" dirty="0" smtClean="0">
                <a:solidFill>
                  <a:srgbClr val="FF0000"/>
                </a:solidFill>
              </a:rPr>
              <a:t>on average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  <p:bldGraphic spid="8" grpId="0">
        <p:bldAsOne/>
      </p:bldGraphic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No Catch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1676400" y="1905000"/>
          <a:ext cx="5915025" cy="384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43800" y="2590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1946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94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105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971800" y="3124200"/>
            <a:ext cx="4572000" cy="1447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90800" y="34290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MoveB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213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47244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MoveE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109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048000" y="4267200"/>
            <a:ext cx="1524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Connector 15"/>
          <p:cNvSpPr/>
          <p:nvPr/>
        </p:nvSpPr>
        <p:spPr>
          <a:xfrm>
            <a:off x="2895600" y="44958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  <p:bldP spid="7" grpId="0"/>
      <p:bldP spid="9" grpId="0"/>
      <p:bldP spid="12" grpId="0"/>
      <p:bldP spid="13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/>
          <p:nvPr/>
        </p:nvGraphicFramePr>
        <p:xfrm>
          <a:off x="304800" y="4114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5720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3048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No Catch</a:t>
            </a:r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4495800" y="4038600"/>
          <a:ext cx="37719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924800" y="6488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2743200" y="17526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5334000" y="17526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MoveB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990600" y="43434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MoveE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6488668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Assumption that </a:t>
            </a:r>
            <a:r>
              <a:rPr lang="en-US" dirty="0" err="1" smtClean="0">
                <a:solidFill>
                  <a:srgbClr val="FF0000"/>
                </a:solidFill>
              </a:rPr>
              <a:t>k</a:t>
            </a:r>
            <a:r>
              <a:rPr lang="en-US" baseline="-25000" dirty="0" err="1" smtClean="0">
                <a:solidFill>
                  <a:srgbClr val="FF0000"/>
                </a:solidFill>
              </a:rPr>
              <a:t>covE</a:t>
            </a:r>
            <a:r>
              <a:rPr lang="en-US" dirty="0" smtClean="0">
                <a:solidFill>
                  <a:srgbClr val="FF0000"/>
                </a:solidFill>
              </a:rPr>
              <a:t>=1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9" grpId="0">
        <p:bldAsOne/>
      </p:bldGraphic>
      <p:bldGraphic spid="11" grpId="0">
        <p:bldAsOne/>
      </p:bldGraphic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/>
        </p:nvGraphicFramePr>
        <p:xfrm>
          <a:off x="3048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5720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No Catch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924800" y="6488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 3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2819400" y="39624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1000" y="518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Average 91-94 1+ Biomass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>
            <a:off x="2362200" y="5181600"/>
            <a:ext cx="198119" cy="533400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"/>
          <p:cNvSpPr txBox="1"/>
          <p:nvPr/>
        </p:nvSpPr>
        <p:spPr>
          <a:xfrm>
            <a:off x="2743200" y="16764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5334000" y="16764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MoveB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5334000" y="4191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MoveE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/>
        </p:nvGraphicFramePr>
        <p:xfrm>
          <a:off x="3048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0" y="1447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 Sardine Stocks : No Catch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924800" y="6488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Figure 4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5" name="Chart 14"/>
          <p:cNvGraphicFramePr/>
          <p:nvPr/>
        </p:nvGraphicFramePr>
        <p:xfrm>
          <a:off x="2362200" y="40386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"/>
          <p:cNvSpPr txBox="1"/>
          <p:nvPr/>
        </p:nvSpPr>
        <p:spPr>
          <a:xfrm>
            <a:off x="2743200" y="16764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NoMove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7086600" y="16002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MoveB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4876800" y="4191000"/>
            <a:ext cx="9144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MoveE</a:t>
            </a:r>
            <a:endParaRPr lang="en-US" sz="1600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5486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Average 91-94 1+ Biomass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2133600" y="5638800"/>
            <a:ext cx="198119" cy="304800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6646</TotalTime>
  <Words>996</Words>
  <Application>Microsoft Office PowerPoint</Application>
  <PresentationFormat>On-screen Show (4:3)</PresentationFormat>
  <Paragraphs>516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Office Theme</vt:lpstr>
      <vt:lpstr>Equation</vt:lpstr>
      <vt:lpstr>Initial Results Using a Two-Area Directed Sardine TAC</vt:lpstr>
      <vt:lpstr>Risk Definitions</vt:lpstr>
      <vt:lpstr>Movement Hypotheses</vt:lpstr>
      <vt:lpstr>Single Sardine Stock</vt:lpstr>
      <vt:lpstr>Two Sardine Stocks : No Catch</vt:lpstr>
      <vt:lpstr>Two Sardine Stocks : No Catch</vt:lpstr>
      <vt:lpstr>Two Sardine Stocks : No Catch</vt:lpstr>
      <vt:lpstr>Two Sardine Stocks : No Catch</vt:lpstr>
      <vt:lpstr>Two Sardine Stocks : No Catch</vt:lpstr>
      <vt:lpstr>Two Sardine Stocks : No Catch</vt:lpstr>
      <vt:lpstr>Two Sardine Stocks : Catch Scenarios</vt:lpstr>
      <vt:lpstr>Two Sardine Stocks : Catch Scenarios</vt:lpstr>
      <vt:lpstr>Two Sardine Stocks: Interim OMP-13 v2</vt:lpstr>
      <vt:lpstr>Two Sardine Stocks : Two-area MP</vt:lpstr>
      <vt:lpstr>Two Sardine Stocks : Catch Scenarios</vt:lpstr>
      <vt:lpstr>Initial Results Using a Two-Area Directed Sardine TAC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Predator-Prey Model to Inform on the Feasibility of a Single Species MSY</dc:title>
  <dc:creator>UNIVERSITY OF CAPETOWN</dc:creator>
  <cp:lastModifiedBy>UCT Migration 1</cp:lastModifiedBy>
  <cp:revision>581</cp:revision>
  <dcterms:created xsi:type="dcterms:W3CDTF">2010-03-18T10:13:32Z</dcterms:created>
  <dcterms:modified xsi:type="dcterms:W3CDTF">2016-07-13T12:20:15Z</dcterms:modified>
</cp:coreProperties>
</file>