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12"/>
  </p:notesMasterIdLst>
  <p:sldIdLst>
    <p:sldId id="256" r:id="rId2"/>
    <p:sldId id="407" r:id="rId3"/>
    <p:sldId id="380" r:id="rId4"/>
    <p:sldId id="404" r:id="rId5"/>
    <p:sldId id="405" r:id="rId6"/>
    <p:sldId id="394" r:id="rId7"/>
    <p:sldId id="403" r:id="rId8"/>
    <p:sldId id="402" r:id="rId9"/>
    <p:sldId id="406" r:id="rId10"/>
    <p:sldId id="400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74D39"/>
    <a:srgbClr val="824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85" autoAdjust="0"/>
    <p:restoredTop sz="94660"/>
  </p:normalViewPr>
  <p:slideViewPr>
    <p:cSldViewPr>
      <p:cViewPr varScale="1">
        <p:scale>
          <a:sx n="80" d="100"/>
          <a:sy n="80" d="100"/>
        </p:scale>
        <p:origin x="1716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CDE1DA5B-B547-44C4-86F3-814E2B22BCA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EB2667A-7E67-4F6C-9235-58941499D78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11751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117559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EB2667A-7E67-4F6C-9235-58941499D78B}" type="slidenum">
              <a:rPr lang="en-US" smtClean="0"/>
              <a:pPr>
                <a:defRPr/>
              </a:pPr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14190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7306DA-4FD9-4CB1-8E04-1BB8C0569CED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F77AD6-6989-4A32-8C8E-2DB3340C43D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9CB436-BE04-4AA4-B221-AB6EF876C4D7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D6EF73-7529-499C-BDE9-670AF71A77A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1C4416-11B4-48D6-8B15-D6A4BA410FAB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0A114A-ECCB-4159-9893-2A50F2E918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9CEC59-C118-4F81-8B11-CE82134DBC3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A19005-630B-4267-8C4A-FE06904E0A8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697DE-9EF8-428D-B5E1-38C0BADE31E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048EDD-F3A8-45D4-9BC2-E4148EE8A4B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EABC9E-E9CD-4C5D-BDDC-BE5C683A4B4C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AD75F-1A5B-420D-A014-6D516EB122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25C1-0500-4699-8D91-D0E7E76C0F4A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32B0F6-AF50-4ED8-8013-C9BDFF3DBFD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E27CB8-135E-4C8B-9292-97F0E0EFCF3E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5A4039-7B76-4B72-BE13-4450DA8CF88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270AE2-C4A5-44C8-BBFB-6AE6CCE4AC73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9D423-2B98-4537-8AA3-4EB77704F95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ADDBAC-44FC-438A-A7CA-828BECF64B2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2E0347-ED29-4A30-B331-2818143A1E6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AC5E9-56F4-49B1-BF81-4E92F74EEADF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D6D99-1F03-4435-8EA0-CE5E5DE526F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06CD81B-1BBF-4F58-B44E-787688D4A6D8}" type="datetimeFigureOut">
              <a:rPr lang="en-US"/>
              <a:pPr>
                <a:defRPr/>
              </a:pPr>
              <a:t>7/13/2016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DD95F00-2350-462B-B40B-612ACED0A7C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Draft Two-Area Harvest Control Rules for OMP-13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057400"/>
          </a:xfrm>
        </p:spPr>
        <p:txBody>
          <a:bodyPr rtlCol="0">
            <a:normAutofit fontScale="62500" lnSpcReduction="20000"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SPSWG Meeting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31</a:t>
            </a:r>
            <a:r>
              <a:rPr lang="en-US" sz="4200" baseline="30000" dirty="0" smtClean="0"/>
              <a:t>st</a:t>
            </a:r>
            <a:r>
              <a:rPr lang="en-US" sz="4200" dirty="0" smtClean="0"/>
              <a:t> October 2013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err="1" smtClean="0"/>
              <a:t>Carryn</a:t>
            </a:r>
            <a:r>
              <a:rPr lang="en-US" sz="4200" dirty="0" smtClean="0"/>
              <a:t> de Moor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/>
              <a:t>Doug Butterworth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  <p:pic>
        <p:nvPicPr>
          <p:cNvPr id="1433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5867400"/>
            <a:ext cx="1457325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0" name="Rectangle 5"/>
          <p:cNvSpPr>
            <a:spLocks noChangeArrowheads="1"/>
          </p:cNvSpPr>
          <p:nvPr/>
        </p:nvSpPr>
        <p:spPr bwMode="auto">
          <a:xfrm>
            <a:off x="1676400" y="5943600"/>
            <a:ext cx="7315200" cy="61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Marine Resource Assessment and Management Group (MARAM)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Department of Mathematics and Applied Mathematics</a:t>
            </a:r>
          </a:p>
          <a:p>
            <a:pPr>
              <a:lnSpc>
                <a:spcPct val="80000"/>
              </a:lnSpc>
            </a:pPr>
            <a:r>
              <a:rPr lang="en-US" sz="1400">
                <a:latin typeface="Calibri" pitchFamily="34" charset="0"/>
              </a:rPr>
              <a:t>University of Cape Town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304800"/>
            <a:ext cx="9144000" cy="17526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Draft Two-Area Harvest Control Rules for OMP-13</a:t>
            </a:r>
            <a:endParaRPr lang="en-US" b="1" dirty="0">
              <a:solidFill>
                <a:schemeClr val="bg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200400"/>
            <a:ext cx="6400800" cy="2057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US" sz="4200" dirty="0" smtClean="0">
                <a:solidFill>
                  <a:srgbClr val="FF0000"/>
                </a:solidFill>
              </a:rPr>
              <a:t>Thank you for your attention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4200" dirty="0" smtClean="0"/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Two-Area HCRs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228600" y="1600200"/>
          <a:ext cx="8686800" cy="2291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0400"/>
                <a:gridCol w="2184400"/>
                <a:gridCol w="2400300"/>
                <a:gridCol w="2171700"/>
              </a:tblGrid>
              <a:tr h="370840">
                <a:tc rowSpan="2" gridSpan="2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rowSpan="2" h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The type of sardine TAC arising from the candidate MP</a:t>
                      </a:r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gridSpan="2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 hMerge="1"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Single area TAC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Two area TAC</a:t>
                      </a:r>
                      <a:endParaRPr lang="en-US" dirty="0"/>
                    </a:p>
                  </a:txBody>
                  <a:tcPr anchor="ctr"/>
                </a:tc>
              </a:tr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tx1"/>
                          </a:solidFill>
                        </a:rPr>
                        <a:t>The underlying sardine stock operating model</a:t>
                      </a:r>
                      <a:endParaRPr lang="en-US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solidFill>
                      <a:schemeClr val="bg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Single sardine stock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 smtClean="0"/>
                    </a:p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Two mixing sardine stocks</a:t>
                      </a:r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495800" y="25908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00B050"/>
                </a:solidFill>
                <a:latin typeface="+mn-lt"/>
              </a:rPr>
              <a:t>Used to develop Interim OMP-13 v2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495800" y="3276600"/>
            <a:ext cx="2133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err="1" smtClean="0">
                <a:solidFill>
                  <a:srgbClr val="7030A0"/>
                </a:solidFill>
                <a:latin typeface="+mn-lt"/>
              </a:rPr>
              <a:t>eg</a:t>
            </a:r>
            <a:r>
              <a:rPr lang="en-US" dirty="0" smtClean="0">
                <a:solidFill>
                  <a:srgbClr val="7030A0"/>
                </a:solidFill>
                <a:latin typeface="+mn-lt"/>
              </a:rPr>
              <a:t> given in SWG-PEL Doc #27</a:t>
            </a:r>
            <a:endParaRPr lang="en-US" dirty="0">
              <a:solidFill>
                <a:srgbClr val="7030A0"/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6781800" y="27432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+mn-lt"/>
              </a:rPr>
              <a:t>Now developed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781800" y="33528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solidFill>
                  <a:srgbClr val="FF0000"/>
                </a:solidFill>
                <a:latin typeface="+mn-lt"/>
              </a:rPr>
              <a:t>Now developed</a:t>
            </a:r>
            <a:endParaRPr lang="en-US" b="1" dirty="0">
              <a:solidFill>
                <a:srgbClr val="FF0000"/>
              </a:solidFill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Two-Area HCRs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Interim OMP-13 v2 – single area directed sardine TAC</a:t>
            </a:r>
          </a:p>
          <a:p>
            <a:r>
              <a:rPr lang="en-US" dirty="0" smtClean="0"/>
              <a:t>Alternative MP – directed sardine TACs for west/south of Cape Agulhas</a:t>
            </a:r>
          </a:p>
          <a:p>
            <a:r>
              <a:rPr lang="en-US" dirty="0" smtClean="0"/>
              <a:t>Draft – maintained same/similar constraints as Interim OMP-13 v2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Some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Sardine TAB with anchovy – initial ratio is based on observed sardine 1+ biomass.  For comparability, the </a:t>
            </a:r>
            <a:r>
              <a:rPr lang="en-US" i="1" dirty="0" smtClean="0"/>
              <a:t>total</a:t>
            </a:r>
            <a:r>
              <a:rPr lang="en-US" dirty="0" smtClean="0"/>
              <a:t> sardine 1+ biomass is used </a:t>
            </a:r>
          </a:p>
          <a:p>
            <a:r>
              <a:rPr lang="en-US" dirty="0" smtClean="0"/>
              <a:t>When simulation testing a 2-area HCR assuming a single sardine stock, future observations west/south of Cape Agulhas are drawn from proportions observed from 84-99 or 00-11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Some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Sardine ECs are declared, the ‘top up’ after the recruit survey is dependent on observed recruitment up to Cape </a:t>
            </a:r>
            <a:r>
              <a:rPr lang="en-US" dirty="0" err="1" smtClean="0"/>
              <a:t>Infanta</a:t>
            </a:r>
            <a:r>
              <a:rPr lang="en-US" dirty="0" smtClean="0"/>
              <a:t> only</a:t>
            </a:r>
          </a:p>
          <a:p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HCR Control Parameters &amp; Constraints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44196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Fixed TABs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Interim OMP-13 v2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TAB</a:t>
                      </a:r>
                      <a:r>
                        <a:rPr lang="en-GB" sz="16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6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big</a:t>
                      </a:r>
                      <a:endParaRPr lang="en-GB" sz="16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r>
                        <a:rPr lang="en-GB" sz="1600" dirty="0">
                          <a:latin typeface="+mn-lt"/>
                          <a:ea typeface="Times New Roman"/>
                          <a:cs typeface="Times New Roman"/>
                        </a:rPr>
                        <a:t>Fixed &gt;14cm sardine </a:t>
                      </a:r>
                      <a:r>
                        <a:rPr lang="en-GB" sz="1600" dirty="0" err="1">
                          <a:latin typeface="+mn-lt"/>
                          <a:ea typeface="Times New Roman"/>
                          <a:cs typeface="Times New Roman"/>
                        </a:rPr>
                        <a:t>bycatch</a:t>
                      </a:r>
                      <a:r>
                        <a:rPr lang="en-GB" sz="1600" dirty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1600" b="0" dirty="0" smtClean="0">
                          <a:latin typeface="+mn-lt"/>
                          <a:ea typeface="Times New Roman"/>
                          <a:cs typeface="Times New Roman"/>
                        </a:rPr>
                        <a:t>7 000t</a:t>
                      </a:r>
                      <a:endParaRPr lang="en-US" sz="16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600" dirty="0" smtClean="0">
                          <a:latin typeface="+mn-lt"/>
                          <a:ea typeface="Times New Roman"/>
                          <a:cs typeface="Times New Roman"/>
                        </a:rPr>
                        <a:t>TAB</a:t>
                      </a:r>
                      <a:r>
                        <a:rPr lang="en-GB" sz="1600" baseline="30000" dirty="0" smtClean="0">
                          <a:latin typeface="+mn-lt"/>
                          <a:ea typeface="Times New Roman"/>
                          <a:cs typeface="Times New Roman"/>
                        </a:rPr>
                        <a:t>A</a:t>
                      </a:r>
                      <a:endParaRPr lang="en-GB" sz="1600" baseline="30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600" dirty="0">
                          <a:latin typeface="+mn-lt"/>
                          <a:ea typeface="Times New Roman"/>
                          <a:cs typeface="Times New Roman"/>
                        </a:rPr>
                        <a:t>Fixed anchovy </a:t>
                      </a:r>
                      <a:r>
                        <a:rPr lang="en-GB" sz="1600" dirty="0" err="1">
                          <a:latin typeface="+mn-lt"/>
                          <a:ea typeface="Times New Roman"/>
                          <a:cs typeface="Times New Roman"/>
                        </a:rPr>
                        <a:t>bycatch</a:t>
                      </a:r>
                      <a:r>
                        <a:rPr lang="en-GB" sz="1600" dirty="0">
                          <a:latin typeface="+mn-lt"/>
                          <a:ea typeface="Times New Roman"/>
                          <a:cs typeface="Times New Roman"/>
                        </a:rPr>
                        <a:t> for sardine only right holders</a:t>
                      </a: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600" b="0" dirty="0" smtClean="0">
                          <a:latin typeface="+mn-lt"/>
                          <a:ea typeface="Times New Roman"/>
                          <a:cs typeface="Times New Roman"/>
                        </a:rPr>
                        <a:t>500t</a:t>
                      </a:r>
                      <a:endParaRPr lang="en-US" sz="16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600" dirty="0" err="1" smtClean="0">
                          <a:latin typeface="+mn-lt"/>
                          <a:ea typeface="Times New Roman"/>
                          <a:cs typeface="Times New Roman"/>
                        </a:rPr>
                        <a:t>TAB</a:t>
                      </a:r>
                      <a:r>
                        <a:rPr lang="en-GB" sz="16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6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y,smallrh</a:t>
                      </a:r>
                      <a:endParaRPr lang="en-GB" sz="16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600" dirty="0">
                          <a:latin typeface="+mn-lt"/>
                          <a:ea typeface="Times New Roman"/>
                          <a:cs typeface="Times New Roman"/>
                        </a:rPr>
                        <a:t>Fixed ≤14cm sardine </a:t>
                      </a:r>
                      <a:r>
                        <a:rPr lang="en-GB" sz="1600" dirty="0" err="1">
                          <a:latin typeface="+mn-lt"/>
                          <a:ea typeface="Times New Roman"/>
                          <a:cs typeface="Times New Roman"/>
                        </a:rPr>
                        <a:t>bycatch</a:t>
                      </a:r>
                      <a:r>
                        <a:rPr lang="en-GB" sz="1600" dirty="0">
                          <a:latin typeface="+mn-lt"/>
                          <a:ea typeface="Times New Roman"/>
                          <a:cs typeface="Times New Roman"/>
                        </a:rPr>
                        <a:t> with round herring</a:t>
                      </a:r>
                      <a:endParaRPr lang="en-US" sz="16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600" b="0" dirty="0" smtClean="0"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en-GB" sz="1600" b="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GB" sz="1600" b="0" dirty="0" smtClean="0">
                          <a:latin typeface="+mn-lt"/>
                          <a:ea typeface="Times New Roman"/>
                          <a:cs typeface="Times New Roman"/>
                        </a:rPr>
                        <a:t>000t</a:t>
                      </a:r>
                      <a:endParaRPr lang="en-US" sz="16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629400" y="3429000"/>
            <a:ext cx="2133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0000"/>
                </a:solidFill>
              </a:rPr>
              <a:t>No Change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1000" y="4953000"/>
            <a:ext cx="83820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  Small (&lt;14cm) sardine </a:t>
            </a:r>
            <a:r>
              <a:rPr lang="en-US" sz="2400" dirty="0" err="1" smtClean="0"/>
              <a:t>bycatch</a:t>
            </a:r>
            <a:r>
              <a:rPr lang="en-US" sz="2400" dirty="0" smtClean="0"/>
              <a:t> with directed </a:t>
            </a:r>
            <a:r>
              <a:rPr lang="en-US" sz="2400" dirty="0" smtClean="0">
                <a:sym typeface="Symbol"/>
              </a:rPr>
              <a:t>14cm sardine: Set as a proportion of directed sardine TAC and thus also split proportionally by area</a:t>
            </a:r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HCR Control Parameters &amp; Constraints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 Change:</a:t>
            </a:r>
          </a:p>
          <a:p>
            <a:pPr>
              <a:buFontTx/>
              <a:buChar char="-"/>
            </a:pPr>
            <a:r>
              <a:rPr lang="en-US" dirty="0" smtClean="0"/>
              <a:t>Anchovy HCR parameters (</a:t>
            </a:r>
            <a:r>
              <a:rPr lang="en-US" dirty="0" err="1" smtClean="0"/>
              <a:t>eg</a:t>
            </a:r>
            <a:r>
              <a:rPr lang="en-US" dirty="0" smtClean="0"/>
              <a:t> scale down factor, </a:t>
            </a:r>
            <a:r>
              <a:rPr lang="en-US" dirty="0" smtClean="0">
                <a:sym typeface="Symbol"/>
              </a:rPr>
              <a:t>, </a:t>
            </a:r>
            <a:r>
              <a:rPr lang="en-US" dirty="0" smtClean="0"/>
              <a:t>weighting given to recruitment survey in anchovy TAC, </a:t>
            </a:r>
            <a:r>
              <a:rPr lang="en-US" i="1" dirty="0" smtClean="0"/>
              <a:t>p</a:t>
            </a:r>
            <a:r>
              <a:rPr lang="en-US" dirty="0" smtClean="0"/>
              <a:t>, etc.)</a:t>
            </a:r>
          </a:p>
          <a:p>
            <a:pPr>
              <a:buFontTx/>
              <a:buChar char="-"/>
            </a:pPr>
            <a:r>
              <a:rPr lang="en-US" dirty="0" smtClean="0"/>
              <a:t>Anchovy historic averages used in TAC formulae</a:t>
            </a:r>
          </a:p>
          <a:p>
            <a:pPr>
              <a:buFontTx/>
              <a:buChar char="-"/>
            </a:pPr>
            <a:r>
              <a:rPr lang="en-US" dirty="0" smtClean="0"/>
              <a:t>Anchovy constraints (max, min, max </a:t>
            </a:r>
            <a:r>
              <a:rPr lang="en-US" dirty="0" err="1" smtClean="0"/>
              <a:t>dec</a:t>
            </a:r>
            <a:r>
              <a:rPr lang="en-US" dirty="0" smtClean="0"/>
              <a:t>, 2-tier etc.)</a:t>
            </a:r>
          </a:p>
          <a:p>
            <a:pPr>
              <a:buFontTx/>
              <a:buChar char="-"/>
            </a:pPr>
            <a:r>
              <a:rPr lang="en-US" dirty="0" smtClean="0"/>
              <a:t>Sardine TAB with anchovy control parameters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HCR Control Parameters &amp; Constraints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44196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Fixed TABs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Interim OMP-13 v2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mntac</a:t>
                      </a:r>
                      <a:endParaRPr lang="en-GB" sz="18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1800" dirty="0">
                          <a:latin typeface="+mn-lt"/>
                          <a:ea typeface="Times New Roman"/>
                          <a:cs typeface="Times New Roman"/>
                        </a:rPr>
                        <a:t>Minimum ≥14cm directed sardine TAC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800" b="0" dirty="0">
                          <a:latin typeface="+mn-lt"/>
                          <a:ea typeface="Times New Roman"/>
                          <a:cs typeface="Times New Roman"/>
                        </a:rPr>
                        <a:t>90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mxtac</a:t>
                      </a:r>
                      <a:endParaRPr lang="en-GB" sz="18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1800" dirty="0">
                          <a:latin typeface="+mn-lt"/>
                          <a:ea typeface="Times New Roman"/>
                          <a:cs typeface="Times New Roman"/>
                        </a:rPr>
                        <a:t>Maximum ≥14cm directed sardine TAC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800" b="0" dirty="0">
                          <a:latin typeface="+mn-lt"/>
                          <a:ea typeface="Times New Roman"/>
                          <a:cs typeface="Times New Roman"/>
                        </a:rPr>
                        <a:t>500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Applies to combined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TAC.  Proportion of Min/Max allocated west/south of Cape Agulhas is the same as that prior to the constraint being enforced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US" sz="16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600" b="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tier</a:t>
                      </a:r>
                      <a:endParaRPr lang="en-GB" sz="18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  <a:tabLst>
                          <a:tab pos="2743200" algn="ctr"/>
                          <a:tab pos="5486400" algn="r"/>
                        </a:tabLst>
                      </a:pPr>
                      <a:r>
                        <a:rPr lang="en-GB" sz="1800" dirty="0">
                          <a:latin typeface="+mn-lt"/>
                          <a:ea typeface="Times New Roman"/>
                          <a:cs typeface="Times New Roman"/>
                        </a:rPr>
                        <a:t>Two-tier threshold for ≥14cm directed sardine TAC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800" b="0" dirty="0">
                          <a:latin typeface="+mn-lt"/>
                          <a:ea typeface="Times New Roman"/>
                          <a:cs typeface="Times New Roman"/>
                        </a:rPr>
                        <a:t>255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c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mxdn</a:t>
                      </a:r>
                      <a:endParaRPr lang="en-GB" sz="1800" baseline="-25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18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Maximum proportion by which ≥14cm directed sardine TAC can be reduced annually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US" sz="1800" b="0" dirty="0" smtClean="0">
                          <a:latin typeface="+mn-lt"/>
                          <a:ea typeface="Times New Roman"/>
                          <a:cs typeface="Times New Roman"/>
                        </a:rPr>
                        <a:t>0.20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decision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on which constraint on the maximum inter-annual decrease in TAC is applied, depends on the combined TAC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If below the 2-tier threshold, the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TAC west/south of Cape Agulhas is restricted to at most a 20% decrease from the TAC </a:t>
                      </a:r>
                      <a:r>
                        <a:rPr lang="en-US" sz="1800" i="1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in that area 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in the previous year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If above the 2-tier threshold,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the combined TAC is 0.8c</a:t>
                      </a:r>
                      <a:r>
                        <a:rPr lang="en-US" sz="1800" baseline="300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800" baseline="-250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tier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, with the proportion of TAC allocated west/south of Cape Agulhas being the same as that prior to the constraint being enforced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HCR Control Parameters &amp; Constraints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074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4800600"/>
                <a:gridCol w="20574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Parameter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Fixed TABs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Interim OMP-13 v2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ec</a:t>
                      </a:r>
                      <a:endParaRPr lang="en-GB" sz="18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GB" sz="1800" dirty="0" smtClean="0">
                          <a:latin typeface="+mn-lt"/>
                          <a:ea typeface="Times New Roman"/>
                          <a:cs typeface="Times New Roman"/>
                        </a:rPr>
                        <a:t>Threshold a</a:t>
                      </a:r>
                      <a:r>
                        <a:rPr lang="en-GB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t which Exceptional Circumstances are invoked for sardine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800" b="0" dirty="0" smtClean="0">
                          <a:latin typeface="+mn-lt"/>
                          <a:ea typeface="Times New Roman"/>
                          <a:cs typeface="Times New Roman"/>
                        </a:rPr>
                        <a:t>300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smtClean="0">
                          <a:latin typeface="+mn-lt"/>
                          <a:ea typeface="Times New Roman"/>
                          <a:cs typeface="Times New Roman"/>
                          <a:sym typeface="Symbol"/>
                        </a:rPr>
                        <a:t></a:t>
                      </a:r>
                      <a:r>
                        <a:rPr lang="en-GB" sz="1800" baseline="30000" dirty="0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endParaRPr lang="en-GB" sz="18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800" dirty="0" smtClean="0">
                          <a:latin typeface="+mn-lt"/>
                          <a:ea typeface="Times New Roman"/>
                          <a:cs typeface="Times New Roman"/>
                        </a:rPr>
                        <a:t>Threshold above </a:t>
                      </a: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ec</a:t>
                      </a:r>
                      <a:r>
                        <a:rPr lang="en-GB" sz="1800" baseline="0" dirty="0" smtClean="0">
                          <a:latin typeface="+mn-lt"/>
                          <a:ea typeface="Times New Roman"/>
                          <a:cs typeface="Times New Roman"/>
                        </a:rPr>
                        <a:t> at which linear smoothing is introduced before sardine Exceptional Circumstances are declared (to ensure continuity)</a:t>
                      </a:r>
                      <a:endParaRPr lang="en-GB" sz="1800" baseline="-25000" dirty="0" smtClean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800" b="0" dirty="0"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r>
                        <a:rPr lang="en-GB" sz="1800" b="0" dirty="0" smtClean="0">
                          <a:latin typeface="+mn-lt"/>
                          <a:ea typeface="Times New Roman"/>
                          <a:cs typeface="Times New Roman"/>
                        </a:rPr>
                        <a:t>00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1980565" algn="l"/>
                          <a:tab pos="5941060" algn="r"/>
                        </a:tabLst>
                        <a:defRPr/>
                      </a:pP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endParaRPr lang="en-GB" sz="1800" baseline="-250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>
                          <a:tab pos="2743200" algn="ctr"/>
                          <a:tab pos="5486400" algn="r"/>
                        </a:tabLst>
                        <a:defRPr/>
                      </a:pPr>
                      <a:r>
                        <a:rPr lang="en-GB" sz="1800" dirty="0" smtClean="0">
                          <a:latin typeface="+mn-lt"/>
                          <a:ea typeface="Times New Roman"/>
                          <a:cs typeface="Times New Roman"/>
                        </a:rPr>
                        <a:t>Proportion of </a:t>
                      </a:r>
                      <a:r>
                        <a:rPr lang="en-GB" sz="1800" dirty="0" err="1" smtClean="0">
                          <a:latin typeface="+mn-lt"/>
                          <a:ea typeface="Times New Roman"/>
                          <a:cs typeface="Times New Roman"/>
                        </a:rPr>
                        <a:t>B</a:t>
                      </a:r>
                      <a:r>
                        <a:rPr lang="en-GB" sz="1800" baseline="30000" dirty="0" err="1" smtClean="0">
                          <a:latin typeface="+mn-lt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GB" sz="1800" baseline="-25000" dirty="0" err="1" smtClean="0">
                          <a:latin typeface="+mn-lt"/>
                          <a:ea typeface="Times New Roman"/>
                          <a:cs typeface="Times New Roman"/>
                        </a:rPr>
                        <a:t>ec</a:t>
                      </a:r>
                      <a:r>
                        <a:rPr lang="en-GB" sz="1800" dirty="0" smtClean="0">
                          <a:latin typeface="+mn-lt"/>
                          <a:ea typeface="Times New Roman"/>
                          <a:cs typeface="Times New Roman"/>
                        </a:rPr>
                        <a:t> below which sardine TAC is zero  </a:t>
                      </a: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GB" sz="1800" b="0" dirty="0" smtClean="0">
                          <a:latin typeface="+mn-lt"/>
                          <a:ea typeface="Times New Roman"/>
                          <a:cs typeface="Times New Roman"/>
                        </a:rPr>
                        <a:t>0.25</a:t>
                      </a:r>
                      <a:endParaRPr lang="en-US" sz="1800" b="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 combined observed biomass west/south of Cape Agulhas is used to determine whether Exceptional Circumstances or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Linear Smoothing applies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The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total TAC under Exceptional Circumstances is calculated based on the combined biomass.  The proportion of this biomass allocated west/south of Cape Agulhas is the same as that prior to the constraint being enforced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>
                        <a:spcAft>
                          <a:spcPts val="300"/>
                        </a:spcAf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 gridSpan="3"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r>
                        <a:rPr lang="en-US" sz="180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(There is likely some discontinuity in the linear smoothing under this draft HCR when</a:t>
                      </a:r>
                      <a:r>
                        <a:rPr lang="en-US" sz="1800" baseline="0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 different sardine control parameters apply west/south of Cape Agulhas)</a:t>
                      </a: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300"/>
                        </a:spcAft>
                        <a:tabLst>
                          <a:tab pos="1980565" algn="l"/>
                          <a:tab pos="5941060" algn="r"/>
                        </a:tabLst>
                      </a:pPr>
                      <a:endParaRPr lang="en-US" sz="1800" dirty="0">
                        <a:solidFill>
                          <a:srgbClr val="FF00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5942</TotalTime>
  <Words>635</Words>
  <Application>Microsoft Office PowerPoint</Application>
  <PresentationFormat>On-screen Show (4:3)</PresentationFormat>
  <Paragraphs>90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Symbol</vt:lpstr>
      <vt:lpstr>Times New Roman</vt:lpstr>
      <vt:lpstr>Office Theme</vt:lpstr>
      <vt:lpstr>Draft Two-Area Harvest Control Rules for OMP-13</vt:lpstr>
      <vt:lpstr>Two-Area HCRs</vt:lpstr>
      <vt:lpstr>Two-Area HCRs</vt:lpstr>
      <vt:lpstr>Some Assumptions</vt:lpstr>
      <vt:lpstr>Some Assumptions</vt:lpstr>
      <vt:lpstr>HCR Control Parameters &amp; Constraints</vt:lpstr>
      <vt:lpstr>HCR Control Parameters &amp; Constraints</vt:lpstr>
      <vt:lpstr>HCR Control Parameters &amp; Constraints</vt:lpstr>
      <vt:lpstr>HCR Control Parameters &amp; Constraints</vt:lpstr>
      <vt:lpstr>Draft Two-Area Harvest Control Rules for OMP-13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Using a Predator-Prey Model to Inform on the Feasibility of a Single Species MSY</dc:title>
  <dc:creator>UNIVERSITY OF CAPETOWN</dc:creator>
  <cp:lastModifiedBy>UCT Migration 1</cp:lastModifiedBy>
  <cp:revision>546</cp:revision>
  <dcterms:created xsi:type="dcterms:W3CDTF">2010-03-18T10:13:32Z</dcterms:created>
  <dcterms:modified xsi:type="dcterms:W3CDTF">2016-07-13T12:19:55Z</dcterms:modified>
</cp:coreProperties>
</file>