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256" r:id="rId2"/>
    <p:sldId id="407" r:id="rId3"/>
    <p:sldId id="380" r:id="rId4"/>
    <p:sldId id="404" r:id="rId5"/>
    <p:sldId id="405" r:id="rId6"/>
    <p:sldId id="394" r:id="rId7"/>
    <p:sldId id="403" r:id="rId8"/>
    <p:sldId id="402" r:id="rId9"/>
    <p:sldId id="406" r:id="rId10"/>
    <p:sldId id="40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4D39"/>
    <a:srgbClr val="824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80" d="100"/>
          <a:sy n="80" d="100"/>
        </p:scale>
        <p:origin x="17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E1DA5B-B547-44C4-86F3-814E2B22BCA8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B2667A-7E67-4F6C-9235-58941499D7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75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2667A-7E67-4F6C-9235-58941499D78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175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2667A-7E67-4F6C-9235-58941499D78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419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306DA-4FD9-4CB1-8E04-1BB8C0569CED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77AD6-6989-4A32-8C8E-2DB3340C43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CB436-BE04-4AA4-B221-AB6EF876C4D7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EF73-7529-499C-BDE9-670AF71A7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C4416-11B4-48D6-8B15-D6A4BA410FAB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A114A-ECCB-4159-9893-2A50F2E918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CEC59-C118-4F81-8B11-CE82134DBC3A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19005-630B-4267-8C4A-FE06904E0A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697DE-9EF8-428D-B5E1-38C0BADE31E3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48EDD-F3A8-45D4-9BC2-E4148EE8A4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ABC9E-E9CD-4C5D-BDDC-BE5C683A4B4C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D75F-1A5B-420D-A014-6D516EB122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E25C1-0500-4699-8D91-D0E7E76C0F4A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2B0F6-AF50-4ED8-8013-C9BDFF3DBF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27CB8-135E-4C8B-9292-97F0E0EFCF3E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A4039-7B76-4B72-BE13-4450DA8CF8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70AE2-C4A5-44C8-BBFB-6AE6CCE4AC73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9D423-2B98-4537-8AA3-4EB77704F9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DDBAC-44FC-438A-A7CA-828BECF64B28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E0347-ED29-4A30-B331-2818143A1E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AC5E9-56F4-49B1-BF81-4E92F74EEADF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D6D99-1F03-4435-8EA0-CE5E5DE526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6CD81B-1BBF-4F58-B44E-787688D4A6D8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D95F00-2350-462B-B40B-612ACED0A7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Draft Two-Area Harvest Control Rules for OMP-13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05740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/>
              <a:t>SPSWG Meeting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/>
              <a:t>31</a:t>
            </a:r>
            <a:r>
              <a:rPr lang="en-US" sz="4200" baseline="30000" dirty="0" smtClean="0"/>
              <a:t>st</a:t>
            </a:r>
            <a:r>
              <a:rPr lang="en-US" sz="4200" dirty="0" smtClean="0"/>
              <a:t> October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err="1" smtClean="0"/>
              <a:t>Carryn</a:t>
            </a:r>
            <a:r>
              <a:rPr lang="en-US" sz="4200" dirty="0" smtClean="0"/>
              <a:t> de Moor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/>
              <a:t>Doug Butterworth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867400"/>
            <a:ext cx="14573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676400" y="5943600"/>
            <a:ext cx="73152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>
                <a:latin typeface="Calibri" pitchFamily="34" charset="0"/>
              </a:rPr>
              <a:t>Marine Resource Assessment and Management Group (MARAM)</a:t>
            </a:r>
          </a:p>
          <a:p>
            <a:pPr>
              <a:lnSpc>
                <a:spcPct val="80000"/>
              </a:lnSpc>
            </a:pPr>
            <a:r>
              <a:rPr lang="en-US" sz="1400">
                <a:latin typeface="Calibri" pitchFamily="34" charset="0"/>
              </a:rPr>
              <a:t>Department of Mathematics and Applied Mathematics</a:t>
            </a:r>
          </a:p>
          <a:p>
            <a:pPr>
              <a:lnSpc>
                <a:spcPct val="80000"/>
              </a:lnSpc>
            </a:pPr>
            <a:r>
              <a:rPr lang="en-US" sz="1400">
                <a:latin typeface="Calibri" pitchFamily="34" charset="0"/>
              </a:rPr>
              <a:t>University of Cape Town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Draft Two-Area Harvest Control Rules for OMP-13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057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>
                <a:solidFill>
                  <a:srgbClr val="FF0000"/>
                </a:solidFill>
              </a:rPr>
              <a:t>Thank you for your attention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Two-Area HCRs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868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400"/>
                <a:gridCol w="2184400"/>
                <a:gridCol w="2400300"/>
                <a:gridCol w="2171700"/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type of sardine TAC arising from the candidate MP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Single area TAC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Two area TAC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The underlying sardine stock operating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Single sardine stock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Two mixing sardine stocks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95800" y="2590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Used to develop Interim OMP-13 v2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3276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7030A0"/>
                </a:solidFill>
                <a:latin typeface="+mn-lt"/>
              </a:rPr>
              <a:t>eg</a:t>
            </a:r>
            <a:r>
              <a:rPr lang="en-US" dirty="0" smtClean="0">
                <a:solidFill>
                  <a:srgbClr val="7030A0"/>
                </a:solidFill>
                <a:latin typeface="+mn-lt"/>
              </a:rPr>
              <a:t> given in SWG-PEL Doc #27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800" y="2743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</a:rPr>
              <a:t>Now developed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3352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</a:rPr>
              <a:t>Now developed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Two-Area HCRs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Interim OMP-13 v2 – single area directed sardine TAC</a:t>
            </a:r>
          </a:p>
          <a:p>
            <a:r>
              <a:rPr lang="en-US" dirty="0" smtClean="0"/>
              <a:t>Alternative MP – directed sardine TACs for west/south of Cape Agulhas</a:t>
            </a:r>
          </a:p>
          <a:p>
            <a:r>
              <a:rPr lang="en-US" dirty="0" smtClean="0"/>
              <a:t>Draft – maintained same/similar constraints as Interim OMP-13 v2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Some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Sardine TAB with anchovy – initial ratio is based on observed sardine 1+ biomass.  For comparability, the </a:t>
            </a:r>
            <a:r>
              <a:rPr lang="en-US" i="1" dirty="0" smtClean="0"/>
              <a:t>total</a:t>
            </a:r>
            <a:r>
              <a:rPr lang="en-US" dirty="0" smtClean="0"/>
              <a:t> sardine 1+ biomass is used </a:t>
            </a:r>
          </a:p>
          <a:p>
            <a:r>
              <a:rPr lang="en-US" dirty="0" smtClean="0"/>
              <a:t>When simulation testing a 2-area HCR assuming a single sardine stock, future observations west/south of Cape Agulhas are drawn from proportions observed from 84-99 or 00-11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Some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Sardine ECs are declared, the ‘top up’ after the recruit survey is dependent on observed recruitment up to Cape </a:t>
            </a:r>
            <a:r>
              <a:rPr lang="en-US" dirty="0" err="1" smtClean="0"/>
              <a:t>Infanta</a:t>
            </a:r>
            <a:r>
              <a:rPr lang="en-US" dirty="0" smtClean="0"/>
              <a:t> only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HCR Control Parameters &amp; Constraints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44196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Fixed TABs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Interim OMP-13 v2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980565" algn="l"/>
                          <a:tab pos="5941060" algn="r"/>
                        </a:tabLst>
                        <a:defRPr/>
                      </a:pPr>
                      <a:r>
                        <a:rPr lang="en-GB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TAB</a:t>
                      </a:r>
                      <a:r>
                        <a:rPr lang="en-GB" sz="1600" baseline="30000" dirty="0" err="1" smtClean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GB" sz="1600" baseline="-25000" dirty="0" err="1" smtClean="0">
                          <a:latin typeface="+mn-lt"/>
                          <a:ea typeface="Times New Roman"/>
                          <a:cs typeface="Times New Roman"/>
                        </a:rPr>
                        <a:t>big</a:t>
                      </a:r>
                      <a:endParaRPr lang="en-GB" sz="1600" baseline="-25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Fixed &gt;14cm sardine </a:t>
                      </a:r>
                      <a:r>
                        <a:rPr lang="en-GB" sz="1600" dirty="0" err="1">
                          <a:latin typeface="+mn-lt"/>
                          <a:ea typeface="Times New Roman"/>
                          <a:cs typeface="Times New Roman"/>
                        </a:rPr>
                        <a:t>bycatch</a:t>
                      </a: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7 000t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  <a:tabLst>
                          <a:tab pos="1980565" algn="l"/>
                          <a:tab pos="5941060" algn="r"/>
                        </a:tabLst>
                      </a:pP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TAB</a:t>
                      </a:r>
                      <a:r>
                        <a:rPr lang="en-GB" sz="16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endParaRPr lang="en-GB" sz="1600" baseline="30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Fixed anchovy </a:t>
                      </a:r>
                      <a:r>
                        <a:rPr lang="en-GB" sz="1600" dirty="0" err="1">
                          <a:latin typeface="+mn-lt"/>
                          <a:ea typeface="Times New Roman"/>
                          <a:cs typeface="Times New Roman"/>
                        </a:rPr>
                        <a:t>bycatch</a:t>
                      </a: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 for sardine only right holders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  <a:tabLst>
                          <a:tab pos="1980565" algn="l"/>
                          <a:tab pos="5941060" algn="r"/>
                        </a:tabLst>
                      </a:pPr>
                      <a:r>
                        <a:rPr lang="en-GB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500t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  <a:tabLst>
                          <a:tab pos="1980565" algn="l"/>
                          <a:tab pos="5941060" algn="r"/>
                        </a:tabLst>
                      </a:pPr>
                      <a:r>
                        <a:rPr lang="en-GB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TAB</a:t>
                      </a:r>
                      <a:r>
                        <a:rPr lang="en-GB" sz="1600" baseline="30000" dirty="0" err="1" smtClean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GB" sz="1600" baseline="-25000" dirty="0" err="1" smtClean="0">
                          <a:latin typeface="+mn-lt"/>
                          <a:ea typeface="Times New Roman"/>
                          <a:cs typeface="Times New Roman"/>
                        </a:rPr>
                        <a:t>y,smallrh</a:t>
                      </a:r>
                      <a:endParaRPr lang="en-GB" sz="1600" baseline="-25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300"/>
                        </a:spcAft>
                        <a:tabLst>
                          <a:tab pos="1980565" algn="l"/>
                          <a:tab pos="5941060" algn="r"/>
                        </a:tabLs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Fixed ≤14cm sardine </a:t>
                      </a:r>
                      <a:r>
                        <a:rPr lang="en-GB" sz="1600" dirty="0" err="1">
                          <a:latin typeface="+mn-lt"/>
                          <a:ea typeface="Times New Roman"/>
                          <a:cs typeface="Times New Roman"/>
                        </a:rPr>
                        <a:t>bycatch</a:t>
                      </a: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 with round herring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  <a:tabLst>
                          <a:tab pos="1980565" algn="l"/>
                          <a:tab pos="5941060" algn="r"/>
                        </a:tabLst>
                      </a:pPr>
                      <a:r>
                        <a:rPr lang="en-GB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GB" sz="16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000t</a:t>
                      </a:r>
                      <a:endParaRPr lang="en-US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29400" y="3429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No Change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9530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Small (&lt;14cm) sardine </a:t>
            </a:r>
            <a:r>
              <a:rPr lang="en-US" sz="2400" dirty="0" err="1" smtClean="0"/>
              <a:t>bycatch</a:t>
            </a:r>
            <a:r>
              <a:rPr lang="en-US" sz="2400" dirty="0" smtClean="0"/>
              <a:t> with directed </a:t>
            </a:r>
            <a:r>
              <a:rPr lang="en-US" sz="2400" dirty="0" smtClean="0">
                <a:sym typeface="Symbol"/>
              </a:rPr>
              <a:t>14cm sardine: Set as a proportion of directed sardine TAC and thus also split proportionally by area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HCR Control Parameters &amp;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Change:</a:t>
            </a:r>
          </a:p>
          <a:p>
            <a:pPr>
              <a:buFontTx/>
              <a:buChar char="-"/>
            </a:pPr>
            <a:r>
              <a:rPr lang="en-US" dirty="0" smtClean="0"/>
              <a:t>Anchovy HCR parameters (</a:t>
            </a:r>
            <a:r>
              <a:rPr lang="en-US" dirty="0" err="1" smtClean="0"/>
              <a:t>eg</a:t>
            </a:r>
            <a:r>
              <a:rPr lang="en-US" dirty="0" smtClean="0"/>
              <a:t> scale down factor, </a:t>
            </a:r>
            <a:r>
              <a:rPr lang="en-US" dirty="0" smtClean="0">
                <a:sym typeface="Symbol"/>
              </a:rPr>
              <a:t>, </a:t>
            </a:r>
            <a:r>
              <a:rPr lang="en-US" dirty="0" smtClean="0"/>
              <a:t>weighting given to recruitment survey in anchovy TAC, </a:t>
            </a:r>
            <a:r>
              <a:rPr lang="en-US" i="1" dirty="0" smtClean="0"/>
              <a:t>p</a:t>
            </a:r>
            <a:r>
              <a:rPr lang="en-US" dirty="0" smtClean="0"/>
              <a:t>, etc.)</a:t>
            </a:r>
          </a:p>
          <a:p>
            <a:pPr>
              <a:buFontTx/>
              <a:buChar char="-"/>
            </a:pPr>
            <a:r>
              <a:rPr lang="en-US" dirty="0" smtClean="0"/>
              <a:t>Anchovy historic averages used in TAC formulae</a:t>
            </a:r>
          </a:p>
          <a:p>
            <a:pPr>
              <a:buFontTx/>
              <a:buChar char="-"/>
            </a:pPr>
            <a:r>
              <a:rPr lang="en-US" dirty="0" smtClean="0"/>
              <a:t>Anchovy constraints (max, min, max </a:t>
            </a:r>
            <a:r>
              <a:rPr lang="en-US" dirty="0" err="1" smtClean="0"/>
              <a:t>dec</a:t>
            </a:r>
            <a:r>
              <a:rPr lang="en-US" dirty="0" smtClean="0"/>
              <a:t>, 2-tier etc.)</a:t>
            </a:r>
          </a:p>
          <a:p>
            <a:pPr>
              <a:buFontTx/>
              <a:buChar char="-"/>
            </a:pPr>
            <a:r>
              <a:rPr lang="en-US" dirty="0" smtClean="0"/>
              <a:t>Sardine TAB with anchovy control parameters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HCR Control Parameters &amp; Constraints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44196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Fixed TABs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Interim OMP-13 v2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980565" algn="l"/>
                          <a:tab pos="5941060" algn="r"/>
                        </a:tabLst>
                        <a:defRPr/>
                      </a:pPr>
                      <a:r>
                        <a:rPr lang="en-GB" sz="1800" dirty="0" err="1" smtClean="0"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GB" sz="1800" baseline="30000" dirty="0" err="1" smtClean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GB" sz="1800" baseline="-25000" dirty="0" err="1" smtClean="0">
                          <a:latin typeface="+mn-lt"/>
                          <a:ea typeface="Times New Roman"/>
                          <a:cs typeface="Times New Roman"/>
                        </a:rPr>
                        <a:t>mntac</a:t>
                      </a:r>
                      <a:endParaRPr lang="en-GB" sz="1800" baseline="-25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1800" dirty="0">
                          <a:latin typeface="+mn-lt"/>
                          <a:ea typeface="Times New Roman"/>
                          <a:cs typeface="Times New Roman"/>
                        </a:rPr>
                        <a:t>Minimum ≥14cm directed sardine TAC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  <a:tabLst>
                          <a:tab pos="1980565" algn="l"/>
                          <a:tab pos="5941060" algn="r"/>
                        </a:tabLst>
                      </a:pPr>
                      <a:r>
                        <a:rPr lang="en-GB" sz="1800" b="0" dirty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980565" algn="l"/>
                          <a:tab pos="5941060" algn="r"/>
                        </a:tabLst>
                        <a:defRPr/>
                      </a:pPr>
                      <a:r>
                        <a:rPr lang="en-GB" sz="1800" dirty="0" err="1" smtClean="0"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GB" sz="1800" baseline="30000" dirty="0" err="1" smtClean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GB" sz="1800" baseline="-25000" dirty="0" err="1" smtClean="0">
                          <a:latin typeface="+mn-lt"/>
                          <a:ea typeface="Times New Roman"/>
                          <a:cs typeface="Times New Roman"/>
                        </a:rPr>
                        <a:t>mxtac</a:t>
                      </a:r>
                      <a:endParaRPr lang="en-GB" sz="1800" baseline="-25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1800" dirty="0">
                          <a:latin typeface="+mn-lt"/>
                          <a:ea typeface="Times New Roman"/>
                          <a:cs typeface="Times New Roman"/>
                        </a:rPr>
                        <a:t>Maximum ≥14cm directed sardine TAC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  <a:tabLst>
                          <a:tab pos="1980565" algn="l"/>
                          <a:tab pos="5941060" algn="r"/>
                        </a:tabLst>
                      </a:pPr>
                      <a:r>
                        <a:rPr lang="en-GB" sz="1800" b="0" dirty="0">
                          <a:latin typeface="+mn-lt"/>
                          <a:ea typeface="Times New Roman"/>
                          <a:cs typeface="Times New Roman"/>
                        </a:rPr>
                        <a:t>500</a:t>
                      </a:r>
                      <a:endParaRPr lang="en-US" sz="1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Applies to combined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TAC.  Proportion of Min/Max allocated west/south of Cape Agulhas is the same as that prior to the constraint being enforced</a:t>
                      </a:r>
                      <a:endParaRPr lang="en-US" sz="18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  <a:tabLst>
                          <a:tab pos="1980565" algn="l"/>
                          <a:tab pos="5941060" algn="r"/>
                        </a:tabLst>
                      </a:pPr>
                      <a:endParaRPr lang="en-US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980565" algn="l"/>
                          <a:tab pos="5941060" algn="r"/>
                        </a:tabLst>
                        <a:defRPr/>
                      </a:pPr>
                      <a:r>
                        <a:rPr lang="en-GB" sz="1800" dirty="0" err="1" smtClean="0"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GB" sz="1800" baseline="30000" dirty="0" err="1" smtClean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GB" sz="1800" baseline="-25000" dirty="0" err="1" smtClean="0">
                          <a:latin typeface="+mn-lt"/>
                          <a:ea typeface="Times New Roman"/>
                          <a:cs typeface="Times New Roman"/>
                        </a:rPr>
                        <a:t>tier</a:t>
                      </a:r>
                      <a:endParaRPr lang="en-GB" sz="1800" baseline="-25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GB" sz="1800" dirty="0">
                          <a:latin typeface="+mn-lt"/>
                          <a:ea typeface="Times New Roman"/>
                          <a:cs typeface="Times New Roman"/>
                        </a:rPr>
                        <a:t>Two-tier threshold for ≥14cm directed sardine TAC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  <a:tabLst>
                          <a:tab pos="1980565" algn="l"/>
                          <a:tab pos="5941060" algn="r"/>
                        </a:tabLst>
                      </a:pPr>
                      <a:r>
                        <a:rPr lang="en-GB" sz="1800" b="0" dirty="0">
                          <a:latin typeface="+mn-lt"/>
                          <a:ea typeface="Times New Roman"/>
                          <a:cs typeface="Times New Roman"/>
                        </a:rPr>
                        <a:t>255</a:t>
                      </a:r>
                      <a:endParaRPr lang="en-US" sz="1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980565" algn="l"/>
                          <a:tab pos="5941060" algn="r"/>
                        </a:tabLst>
                        <a:defRPr/>
                      </a:pPr>
                      <a:r>
                        <a:rPr lang="en-GB" sz="1800" dirty="0" err="1" smtClean="0"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GB" sz="1800" baseline="30000" dirty="0" err="1" smtClean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GB" sz="1800" baseline="-25000" dirty="0" err="1" smtClean="0">
                          <a:latin typeface="+mn-lt"/>
                          <a:ea typeface="Times New Roman"/>
                          <a:cs typeface="Times New Roman"/>
                        </a:rPr>
                        <a:t>mxdn</a:t>
                      </a:r>
                      <a:endParaRPr lang="en-GB" sz="1800" baseline="-25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Maximum proportion by which ≥14cm directed sardine TAC can be reduced annually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  <a:tabLst>
                          <a:tab pos="1980565" algn="l"/>
                          <a:tab pos="5941060" algn="r"/>
                        </a:tabLst>
                      </a:pPr>
                      <a:r>
                        <a:rPr lang="en-US" sz="1800" b="0" dirty="0" smtClean="0">
                          <a:latin typeface="+mn-lt"/>
                          <a:ea typeface="Times New Roman"/>
                          <a:cs typeface="Times New Roman"/>
                        </a:rPr>
                        <a:t>0.20</a:t>
                      </a:r>
                      <a:endParaRPr lang="en-US" sz="1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The decision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on which constraint on the maximum inter-annual decrease in TAC is applied, depends on the combined TAC</a:t>
                      </a:r>
                      <a:endParaRPr lang="en-US" sz="18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  <a:tabLst>
                          <a:tab pos="1980565" algn="l"/>
                          <a:tab pos="5941060" algn="r"/>
                        </a:tabLst>
                      </a:pP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If below the 2-tier threshold, the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TAC west/south of Cape Agulhas is restricted to at most a 20% decrease from the TAC </a:t>
                      </a:r>
                      <a:r>
                        <a:rPr lang="en-US" sz="1800" i="1" baseline="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 that area 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 the previous year</a:t>
                      </a:r>
                      <a:endParaRPr lang="en-US" sz="18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  <a:tabLst>
                          <a:tab pos="1980565" algn="l"/>
                          <a:tab pos="5941060" algn="r"/>
                        </a:tabLst>
                      </a:pP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  <a:tabLst>
                          <a:tab pos="1980565" algn="l"/>
                          <a:tab pos="5941060" algn="r"/>
                        </a:tabLs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If above the 2-tier threshold,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the combined TAC is 0.8c</a:t>
                      </a:r>
                      <a:r>
                        <a:rPr lang="en-US" sz="1800" baseline="300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800" baseline="-250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tier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, with the proportion of TAC allocated west/south of Cape Agulhas being the same as that prior to the constraint being enforced</a:t>
                      </a:r>
                      <a:endParaRPr lang="en-US" sz="18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  <a:tabLst>
                          <a:tab pos="1980565" algn="l"/>
                          <a:tab pos="5941060" algn="r"/>
                        </a:tabLst>
                      </a:pPr>
                      <a:endParaRPr lang="en-US" sz="18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  <a:tabLst>
                          <a:tab pos="1980565" algn="l"/>
                          <a:tab pos="5941060" algn="r"/>
                        </a:tabLst>
                      </a:pPr>
                      <a:endParaRPr lang="en-US" sz="18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HCR Control Parameters &amp; Constraints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48006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Fixed TABs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Interim OMP-13 v2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980565" algn="l"/>
                          <a:tab pos="5941060" algn="r"/>
                        </a:tabLst>
                        <a:defRPr/>
                      </a:pPr>
                      <a:r>
                        <a:rPr lang="en-GB" sz="1800" dirty="0" err="1" smtClean="0"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GB" sz="1800" baseline="30000" dirty="0" err="1" smtClean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GB" sz="1800" baseline="-25000" dirty="0" err="1" smtClean="0">
                          <a:latin typeface="+mn-lt"/>
                          <a:ea typeface="Times New Roman"/>
                          <a:cs typeface="Times New Roman"/>
                        </a:rPr>
                        <a:t>ec</a:t>
                      </a:r>
                      <a:endParaRPr lang="en-GB" sz="1800" baseline="-25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1800" dirty="0" smtClean="0">
                          <a:latin typeface="+mn-lt"/>
                          <a:ea typeface="Times New Roman"/>
                          <a:cs typeface="Times New Roman"/>
                        </a:rPr>
                        <a:t>Threshold a</a:t>
                      </a:r>
                      <a:r>
                        <a:rPr lang="en-GB" sz="18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t which Exceptional Circumstances are invoked for sardine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  <a:tabLst>
                          <a:tab pos="1980565" algn="l"/>
                          <a:tab pos="5941060" algn="r"/>
                        </a:tabLst>
                      </a:pPr>
                      <a:r>
                        <a:rPr lang="en-GB" sz="1800" b="0" dirty="0" smtClean="0">
                          <a:latin typeface="+mn-lt"/>
                          <a:ea typeface="Times New Roman"/>
                          <a:cs typeface="Times New Roman"/>
                        </a:rPr>
                        <a:t>300</a:t>
                      </a:r>
                      <a:endParaRPr lang="en-US" sz="1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980565" algn="l"/>
                          <a:tab pos="5941060" algn="r"/>
                        </a:tabLst>
                        <a:defRPr/>
                      </a:pPr>
                      <a:r>
                        <a:rPr lang="en-GB" sz="1800" dirty="0" smtClean="0">
                          <a:latin typeface="+mn-lt"/>
                          <a:ea typeface="Times New Roman"/>
                          <a:cs typeface="Times New Roman"/>
                          <a:sym typeface="Symbol"/>
                        </a:rPr>
                        <a:t></a:t>
                      </a:r>
                      <a:r>
                        <a:rPr lang="en-GB" sz="18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endParaRPr lang="en-GB" sz="1800" baseline="-25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+mn-lt"/>
                          <a:ea typeface="Times New Roman"/>
                          <a:cs typeface="Times New Roman"/>
                        </a:rPr>
                        <a:t>Threshold above </a:t>
                      </a:r>
                      <a:r>
                        <a:rPr lang="en-GB" sz="1800" dirty="0" err="1" smtClean="0"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GB" sz="1800" baseline="30000" dirty="0" err="1" smtClean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GB" sz="1800" baseline="-25000" dirty="0" err="1" smtClean="0">
                          <a:latin typeface="+mn-lt"/>
                          <a:ea typeface="Times New Roman"/>
                          <a:cs typeface="Times New Roman"/>
                        </a:rPr>
                        <a:t>ec</a:t>
                      </a:r>
                      <a:r>
                        <a:rPr lang="en-GB" sz="18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at which linear smoothing is introduced before sardine Exceptional Circumstances are declared (to ensure continuity)</a:t>
                      </a:r>
                      <a:endParaRPr lang="en-GB" sz="1800" baseline="-25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  <a:tabLst>
                          <a:tab pos="1980565" algn="l"/>
                          <a:tab pos="5941060" algn="r"/>
                        </a:tabLst>
                      </a:pPr>
                      <a:r>
                        <a:rPr lang="en-GB" sz="1800" b="0" dirty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GB" sz="1800" b="0" dirty="0" smtClean="0">
                          <a:latin typeface="+mn-lt"/>
                          <a:ea typeface="Times New Roman"/>
                          <a:cs typeface="Times New Roman"/>
                        </a:rPr>
                        <a:t>00</a:t>
                      </a:r>
                      <a:endParaRPr lang="en-US" sz="1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980565" algn="l"/>
                          <a:tab pos="5941060" algn="r"/>
                        </a:tabLst>
                        <a:defRPr/>
                      </a:pPr>
                      <a:r>
                        <a:rPr lang="en-GB" sz="1800" dirty="0" err="1" smtClean="0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GB" sz="1800" baseline="30000" dirty="0" err="1" smtClean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endParaRPr lang="en-GB" sz="1800" baseline="-25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743200" algn="ctr"/>
                          <a:tab pos="5486400" algn="r"/>
                        </a:tabLst>
                        <a:defRPr/>
                      </a:pPr>
                      <a:r>
                        <a:rPr lang="en-GB" sz="1800" dirty="0" smtClean="0">
                          <a:latin typeface="+mn-lt"/>
                          <a:ea typeface="Times New Roman"/>
                          <a:cs typeface="Times New Roman"/>
                        </a:rPr>
                        <a:t>Proportion of </a:t>
                      </a:r>
                      <a:r>
                        <a:rPr lang="en-GB" sz="1800" dirty="0" err="1" smtClean="0"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GB" sz="1800" baseline="30000" dirty="0" err="1" smtClean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GB" sz="1800" baseline="-25000" dirty="0" err="1" smtClean="0">
                          <a:latin typeface="+mn-lt"/>
                          <a:ea typeface="Times New Roman"/>
                          <a:cs typeface="Times New Roman"/>
                        </a:rPr>
                        <a:t>ec</a:t>
                      </a:r>
                      <a:r>
                        <a:rPr lang="en-GB" sz="1800" dirty="0" smtClean="0">
                          <a:latin typeface="+mn-lt"/>
                          <a:ea typeface="Times New Roman"/>
                          <a:cs typeface="Times New Roman"/>
                        </a:rPr>
                        <a:t> below which sardine TAC is zero  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  <a:tabLst>
                          <a:tab pos="1980565" algn="l"/>
                          <a:tab pos="5941060" algn="r"/>
                        </a:tabLst>
                      </a:pPr>
                      <a:r>
                        <a:rPr lang="en-GB" sz="1800" b="0" dirty="0" smtClean="0">
                          <a:latin typeface="+mn-lt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1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The combined observed biomass west/south of Cape Agulhas is used to determine whether Exceptional Circumstances or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Linear Smoothing applies</a:t>
                      </a:r>
                      <a:endParaRPr lang="en-US" sz="18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  <a:tabLst>
                          <a:tab pos="1980565" algn="l"/>
                          <a:tab pos="5941060" algn="r"/>
                        </a:tabLst>
                      </a:pP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total TAC under Exceptional Circumstances is calculated based on the combined biomass.  The proportion of this biomass allocated west/south of Cape Agulhas is the same as that prior to the constraint being enforced</a:t>
                      </a:r>
                      <a:endParaRPr lang="en-US" sz="18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  <a:tabLst>
                          <a:tab pos="1980565" algn="l"/>
                          <a:tab pos="5941060" algn="r"/>
                        </a:tabLst>
                      </a:pP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  <a:tabLst>
                          <a:tab pos="1980565" algn="l"/>
                          <a:tab pos="5941060" algn="r"/>
                        </a:tabLs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(There is likely some discontinuity in the linear smoothing under this draft HCR when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different sardine control parameters apply west/south of Cape Agulhas)</a:t>
                      </a:r>
                      <a:endParaRPr lang="en-US" sz="18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  <a:tabLst>
                          <a:tab pos="1980565" algn="l"/>
                          <a:tab pos="5941060" algn="r"/>
                        </a:tabLst>
                      </a:pPr>
                      <a:endParaRPr lang="en-US" sz="18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  <a:tabLst>
                          <a:tab pos="1980565" algn="l"/>
                          <a:tab pos="5941060" algn="r"/>
                        </a:tabLst>
                      </a:pPr>
                      <a:endParaRPr lang="en-US" sz="18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5942</TotalTime>
  <Words>635</Words>
  <Application>Microsoft Office PowerPoint</Application>
  <PresentationFormat>On-screen Show (4:3)</PresentationFormat>
  <Paragraphs>90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Office Theme</vt:lpstr>
      <vt:lpstr>Draft Two-Area Harvest Control Rules for OMP-13</vt:lpstr>
      <vt:lpstr>Two-Area HCRs</vt:lpstr>
      <vt:lpstr>Two-Area HCRs</vt:lpstr>
      <vt:lpstr>Some Assumptions</vt:lpstr>
      <vt:lpstr>Some Assumptions</vt:lpstr>
      <vt:lpstr>HCR Control Parameters &amp; Constraints</vt:lpstr>
      <vt:lpstr>HCR Control Parameters &amp; Constraints</vt:lpstr>
      <vt:lpstr>HCR Control Parameters &amp; Constraints</vt:lpstr>
      <vt:lpstr>HCR Control Parameters &amp; Constraints</vt:lpstr>
      <vt:lpstr>Draft Two-Area Harvest Control Rules for OMP-13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Predator-Prey Model to Inform on the Feasibility of a Single Species MSY</dc:title>
  <dc:creator>UNIVERSITY OF CAPETOWN</dc:creator>
  <cp:lastModifiedBy>UCT Migration 1</cp:lastModifiedBy>
  <cp:revision>546</cp:revision>
  <dcterms:created xsi:type="dcterms:W3CDTF">2010-03-18T10:13:32Z</dcterms:created>
  <dcterms:modified xsi:type="dcterms:W3CDTF">2016-07-13T12:19:55Z</dcterms:modified>
</cp:coreProperties>
</file>