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drawings/drawing7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sldIdLst>
    <p:sldId id="256" r:id="rId2"/>
    <p:sldId id="380" r:id="rId3"/>
    <p:sldId id="394" r:id="rId4"/>
    <p:sldId id="395" r:id="rId5"/>
    <p:sldId id="397" r:id="rId6"/>
    <p:sldId id="396" r:id="rId7"/>
    <p:sldId id="398" r:id="rId8"/>
    <p:sldId id="399" r:id="rId9"/>
    <p:sldId id="400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4D39"/>
    <a:srgbClr val="824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 varScale="1">
        <p:scale>
          <a:sx n="80" d="100"/>
          <a:sy n="80" d="100"/>
        </p:scale>
        <p:origin x="17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dministrator\My%20Documents\Carryn_May\SAPelagics\2010%20Assessments\Sardine2012\2stocks\Movement%20Based%20On%20Environmental%20Indice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Administrator\My%20Documents\Carryn_May\SAPelagics\2010%20Assessments\Sardine2012\2stocks\Movement%20Based%20On%20Environmental%20Indic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Carryn_May\SAPelagics\2010%20Assessments\Sardine2012\2stocks\Movement%20Based%20On%20Environmental%20Indice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Administrator\My%20Documents\Carryn_May\SAPelagics\OMP-13\Move_NoCatch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Documents%20and%20Settings\Administrator\My%20Documents\Carryn_May\SAPelagics\OMP-13\Move_NoCatch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Documents%20and%20Settings\Administrator\My%20Documents\Carryn_May\SAPelagics\OMP-13\Move_NoCatch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Documents%20and%20Settings\Administrator\My%20Documents\Carryn_May\SAPelagics\OMP-13\Move_NoCatch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Documents%20and%20Settings\Administrator\My%20Documents\Carryn_May\SAPelagics\OMP-13\Move_NoCatc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066888123359598"/>
          <c:y val="5.1400554097404488E-2"/>
          <c:w val="0.83450479822834644"/>
          <c:h val="0.8326195683872849"/>
        </c:manualLayout>
      </c:layout>
      <c:scatterChart>
        <c:scatterStyle val="lineMarker"/>
        <c:varyColors val="0"/>
        <c:ser>
          <c:idx val="0"/>
          <c:order val="0"/>
          <c:tx>
            <c:v>dM&amp;B2013a</c:v>
          </c:tx>
          <c:spPr>
            <a:ln w="28575">
              <a:noFill/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'Eqns 2 - Posterior Mode'!$B$1:$S$1</c:f>
              <c:numCache>
                <c:formatCode>General</c:formatCode>
                <c:ptCount val="1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xVal>
          <c:yVal>
            <c:numRef>
              <c:f>'Eqns 2 - Posterior Mode'!$B$2:$S$2</c:f>
              <c:numCache>
                <c:formatCode>General</c:formatCode>
                <c:ptCount val="18"/>
                <c:pt idx="0">
                  <c:v>5.5256000000000007E-2</c:v>
                </c:pt>
                <c:pt idx="1">
                  <c:v>3.3020000000000001E-2</c:v>
                </c:pt>
                <c:pt idx="2">
                  <c:v>0.45807500000000001</c:v>
                </c:pt>
                <c:pt idx="3">
                  <c:v>0.10585799999999997</c:v>
                </c:pt>
                <c:pt idx="4">
                  <c:v>0.66561300000000012</c:v>
                </c:pt>
                <c:pt idx="5">
                  <c:v>0.43487000000000009</c:v>
                </c:pt>
                <c:pt idx="6">
                  <c:v>0.47704300000000011</c:v>
                </c:pt>
                <c:pt idx="7">
                  <c:v>0.66738699999999984</c:v>
                </c:pt>
                <c:pt idx="8">
                  <c:v>0.74453599999999998</c:v>
                </c:pt>
                <c:pt idx="9">
                  <c:v>0.73325899999999999</c:v>
                </c:pt>
                <c:pt idx="10">
                  <c:v>0.68777400000000011</c:v>
                </c:pt>
                <c:pt idx="11">
                  <c:v>0.58497699999999986</c:v>
                </c:pt>
                <c:pt idx="12">
                  <c:v>0.31524200000000002</c:v>
                </c:pt>
                <c:pt idx="13">
                  <c:v>0.50355899999999987</c:v>
                </c:pt>
                <c:pt idx="14">
                  <c:v>0.19975399999999999</c:v>
                </c:pt>
                <c:pt idx="15">
                  <c:v>0.28452300000000008</c:v>
                </c:pt>
                <c:pt idx="16">
                  <c:v>0.61157899999999998</c:v>
                </c:pt>
                <c:pt idx="17">
                  <c:v>0.91366000000000003</c:v>
                </c:pt>
              </c:numCache>
            </c:numRef>
          </c:yVal>
          <c:smooth val="0"/>
        </c:ser>
        <c:ser>
          <c:idx val="5"/>
          <c:order val="1"/>
          <c:tx>
            <c:v>Predicted</c:v>
          </c:tx>
          <c:spPr>
            <a:ln w="28575">
              <a:noFill/>
            </a:ln>
          </c:spPr>
          <c:marker>
            <c:symbol val="x"/>
            <c:size val="7"/>
            <c:spPr>
              <a:ln>
                <a:solidFill>
                  <a:schemeClr val="tx1"/>
                </a:solidFill>
              </a:ln>
            </c:spPr>
          </c:marker>
          <c:xVal>
            <c:numRef>
              <c:f>'Eqns 2 - Posterior Mode'!$B$1:$S$1</c:f>
              <c:numCache>
                <c:formatCode>General</c:formatCode>
                <c:ptCount val="1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xVal>
          <c:yVal>
            <c:numRef>
              <c:f>'Eqns 2 - Posterior Mode'!$B$35:$S$35</c:f>
              <c:numCache>
                <c:formatCode>General</c:formatCode>
                <c:ptCount val="18"/>
                <c:pt idx="0">
                  <c:v>3.7978749227643292E-2</c:v>
                </c:pt>
                <c:pt idx="1">
                  <c:v>0.16606983844894033</c:v>
                </c:pt>
                <c:pt idx="2">
                  <c:v>0.27710587080457488</c:v>
                </c:pt>
                <c:pt idx="3">
                  <c:v>0.37335769094470417</c:v>
                </c:pt>
                <c:pt idx="4">
                  <c:v>0.45679378537047588</c:v>
                </c:pt>
                <c:pt idx="5">
                  <c:v>0.52912054078030824</c:v>
                </c:pt>
                <c:pt idx="6">
                  <c:v>0.59181714210274416</c:v>
                </c:pt>
                <c:pt idx="7">
                  <c:v>0.64616582393024524</c:v>
                </c:pt>
                <c:pt idx="8">
                  <c:v>0.69327809403873564</c:v>
                </c:pt>
                <c:pt idx="9">
                  <c:v>0.62579825020677404</c:v>
                </c:pt>
                <c:pt idx="10">
                  <c:v>0.56730320446526949</c:v>
                </c:pt>
                <c:pt idx="11">
                  <c:v>0.5165966500040392</c:v>
                </c:pt>
                <c:pt idx="12">
                  <c:v>0.47264156572746813</c:v>
                </c:pt>
                <c:pt idx="13">
                  <c:v>0.43453900769943832</c:v>
                </c:pt>
                <c:pt idx="14">
                  <c:v>0.40150972446238603</c:v>
                </c:pt>
                <c:pt idx="15">
                  <c:v>0.48119743533199499</c:v>
                </c:pt>
                <c:pt idx="16">
                  <c:v>0.55027489650634509</c:v>
                </c:pt>
                <c:pt idx="17">
                  <c:v>0.61015484022943245</c:v>
                </c:pt>
              </c:numCache>
            </c:numRef>
          </c:yVal>
          <c:smooth val="0"/>
        </c:ser>
        <c:ser>
          <c:idx val="2"/>
          <c:order val="2"/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'Eqns 2 - Posterior Mode'!$H$6:$H$7</c:f>
              <c:numCache>
                <c:formatCode>General</c:formatCode>
                <c:ptCount val="2"/>
                <c:pt idx="0">
                  <c:v>1994</c:v>
                </c:pt>
                <c:pt idx="1">
                  <c:v>1994</c:v>
                </c:pt>
              </c:numCache>
            </c:numRef>
          </c:xVal>
          <c:yVal>
            <c:numRef>
              <c:f>'Eqns 2 - Posterior Mode'!$G$6:$G$7</c:f>
              <c:numCache>
                <c:formatCode>General</c:formatCode>
                <c:ptCount val="2"/>
                <c:pt idx="0">
                  <c:v>-1</c:v>
                </c:pt>
                <c:pt idx="1">
                  <c:v>1.1000000000000001</c:v>
                </c:pt>
              </c:numCache>
            </c:numRef>
          </c:yVal>
          <c:smooth val="0"/>
        </c:ser>
        <c:ser>
          <c:idx val="3"/>
          <c:order val="3"/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'Eqns 2 - Posterior Mode'!$I$6:$I$7</c:f>
              <c:numCache>
                <c:formatCode>General</c:formatCode>
                <c:ptCount val="2"/>
                <c:pt idx="0">
                  <c:v>2003</c:v>
                </c:pt>
                <c:pt idx="1">
                  <c:v>2003</c:v>
                </c:pt>
              </c:numCache>
            </c:numRef>
          </c:xVal>
          <c:yVal>
            <c:numRef>
              <c:f>'Eqns 2 - Posterior Mode'!$G$6:$G$7</c:f>
              <c:numCache>
                <c:formatCode>General</c:formatCode>
                <c:ptCount val="2"/>
                <c:pt idx="0">
                  <c:v>-1</c:v>
                </c:pt>
                <c:pt idx="1">
                  <c:v>1.1000000000000001</c:v>
                </c:pt>
              </c:numCache>
            </c:numRef>
          </c:yVal>
          <c:smooth val="0"/>
        </c:ser>
        <c:ser>
          <c:idx val="4"/>
          <c:order val="4"/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'Eqns 2 - Posterior Mode'!$J$6:$J$7</c:f>
              <c:numCache>
                <c:formatCode>General</c:formatCode>
                <c:ptCount val="2"/>
                <c:pt idx="0">
                  <c:v>2009</c:v>
                </c:pt>
                <c:pt idx="1">
                  <c:v>2009</c:v>
                </c:pt>
              </c:numCache>
            </c:numRef>
          </c:xVal>
          <c:yVal>
            <c:numRef>
              <c:f>'Eqns 2 - Posterior Mode'!$G$6:$G$7</c:f>
              <c:numCache>
                <c:formatCode>General</c:formatCode>
                <c:ptCount val="2"/>
                <c:pt idx="0">
                  <c:v>-1</c:v>
                </c:pt>
                <c:pt idx="1">
                  <c:v>1.1000000000000001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755688"/>
        <c:axId val="14756080"/>
      </c:scatterChart>
      <c:valAx>
        <c:axId val="14755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4756080"/>
        <c:crosses val="autoZero"/>
        <c:crossBetween val="midCat"/>
      </c:valAx>
      <c:valAx>
        <c:axId val="14756080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Proportion Moving West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4755688"/>
        <c:crosses val="autoZero"/>
        <c:crossBetween val="midCat"/>
      </c:valAx>
      <c:spPr>
        <a:ln>
          <a:solidFill>
            <a:sysClr val="windowText" lastClr="000000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066888123359601"/>
          <c:y val="5.1400554097404488E-2"/>
          <c:w val="0.83450479822834644"/>
          <c:h val="0.8326195683872849"/>
        </c:manualLayout>
      </c:layout>
      <c:scatterChart>
        <c:scatterStyle val="lineMarker"/>
        <c:varyColors val="0"/>
        <c:ser>
          <c:idx val="0"/>
          <c:order val="0"/>
          <c:tx>
            <c:v>dM&amp;B2013a</c:v>
          </c:tx>
          <c:spPr>
            <a:ln w="28575">
              <a:noFill/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'Eqns 2 - Posterior Median'!$B$1:$S$1</c:f>
              <c:numCache>
                <c:formatCode>General</c:formatCode>
                <c:ptCount val="1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xVal>
          <c:yVal>
            <c:numRef>
              <c:f>'Eqns 2 - Posterior Median'!$B$2:$S$2</c:f>
              <c:numCache>
                <c:formatCode>General</c:formatCode>
                <c:ptCount val="18"/>
                <c:pt idx="0">
                  <c:v>0.4106510000000001</c:v>
                </c:pt>
                <c:pt idx="1">
                  <c:v>0.17640450000000002</c:v>
                </c:pt>
                <c:pt idx="2">
                  <c:v>0.45143</c:v>
                </c:pt>
                <c:pt idx="3">
                  <c:v>0.21818750000000001</c:v>
                </c:pt>
                <c:pt idx="4">
                  <c:v>0.58827449999999992</c:v>
                </c:pt>
                <c:pt idx="5">
                  <c:v>0.42957900000000016</c:v>
                </c:pt>
                <c:pt idx="6">
                  <c:v>0.43642000000000014</c:v>
                </c:pt>
                <c:pt idx="7">
                  <c:v>0.60747949999999995</c:v>
                </c:pt>
                <c:pt idx="8">
                  <c:v>0.68276150000000002</c:v>
                </c:pt>
                <c:pt idx="9">
                  <c:v>0.70833450000000009</c:v>
                </c:pt>
                <c:pt idx="10">
                  <c:v>0.66990600000000011</c:v>
                </c:pt>
                <c:pt idx="11">
                  <c:v>0.58351399999999976</c:v>
                </c:pt>
                <c:pt idx="12">
                  <c:v>0.344833</c:v>
                </c:pt>
                <c:pt idx="13">
                  <c:v>0.45549650000000003</c:v>
                </c:pt>
                <c:pt idx="14">
                  <c:v>0.24833400000000003</c:v>
                </c:pt>
                <c:pt idx="15">
                  <c:v>0.30741400000000008</c:v>
                </c:pt>
                <c:pt idx="16">
                  <c:v>0.59042849999999991</c:v>
                </c:pt>
                <c:pt idx="17">
                  <c:v>0.77053199999999999</c:v>
                </c:pt>
              </c:numCache>
            </c:numRef>
          </c:yVal>
          <c:smooth val="0"/>
        </c:ser>
        <c:ser>
          <c:idx val="5"/>
          <c:order val="1"/>
          <c:tx>
            <c:v>Predicted</c:v>
          </c:tx>
          <c:spPr>
            <a:ln w="28575">
              <a:noFill/>
            </a:ln>
          </c:spPr>
          <c:marker>
            <c:symbol val="x"/>
            <c:size val="7"/>
            <c:spPr>
              <a:ln>
                <a:solidFill>
                  <a:schemeClr val="tx1"/>
                </a:solidFill>
              </a:ln>
            </c:spPr>
          </c:marker>
          <c:xVal>
            <c:numRef>
              <c:f>'Eqns 2 - Posterior Median'!$B$1:$S$1</c:f>
              <c:numCache>
                <c:formatCode>General</c:formatCode>
                <c:ptCount val="1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xVal>
          <c:yVal>
            <c:numRef>
              <c:f>'Eqns 2 - Posterior Median'!$B$35:$S$35</c:f>
              <c:numCache>
                <c:formatCode>General</c:formatCode>
                <c:ptCount val="18"/>
                <c:pt idx="0">
                  <c:v>0.23262298261073877</c:v>
                </c:pt>
                <c:pt idx="1">
                  <c:v>0.30546236851733061</c:v>
                </c:pt>
                <c:pt idx="2">
                  <c:v>0.37138784376589962</c:v>
                </c:pt>
                <c:pt idx="3">
                  <c:v>0.43105567639045167</c:v>
                </c:pt>
                <c:pt idx="4">
                  <c:v>0.48505984149791276</c:v>
                </c:pt>
                <c:pt idx="5">
                  <c:v>0.53393793410947277</c:v>
                </c:pt>
                <c:pt idx="6">
                  <c:v>0.57817652075534187</c:v>
                </c:pt>
                <c:pt idx="7">
                  <c:v>0.61821598309641579</c:v>
                </c:pt>
                <c:pt idx="8">
                  <c:v>0.65445490178962762</c:v>
                </c:pt>
                <c:pt idx="9">
                  <c:v>0.59955257116648897</c:v>
                </c:pt>
                <c:pt idx="10">
                  <c:v>0.54986156686249876</c:v>
                </c:pt>
                <c:pt idx="11">
                  <c:v>0.50488723005905234</c:v>
                </c:pt>
                <c:pt idx="12">
                  <c:v>0.46418185492644737</c:v>
                </c:pt>
                <c:pt idx="13">
                  <c:v>0.42734023184865844</c:v>
                </c:pt>
                <c:pt idx="14">
                  <c:v>0.39399561368498343</c:v>
                </c:pt>
                <c:pt idx="15">
                  <c:v>0.45151751798446516</c:v>
                </c:pt>
                <c:pt idx="16">
                  <c:v>0.50357944616998085</c:v>
                </c:pt>
                <c:pt idx="17">
                  <c:v>0.5506996588855082</c:v>
                </c:pt>
              </c:numCache>
            </c:numRef>
          </c:yVal>
          <c:smooth val="0"/>
        </c:ser>
        <c:ser>
          <c:idx val="2"/>
          <c:order val="2"/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'Eqns 2 - Posterior Median'!$H$6:$H$7</c:f>
              <c:numCache>
                <c:formatCode>General</c:formatCode>
                <c:ptCount val="2"/>
                <c:pt idx="0">
                  <c:v>1994</c:v>
                </c:pt>
                <c:pt idx="1">
                  <c:v>1994</c:v>
                </c:pt>
              </c:numCache>
            </c:numRef>
          </c:xVal>
          <c:yVal>
            <c:numRef>
              <c:f>'Eqns 2 - Posterior Median'!$G$6:$G$7</c:f>
              <c:numCache>
                <c:formatCode>General</c:formatCode>
                <c:ptCount val="2"/>
                <c:pt idx="0">
                  <c:v>-1</c:v>
                </c:pt>
                <c:pt idx="1">
                  <c:v>1.1000000000000001</c:v>
                </c:pt>
              </c:numCache>
            </c:numRef>
          </c:yVal>
          <c:smooth val="0"/>
        </c:ser>
        <c:ser>
          <c:idx val="3"/>
          <c:order val="3"/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'Eqns 2 - Posterior Median'!$I$6:$I$7</c:f>
              <c:numCache>
                <c:formatCode>General</c:formatCode>
                <c:ptCount val="2"/>
                <c:pt idx="0">
                  <c:v>2003</c:v>
                </c:pt>
                <c:pt idx="1">
                  <c:v>2003</c:v>
                </c:pt>
              </c:numCache>
            </c:numRef>
          </c:xVal>
          <c:yVal>
            <c:numRef>
              <c:f>'Eqns 2 - Posterior Median'!$G$6:$G$7</c:f>
              <c:numCache>
                <c:formatCode>General</c:formatCode>
                <c:ptCount val="2"/>
                <c:pt idx="0">
                  <c:v>-1</c:v>
                </c:pt>
                <c:pt idx="1">
                  <c:v>1.1000000000000001</c:v>
                </c:pt>
              </c:numCache>
            </c:numRef>
          </c:yVal>
          <c:smooth val="0"/>
        </c:ser>
        <c:ser>
          <c:idx val="4"/>
          <c:order val="4"/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'Eqns 2 - Posterior Median'!$J$6:$J$7</c:f>
              <c:numCache>
                <c:formatCode>General</c:formatCode>
                <c:ptCount val="2"/>
                <c:pt idx="0">
                  <c:v>2009</c:v>
                </c:pt>
                <c:pt idx="1">
                  <c:v>2009</c:v>
                </c:pt>
              </c:numCache>
            </c:numRef>
          </c:xVal>
          <c:yVal>
            <c:numRef>
              <c:f>'Eqns 2 - Posterior Median'!$G$6:$G$7</c:f>
              <c:numCache>
                <c:formatCode>General</c:formatCode>
                <c:ptCount val="2"/>
                <c:pt idx="0">
                  <c:v>-1</c:v>
                </c:pt>
                <c:pt idx="1">
                  <c:v>1.1000000000000001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045016"/>
        <c:axId val="405045408"/>
      </c:scatterChart>
      <c:valAx>
        <c:axId val="405045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45408"/>
        <c:crosses val="autoZero"/>
        <c:crossBetween val="midCat"/>
      </c:valAx>
      <c:valAx>
        <c:axId val="405045408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Proportion Moving West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45016"/>
        <c:crosses val="autoZero"/>
        <c:crossBetween val="midCat"/>
      </c:valAx>
      <c:spPr>
        <a:ln>
          <a:solidFill>
            <a:sysClr val="windowText" lastClr="000000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9813812335958"/>
          <c:y val="5.1400554097404488E-2"/>
          <c:w val="0.83919229822834662"/>
          <c:h val="0.8326195683872849"/>
        </c:manualLayout>
      </c:layout>
      <c:scatterChart>
        <c:scatterStyle val="lineMarker"/>
        <c:varyColors val="0"/>
        <c:ser>
          <c:idx val="2"/>
          <c:order val="0"/>
          <c:tx>
            <c:v>Average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'Posterior Sample kEW=1'!$A$1:$R$1</c:f>
              <c:numCache>
                <c:formatCode>General</c:formatCode>
                <c:ptCount val="1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xVal>
          <c:yVal>
            <c:numRef>
              <c:f>'Posterior Sample kEW=1'!$A$4:$R$4</c:f>
              <c:numCache>
                <c:formatCode>0.00</c:formatCode>
                <c:ptCount val="18"/>
                <c:pt idx="0">
                  <c:v>0.42678230777657938</c:v>
                </c:pt>
                <c:pt idx="1">
                  <c:v>0.20296726824158109</c:v>
                </c:pt>
                <c:pt idx="2">
                  <c:v>0.4577890902869991</c:v>
                </c:pt>
                <c:pt idx="3">
                  <c:v>0.25022161257499981</c:v>
                </c:pt>
                <c:pt idx="4">
                  <c:v>0.57938582844000019</c:v>
                </c:pt>
                <c:pt idx="5">
                  <c:v>0.43438597068600188</c:v>
                </c:pt>
                <c:pt idx="6">
                  <c:v>0.4370280697839608</c:v>
                </c:pt>
                <c:pt idx="7">
                  <c:v>0.59164046321999952</c:v>
                </c:pt>
                <c:pt idx="8">
                  <c:v>0.65680410328999972</c:v>
                </c:pt>
                <c:pt idx="9">
                  <c:v>0.68270867933999924</c:v>
                </c:pt>
                <c:pt idx="10">
                  <c:v>0.63704829551999953</c:v>
                </c:pt>
                <c:pt idx="11">
                  <c:v>0.56028572609599925</c:v>
                </c:pt>
                <c:pt idx="12">
                  <c:v>0.34923657409860032</c:v>
                </c:pt>
                <c:pt idx="13">
                  <c:v>0.45125149539000031</c:v>
                </c:pt>
                <c:pt idx="14">
                  <c:v>0.26636647574960043</c:v>
                </c:pt>
                <c:pt idx="15">
                  <c:v>0.31917861724819963</c:v>
                </c:pt>
                <c:pt idx="16">
                  <c:v>0.57891047854500122</c:v>
                </c:pt>
                <c:pt idx="17">
                  <c:v>0.71648676585600191</c:v>
                </c:pt>
              </c:numCache>
            </c:numRef>
          </c:yVal>
          <c:smooth val="0"/>
        </c:ser>
        <c:ser>
          <c:idx val="3"/>
          <c:order val="1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'Posterior Sample kEW=1'!$A$1:$R$1</c:f>
              <c:numCache>
                <c:formatCode>General</c:formatCode>
                <c:ptCount val="1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xVal>
          <c:yVal>
            <c:numRef>
              <c:f>'Posterior Sample kEW=1'!$A$5:$R$5</c:f>
              <c:numCache>
                <c:formatCode>0.00</c:formatCode>
                <c:ptCount val="18"/>
                <c:pt idx="0">
                  <c:v>4.3923904999999999E-2</c:v>
                </c:pt>
                <c:pt idx="1">
                  <c:v>1.8155420000000005E-2</c:v>
                </c:pt>
                <c:pt idx="2">
                  <c:v>6.3684985E-2</c:v>
                </c:pt>
                <c:pt idx="3">
                  <c:v>2.9598370000000002E-2</c:v>
                </c:pt>
                <c:pt idx="4">
                  <c:v>0.24399635000000006</c:v>
                </c:pt>
                <c:pt idx="5">
                  <c:v>0.10650500000000002</c:v>
                </c:pt>
                <c:pt idx="6">
                  <c:v>9.3439000000000022E-2</c:v>
                </c:pt>
                <c:pt idx="7">
                  <c:v>0.30743305000000004</c:v>
                </c:pt>
                <c:pt idx="8">
                  <c:v>0.30898565000000011</c:v>
                </c:pt>
                <c:pt idx="9">
                  <c:v>0.35741900000000015</c:v>
                </c:pt>
                <c:pt idx="10">
                  <c:v>0.21221600000000002</c:v>
                </c:pt>
                <c:pt idx="11">
                  <c:v>0.16142555000000003</c:v>
                </c:pt>
                <c:pt idx="12">
                  <c:v>5.8636305000000007E-2</c:v>
                </c:pt>
                <c:pt idx="13">
                  <c:v>0.10270300000000002</c:v>
                </c:pt>
                <c:pt idx="14">
                  <c:v>3.164970000000001E-2</c:v>
                </c:pt>
                <c:pt idx="15">
                  <c:v>4.4070700000000004E-2</c:v>
                </c:pt>
                <c:pt idx="16">
                  <c:v>0.28695630000000005</c:v>
                </c:pt>
                <c:pt idx="17">
                  <c:v>0.26823714999999992</c:v>
                </c:pt>
              </c:numCache>
            </c:numRef>
          </c:yVal>
          <c:smooth val="0"/>
        </c:ser>
        <c:ser>
          <c:idx val="4"/>
          <c:order val="2"/>
          <c:tx>
            <c:v>Median</c:v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'Posterior Sample kEW=1'!$A$1:$R$1</c:f>
              <c:numCache>
                <c:formatCode>General</c:formatCode>
                <c:ptCount val="1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xVal>
          <c:yVal>
            <c:numRef>
              <c:f>'Posterior Sample kEW=1'!$A$6:$R$6</c:f>
              <c:numCache>
                <c:formatCode>0.00</c:formatCode>
                <c:ptCount val="18"/>
                <c:pt idx="0">
                  <c:v>0.4106510000000001</c:v>
                </c:pt>
                <c:pt idx="1">
                  <c:v>0.17640450000000002</c:v>
                </c:pt>
                <c:pt idx="2">
                  <c:v>0.45143</c:v>
                </c:pt>
                <c:pt idx="3">
                  <c:v>0.21818750000000001</c:v>
                </c:pt>
                <c:pt idx="4">
                  <c:v>0.58827449999999992</c:v>
                </c:pt>
                <c:pt idx="5">
                  <c:v>0.42957900000000016</c:v>
                </c:pt>
                <c:pt idx="6">
                  <c:v>0.43642000000000014</c:v>
                </c:pt>
                <c:pt idx="7">
                  <c:v>0.60747949999999995</c:v>
                </c:pt>
                <c:pt idx="8">
                  <c:v>0.68276150000000002</c:v>
                </c:pt>
                <c:pt idx="9">
                  <c:v>0.70833450000000009</c:v>
                </c:pt>
                <c:pt idx="10">
                  <c:v>0.66990600000000011</c:v>
                </c:pt>
                <c:pt idx="11">
                  <c:v>0.58351399999999976</c:v>
                </c:pt>
                <c:pt idx="12">
                  <c:v>0.344833</c:v>
                </c:pt>
                <c:pt idx="13">
                  <c:v>0.45549650000000003</c:v>
                </c:pt>
                <c:pt idx="14">
                  <c:v>0.24833400000000003</c:v>
                </c:pt>
                <c:pt idx="15">
                  <c:v>0.30741400000000008</c:v>
                </c:pt>
                <c:pt idx="16">
                  <c:v>0.59042849999999991</c:v>
                </c:pt>
                <c:pt idx="17">
                  <c:v>0.77053199999999999</c:v>
                </c:pt>
              </c:numCache>
            </c:numRef>
          </c:yVal>
          <c:smooth val="0"/>
        </c:ser>
        <c:ser>
          <c:idx val="5"/>
          <c:order val="3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'Posterior Sample kEW=1'!$A$1:$R$1</c:f>
              <c:numCache>
                <c:formatCode>General</c:formatCode>
                <c:ptCount val="1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xVal>
          <c:yVal>
            <c:numRef>
              <c:f>'Posterior Sample kEW=1'!$A$7:$R$7</c:f>
              <c:numCache>
                <c:formatCode>0.00</c:formatCode>
                <c:ptCount val="18"/>
                <c:pt idx="0">
                  <c:v>0.88982945000000024</c:v>
                </c:pt>
                <c:pt idx="1">
                  <c:v>0.49953765</c:v>
                </c:pt>
                <c:pt idx="2">
                  <c:v>0.86903100000000011</c:v>
                </c:pt>
                <c:pt idx="3">
                  <c:v>0.56220999999999999</c:v>
                </c:pt>
                <c:pt idx="4">
                  <c:v>0.88499554999999996</c:v>
                </c:pt>
                <c:pt idx="5">
                  <c:v>0.76412275000000018</c:v>
                </c:pt>
                <c:pt idx="6">
                  <c:v>0.78223460000000011</c:v>
                </c:pt>
                <c:pt idx="7">
                  <c:v>0.82183205000000004</c:v>
                </c:pt>
                <c:pt idx="8">
                  <c:v>0.90649884999999997</c:v>
                </c:pt>
                <c:pt idx="9">
                  <c:v>0.91190640000000012</c:v>
                </c:pt>
                <c:pt idx="10">
                  <c:v>0.94763520000000012</c:v>
                </c:pt>
                <c:pt idx="11">
                  <c:v>0.89290760000000013</c:v>
                </c:pt>
                <c:pt idx="12">
                  <c:v>0.66283110000000023</c:v>
                </c:pt>
                <c:pt idx="13">
                  <c:v>0.79538719999999985</c:v>
                </c:pt>
                <c:pt idx="14">
                  <c:v>0.5677806000000003</c:v>
                </c:pt>
                <c:pt idx="15">
                  <c:v>0.64566400000000013</c:v>
                </c:pt>
                <c:pt idx="16">
                  <c:v>0.83845449999999999</c:v>
                </c:pt>
                <c:pt idx="17">
                  <c:v>0.97349200000000002</c:v>
                </c:pt>
              </c:numCache>
            </c:numRef>
          </c:yVal>
          <c:smooth val="0"/>
        </c:ser>
        <c:ser>
          <c:idx val="0"/>
          <c:order val="4"/>
          <c:tx>
            <c:v>Joint Posterior Mode</c:v>
          </c:tx>
          <c:spPr>
            <a:ln>
              <a:noFill/>
            </a:ln>
          </c:spPr>
          <c:marker>
            <c:symbol val="diamond"/>
            <c:size val="7"/>
            <c:spPr>
              <a:solidFill>
                <a:schemeClr val="tx1"/>
              </a:solidFill>
              <a:ln>
                <a:solidFill>
                  <a:prstClr val="black"/>
                </a:solidFill>
              </a:ln>
            </c:spPr>
          </c:marker>
          <c:xVal>
            <c:numRef>
              <c:f>'Eqns 2 - Posterior Mode'!$B$1:$S$1</c:f>
              <c:numCache>
                <c:formatCode>General</c:formatCode>
                <c:ptCount val="1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xVal>
          <c:yVal>
            <c:numRef>
              <c:f>'Eqns 2 - Posterior Mode'!$B$2:$S$2</c:f>
              <c:numCache>
                <c:formatCode>General</c:formatCode>
                <c:ptCount val="18"/>
                <c:pt idx="0">
                  <c:v>5.5256000000000007E-2</c:v>
                </c:pt>
                <c:pt idx="1">
                  <c:v>3.3020000000000001E-2</c:v>
                </c:pt>
                <c:pt idx="2">
                  <c:v>0.45807500000000001</c:v>
                </c:pt>
                <c:pt idx="3">
                  <c:v>0.10585799999999997</c:v>
                </c:pt>
                <c:pt idx="4">
                  <c:v>0.66561300000000012</c:v>
                </c:pt>
                <c:pt idx="5">
                  <c:v>0.43487000000000009</c:v>
                </c:pt>
                <c:pt idx="6">
                  <c:v>0.47704300000000011</c:v>
                </c:pt>
                <c:pt idx="7">
                  <c:v>0.66738699999999984</c:v>
                </c:pt>
                <c:pt idx="8">
                  <c:v>0.74453599999999998</c:v>
                </c:pt>
                <c:pt idx="9">
                  <c:v>0.73325899999999999</c:v>
                </c:pt>
                <c:pt idx="10">
                  <c:v>0.68777400000000011</c:v>
                </c:pt>
                <c:pt idx="11">
                  <c:v>0.58497699999999986</c:v>
                </c:pt>
                <c:pt idx="12">
                  <c:v>0.31524200000000002</c:v>
                </c:pt>
                <c:pt idx="13">
                  <c:v>0.50355899999999987</c:v>
                </c:pt>
                <c:pt idx="14">
                  <c:v>0.19975399999999999</c:v>
                </c:pt>
                <c:pt idx="15">
                  <c:v>0.28452300000000008</c:v>
                </c:pt>
                <c:pt idx="16">
                  <c:v>0.61157899999999998</c:v>
                </c:pt>
                <c:pt idx="17">
                  <c:v>0.91366000000000003</c:v>
                </c:pt>
              </c:numCache>
            </c:numRef>
          </c:yVal>
          <c:smooth val="0"/>
        </c:ser>
        <c:ser>
          <c:idx val="1"/>
          <c:order val="5"/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'Eqns 2 - Posterior Mode'!$H$6:$H$7</c:f>
              <c:numCache>
                <c:formatCode>General</c:formatCode>
                <c:ptCount val="2"/>
                <c:pt idx="0">
                  <c:v>1994</c:v>
                </c:pt>
                <c:pt idx="1">
                  <c:v>1994</c:v>
                </c:pt>
              </c:numCache>
            </c:numRef>
          </c:xVal>
          <c:yVal>
            <c:numRef>
              <c:f>'Eqns 2 - Posterior Mode'!$G$6:$G$7</c:f>
              <c:numCache>
                <c:formatCode>General</c:formatCode>
                <c:ptCount val="2"/>
                <c:pt idx="0">
                  <c:v>-1</c:v>
                </c:pt>
                <c:pt idx="1">
                  <c:v>1.1000000000000001</c:v>
                </c:pt>
              </c:numCache>
            </c:numRef>
          </c:yVal>
          <c:smooth val="0"/>
        </c:ser>
        <c:ser>
          <c:idx val="6"/>
          <c:order val="6"/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'Eqns 2 - Posterior Mode'!$I$6:$I$7</c:f>
              <c:numCache>
                <c:formatCode>General</c:formatCode>
                <c:ptCount val="2"/>
                <c:pt idx="0">
                  <c:v>2003</c:v>
                </c:pt>
                <c:pt idx="1">
                  <c:v>2003</c:v>
                </c:pt>
              </c:numCache>
            </c:numRef>
          </c:xVal>
          <c:yVal>
            <c:numRef>
              <c:f>'Eqns 2 - Posterior Mode'!$G$6:$G$7</c:f>
              <c:numCache>
                <c:formatCode>General</c:formatCode>
                <c:ptCount val="2"/>
                <c:pt idx="0">
                  <c:v>-1</c:v>
                </c:pt>
                <c:pt idx="1">
                  <c:v>1.1000000000000001</c:v>
                </c:pt>
              </c:numCache>
            </c:numRef>
          </c:yVal>
          <c:smooth val="0"/>
        </c:ser>
        <c:ser>
          <c:idx val="7"/>
          <c:order val="7"/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'Eqns 2 - Posterior Mode'!$J$6:$J$7</c:f>
              <c:numCache>
                <c:formatCode>General</c:formatCode>
                <c:ptCount val="2"/>
                <c:pt idx="0">
                  <c:v>2009</c:v>
                </c:pt>
                <c:pt idx="1">
                  <c:v>2009</c:v>
                </c:pt>
              </c:numCache>
            </c:numRef>
          </c:xVal>
          <c:yVal>
            <c:numRef>
              <c:f>'Eqns 2 - Posterior Mode'!$G$6:$G$7</c:f>
              <c:numCache>
                <c:formatCode>General</c:formatCode>
                <c:ptCount val="2"/>
                <c:pt idx="0">
                  <c:v>-1</c:v>
                </c:pt>
                <c:pt idx="1">
                  <c:v>1.1000000000000001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041488"/>
        <c:axId val="405040312"/>
      </c:scatterChart>
      <c:valAx>
        <c:axId val="405041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40312"/>
        <c:crosses val="autoZero"/>
        <c:crossBetween val="midCat"/>
      </c:valAx>
      <c:valAx>
        <c:axId val="405040312"/>
        <c:scaling>
          <c:orientation val="minMax"/>
          <c:max val="1.100000000000000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Proportions Moving West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41488"/>
        <c:crosses val="autoZero"/>
        <c:crossBetween val="midCat"/>
      </c:valAx>
      <c:spPr>
        <a:ln>
          <a:solidFill>
            <a:prstClr val="black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802384076990394"/>
          <c:y val="7.4016797900262707E-2"/>
          <c:w val="0.77877296587926459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'Baseline No Catch'!$B$5:$V$5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'Baseline No Catch'!$B$3:$V$3</c:f>
              <c:numCache>
                <c:formatCode>0.00</c:formatCode>
                <c:ptCount val="21"/>
                <c:pt idx="0">
                  <c:v>0.93019364999999987</c:v>
                </c:pt>
                <c:pt idx="1">
                  <c:v>0.92388119999999996</c:v>
                </c:pt>
                <c:pt idx="2">
                  <c:v>0.91430649999999991</c:v>
                </c:pt>
                <c:pt idx="3">
                  <c:v>0.9165166499999996</c:v>
                </c:pt>
                <c:pt idx="4">
                  <c:v>0.92198329999999984</c:v>
                </c:pt>
                <c:pt idx="5">
                  <c:v>0.91259314999999985</c:v>
                </c:pt>
                <c:pt idx="6">
                  <c:v>0.91551669999999985</c:v>
                </c:pt>
                <c:pt idx="7">
                  <c:v>0.92146190000000006</c:v>
                </c:pt>
                <c:pt idx="8">
                  <c:v>0.91787089999999993</c:v>
                </c:pt>
                <c:pt idx="9">
                  <c:v>0.90498549999999989</c:v>
                </c:pt>
                <c:pt idx="10">
                  <c:v>0.91396364999999979</c:v>
                </c:pt>
                <c:pt idx="11">
                  <c:v>0.92275390000000002</c:v>
                </c:pt>
                <c:pt idx="12">
                  <c:v>0.91945614999999969</c:v>
                </c:pt>
                <c:pt idx="13">
                  <c:v>0.91574529999999998</c:v>
                </c:pt>
                <c:pt idx="14">
                  <c:v>0.90557104999999982</c:v>
                </c:pt>
                <c:pt idx="15">
                  <c:v>0.91460714999999981</c:v>
                </c:pt>
                <c:pt idx="16">
                  <c:v>0.90930309999999992</c:v>
                </c:pt>
                <c:pt idx="17">
                  <c:v>0.91181219999999985</c:v>
                </c:pt>
                <c:pt idx="18">
                  <c:v>0.92229444999999999</c:v>
                </c:pt>
                <c:pt idx="19">
                  <c:v>0.91406155</c:v>
                </c:pt>
                <c:pt idx="20">
                  <c:v>0.92874455000000011</c:v>
                </c:pt>
              </c:numCache>
            </c:numRef>
          </c:yVal>
          <c:smooth val="0"/>
        </c:ser>
        <c:ser>
          <c:idx val="1"/>
          <c:order val="1"/>
          <c:tx>
            <c:v>Average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'Baseline No Catch'!$B$5:$V$5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'Baseline No Catch'!$B$2:$V$2</c:f>
              <c:numCache>
                <c:formatCode>0.00</c:formatCode>
                <c:ptCount val="21"/>
                <c:pt idx="0">
                  <c:v>0.60223199999999999</c:v>
                </c:pt>
                <c:pt idx="1">
                  <c:v>0.57242949999999992</c:v>
                </c:pt>
                <c:pt idx="2">
                  <c:v>0.5922084999999998</c:v>
                </c:pt>
                <c:pt idx="3">
                  <c:v>0.578264</c:v>
                </c:pt>
                <c:pt idx="4">
                  <c:v>0.60250749999999997</c:v>
                </c:pt>
                <c:pt idx="5">
                  <c:v>0.56084500000000015</c:v>
                </c:pt>
                <c:pt idx="6">
                  <c:v>0.58661999999999981</c:v>
                </c:pt>
                <c:pt idx="7">
                  <c:v>0.58926199999999973</c:v>
                </c:pt>
                <c:pt idx="8">
                  <c:v>0.57467650000000003</c:v>
                </c:pt>
                <c:pt idx="9">
                  <c:v>0.55975450000000004</c:v>
                </c:pt>
                <c:pt idx="10">
                  <c:v>0.57716349999999983</c:v>
                </c:pt>
                <c:pt idx="11">
                  <c:v>0.58905049999999992</c:v>
                </c:pt>
                <c:pt idx="12">
                  <c:v>0.58956599999999981</c:v>
                </c:pt>
                <c:pt idx="13">
                  <c:v>0.58157799999999971</c:v>
                </c:pt>
                <c:pt idx="14">
                  <c:v>0.56860650000000001</c:v>
                </c:pt>
                <c:pt idx="15">
                  <c:v>0.56651849999999992</c:v>
                </c:pt>
                <c:pt idx="16">
                  <c:v>0.57570049999999995</c:v>
                </c:pt>
                <c:pt idx="17">
                  <c:v>0.57491049999999999</c:v>
                </c:pt>
                <c:pt idx="18">
                  <c:v>0.57614600000000005</c:v>
                </c:pt>
                <c:pt idx="19">
                  <c:v>0.56359249999999983</c:v>
                </c:pt>
                <c:pt idx="20">
                  <c:v>0.58716049999999986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'Baseline No Catch'!$B$5:$V$5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'Baseline No Catch'!$B$1:$V$1</c:f>
              <c:numCache>
                <c:formatCode>0.00</c:formatCode>
                <c:ptCount val="21"/>
                <c:pt idx="0">
                  <c:v>0.16085950000000002</c:v>
                </c:pt>
                <c:pt idx="1">
                  <c:v>0.14424035000000002</c:v>
                </c:pt>
                <c:pt idx="2">
                  <c:v>0.14538785000000001</c:v>
                </c:pt>
                <c:pt idx="3">
                  <c:v>0.14854620000000007</c:v>
                </c:pt>
                <c:pt idx="4">
                  <c:v>0.15920110000000007</c:v>
                </c:pt>
                <c:pt idx="5">
                  <c:v>0.14184350000000001</c:v>
                </c:pt>
                <c:pt idx="6">
                  <c:v>0.16653885000000004</c:v>
                </c:pt>
                <c:pt idx="7">
                  <c:v>0.15427525000000003</c:v>
                </c:pt>
                <c:pt idx="8">
                  <c:v>0.15151600000000007</c:v>
                </c:pt>
                <c:pt idx="9">
                  <c:v>0.1233829</c:v>
                </c:pt>
                <c:pt idx="10">
                  <c:v>0.15299450000000003</c:v>
                </c:pt>
                <c:pt idx="11">
                  <c:v>0.14360555</c:v>
                </c:pt>
                <c:pt idx="12">
                  <c:v>0.15250625000000004</c:v>
                </c:pt>
                <c:pt idx="13">
                  <c:v>0.15557265000000001</c:v>
                </c:pt>
                <c:pt idx="14">
                  <c:v>0.14140170000000005</c:v>
                </c:pt>
                <c:pt idx="15">
                  <c:v>0.13842330000000003</c:v>
                </c:pt>
                <c:pt idx="16">
                  <c:v>0.13684280000000001</c:v>
                </c:pt>
                <c:pt idx="17">
                  <c:v>0.13535115</c:v>
                </c:pt>
                <c:pt idx="18">
                  <c:v>0.14793710000000007</c:v>
                </c:pt>
                <c:pt idx="19">
                  <c:v>0.13494885000000004</c:v>
                </c:pt>
                <c:pt idx="20">
                  <c:v>0.15151635000000002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3089848"/>
        <c:axId val="403092984"/>
      </c:scatterChart>
      <c:valAx>
        <c:axId val="4030898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3092984"/>
        <c:crosses val="autoZero"/>
        <c:crossBetween val="midCat"/>
      </c:valAx>
      <c:valAx>
        <c:axId val="403092984"/>
        <c:scaling>
          <c:orientation val="minMax"/>
          <c:max val="1.100000000000000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Proportion Moving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3089848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802384076990394"/>
          <c:y val="7.4016797900262915E-2"/>
          <c:w val="0.77877296587926459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median'!$A$3:$V$3</c:f>
              <c:numCache>
                <c:formatCode>0.00</c:formatCode>
                <c:ptCount val="22"/>
                <c:pt idx="0">
                  <c:v>0.97311815000000002</c:v>
                </c:pt>
                <c:pt idx="1">
                  <c:v>0.97854590000000008</c:v>
                </c:pt>
                <c:pt idx="2">
                  <c:v>0.97513274999999988</c:v>
                </c:pt>
                <c:pt idx="3">
                  <c:v>0.95840224999999979</c:v>
                </c:pt>
                <c:pt idx="4">
                  <c:v>0.90182420000000019</c:v>
                </c:pt>
                <c:pt idx="5">
                  <c:v>0.87936539999999996</c:v>
                </c:pt>
                <c:pt idx="6">
                  <c:v>0.85102454999999999</c:v>
                </c:pt>
                <c:pt idx="7">
                  <c:v>0.8335764499999998</c:v>
                </c:pt>
                <c:pt idx="8">
                  <c:v>0.84282394999999988</c:v>
                </c:pt>
                <c:pt idx="9">
                  <c:v>0.8724232999999999</c:v>
                </c:pt>
                <c:pt idx="10">
                  <c:v>0.89659469999999997</c:v>
                </c:pt>
                <c:pt idx="11">
                  <c:v>0.92898760000000002</c:v>
                </c:pt>
                <c:pt idx="12">
                  <c:v>0.94982490000000008</c:v>
                </c:pt>
                <c:pt idx="13">
                  <c:v>0.95672694999999996</c:v>
                </c:pt>
                <c:pt idx="14">
                  <c:v>0.95335579999999998</c:v>
                </c:pt>
                <c:pt idx="15">
                  <c:v>0.93637629999999972</c:v>
                </c:pt>
                <c:pt idx="16">
                  <c:v>0.89381609999999978</c:v>
                </c:pt>
                <c:pt idx="17">
                  <c:v>0.85882079999999983</c:v>
                </c:pt>
                <c:pt idx="18">
                  <c:v>0.82934664999999996</c:v>
                </c:pt>
                <c:pt idx="19">
                  <c:v>0.82980839999999989</c:v>
                </c:pt>
                <c:pt idx="20">
                  <c:v>0.83904394999999998</c:v>
                </c:pt>
                <c:pt idx="21">
                  <c:v>0.87460970000000016</c:v>
                </c:pt>
              </c:numCache>
            </c:numRef>
          </c:yVal>
          <c:smooth val="0"/>
        </c:ser>
        <c:ser>
          <c:idx val="1"/>
          <c:order val="1"/>
          <c:tx>
            <c:v>Switch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'Switch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median'!$A$2:$V$2</c:f>
              <c:numCache>
                <c:formatCode>0.00</c:formatCode>
                <c:ptCount val="22"/>
                <c:pt idx="0">
                  <c:v>0.78399450000000004</c:v>
                </c:pt>
                <c:pt idx="1">
                  <c:v>0.81174550000000012</c:v>
                </c:pt>
                <c:pt idx="2">
                  <c:v>0.78494850000000005</c:v>
                </c:pt>
                <c:pt idx="3">
                  <c:v>0.74804100000000007</c:v>
                </c:pt>
                <c:pt idx="4">
                  <c:v>0.67626150000000007</c:v>
                </c:pt>
                <c:pt idx="5">
                  <c:v>0.61365300000000012</c:v>
                </c:pt>
                <c:pt idx="6">
                  <c:v>0.54316749999999991</c:v>
                </c:pt>
                <c:pt idx="7">
                  <c:v>0.50029600000000007</c:v>
                </c:pt>
                <c:pt idx="8">
                  <c:v>0.49832000000000015</c:v>
                </c:pt>
                <c:pt idx="9">
                  <c:v>0.5290395</c:v>
                </c:pt>
                <c:pt idx="10">
                  <c:v>0.54590399999999983</c:v>
                </c:pt>
                <c:pt idx="11">
                  <c:v>0.604487</c:v>
                </c:pt>
                <c:pt idx="12">
                  <c:v>0.6496900000000001</c:v>
                </c:pt>
                <c:pt idx="13">
                  <c:v>0.6654905000000001</c:v>
                </c:pt>
                <c:pt idx="14">
                  <c:v>0.67564500000000027</c:v>
                </c:pt>
                <c:pt idx="15">
                  <c:v>0.64690300000000012</c:v>
                </c:pt>
                <c:pt idx="16">
                  <c:v>0.58733799999999992</c:v>
                </c:pt>
                <c:pt idx="17">
                  <c:v>0.54564550000000012</c:v>
                </c:pt>
                <c:pt idx="18">
                  <c:v>0.50266100000000002</c:v>
                </c:pt>
                <c:pt idx="19">
                  <c:v>0.46091350000000003</c:v>
                </c:pt>
                <c:pt idx="20">
                  <c:v>0.4564995</c:v>
                </c:pt>
                <c:pt idx="21">
                  <c:v>0.49448450000000016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median'!$A$1:$V$1</c:f>
              <c:numCache>
                <c:formatCode>0.00</c:formatCode>
                <c:ptCount val="22"/>
                <c:pt idx="0">
                  <c:v>0.31813580000000002</c:v>
                </c:pt>
                <c:pt idx="1">
                  <c:v>0.3183921500000001</c:v>
                </c:pt>
                <c:pt idx="2">
                  <c:v>0.31274050000000003</c:v>
                </c:pt>
                <c:pt idx="3">
                  <c:v>0.24636190000000005</c:v>
                </c:pt>
                <c:pt idx="4">
                  <c:v>0.19995580000000004</c:v>
                </c:pt>
                <c:pt idx="5">
                  <c:v>0.15969745000000007</c:v>
                </c:pt>
                <c:pt idx="6">
                  <c:v>0.12613735000000001</c:v>
                </c:pt>
                <c:pt idx="7">
                  <c:v>0.12906720000000005</c:v>
                </c:pt>
                <c:pt idx="8">
                  <c:v>0.11655560000000001</c:v>
                </c:pt>
                <c:pt idx="9">
                  <c:v>0.12989865</c:v>
                </c:pt>
                <c:pt idx="10">
                  <c:v>0.15722905000000004</c:v>
                </c:pt>
                <c:pt idx="11">
                  <c:v>0.20142715000000003</c:v>
                </c:pt>
                <c:pt idx="12">
                  <c:v>0.22741480000000003</c:v>
                </c:pt>
                <c:pt idx="13">
                  <c:v>0.24523320000000004</c:v>
                </c:pt>
                <c:pt idx="14">
                  <c:v>0.23769345000000003</c:v>
                </c:pt>
                <c:pt idx="15">
                  <c:v>0.2051297</c:v>
                </c:pt>
                <c:pt idx="16">
                  <c:v>0.17489390000000005</c:v>
                </c:pt>
                <c:pt idx="17">
                  <c:v>0.13220770000000001</c:v>
                </c:pt>
                <c:pt idx="18">
                  <c:v>0.11532495000000001</c:v>
                </c:pt>
                <c:pt idx="19">
                  <c:v>0.10302945000000002</c:v>
                </c:pt>
                <c:pt idx="20">
                  <c:v>0.10340895</c:v>
                </c:pt>
                <c:pt idx="21">
                  <c:v>0.11660665000000003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chemeClr val="tx1"/>
              </a:solidFill>
              <a:prstDash val="dash"/>
            </a:ln>
          </c:spPr>
          <c:marker>
            <c:symbol val="none"/>
          </c:marker>
          <c:xVal>
            <c:numRef>
              <c:f>'Baseline No Catch'!$AB$2:$AB$3</c:f>
              <c:numCache>
                <c:formatCode>General</c:formatCode>
                <c:ptCount val="2"/>
                <c:pt idx="0">
                  <c:v>1994</c:v>
                </c:pt>
                <c:pt idx="1">
                  <c:v>2035</c:v>
                </c:pt>
              </c:numCache>
            </c:numRef>
          </c:xVal>
          <c:yVal>
            <c:numRef>
              <c:f>'Baseline No Catch'!$AD$2:$AD$3</c:f>
              <c:numCache>
                <c:formatCode>General</c:formatCode>
                <c:ptCount val="2"/>
                <c:pt idx="0">
                  <c:v>7.6048230770583508E-2</c:v>
                </c:pt>
                <c:pt idx="1">
                  <c:v>7.6048230770583508E-2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chemeClr val="tx1"/>
              </a:solidFill>
              <a:prstDash val="dash"/>
            </a:ln>
          </c:spPr>
          <c:marker>
            <c:symbol val="none"/>
          </c:marker>
          <c:xVal>
            <c:numRef>
              <c:f>'Baseline No Catch'!$AB$2:$AB$3</c:f>
              <c:numCache>
                <c:formatCode>General</c:formatCode>
                <c:ptCount val="2"/>
                <c:pt idx="0">
                  <c:v>1994</c:v>
                </c:pt>
                <c:pt idx="1">
                  <c:v>2035</c:v>
                </c:pt>
              </c:numCache>
            </c:numRef>
          </c:xVal>
          <c:yVal>
            <c:numRef>
              <c:f>'Baseline No Catch'!$AE$2:$AE$3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3091808"/>
        <c:axId val="403095728"/>
      </c:scatterChart>
      <c:valAx>
        <c:axId val="403091808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3095728"/>
        <c:crosses val="autoZero"/>
        <c:crossBetween val="midCat"/>
      </c:valAx>
      <c:valAx>
        <c:axId val="403095728"/>
        <c:scaling>
          <c:orientation val="minMax"/>
          <c:max val="1.100000000000000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Proportion Moving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3091808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802384076990394"/>
          <c:y val="7.4016797900262971E-2"/>
          <c:w val="0.77877296587926459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median'!$A$3:$V$3</c:f>
              <c:numCache>
                <c:formatCode>0.00</c:formatCode>
                <c:ptCount val="22"/>
                <c:pt idx="0">
                  <c:v>0.97311815000000002</c:v>
                </c:pt>
                <c:pt idx="1">
                  <c:v>0.97854590000000008</c:v>
                </c:pt>
                <c:pt idx="2">
                  <c:v>0.97513274999999988</c:v>
                </c:pt>
                <c:pt idx="3">
                  <c:v>0.95840224999999979</c:v>
                </c:pt>
                <c:pt idx="4">
                  <c:v>0.90182420000000019</c:v>
                </c:pt>
                <c:pt idx="5">
                  <c:v>0.87936539999999996</c:v>
                </c:pt>
                <c:pt idx="6">
                  <c:v>0.85102454999999999</c:v>
                </c:pt>
                <c:pt idx="7">
                  <c:v>0.8335764499999998</c:v>
                </c:pt>
                <c:pt idx="8">
                  <c:v>0.84282394999999988</c:v>
                </c:pt>
                <c:pt idx="9">
                  <c:v>0.8724232999999999</c:v>
                </c:pt>
                <c:pt idx="10">
                  <c:v>0.89659469999999997</c:v>
                </c:pt>
                <c:pt idx="11">
                  <c:v>0.92898760000000002</c:v>
                </c:pt>
                <c:pt idx="12">
                  <c:v>0.94982490000000008</c:v>
                </c:pt>
                <c:pt idx="13">
                  <c:v>0.95672694999999996</c:v>
                </c:pt>
                <c:pt idx="14">
                  <c:v>0.95335579999999998</c:v>
                </c:pt>
                <c:pt idx="15">
                  <c:v>0.93637629999999972</c:v>
                </c:pt>
                <c:pt idx="16">
                  <c:v>0.89381609999999978</c:v>
                </c:pt>
                <c:pt idx="17">
                  <c:v>0.85882079999999983</c:v>
                </c:pt>
                <c:pt idx="18">
                  <c:v>0.82934664999999996</c:v>
                </c:pt>
                <c:pt idx="19">
                  <c:v>0.82980839999999989</c:v>
                </c:pt>
                <c:pt idx="20">
                  <c:v>0.83904394999999998</c:v>
                </c:pt>
                <c:pt idx="21">
                  <c:v>0.87460970000000016</c:v>
                </c:pt>
              </c:numCache>
            </c:numRef>
          </c:yVal>
          <c:smooth val="0"/>
        </c:ser>
        <c:ser>
          <c:idx val="1"/>
          <c:order val="1"/>
          <c:tx>
            <c:v>Switch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'Switch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median'!$A$2:$V$2</c:f>
              <c:numCache>
                <c:formatCode>0.00</c:formatCode>
                <c:ptCount val="22"/>
                <c:pt idx="0">
                  <c:v>0.78399450000000004</c:v>
                </c:pt>
                <c:pt idx="1">
                  <c:v>0.81174550000000012</c:v>
                </c:pt>
                <c:pt idx="2">
                  <c:v>0.78494850000000005</c:v>
                </c:pt>
                <c:pt idx="3">
                  <c:v>0.74804100000000007</c:v>
                </c:pt>
                <c:pt idx="4">
                  <c:v>0.67626150000000007</c:v>
                </c:pt>
                <c:pt idx="5">
                  <c:v>0.61365300000000012</c:v>
                </c:pt>
                <c:pt idx="6">
                  <c:v>0.54316749999999991</c:v>
                </c:pt>
                <c:pt idx="7">
                  <c:v>0.50029600000000007</c:v>
                </c:pt>
                <c:pt idx="8">
                  <c:v>0.49832000000000015</c:v>
                </c:pt>
                <c:pt idx="9">
                  <c:v>0.5290395</c:v>
                </c:pt>
                <c:pt idx="10">
                  <c:v>0.54590399999999983</c:v>
                </c:pt>
                <c:pt idx="11">
                  <c:v>0.604487</c:v>
                </c:pt>
                <c:pt idx="12">
                  <c:v>0.6496900000000001</c:v>
                </c:pt>
                <c:pt idx="13">
                  <c:v>0.6654905000000001</c:v>
                </c:pt>
                <c:pt idx="14">
                  <c:v>0.67564500000000027</c:v>
                </c:pt>
                <c:pt idx="15">
                  <c:v>0.64690300000000012</c:v>
                </c:pt>
                <c:pt idx="16">
                  <c:v>0.58733799999999992</c:v>
                </c:pt>
                <c:pt idx="17">
                  <c:v>0.54564550000000012</c:v>
                </c:pt>
                <c:pt idx="18">
                  <c:v>0.50266100000000002</c:v>
                </c:pt>
                <c:pt idx="19">
                  <c:v>0.46091350000000003</c:v>
                </c:pt>
                <c:pt idx="20">
                  <c:v>0.4564995</c:v>
                </c:pt>
                <c:pt idx="21">
                  <c:v>0.49448450000000016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median'!$A$1:$V$1</c:f>
              <c:numCache>
                <c:formatCode>0.00</c:formatCode>
                <c:ptCount val="22"/>
                <c:pt idx="0">
                  <c:v>0.31813580000000002</c:v>
                </c:pt>
                <c:pt idx="1">
                  <c:v>0.3183921500000001</c:v>
                </c:pt>
                <c:pt idx="2">
                  <c:v>0.31274050000000003</c:v>
                </c:pt>
                <c:pt idx="3">
                  <c:v>0.24636190000000005</c:v>
                </c:pt>
                <c:pt idx="4">
                  <c:v>0.19995580000000004</c:v>
                </c:pt>
                <c:pt idx="5">
                  <c:v>0.15969745000000007</c:v>
                </c:pt>
                <c:pt idx="6">
                  <c:v>0.12613735000000001</c:v>
                </c:pt>
                <c:pt idx="7">
                  <c:v>0.12906720000000005</c:v>
                </c:pt>
                <c:pt idx="8">
                  <c:v>0.11655560000000001</c:v>
                </c:pt>
                <c:pt idx="9">
                  <c:v>0.12989865</c:v>
                </c:pt>
                <c:pt idx="10">
                  <c:v>0.15722905000000004</c:v>
                </c:pt>
                <c:pt idx="11">
                  <c:v>0.20142715000000003</c:v>
                </c:pt>
                <c:pt idx="12">
                  <c:v>0.22741480000000003</c:v>
                </c:pt>
                <c:pt idx="13">
                  <c:v>0.24523320000000004</c:v>
                </c:pt>
                <c:pt idx="14">
                  <c:v>0.23769345000000003</c:v>
                </c:pt>
                <c:pt idx="15">
                  <c:v>0.2051297</c:v>
                </c:pt>
                <c:pt idx="16">
                  <c:v>0.17489390000000005</c:v>
                </c:pt>
                <c:pt idx="17">
                  <c:v>0.13220770000000001</c:v>
                </c:pt>
                <c:pt idx="18">
                  <c:v>0.11532495000000001</c:v>
                </c:pt>
                <c:pt idx="19">
                  <c:v>0.10302945000000002</c:v>
                </c:pt>
                <c:pt idx="20">
                  <c:v>0.10340895</c:v>
                </c:pt>
                <c:pt idx="21">
                  <c:v>0.11660665000000003</c:v>
                </c:pt>
              </c:numCache>
            </c:numRef>
          </c:yVal>
          <c:smooth val="0"/>
        </c:ser>
        <c:ser>
          <c:idx val="3"/>
          <c:order val="3"/>
          <c:spPr>
            <a:ln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'Switch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mode'!$A$3:$V$3</c:f>
              <c:numCache>
                <c:formatCode>0.00</c:formatCode>
                <c:ptCount val="22"/>
                <c:pt idx="0">
                  <c:v>0.97311815000000002</c:v>
                </c:pt>
                <c:pt idx="1">
                  <c:v>0.98405575000000001</c:v>
                </c:pt>
                <c:pt idx="2">
                  <c:v>0.98670570000000002</c:v>
                </c:pt>
                <c:pt idx="3">
                  <c:v>0.97652474999999983</c:v>
                </c:pt>
                <c:pt idx="4">
                  <c:v>0.92525424999999983</c:v>
                </c:pt>
                <c:pt idx="5">
                  <c:v>0.917578</c:v>
                </c:pt>
                <c:pt idx="6">
                  <c:v>0.88788539999999971</c:v>
                </c:pt>
                <c:pt idx="7">
                  <c:v>0.88195860000000004</c:v>
                </c:pt>
                <c:pt idx="8">
                  <c:v>0.90387194999999998</c:v>
                </c:pt>
                <c:pt idx="9">
                  <c:v>0.92860274999999981</c:v>
                </c:pt>
                <c:pt idx="10">
                  <c:v>0.95778285000000019</c:v>
                </c:pt>
                <c:pt idx="11">
                  <c:v>0.97421924999999998</c:v>
                </c:pt>
                <c:pt idx="12">
                  <c:v>0.98720394999999994</c:v>
                </c:pt>
                <c:pt idx="13">
                  <c:v>0.98867349999999998</c:v>
                </c:pt>
                <c:pt idx="14">
                  <c:v>0.98747074999999973</c:v>
                </c:pt>
                <c:pt idx="15">
                  <c:v>0.97680285000000011</c:v>
                </c:pt>
                <c:pt idx="16">
                  <c:v>0.94149949999999982</c:v>
                </c:pt>
                <c:pt idx="17">
                  <c:v>0.9162672999999999</c:v>
                </c:pt>
                <c:pt idx="18">
                  <c:v>0.88840419999999987</c:v>
                </c:pt>
                <c:pt idx="19">
                  <c:v>0.89913575000000001</c:v>
                </c:pt>
                <c:pt idx="20">
                  <c:v>0.91245479999999979</c:v>
                </c:pt>
                <c:pt idx="21">
                  <c:v>0.94340400000000002</c:v>
                </c:pt>
              </c:numCache>
            </c:numRef>
          </c:yVal>
          <c:smooth val="0"/>
        </c:ser>
        <c:ser>
          <c:idx val="4"/>
          <c:order val="4"/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'Switch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mode'!$A$2:$V$2</c:f>
              <c:numCache>
                <c:formatCode>0.00</c:formatCode>
                <c:ptCount val="22"/>
                <c:pt idx="0">
                  <c:v>0.78399450000000004</c:v>
                </c:pt>
                <c:pt idx="1">
                  <c:v>0.81849250000000007</c:v>
                </c:pt>
                <c:pt idx="2">
                  <c:v>0.78322350000000007</c:v>
                </c:pt>
                <c:pt idx="3">
                  <c:v>0.74650550000000004</c:v>
                </c:pt>
                <c:pt idx="4">
                  <c:v>0.6550020000000002</c:v>
                </c:pt>
                <c:pt idx="5">
                  <c:v>0.57492399999999999</c:v>
                </c:pt>
                <c:pt idx="6">
                  <c:v>0.50462899999999999</c:v>
                </c:pt>
                <c:pt idx="7">
                  <c:v>0.4490555</c:v>
                </c:pt>
                <c:pt idx="8">
                  <c:v>0.48507450000000008</c:v>
                </c:pt>
                <c:pt idx="9">
                  <c:v>0.53528249999999988</c:v>
                </c:pt>
                <c:pt idx="10">
                  <c:v>0.56912549999999995</c:v>
                </c:pt>
                <c:pt idx="11">
                  <c:v>0.64313200000000004</c:v>
                </c:pt>
                <c:pt idx="12">
                  <c:v>0.71955750000000007</c:v>
                </c:pt>
                <c:pt idx="13">
                  <c:v>0.73110399999999998</c:v>
                </c:pt>
                <c:pt idx="14">
                  <c:v>0.7381105</c:v>
                </c:pt>
                <c:pt idx="15">
                  <c:v>0.70026649999999979</c:v>
                </c:pt>
                <c:pt idx="16">
                  <c:v>0.61180850000000009</c:v>
                </c:pt>
                <c:pt idx="17">
                  <c:v>0.54039400000000004</c:v>
                </c:pt>
                <c:pt idx="18">
                  <c:v>0.49972050000000007</c:v>
                </c:pt>
                <c:pt idx="19">
                  <c:v>0.4645435</c:v>
                </c:pt>
                <c:pt idx="20">
                  <c:v>0.4583755000000001</c:v>
                </c:pt>
                <c:pt idx="21">
                  <c:v>0.52662699999999996</c:v>
                </c:pt>
              </c:numCache>
            </c:numRef>
          </c:yVal>
          <c:smooth val="0"/>
        </c:ser>
        <c:ser>
          <c:idx val="5"/>
          <c:order val="5"/>
          <c:spPr>
            <a:ln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'Baseline No Catch'!$A$5:$V$5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mode'!$A$1:$V$1</c:f>
              <c:numCache>
                <c:formatCode>0.00</c:formatCode>
                <c:ptCount val="22"/>
                <c:pt idx="0">
                  <c:v>0.31813580000000002</c:v>
                </c:pt>
                <c:pt idx="1">
                  <c:v>0.29159504999999997</c:v>
                </c:pt>
                <c:pt idx="2">
                  <c:v>0.22352815000000001</c:v>
                </c:pt>
                <c:pt idx="3">
                  <c:v>0.16071620000000003</c:v>
                </c:pt>
                <c:pt idx="4">
                  <c:v>0.12711295</c:v>
                </c:pt>
                <c:pt idx="5">
                  <c:v>8.8523055000000031E-2</c:v>
                </c:pt>
                <c:pt idx="6">
                  <c:v>7.261703500000001E-2</c:v>
                </c:pt>
                <c:pt idx="7">
                  <c:v>7.2939455E-2</c:v>
                </c:pt>
                <c:pt idx="8">
                  <c:v>7.5341420000000034E-2</c:v>
                </c:pt>
                <c:pt idx="9">
                  <c:v>8.2320615E-2</c:v>
                </c:pt>
                <c:pt idx="10">
                  <c:v>0.10966995000000002</c:v>
                </c:pt>
                <c:pt idx="11">
                  <c:v>0.15518330000000002</c:v>
                </c:pt>
                <c:pt idx="12">
                  <c:v>0.17543145000000007</c:v>
                </c:pt>
                <c:pt idx="13">
                  <c:v>0.19402729999999999</c:v>
                </c:pt>
                <c:pt idx="14">
                  <c:v>0.16666010000000001</c:v>
                </c:pt>
                <c:pt idx="15">
                  <c:v>0.14909975000000006</c:v>
                </c:pt>
                <c:pt idx="16">
                  <c:v>0.12254865000000001</c:v>
                </c:pt>
                <c:pt idx="17">
                  <c:v>8.2799745000000008E-2</c:v>
                </c:pt>
                <c:pt idx="18">
                  <c:v>7.299331000000002E-2</c:v>
                </c:pt>
                <c:pt idx="19">
                  <c:v>7.548489500000001E-2</c:v>
                </c:pt>
                <c:pt idx="20">
                  <c:v>6.6801154999999987E-2</c:v>
                </c:pt>
                <c:pt idx="21">
                  <c:v>7.5268000000000002E-2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244160"/>
        <c:axId val="404241416"/>
      </c:scatterChart>
      <c:valAx>
        <c:axId val="404244160"/>
        <c:scaling>
          <c:orientation val="minMax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4241416"/>
        <c:crosses val="autoZero"/>
        <c:crossBetween val="midCat"/>
      </c:valAx>
      <c:valAx>
        <c:axId val="404241416"/>
        <c:scaling>
          <c:orientation val="minMax"/>
          <c:max val="1.100000000000000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Proportion Moving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4244160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802384076990394"/>
          <c:y val="7.4016797900262873E-2"/>
          <c:w val="0.77877296587926448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'DecreasedState NoC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'DecreasedState NoC - median'!$A$3:$V$3</c:f>
              <c:numCache>
                <c:formatCode>0.00</c:formatCode>
                <c:ptCount val="22"/>
                <c:pt idx="0">
                  <c:v>0.97311815000000002</c:v>
                </c:pt>
                <c:pt idx="1">
                  <c:v>0.91384504999999994</c:v>
                </c:pt>
                <c:pt idx="2">
                  <c:v>0.89239195000000004</c:v>
                </c:pt>
                <c:pt idx="3">
                  <c:v>0.85770884999999997</c:v>
                </c:pt>
                <c:pt idx="4">
                  <c:v>0.83210024999999999</c:v>
                </c:pt>
                <c:pt idx="5">
                  <c:v>0.82605695000000001</c:v>
                </c:pt>
                <c:pt idx="6">
                  <c:v>0.80059214999999961</c:v>
                </c:pt>
                <c:pt idx="7">
                  <c:v>0.78513109999999997</c:v>
                </c:pt>
                <c:pt idx="8">
                  <c:v>0.76544409999999985</c:v>
                </c:pt>
                <c:pt idx="9">
                  <c:v>0.74774020000000008</c:v>
                </c:pt>
                <c:pt idx="10">
                  <c:v>0.72154949999999984</c:v>
                </c:pt>
                <c:pt idx="11">
                  <c:v>0.72241285</c:v>
                </c:pt>
                <c:pt idx="12">
                  <c:v>0.74281874999999986</c:v>
                </c:pt>
                <c:pt idx="13">
                  <c:v>0.7220605499999998</c:v>
                </c:pt>
                <c:pt idx="14">
                  <c:v>0.70142264999999981</c:v>
                </c:pt>
                <c:pt idx="15">
                  <c:v>0.68571605000000002</c:v>
                </c:pt>
                <c:pt idx="16">
                  <c:v>0.64280099999999973</c:v>
                </c:pt>
                <c:pt idx="17">
                  <c:v>0.62471634999999959</c:v>
                </c:pt>
                <c:pt idx="18">
                  <c:v>0.62736469999999933</c:v>
                </c:pt>
                <c:pt idx="19">
                  <c:v>0.64173054999999979</c:v>
                </c:pt>
                <c:pt idx="20">
                  <c:v>0.65598259999999997</c:v>
                </c:pt>
                <c:pt idx="21">
                  <c:v>0.66220264999999989</c:v>
                </c:pt>
              </c:numCache>
            </c:numRef>
          </c:yVal>
          <c:smooth val="0"/>
        </c:ser>
        <c:ser>
          <c:idx val="1"/>
          <c:order val="1"/>
          <c:tx>
            <c:v>DecreasedState2 NoC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'DecreasedState NoC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'DecreasedState NoC - median'!$A$2:$V$2</c:f>
              <c:numCache>
                <c:formatCode>0.00</c:formatCode>
                <c:ptCount val="22"/>
                <c:pt idx="0">
                  <c:v>0.78399450000000004</c:v>
                </c:pt>
                <c:pt idx="1">
                  <c:v>0.70822150000000017</c:v>
                </c:pt>
                <c:pt idx="2">
                  <c:v>0.62737599999999993</c:v>
                </c:pt>
                <c:pt idx="3">
                  <c:v>0.57622099999999998</c:v>
                </c:pt>
                <c:pt idx="4">
                  <c:v>0.52364950000000021</c:v>
                </c:pt>
                <c:pt idx="5">
                  <c:v>0.46907250000000006</c:v>
                </c:pt>
                <c:pt idx="6">
                  <c:v>0.42508200000000007</c:v>
                </c:pt>
                <c:pt idx="7">
                  <c:v>0.3812040000000001</c:v>
                </c:pt>
                <c:pt idx="8">
                  <c:v>0.35926950000000002</c:v>
                </c:pt>
                <c:pt idx="9">
                  <c:v>0.33205000000000007</c:v>
                </c:pt>
                <c:pt idx="10">
                  <c:v>0.2987475</c:v>
                </c:pt>
                <c:pt idx="11">
                  <c:v>0.27043300000000003</c:v>
                </c:pt>
                <c:pt idx="12">
                  <c:v>0.25411900000000004</c:v>
                </c:pt>
                <c:pt idx="13">
                  <c:v>0.2357775</c:v>
                </c:pt>
                <c:pt idx="14">
                  <c:v>0.22704700000000003</c:v>
                </c:pt>
                <c:pt idx="15">
                  <c:v>0.20705699999999999</c:v>
                </c:pt>
                <c:pt idx="16">
                  <c:v>0.1926485</c:v>
                </c:pt>
                <c:pt idx="17">
                  <c:v>0.18797800000000003</c:v>
                </c:pt>
                <c:pt idx="18">
                  <c:v>0.17297000000000001</c:v>
                </c:pt>
                <c:pt idx="19">
                  <c:v>0.1637595</c:v>
                </c:pt>
                <c:pt idx="20">
                  <c:v>0.16269149999999999</c:v>
                </c:pt>
                <c:pt idx="21">
                  <c:v>0.15558200000000003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'DecreasedState NoC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'DecreasedState NoC - median'!$A$1:$V$1</c:f>
              <c:numCache>
                <c:formatCode>0.00</c:formatCode>
                <c:ptCount val="22"/>
                <c:pt idx="0">
                  <c:v>0.31813580000000002</c:v>
                </c:pt>
                <c:pt idx="1">
                  <c:v>0.24207970000000001</c:v>
                </c:pt>
                <c:pt idx="2">
                  <c:v>0.1902596</c:v>
                </c:pt>
                <c:pt idx="3">
                  <c:v>0.15264735000000004</c:v>
                </c:pt>
                <c:pt idx="4">
                  <c:v>0.12853890000000001</c:v>
                </c:pt>
                <c:pt idx="5">
                  <c:v>0.1032185</c:v>
                </c:pt>
                <c:pt idx="6">
                  <c:v>7.8088510000000014E-2</c:v>
                </c:pt>
                <c:pt idx="7">
                  <c:v>7.5857174999999999E-2</c:v>
                </c:pt>
                <c:pt idx="8">
                  <c:v>5.9107045000000004E-2</c:v>
                </c:pt>
                <c:pt idx="9">
                  <c:v>4.6090900000000004E-2</c:v>
                </c:pt>
                <c:pt idx="10">
                  <c:v>3.9069605E-2</c:v>
                </c:pt>
                <c:pt idx="11">
                  <c:v>3.8728360000000003E-2</c:v>
                </c:pt>
                <c:pt idx="12">
                  <c:v>3.4071805000000004E-2</c:v>
                </c:pt>
                <c:pt idx="13">
                  <c:v>3.145588500000001E-2</c:v>
                </c:pt>
                <c:pt idx="14">
                  <c:v>3.177430500000001E-2</c:v>
                </c:pt>
                <c:pt idx="15">
                  <c:v>2.8416965000000002E-2</c:v>
                </c:pt>
                <c:pt idx="16">
                  <c:v>2.7380170000000006E-2</c:v>
                </c:pt>
                <c:pt idx="17">
                  <c:v>2.4156219999999999E-2</c:v>
                </c:pt>
                <c:pt idx="18">
                  <c:v>2.4784479999999998E-2</c:v>
                </c:pt>
                <c:pt idx="19">
                  <c:v>2.6011050000000004E-2</c:v>
                </c:pt>
                <c:pt idx="20">
                  <c:v>2.2905165000000005E-2</c:v>
                </c:pt>
                <c:pt idx="21">
                  <c:v>2.0371210000000008E-2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4643456"/>
        <c:axId val="314643848"/>
      </c:scatterChart>
      <c:valAx>
        <c:axId val="314643456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14643848"/>
        <c:crosses val="autoZero"/>
        <c:crossBetween val="midCat"/>
      </c:valAx>
      <c:valAx>
        <c:axId val="314643848"/>
        <c:scaling>
          <c:orientation val="minMax"/>
          <c:max val="1.100000000000000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Proportion Moving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14643456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802384076990394"/>
          <c:y val="7.4016797900262818E-2"/>
          <c:w val="0.77877296587926459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'IncreasedState NoC - mode'!$A$5:$V$5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'IncreasedState NoC - median'!$A$3:$V$3</c:f>
              <c:numCache>
                <c:formatCode>0.00</c:formatCode>
                <c:ptCount val="22"/>
                <c:pt idx="0">
                  <c:v>0.97311815000000002</c:v>
                </c:pt>
                <c:pt idx="1">
                  <c:v>0.97854590000000008</c:v>
                </c:pt>
                <c:pt idx="2">
                  <c:v>0.98354889999999984</c:v>
                </c:pt>
                <c:pt idx="3">
                  <c:v>0.98829294999999973</c:v>
                </c:pt>
                <c:pt idx="4">
                  <c:v>0.99005599999999983</c:v>
                </c:pt>
                <c:pt idx="5">
                  <c:v>0.99327984999999996</c:v>
                </c:pt>
                <c:pt idx="6">
                  <c:v>0.9941747999999998</c:v>
                </c:pt>
                <c:pt idx="7">
                  <c:v>0.99518609999999985</c:v>
                </c:pt>
                <c:pt idx="8">
                  <c:v>0.99636479999999994</c:v>
                </c:pt>
                <c:pt idx="9">
                  <c:v>0.99715509999999996</c:v>
                </c:pt>
                <c:pt idx="10">
                  <c:v>0.99723089999999992</c:v>
                </c:pt>
                <c:pt idx="11">
                  <c:v>0.99814999999999998</c:v>
                </c:pt>
                <c:pt idx="12">
                  <c:v>0.99870309999999984</c:v>
                </c:pt>
                <c:pt idx="13">
                  <c:v>0.99882274999999987</c:v>
                </c:pt>
                <c:pt idx="14">
                  <c:v>0.99904435000000003</c:v>
                </c:pt>
                <c:pt idx="15">
                  <c:v>0.99914404999999984</c:v>
                </c:pt>
                <c:pt idx="16">
                  <c:v>0.99919979999999997</c:v>
                </c:pt>
                <c:pt idx="17">
                  <c:v>0.99929709999999994</c:v>
                </c:pt>
                <c:pt idx="18">
                  <c:v>0.99945414999999993</c:v>
                </c:pt>
                <c:pt idx="19">
                  <c:v>0.99965384999999984</c:v>
                </c:pt>
                <c:pt idx="20">
                  <c:v>0.99969204999999983</c:v>
                </c:pt>
                <c:pt idx="21">
                  <c:v>0.99976419999999988</c:v>
                </c:pt>
              </c:numCache>
            </c:numRef>
          </c:yVal>
          <c:smooth val="0"/>
        </c:ser>
        <c:ser>
          <c:idx val="1"/>
          <c:order val="1"/>
          <c:tx>
            <c:v>IncreasedState2 NoC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'IncreasedState NoC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'IncreasedState NoC - median'!$A$2:$V$2</c:f>
              <c:numCache>
                <c:formatCode>0.00</c:formatCode>
                <c:ptCount val="22"/>
                <c:pt idx="0">
                  <c:v>0.78399450000000004</c:v>
                </c:pt>
                <c:pt idx="1">
                  <c:v>0.81174550000000012</c:v>
                </c:pt>
                <c:pt idx="2">
                  <c:v>0.8179305</c:v>
                </c:pt>
                <c:pt idx="3">
                  <c:v>0.84071499999999999</c:v>
                </c:pt>
                <c:pt idx="4">
                  <c:v>0.86305500000000013</c:v>
                </c:pt>
                <c:pt idx="5">
                  <c:v>0.87080800000000014</c:v>
                </c:pt>
                <c:pt idx="6">
                  <c:v>0.88589849999999992</c:v>
                </c:pt>
                <c:pt idx="7">
                  <c:v>0.89769600000000005</c:v>
                </c:pt>
                <c:pt idx="8">
                  <c:v>0.91212700000000002</c:v>
                </c:pt>
                <c:pt idx="9">
                  <c:v>0.92349400000000004</c:v>
                </c:pt>
                <c:pt idx="10">
                  <c:v>0.9311855</c:v>
                </c:pt>
                <c:pt idx="11">
                  <c:v>0.93795000000000017</c:v>
                </c:pt>
                <c:pt idx="12">
                  <c:v>0.94223750000000006</c:v>
                </c:pt>
                <c:pt idx="13">
                  <c:v>0.95041249999999988</c:v>
                </c:pt>
                <c:pt idx="14">
                  <c:v>0.95697350000000003</c:v>
                </c:pt>
                <c:pt idx="15">
                  <c:v>0.96061350000000001</c:v>
                </c:pt>
                <c:pt idx="16">
                  <c:v>0.96724850000000007</c:v>
                </c:pt>
                <c:pt idx="17">
                  <c:v>0.97091550000000004</c:v>
                </c:pt>
                <c:pt idx="18">
                  <c:v>0.97377099999999994</c:v>
                </c:pt>
                <c:pt idx="19">
                  <c:v>0.97694400000000015</c:v>
                </c:pt>
                <c:pt idx="20">
                  <c:v>0.97805999999999993</c:v>
                </c:pt>
                <c:pt idx="21">
                  <c:v>0.98115849999999993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'IncreasedState NoC - median'!$A$5:$V$5</c:f>
              <c:numCache>
                <c:formatCode>General</c:formatCode>
                <c:ptCount val="2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'IncreasedState NoC - median'!$A$1:$V$1</c:f>
              <c:numCache>
                <c:formatCode>0.00</c:formatCode>
                <c:ptCount val="22"/>
                <c:pt idx="0">
                  <c:v>0.31813580000000002</c:v>
                </c:pt>
                <c:pt idx="1">
                  <c:v>0.3183921500000001</c:v>
                </c:pt>
                <c:pt idx="2">
                  <c:v>0.32897130000000008</c:v>
                </c:pt>
                <c:pt idx="3">
                  <c:v>0.35807375000000002</c:v>
                </c:pt>
                <c:pt idx="4">
                  <c:v>0.38263890000000006</c:v>
                </c:pt>
                <c:pt idx="5">
                  <c:v>0.39349770000000006</c:v>
                </c:pt>
                <c:pt idx="6">
                  <c:v>0.38942030000000016</c:v>
                </c:pt>
                <c:pt idx="7">
                  <c:v>0.44280690000000006</c:v>
                </c:pt>
                <c:pt idx="8">
                  <c:v>0.42996905000000002</c:v>
                </c:pt>
                <c:pt idx="9">
                  <c:v>0.42801145000000002</c:v>
                </c:pt>
                <c:pt idx="10">
                  <c:v>0.42151010000000005</c:v>
                </c:pt>
                <c:pt idx="11">
                  <c:v>0.46180290000000007</c:v>
                </c:pt>
                <c:pt idx="12">
                  <c:v>0.47582310000000005</c:v>
                </c:pt>
                <c:pt idx="13">
                  <c:v>0.47899405</c:v>
                </c:pt>
                <c:pt idx="14">
                  <c:v>0.51587939999999999</c:v>
                </c:pt>
                <c:pt idx="15">
                  <c:v>0.51574815000000018</c:v>
                </c:pt>
                <c:pt idx="16">
                  <c:v>0.53513669999999991</c:v>
                </c:pt>
                <c:pt idx="17">
                  <c:v>0.54031114999999985</c:v>
                </c:pt>
                <c:pt idx="18">
                  <c:v>0.53158669999999997</c:v>
                </c:pt>
                <c:pt idx="19">
                  <c:v>0.5478396499999999</c:v>
                </c:pt>
                <c:pt idx="20">
                  <c:v>0.55112410000000001</c:v>
                </c:pt>
                <c:pt idx="21">
                  <c:v>0.57825320000000002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4002224"/>
        <c:axId val="353995168"/>
      </c:scatterChart>
      <c:valAx>
        <c:axId val="354002224"/>
        <c:scaling>
          <c:orientation val="minMax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53995168"/>
        <c:crosses val="autoZero"/>
        <c:crossBetween val="midCat"/>
      </c:valAx>
      <c:valAx>
        <c:axId val="353995168"/>
        <c:scaling>
          <c:orientation val="minMax"/>
          <c:max val="1.100000000000000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Proportion Moving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54002224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0.06445</cdr:x>
      <cdr:y>0.11786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3143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a)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0.06445</cdr:x>
      <cdr:y>0.11786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3143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b)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a)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c)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0.61719</cdr:x>
      <cdr:y>0.72083</cdr:y>
    </cdr:from>
    <cdr:to>
      <cdr:x>0.9323</cdr:x>
      <cdr:y>0.83333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57419" y="1647817"/>
          <a:ext cx="115254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/>
            <a:t>Switch (median)</a:t>
          </a:r>
          <a:endParaRPr lang="en-US" sz="1100" b="1" baseline="-2500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0.61979</cdr:x>
      <cdr:y>0.07083</cdr:y>
    </cdr:from>
    <cdr:to>
      <cdr:x>0.9349</cdr:x>
      <cdr:y>0.2875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66944" y="161917"/>
          <a:ext cx="1152546" cy="4953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/>
            <a:t>Decreased State (median)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g)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0.61719</cdr:x>
      <cdr:y>0.62083</cdr:y>
    </cdr:from>
    <cdr:to>
      <cdr:x>0.9323</cdr:x>
      <cdr:y>0.83333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57434" y="1419225"/>
          <a:ext cx="1152546" cy="4857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/>
            <a:t>Increased State (median)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e)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DE1DA5B-B547-44C4-86F3-814E2B22BCA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B2667A-7E67-4F6C-9235-58941499D7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47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B2667A-7E67-4F6C-9235-58941499D78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1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B2667A-7E67-4F6C-9235-58941499D78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418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306DA-4FD9-4CB1-8E04-1BB8C0569CED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77AD6-6989-4A32-8C8E-2DB3340C43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CB436-BE04-4AA4-B221-AB6EF876C4D7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6EF73-7529-499C-BDE9-670AF71A77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C4416-11B4-48D6-8B15-D6A4BA410FAB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A114A-ECCB-4159-9893-2A50F2E918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CEC59-C118-4F81-8B11-CE82134DBC3A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19005-630B-4267-8C4A-FE06904E0A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697DE-9EF8-428D-B5E1-38C0BADE31E3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48EDD-F3A8-45D4-9BC2-E4148EE8A4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ABC9E-E9CD-4C5D-BDDC-BE5C683A4B4C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AD75F-1A5B-420D-A014-6D516EB122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25C1-0500-4699-8D91-D0E7E76C0F4A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2B0F6-AF50-4ED8-8013-C9BDFF3DB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27CB8-135E-4C8B-9292-97F0E0EFCF3E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A4039-7B76-4B72-BE13-4450DA8CF8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70AE2-C4A5-44C8-BBFB-6AE6CCE4AC73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9D423-2B98-4537-8AA3-4EB77704F9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DDBAC-44FC-438A-A7CA-828BECF64B2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E0347-ED29-4A30-B331-2818143A1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AC5E9-56F4-49B1-BF81-4E92F74EEADF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D6D99-1F03-4435-8EA0-CE5E5DE526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6CD81B-1BBF-4F58-B44E-787688D4A6D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D95F00-2350-462B-B40B-612ACED0A7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An Alternative Sardine Recruit Movement Model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057400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SPSWG Meeting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31</a:t>
            </a:r>
            <a:r>
              <a:rPr lang="en-US" sz="4200" baseline="30000" dirty="0" smtClean="0"/>
              <a:t>st</a:t>
            </a:r>
            <a:r>
              <a:rPr lang="en-US" sz="4200" dirty="0" smtClean="0"/>
              <a:t> October 2013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err="1" smtClean="0"/>
              <a:t>Carryn</a:t>
            </a:r>
            <a:r>
              <a:rPr lang="en-US" sz="4200" dirty="0" smtClean="0"/>
              <a:t> de Moor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Doug Butterworth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867400"/>
            <a:ext cx="1457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676400" y="5943600"/>
            <a:ext cx="731520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Marine Resource Assessment and Management Group (MARAM)</a:t>
            </a:r>
          </a:p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Department of Mathematics and Applied Mathematics</a:t>
            </a:r>
          </a:p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University of Cape Town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Alternative Movement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FISHERIES/2013/OCT/SWG-PEL/28 – movement may increase/decrease over time depending on whether a ‘</a:t>
            </a:r>
            <a:r>
              <a:rPr lang="en-US" dirty="0" err="1" smtClean="0"/>
              <a:t>favourable</a:t>
            </a:r>
            <a:r>
              <a:rPr lang="en-US" dirty="0" smtClean="0"/>
              <a:t>’/‘</a:t>
            </a:r>
            <a:r>
              <a:rPr lang="en-US" dirty="0" err="1" smtClean="0"/>
              <a:t>unfavourable</a:t>
            </a:r>
            <a:r>
              <a:rPr lang="en-US" dirty="0" smtClean="0"/>
              <a:t>’ environmental state exists on the south coast</a:t>
            </a:r>
          </a:p>
          <a:p>
            <a:r>
              <a:rPr lang="en-US" dirty="0" smtClean="0"/>
              <a:t>Years of historic switches (1994, 2003, 2009) from STARS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Alternative Movement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assumes two possible regimes, each with its own “equilibrium” proportion moving</a:t>
            </a:r>
          </a:p>
          <a:p>
            <a:r>
              <a:rPr lang="en-US" dirty="0" smtClean="0"/>
              <a:t>Predicted proportion moving approaches the equilibrium level asymptotically via a geometric series</a:t>
            </a:r>
          </a:p>
          <a:p>
            <a:r>
              <a:rPr lang="en-US" dirty="0" smtClean="0"/>
              <a:t>Fit model to both estimated proportions at joint posterior mode and median values of posterior for annual movement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Model Fits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52400" y="1371600"/>
          <a:ext cx="48768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114800" y="3962400"/>
          <a:ext cx="48768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419600" y="14478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Joint Posterior Mode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9000" y="37338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Posterior Medians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Model Fits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53000" y="60960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- - - -  </a:t>
            </a:r>
            <a:r>
              <a:rPr lang="en-US" sz="1100" dirty="0" smtClean="0">
                <a:solidFill>
                  <a:srgbClr val="FF0000"/>
                </a:solidFill>
              </a:rPr>
              <a:t>Posterior Median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05600" y="3429000"/>
            <a:ext cx="1905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90% Probability Interval</a:t>
            </a:r>
            <a:endParaRPr lang="en-US" sz="1100" dirty="0">
              <a:solidFill>
                <a:srgbClr val="FF0000"/>
              </a:solidFill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609600" y="1981200"/>
          <a:ext cx="60198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ight Brace 10"/>
          <p:cNvSpPr/>
          <p:nvPr/>
        </p:nvSpPr>
        <p:spPr>
          <a:xfrm>
            <a:off x="6172200" y="2590800"/>
            <a:ext cx="533400" cy="19812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1722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Joint Posterior Mode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00400" y="617220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Posterior Average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4" name="Diamond 13"/>
          <p:cNvSpPr/>
          <p:nvPr/>
        </p:nvSpPr>
        <p:spPr>
          <a:xfrm>
            <a:off x="685800" y="6248400"/>
            <a:ext cx="76200" cy="76200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819400" y="6324600"/>
            <a:ext cx="30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867400" y="2514600"/>
            <a:ext cx="457200" cy="533400"/>
          </a:xfrm>
          <a:prstGeom prst="ellipse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600200" y="4876800"/>
            <a:ext cx="1219200" cy="533400"/>
          </a:xfrm>
          <a:prstGeom prst="ellipse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Future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“switch” was in 2009 to the higher equilibrium state (increasing proportions moving)</a:t>
            </a:r>
          </a:p>
          <a:p>
            <a:r>
              <a:rPr lang="en-US" dirty="0" smtClean="0"/>
              <a:t>Future “switches” every 5-7 years</a:t>
            </a:r>
          </a:p>
          <a:p>
            <a:r>
              <a:rPr lang="en-US" dirty="0" smtClean="0"/>
              <a:t>Based on model fit to posterior medians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Future Projected Movement </a:t>
            </a:r>
            <a:b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(No Catch Scenario)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4267200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Ratio of “south” : “west” 1+ biomass (</a:t>
            </a:r>
            <a:r>
              <a:rPr lang="en-US" sz="2000" dirty="0" err="1" smtClean="0">
                <a:solidFill>
                  <a:srgbClr val="FF0000"/>
                </a:solidFill>
              </a:rPr>
              <a:t>Bs:Bw</a:t>
            </a:r>
            <a:r>
              <a:rPr lang="en-US" sz="2000" dirty="0" smtClean="0">
                <a:solidFill>
                  <a:srgbClr val="FF0000"/>
                </a:solidFill>
              </a:rPr>
              <a:t>)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228600" y="16764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4800600" y="17526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257800" y="44196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Environmental switching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3" name="Chart 12"/>
          <p:cNvGraphicFramePr/>
          <p:nvPr/>
        </p:nvGraphicFramePr>
        <p:xfrm>
          <a:off x="2590800" y="45720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248400" y="5334000"/>
            <a:ext cx="144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Posterior Median</a:t>
            </a:r>
            <a:endParaRPr lang="en-US" sz="1100" dirty="0"/>
          </a:p>
        </p:txBody>
      </p:sp>
      <p:sp>
        <p:nvSpPr>
          <p:cNvPr id="15" name="TextBox 14"/>
          <p:cNvSpPr txBox="1"/>
          <p:nvPr/>
        </p:nvSpPr>
        <p:spPr>
          <a:xfrm>
            <a:off x="6248400" y="56388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Joint Posterior Mode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Future Projected Movement </a:t>
            </a:r>
            <a:b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(No Catch Scenario)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42672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</a:rPr>
              <a:t>Favourable</a:t>
            </a:r>
            <a:r>
              <a:rPr lang="en-US" sz="2000" dirty="0" smtClean="0">
                <a:solidFill>
                  <a:srgbClr val="FF0000"/>
                </a:solidFill>
              </a:rPr>
              <a:t> environment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57800" y="44196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</a:rPr>
              <a:t>Unfavourable</a:t>
            </a:r>
            <a:r>
              <a:rPr lang="en-US" sz="2000" dirty="0" smtClean="0">
                <a:solidFill>
                  <a:srgbClr val="FF0000"/>
                </a:solidFill>
              </a:rPr>
              <a:t> environment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/>
          <p:cNvGraphicFramePr/>
          <p:nvPr/>
        </p:nvGraphicFramePr>
        <p:xfrm>
          <a:off x="4876800" y="1828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381000" y="19050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An Alternative Sardine Recruit Movement Model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057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>
                <a:solidFill>
                  <a:srgbClr val="FF0000"/>
                </a:solidFill>
              </a:rPr>
              <a:t>Thank you for your attention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5437</TotalTime>
  <Words>276</Words>
  <Application>Microsoft Office PowerPoint</Application>
  <PresentationFormat>On-screen Show (4:3)</PresentationFormat>
  <Paragraphs>63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An Alternative Sardine Recruit Movement Model</vt:lpstr>
      <vt:lpstr>Alternative Movement Relationship</vt:lpstr>
      <vt:lpstr>Alternative Movement Relationship</vt:lpstr>
      <vt:lpstr>Model Fits</vt:lpstr>
      <vt:lpstr>Model Fits</vt:lpstr>
      <vt:lpstr>Future Movement</vt:lpstr>
      <vt:lpstr>Future Projected Movement  (No Catch Scenario)</vt:lpstr>
      <vt:lpstr>Future Projected Movement  (No Catch Scenario)</vt:lpstr>
      <vt:lpstr>An Alternative Sardine Recruit Movement Model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Predator-Prey Model to Inform on the Feasibility of a Single Species MSY</dc:title>
  <dc:creator>UNIVERSITY OF CAPETOWN</dc:creator>
  <cp:lastModifiedBy>UCT Migration 1</cp:lastModifiedBy>
  <cp:revision>534</cp:revision>
  <dcterms:created xsi:type="dcterms:W3CDTF">2010-03-18T10:13:32Z</dcterms:created>
  <dcterms:modified xsi:type="dcterms:W3CDTF">2016-07-13T12:19:30Z</dcterms:modified>
</cp:coreProperties>
</file>