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380" r:id="rId3"/>
    <p:sldId id="378" r:id="rId4"/>
    <p:sldId id="379" r:id="rId5"/>
    <p:sldId id="381" r:id="rId6"/>
    <p:sldId id="382" r:id="rId7"/>
    <p:sldId id="383" r:id="rId8"/>
    <p:sldId id="384" r:id="rId9"/>
    <p:sldId id="385" r:id="rId10"/>
    <p:sldId id="390" r:id="rId11"/>
    <p:sldId id="392" r:id="rId12"/>
    <p:sldId id="391" r:id="rId13"/>
    <p:sldId id="386" r:id="rId14"/>
    <p:sldId id="388" r:id="rId15"/>
    <p:sldId id="387" r:id="rId16"/>
    <p:sldId id="393" r:id="rId17"/>
    <p:sldId id="264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4D39"/>
    <a:srgbClr val="824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80" d="100"/>
          <a:sy n="80" d="100"/>
        </p:scale>
        <p:origin x="17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E1DA5B-B547-44C4-86F3-814E2B22BCA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B2667A-7E67-4F6C-9235-58941499D7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711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40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306DA-4FD9-4CB1-8E04-1BB8C0569CED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7AD6-6989-4A32-8C8E-2DB3340C43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B436-BE04-4AA4-B221-AB6EF876C4D7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EF73-7529-499C-BDE9-670AF71A7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C4416-11B4-48D6-8B15-D6A4BA410FAB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114A-ECCB-4159-9893-2A50F2E91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CEC59-C118-4F81-8B11-CE82134DBC3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9005-630B-4267-8C4A-FE06904E0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697DE-9EF8-428D-B5E1-38C0BADE31E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8EDD-F3A8-45D4-9BC2-E4148EE8A4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ABC9E-E9CD-4C5D-BDDC-BE5C683A4B4C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AD75F-1A5B-420D-A014-6D516EB12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25C1-0500-4699-8D91-D0E7E76C0F4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B0F6-AF50-4ED8-8013-C9BDFF3DB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27CB8-135E-4C8B-9292-97F0E0EFCF3E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A4039-7B76-4B72-BE13-4450DA8CF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70AE2-C4A5-44C8-BBFB-6AE6CCE4AC7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D423-2B98-4537-8AA3-4EB77704F9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DDBAC-44FC-438A-A7CA-828BECF64B2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0347-ED29-4A30-B331-2818143A1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C5E9-56F4-49B1-BF81-4E92F74EEADF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6D99-1F03-4435-8EA0-CE5E5DE526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6CD81B-1BBF-4F58-B44E-787688D4A6D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D95F00-2350-462B-B40B-612ACED0A7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Sardine Two-Stock Hypothesis: </a:t>
            </a:r>
            <a:b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Results at the Posterior Mode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SPSWG Meeting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28</a:t>
            </a:r>
            <a:r>
              <a:rPr lang="en-US" sz="4200" baseline="30000" dirty="0" smtClean="0"/>
              <a:t>th</a:t>
            </a:r>
            <a:r>
              <a:rPr lang="en-US" sz="4200" dirty="0" smtClean="0"/>
              <a:t> August 2013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err="1" smtClean="0"/>
              <a:t>Carryn</a:t>
            </a:r>
            <a:r>
              <a:rPr lang="en-US" sz="4200" dirty="0" smtClean="0"/>
              <a:t> de Moor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Doug Butterworth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867400"/>
            <a:ext cx="1457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676400" y="5943600"/>
            <a:ext cx="73152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Marine Resource Assessment and Management Group (MARAM)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Department of Mathematics and Applied Mathematics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University of Cape Town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Movement of recruits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Figures 5, 15 and Table 4</a:t>
            </a:r>
          </a:p>
          <a:p>
            <a:r>
              <a:rPr lang="en-US" dirty="0" smtClean="0"/>
              <a:t>&gt;50% of recruits move in 9 out of 18 (1994-2011) years</a:t>
            </a:r>
          </a:p>
          <a:p>
            <a:r>
              <a:rPr lang="en-US" dirty="0" smtClean="0"/>
              <a:t>Greatest movement from late 1990s to early 2000s</a:t>
            </a:r>
          </a:p>
          <a:p>
            <a:r>
              <a:rPr lang="en-US" dirty="0" smtClean="0"/>
              <a:t>Model assumed uninformative independent priors so as to not bias results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Movement of recruits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Figures 5, 15 and Table 4</a:t>
            </a:r>
          </a:p>
          <a:p>
            <a:r>
              <a:rPr lang="en-US" dirty="0" smtClean="0"/>
              <a:t>Possible relationship with “south” 1+ biomass</a:t>
            </a:r>
          </a:p>
          <a:p>
            <a:pPr lvl="1">
              <a:buFontTx/>
              <a:buChar char="-"/>
            </a:pPr>
            <a:r>
              <a:rPr lang="en-US" sz="1600" dirty="0" smtClean="0"/>
              <a:t>Same year likely a reflection of 1+ biomass dependent on movement</a:t>
            </a:r>
          </a:p>
          <a:p>
            <a:pPr lvl="1">
              <a:buFontTx/>
              <a:buChar char="-"/>
            </a:pPr>
            <a:r>
              <a:rPr lang="en-US" sz="1600" dirty="0" smtClean="0"/>
              <a:t>Previous year possibly a reflection of natal homing; survey indices west of Cape </a:t>
            </a:r>
            <a:r>
              <a:rPr lang="en-US" sz="1600" dirty="0" err="1" smtClean="0"/>
              <a:t>Infanta</a:t>
            </a:r>
            <a:r>
              <a:rPr lang="en-US" sz="1600" dirty="0" smtClean="0"/>
              <a:t> actually a combination of “west” and “south” stock recruits [Future work]</a:t>
            </a:r>
          </a:p>
          <a:p>
            <a:r>
              <a:rPr lang="en-US" dirty="0" smtClean="0"/>
              <a:t>Possible relationship with “</a:t>
            </a:r>
            <a:r>
              <a:rPr lang="en-US" dirty="0" err="1" smtClean="0"/>
              <a:t>south:west</a:t>
            </a:r>
            <a:r>
              <a:rPr lang="en-US" dirty="0" smtClean="0"/>
              <a:t>” 1+ biomass</a:t>
            </a:r>
          </a:p>
          <a:p>
            <a:pPr>
              <a:buNone/>
            </a:pPr>
            <a:r>
              <a:rPr lang="en-US" sz="1600" dirty="0" smtClean="0"/>
              <a:t>	- greatest median proportion of recruits move when “</a:t>
            </a:r>
            <a:r>
              <a:rPr lang="en-US" sz="1600" dirty="0" err="1" smtClean="0"/>
              <a:t>south:west</a:t>
            </a:r>
            <a:r>
              <a:rPr lang="en-US" sz="1600" dirty="0" smtClean="0"/>
              <a:t>” 1+ biomass is about </a:t>
            </a:r>
            <a:r>
              <a:rPr lang="en-US" sz="1600" dirty="0" err="1" smtClean="0"/>
              <a:t>about</a:t>
            </a:r>
            <a:r>
              <a:rPr lang="en-US" sz="1600" dirty="0" smtClean="0"/>
              <a:t> 1.5</a:t>
            </a:r>
          </a:p>
          <a:p>
            <a:pPr>
              <a:buNone/>
            </a:pPr>
            <a:r>
              <a:rPr lang="en-US" sz="1600" dirty="0" smtClean="0"/>
              <a:t>	- possibly indicative of entrainment : a higher “south” 1+ biomass in previous year relative to “west” 1+ biomass may better “facilitate” the movement of recruits in the current year</a:t>
            </a:r>
          </a:p>
          <a:p>
            <a:pPr>
              <a:buNone/>
            </a:pPr>
            <a:r>
              <a:rPr lang="en-US" sz="1600" dirty="0" smtClean="0"/>
              <a:t>	- possibly indicative of improved environmental suitability of south coast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High autocorrelation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Model Fits to Data: </a:t>
            </a:r>
            <a:b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Survey Proportions-at-Length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Figures 6-8</a:t>
            </a:r>
          </a:p>
          <a:p>
            <a:r>
              <a:rPr lang="en-US" dirty="0" smtClean="0"/>
              <a:t>Selectivity only estimated to deviate from 1 for minus and plus length classes</a:t>
            </a:r>
          </a:p>
          <a:p>
            <a:r>
              <a:rPr lang="en-US" dirty="0" smtClean="0"/>
              <a:t>Acceptable given restrictions on time-invariant selectivity-at-length</a:t>
            </a:r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Model Fits to Data: </a:t>
            </a:r>
            <a:b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Commercial Proportions-at-Length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Figures 9-11,16</a:t>
            </a:r>
          </a:p>
          <a:p>
            <a:r>
              <a:rPr lang="en-US" dirty="0" smtClean="0"/>
              <a:t>Higher selectivity about lower lengths for “west” than “south” stock</a:t>
            </a:r>
          </a:p>
          <a:p>
            <a:r>
              <a:rPr lang="en-US" dirty="0" smtClean="0"/>
              <a:t>Non-random patterns in residuals; acceptable given time-invariant selectivity-at-length</a:t>
            </a:r>
          </a:p>
          <a:p>
            <a:r>
              <a:rPr lang="en-US" dirty="0" smtClean="0"/>
              <a:t>Improving the fit to the peak in the average about higher lengths resulted in a poorer fit to survey abundance indices</a:t>
            </a:r>
          </a:p>
          <a:p>
            <a:r>
              <a:rPr lang="en-US" dirty="0" smtClean="0"/>
              <a:t>Change in selectivity over time</a:t>
            </a:r>
          </a:p>
          <a:p>
            <a:pPr>
              <a:buNone/>
            </a:pPr>
            <a:r>
              <a:rPr lang="en-US" sz="1600" dirty="0" smtClean="0"/>
              <a:t>	- improved fit to the data</a:t>
            </a:r>
          </a:p>
          <a:p>
            <a:pPr>
              <a:buNone/>
            </a:pPr>
            <a:r>
              <a:rPr lang="en-US" sz="1600" dirty="0" smtClean="0"/>
              <a:t>	- non PDH</a:t>
            </a:r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Other Comments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sz="2800" dirty="0" err="1" smtClean="0"/>
              <a:t>N</a:t>
            </a:r>
            <a:r>
              <a:rPr lang="en-US" sz="2800" baseline="-25000" dirty="0" err="1" smtClean="0"/>
              <a:t>init</a:t>
            </a:r>
            <a:r>
              <a:rPr lang="en-US" sz="2800" dirty="0" smtClean="0"/>
              <a:t> estimated for ages 0-2 for “west” and 0 for “south”</a:t>
            </a:r>
          </a:p>
          <a:p>
            <a:r>
              <a:rPr lang="en-US" sz="2800" dirty="0" err="1" smtClean="0"/>
              <a:t>F</a:t>
            </a:r>
            <a:r>
              <a:rPr lang="en-US" sz="2800" baseline="-25000" dirty="0" err="1" smtClean="0"/>
              <a:t>init</a:t>
            </a:r>
            <a:r>
              <a:rPr lang="en-US" sz="2800" dirty="0" smtClean="0"/>
              <a:t> estimated separately for each stock</a:t>
            </a:r>
          </a:p>
          <a:p>
            <a:pPr>
              <a:buNone/>
            </a:pPr>
            <a:r>
              <a:rPr lang="en-US" sz="1600" dirty="0" smtClean="0"/>
              <a:t>	- 0.50 for “west”</a:t>
            </a:r>
          </a:p>
          <a:p>
            <a:pPr>
              <a:buNone/>
            </a:pPr>
            <a:r>
              <a:rPr lang="en-US" sz="1600" dirty="0" smtClean="0"/>
              <a:t>	- &lt;0.001 for “south”</a:t>
            </a:r>
          </a:p>
          <a:p>
            <a:r>
              <a:rPr lang="en-US" sz="2800" dirty="0" smtClean="0"/>
              <a:t>Growth only differ slightly in L</a:t>
            </a:r>
            <a:r>
              <a:rPr lang="en-US" sz="2800" baseline="-25000" dirty="0" smtClean="0">
                <a:sym typeface="Symbol"/>
              </a:rPr>
              <a:t></a:t>
            </a:r>
            <a:r>
              <a:rPr lang="en-US" sz="2800" dirty="0" smtClean="0"/>
              <a:t> (Figures 12,13), and AIC suggests the difference is </a:t>
            </a:r>
            <a:r>
              <a:rPr lang="en-US" sz="2800" smtClean="0"/>
              <a:t>not necessary</a:t>
            </a:r>
            <a:endParaRPr lang="en-US" sz="2800" dirty="0" smtClean="0"/>
          </a:p>
          <a:p>
            <a:r>
              <a:rPr lang="en-US" sz="2800" dirty="0" smtClean="0"/>
              <a:t>Harvest rate on “west” stock decreased during early part of time series, then increased late 1990s-early 2000s when population as a whole peaked and high TACs were set</a:t>
            </a:r>
          </a:p>
          <a:p>
            <a:r>
              <a:rPr lang="en-US" sz="2800" dirty="0" smtClean="0"/>
              <a:t>Harvest rate on “south” stock increased since mid-2000s</a:t>
            </a:r>
          </a:p>
          <a:p>
            <a:r>
              <a:rPr lang="en-US" sz="2800" dirty="0" smtClean="0"/>
              <a:t>Maximum harvest rate on total population 0.25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Summary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2011 “west” stock 1+ biomass 280 000t (below average)</a:t>
            </a:r>
          </a:p>
          <a:p>
            <a:r>
              <a:rPr lang="en-US" dirty="0" smtClean="0"/>
              <a:t>2011 “south” stock 1+ biomass 870 000t (above average)</a:t>
            </a:r>
          </a:p>
          <a:p>
            <a:r>
              <a:rPr lang="en-US" dirty="0" smtClean="0"/>
              <a:t>7 out of 8 recent years below average recruitment to “west” stock</a:t>
            </a:r>
          </a:p>
          <a:p>
            <a:r>
              <a:rPr lang="en-US" dirty="0" smtClean="0"/>
              <a:t>9 out of 13 recent years above average recruitment to “south” stock (but small…)</a:t>
            </a:r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Summary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“West” stock more productive than “south” stock</a:t>
            </a:r>
          </a:p>
          <a:p>
            <a:r>
              <a:rPr lang="en-US" dirty="0" smtClean="0"/>
              <a:t>Results now estimate smaller median “south” stock recruitment, but greater proportion covered by the May </a:t>
            </a:r>
            <a:r>
              <a:rPr lang="en-US" dirty="0" err="1" smtClean="0"/>
              <a:t>hydroacoustic</a:t>
            </a:r>
            <a:r>
              <a:rPr lang="en-US" dirty="0" smtClean="0"/>
              <a:t> survey</a:t>
            </a:r>
          </a:p>
          <a:p>
            <a:r>
              <a:rPr lang="en-US" dirty="0" smtClean="0"/>
              <a:t>Movement of recruits from “west” to “south” stock have a greater impact on “south” 1+ biomass than “south” stock recruitment</a:t>
            </a:r>
          </a:p>
          <a:p>
            <a:pPr>
              <a:buNone/>
            </a:pPr>
            <a:r>
              <a:rPr lang="en-US" sz="2000" dirty="0" smtClean="0"/>
              <a:t>	- possible relationship with “south” or “</a:t>
            </a:r>
            <a:r>
              <a:rPr lang="en-US" sz="2000" dirty="0" err="1" smtClean="0"/>
              <a:t>south:west</a:t>
            </a:r>
            <a:r>
              <a:rPr lang="en-US" sz="2000" dirty="0" smtClean="0"/>
              <a:t>” 1+ biomass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Sardine Two-Stock Hypothesis: </a:t>
            </a:r>
            <a:b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Results at the Posterior Mode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763000" cy="4343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u="sng" dirty="0" smtClean="0">
                <a:solidFill>
                  <a:schemeClr val="tx1"/>
                </a:solidFill>
              </a:rPr>
              <a:t>Possible Discussion Points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Stock recruitment relationships and associated variability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Bias associated with the </a:t>
            </a:r>
            <a:r>
              <a:rPr lang="en-US" sz="2800" dirty="0" err="1" smtClean="0">
                <a:solidFill>
                  <a:schemeClr val="tx1"/>
                </a:solidFill>
              </a:rPr>
              <a:t>hydroacoustic</a:t>
            </a:r>
            <a:r>
              <a:rPr lang="en-US" sz="2800" dirty="0" smtClean="0">
                <a:solidFill>
                  <a:schemeClr val="tx1"/>
                </a:solidFill>
              </a:rPr>
              <a:t> surveys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Proportion of recruits moving from “west” to “south” stock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Thank you for your attention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4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SA sardine operating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main hypotheses:</a:t>
            </a:r>
          </a:p>
          <a:p>
            <a:pPr>
              <a:buNone/>
            </a:pPr>
            <a:r>
              <a:rPr lang="en-US" dirty="0" smtClean="0"/>
              <a:t>	- single stock hypothesis</a:t>
            </a:r>
          </a:p>
          <a:p>
            <a:pPr>
              <a:buNone/>
            </a:pPr>
            <a:r>
              <a:rPr lang="en-US" dirty="0" smtClean="0"/>
              <a:t>	- two stock hypothesis, split at Cape Agulhas</a:t>
            </a:r>
          </a:p>
          <a:p>
            <a:r>
              <a:rPr lang="en-US" dirty="0" smtClean="0"/>
              <a:t>Same data and </a:t>
            </a:r>
            <a:r>
              <a:rPr lang="en-US" dirty="0" err="1" smtClean="0"/>
              <a:t>modelling</a:t>
            </a:r>
            <a:r>
              <a:rPr lang="en-US" dirty="0" smtClean="0"/>
              <a:t> framework used for both hypotheses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Key differences since February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Hockey stick SR relationship for “west” stock</a:t>
            </a:r>
          </a:p>
          <a:p>
            <a:r>
              <a:rPr lang="en-US" dirty="0" smtClean="0"/>
              <a:t>Slope (b/K) of “south” SR relationship estimated</a:t>
            </a:r>
          </a:p>
          <a:p>
            <a:r>
              <a:rPr lang="en-US" dirty="0" smtClean="0"/>
              <a:t>Initial numbers at age estimated, with different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init</a:t>
            </a:r>
            <a:r>
              <a:rPr lang="en-US" dirty="0" smtClean="0"/>
              <a:t> for “west” and “south” stocks</a:t>
            </a:r>
          </a:p>
          <a:p>
            <a:r>
              <a:rPr lang="en-US" dirty="0" smtClean="0"/>
              <a:t>Survey likelihoods “</a:t>
            </a:r>
            <a:r>
              <a:rPr lang="en-US" dirty="0" err="1" smtClean="0"/>
              <a:t>robustified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Corrected average November weights-at-age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Similarities with February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Hockey stick SR relationship for “south” stock</a:t>
            </a:r>
          </a:p>
          <a:p>
            <a:r>
              <a:rPr lang="en-US" dirty="0" smtClean="0"/>
              <a:t>Time-invariant natural mortality</a:t>
            </a:r>
          </a:p>
          <a:p>
            <a:r>
              <a:rPr lang="en-US" dirty="0" smtClean="0"/>
              <a:t>No additional survey variance</a:t>
            </a:r>
          </a:p>
          <a:p>
            <a:r>
              <a:rPr lang="en-US" dirty="0" smtClean="0"/>
              <a:t>Movement </a:t>
            </a:r>
            <a:r>
              <a:rPr lang="en-US" dirty="0" err="1" smtClean="0"/>
              <a:t>modelled</a:t>
            </a:r>
            <a:r>
              <a:rPr lang="en-US" dirty="0" smtClean="0"/>
              <a:t> from 1994-2011</a:t>
            </a:r>
          </a:p>
          <a:p>
            <a:r>
              <a:rPr lang="en-US" dirty="0" smtClean="0"/>
              <a:t>Variance parameters in distributions of commercial selectivity-at-length same for “west” and “south” stocks</a:t>
            </a:r>
          </a:p>
          <a:p>
            <a:r>
              <a:rPr lang="en-US" dirty="0" smtClean="0"/>
              <a:t>Growth curves differ between stocks only in L</a:t>
            </a:r>
            <a:r>
              <a:rPr lang="en-US" baseline="-25000" dirty="0" smtClean="0">
                <a:sym typeface="Symbol"/>
              </a:rPr>
              <a:t></a:t>
            </a:r>
            <a:endParaRPr lang="en-US" baseline="-2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Natural mortality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Table 2</a:t>
            </a:r>
          </a:p>
          <a:p>
            <a:r>
              <a:rPr lang="en-US" dirty="0" smtClean="0"/>
              <a:t>0.5 ≤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j,r</a:t>
            </a:r>
            <a:r>
              <a:rPr lang="en-US" dirty="0" smtClean="0"/>
              <a:t>/</a:t>
            </a:r>
            <a:r>
              <a:rPr lang="en-US" dirty="0" err="1" smtClean="0"/>
              <a:t>k</a:t>
            </a:r>
            <a:r>
              <a:rPr lang="en-US" baseline="-25000" dirty="0" err="1" smtClean="0"/>
              <a:t>j,N</a:t>
            </a:r>
            <a:r>
              <a:rPr lang="en-US" dirty="0" smtClean="0"/>
              <a:t> ≤ 1</a:t>
            </a:r>
          </a:p>
          <a:p>
            <a:r>
              <a:rPr lang="en-US" dirty="0" smtClean="0"/>
              <a:t>Best constant M combinations are 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j</a:t>
            </a:r>
            <a:r>
              <a:rPr lang="en-US" dirty="0" smtClean="0">
                <a:solidFill>
                  <a:srgbClr val="FF0000"/>
                </a:solidFill>
              </a:rPr>
              <a:t>=1.0</a:t>
            </a:r>
            <a:r>
              <a:rPr lang="en-US" dirty="0" smtClean="0"/>
              <a:t> or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M</a:t>
            </a:r>
            <a:r>
              <a:rPr lang="en-US" baseline="-25000" dirty="0" err="1" smtClean="0">
                <a:solidFill>
                  <a:srgbClr val="FF0000"/>
                </a:solidFill>
              </a:rPr>
              <a:t>j</a:t>
            </a:r>
            <a:r>
              <a:rPr lang="en-US" dirty="0" smtClean="0">
                <a:solidFill>
                  <a:srgbClr val="FF0000"/>
                </a:solidFill>
              </a:rPr>
              <a:t> = 0.8</a:t>
            </a:r>
            <a:r>
              <a:rPr lang="en-US" dirty="0" smtClean="0"/>
              <a:t> with M</a:t>
            </a:r>
            <a:r>
              <a:rPr lang="en-US" baseline="-25000" dirty="0" smtClean="0"/>
              <a:t>ad</a:t>
            </a:r>
            <a:r>
              <a:rPr lang="en-US" dirty="0" smtClean="0"/>
              <a:t>=0.8</a:t>
            </a:r>
          </a:p>
          <a:p>
            <a:r>
              <a:rPr lang="en-US" dirty="0" smtClean="0"/>
              <a:t>Allowing M to change in 2002</a:t>
            </a:r>
          </a:p>
          <a:p>
            <a:pPr>
              <a:buNone/>
            </a:pPr>
            <a:r>
              <a:rPr lang="en-US" dirty="0" smtClean="0"/>
              <a:t>	- Decrease in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smtClean="0"/>
              <a:t> or increase in M</a:t>
            </a:r>
            <a:r>
              <a:rPr lang="en-US" baseline="-25000" dirty="0" smtClean="0"/>
              <a:t>ad</a:t>
            </a:r>
            <a:r>
              <a:rPr lang="en-US" dirty="0" smtClean="0"/>
              <a:t> (&gt;</a:t>
            </a:r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- Non PDH</a:t>
            </a:r>
          </a:p>
          <a:p>
            <a:r>
              <a:rPr lang="en-US" dirty="0" smtClean="0"/>
              <a:t>Allowing M to differ by stock</a:t>
            </a:r>
          </a:p>
          <a:p>
            <a:pPr>
              <a:buNone/>
            </a:pPr>
            <a:r>
              <a:rPr lang="en-US" dirty="0" smtClean="0"/>
              <a:t>	- Little difference (best fit with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south,ad</a:t>
            </a:r>
            <a:r>
              <a:rPr lang="en-US" dirty="0" smtClean="0"/>
              <a:t>&lt;</a:t>
            </a:r>
            <a:r>
              <a:rPr lang="en-US" dirty="0" err="1" smtClean="0"/>
              <a:t>M</a:t>
            </a:r>
            <a:r>
              <a:rPr lang="en-US" baseline="-25000" dirty="0" err="1" smtClean="0"/>
              <a:t>west,ad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Stock Recruitment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Tables 3, 5 and Figure 1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Hockey stick</a:t>
            </a:r>
            <a:r>
              <a:rPr lang="en-US" dirty="0" smtClean="0"/>
              <a:t> (slightly) preferred to </a:t>
            </a:r>
            <a:r>
              <a:rPr lang="en-US" dirty="0" err="1" smtClean="0"/>
              <a:t>Beverton</a:t>
            </a:r>
            <a:r>
              <a:rPr lang="en-US" dirty="0" smtClean="0"/>
              <a:t> Holt</a:t>
            </a:r>
          </a:p>
          <a:p>
            <a:r>
              <a:rPr lang="en-US" dirty="0" smtClean="0"/>
              <a:t>No SR relationship estimated within the model requires one to be fit to model output for use in projections, but allows model to estimate recruitment without any “influence”</a:t>
            </a:r>
          </a:p>
          <a:p>
            <a:r>
              <a:rPr lang="en-US" dirty="0" smtClean="0"/>
              <a:t>No “west” SR relationship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- Better fit to data</a:t>
            </a:r>
          </a:p>
          <a:p>
            <a:pPr>
              <a:buNone/>
            </a:pPr>
            <a:r>
              <a:rPr lang="en-US" sz="2800" dirty="0" smtClean="0"/>
              <a:t>	- More “independent” parameters</a:t>
            </a:r>
          </a:p>
          <a:p>
            <a:pPr>
              <a:buNone/>
            </a:pPr>
            <a:r>
              <a:rPr lang="en-US" sz="2800" dirty="0" smtClean="0"/>
              <a:t>	- Model selection criteria not conclusive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Stock Recruitment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 4</a:t>
            </a:r>
          </a:p>
          <a:p>
            <a:r>
              <a:rPr lang="en-US" dirty="0" smtClean="0"/>
              <a:t>“West” stock more productive than “south” stock</a:t>
            </a:r>
          </a:p>
          <a:p>
            <a:r>
              <a:rPr lang="en-US" dirty="0" smtClean="0"/>
              <a:t>Median maximum recruitment for “south” stock more than halved compared to Feb2013 results</a:t>
            </a:r>
          </a:p>
          <a:p>
            <a:pPr>
              <a:buNone/>
            </a:pPr>
            <a:r>
              <a:rPr lang="en-US" dirty="0" smtClean="0"/>
              <a:t>	- slope much higher</a:t>
            </a:r>
          </a:p>
          <a:p>
            <a:pPr>
              <a:buNone/>
            </a:pPr>
            <a:r>
              <a:rPr lang="en-US" dirty="0" smtClean="0"/>
              <a:t>	-but…(</a:t>
            </a:r>
            <a:r>
              <a:rPr lang="en-US" dirty="0" err="1" smtClean="0"/>
              <a:t>k</a:t>
            </a:r>
            <a:r>
              <a:rPr lang="en-US" baseline="-25000" dirty="0" err="1" smtClean="0"/>
              <a:t>r</a:t>
            </a:r>
            <a:r>
              <a:rPr lang="en-US" dirty="0" smtClean="0"/>
              <a:t>)</a:t>
            </a:r>
          </a:p>
          <a:p>
            <a:r>
              <a:rPr lang="en-US" dirty="0" smtClean="0"/>
              <a:t>Variability fixed for “west” stock; estimated on lower bound for “south” stock</a:t>
            </a:r>
          </a:p>
          <a:p>
            <a:r>
              <a:rPr lang="en-US" sz="2800" dirty="0" smtClean="0">
                <a:sym typeface="Symbol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800" baseline="-25000" dirty="0" err="1" smtClean="0">
                <a:solidFill>
                  <a:srgbClr val="FF0000"/>
                </a:solidFill>
                <a:sym typeface="Symbol"/>
              </a:rPr>
              <a:t>west,r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=0.5</a:t>
            </a:r>
            <a:r>
              <a:rPr lang="en-US" sz="2800" dirty="0" smtClean="0">
                <a:sym typeface="Symbol"/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</a:t>
            </a:r>
            <a:r>
              <a:rPr lang="en-US" sz="2800" baseline="-25000" dirty="0" err="1" smtClean="0">
                <a:solidFill>
                  <a:srgbClr val="FF0000"/>
                </a:solidFill>
                <a:sym typeface="Symbol"/>
              </a:rPr>
              <a:t>south,r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=0.4</a:t>
            </a:r>
            <a:r>
              <a:rPr lang="en-US" sz="2800" dirty="0" smtClean="0">
                <a:sym typeface="Symbol"/>
              </a:rPr>
              <a:t>; alternatives will also be run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Model Fits to Data: </a:t>
            </a:r>
            <a:b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Hydroacoustic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surveys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Figures 2-3</a:t>
            </a:r>
          </a:p>
          <a:p>
            <a:r>
              <a:rPr lang="en-US" dirty="0" smtClean="0"/>
              <a:t>Generally good</a:t>
            </a:r>
          </a:p>
          <a:p>
            <a:r>
              <a:rPr lang="en-US" dirty="0" smtClean="0"/>
              <a:t>Under-prediction of “south” stock 1+ biomass in early 2000s</a:t>
            </a:r>
          </a:p>
          <a:p>
            <a:r>
              <a:rPr lang="en-US" dirty="0" smtClean="0"/>
              <a:t>Smaller residual in 2001 “south” stock recruitment (this ‘</a:t>
            </a:r>
            <a:r>
              <a:rPr lang="en-US" dirty="0" err="1" smtClean="0"/>
              <a:t>mis</a:t>
            </a:r>
            <a:r>
              <a:rPr lang="en-US" dirty="0" smtClean="0"/>
              <a:t>-match’ due to high catches on south coast prior to November)</a:t>
            </a:r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Bias in 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Hydroacoustic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surveys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678363"/>
          </a:xfrm>
        </p:spPr>
        <p:txBody>
          <a:bodyPr/>
          <a:lstStyle/>
          <a:p>
            <a:r>
              <a:rPr lang="en-US" dirty="0" smtClean="0"/>
              <a:t>Table 3</a:t>
            </a:r>
          </a:p>
          <a:p>
            <a:r>
              <a:rPr lang="en-US" dirty="0" smtClean="0"/>
              <a:t>75% on </a:t>
            </a:r>
            <a:r>
              <a:rPr lang="en-US" dirty="0" err="1" smtClean="0"/>
              <a:t>hydroacoustic</a:t>
            </a:r>
            <a:r>
              <a:rPr lang="en-US" dirty="0" smtClean="0"/>
              <a:t> survey (November)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sz="1600" dirty="0" smtClean="0"/>
              <a:t>- 72% for single stock hypothesis</a:t>
            </a:r>
          </a:p>
          <a:p>
            <a:r>
              <a:rPr lang="en-US" dirty="0" smtClean="0"/>
              <a:t>67% on May recruitment compared to November biomass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1600" dirty="0" smtClean="0"/>
              <a:t>- 54% for single stock hypothesis</a:t>
            </a:r>
          </a:p>
          <a:p>
            <a:r>
              <a:rPr lang="en-US" dirty="0" smtClean="0"/>
              <a:t>100% on “south” recruitment compared to “west” recruitment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sz="1600" dirty="0" smtClean="0"/>
              <a:t>- increase from former results</a:t>
            </a:r>
          </a:p>
          <a:p>
            <a:r>
              <a:rPr lang="en-US" dirty="0" smtClean="0"/>
              <a:t>Bias for May survey thus 50% for both stocks</a:t>
            </a:r>
          </a:p>
          <a:p>
            <a:pPr lvl="1">
              <a:spcBef>
                <a:spcPts val="0"/>
              </a:spcBef>
              <a:buNone/>
            </a:pPr>
            <a:r>
              <a:rPr lang="en-US" sz="1600" dirty="0" smtClean="0"/>
              <a:t>- 39% for single stock hypothesis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5382</TotalTime>
  <Words>686</Words>
  <Application>Microsoft Office PowerPoint</Application>
  <PresentationFormat>On-screen Show (4:3)</PresentationFormat>
  <Paragraphs>132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Symbol</vt:lpstr>
      <vt:lpstr>Office Theme</vt:lpstr>
      <vt:lpstr>Sardine Two-Stock Hypothesis:  Results at the Posterior Mode</vt:lpstr>
      <vt:lpstr>SA sardine operating models</vt:lpstr>
      <vt:lpstr>Key differences since February 2013</vt:lpstr>
      <vt:lpstr>Similarities with February 2013</vt:lpstr>
      <vt:lpstr>Natural mortality</vt:lpstr>
      <vt:lpstr>Stock Recruitment</vt:lpstr>
      <vt:lpstr>Stock Recruitment</vt:lpstr>
      <vt:lpstr>Model Fits to Data:  Hydroacoustic surveys</vt:lpstr>
      <vt:lpstr>Bias in Hydroacoustic surveys</vt:lpstr>
      <vt:lpstr>Movement of recruits</vt:lpstr>
      <vt:lpstr>Movement of recruits</vt:lpstr>
      <vt:lpstr>Model Fits to Data:  Survey Proportions-at-Length</vt:lpstr>
      <vt:lpstr>Model Fits to Data:  Commercial Proportions-at-Length</vt:lpstr>
      <vt:lpstr>Other Comments</vt:lpstr>
      <vt:lpstr>Summary</vt:lpstr>
      <vt:lpstr>Summary</vt:lpstr>
      <vt:lpstr>Sardine Two-Stock Hypothesis:  Results at the Posterior Mode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Predator-Prey Model to Inform on the Feasibility of a Single Species MSY</dc:title>
  <dc:creator>UNIVERSITY OF CAPETOWN</dc:creator>
  <cp:lastModifiedBy>UCT Migration 1</cp:lastModifiedBy>
  <cp:revision>527</cp:revision>
  <dcterms:created xsi:type="dcterms:W3CDTF">2010-03-18T10:13:32Z</dcterms:created>
  <dcterms:modified xsi:type="dcterms:W3CDTF">2016-07-13T12:19:06Z</dcterms:modified>
</cp:coreProperties>
</file>