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  <p:sldMasterId id="2147483768" r:id="rId6"/>
    <p:sldMasterId id="2147483780" r:id="rId7"/>
    <p:sldMasterId id="2147483792" r:id="rId8"/>
    <p:sldMasterId id="2147483804" r:id="rId9"/>
    <p:sldMasterId id="2147483852" r:id="rId10"/>
    <p:sldMasterId id="2147483864" r:id="rId11"/>
  </p:sldMasterIdLst>
  <p:notesMasterIdLst>
    <p:notesMasterId r:id="rId37"/>
  </p:notesMasterIdLst>
  <p:sldIdLst>
    <p:sldId id="257" r:id="rId12"/>
    <p:sldId id="263" r:id="rId13"/>
    <p:sldId id="326" r:id="rId14"/>
    <p:sldId id="325" r:id="rId15"/>
    <p:sldId id="259" r:id="rId16"/>
    <p:sldId id="323" r:id="rId17"/>
    <p:sldId id="269" r:id="rId18"/>
    <p:sldId id="287" r:id="rId19"/>
    <p:sldId id="293" r:id="rId20"/>
    <p:sldId id="271" r:id="rId21"/>
    <p:sldId id="279" r:id="rId22"/>
    <p:sldId id="304" r:id="rId23"/>
    <p:sldId id="283" r:id="rId24"/>
    <p:sldId id="281" r:id="rId25"/>
    <p:sldId id="307" r:id="rId26"/>
    <p:sldId id="305" r:id="rId27"/>
    <p:sldId id="291" r:id="rId28"/>
    <p:sldId id="328" r:id="rId29"/>
    <p:sldId id="288" r:id="rId30"/>
    <p:sldId id="308" r:id="rId31"/>
    <p:sldId id="312" r:id="rId32"/>
    <p:sldId id="309" r:id="rId33"/>
    <p:sldId id="320" r:id="rId34"/>
    <p:sldId id="315" r:id="rId35"/>
    <p:sldId id="32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49" autoAdjust="0"/>
  </p:normalViewPr>
  <p:slideViewPr>
    <p:cSldViewPr snapToGrid="0">
      <p:cViewPr>
        <p:scale>
          <a:sx n="100" d="100"/>
          <a:sy n="100" d="100"/>
        </p:scale>
        <p:origin x="-294" y="-384"/>
      </p:cViewPr>
      <p:guideLst>
        <p:guide orient="horz" pos="164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'R'!$B$1</c:f>
              <c:strCache>
                <c:ptCount val="1"/>
                <c:pt idx="0">
                  <c:v>SAM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'R'!$A$2:$A$45</c:f>
              <c:numCache>
                <c:formatCode>General</c:formatCode>
                <c:ptCount val="44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</c:numCache>
            </c:numRef>
          </c:cat>
          <c:val>
            <c:numRef>
              <c:f>'R'!$B$2:$B$45</c:f>
              <c:numCache>
                <c:formatCode>General</c:formatCode>
                <c:ptCount val="44"/>
                <c:pt idx="0">
                  <c:v>29496</c:v>
                </c:pt>
                <c:pt idx="1">
                  <c:v>23624</c:v>
                </c:pt>
                <c:pt idx="2">
                  <c:v>22248</c:v>
                </c:pt>
                <c:pt idx="3">
                  <c:v>21879</c:v>
                </c:pt>
                <c:pt idx="4">
                  <c:v>25109</c:v>
                </c:pt>
                <c:pt idx="5">
                  <c:v>23909</c:v>
                </c:pt>
                <c:pt idx="6">
                  <c:v>20445</c:v>
                </c:pt>
                <c:pt idx="7">
                  <c:v>17183</c:v>
                </c:pt>
                <c:pt idx="8">
                  <c:v>14416</c:v>
                </c:pt>
                <c:pt idx="9">
                  <c:v>10877</c:v>
                </c:pt>
                <c:pt idx="10">
                  <c:v>9298</c:v>
                </c:pt>
                <c:pt idx="11">
                  <c:v>11008</c:v>
                </c:pt>
                <c:pt idx="12">
                  <c:v>14124</c:v>
                </c:pt>
                <c:pt idx="13">
                  <c:v>19396</c:v>
                </c:pt>
                <c:pt idx="14">
                  <c:v>21339</c:v>
                </c:pt>
                <c:pt idx="15">
                  <c:v>17393</c:v>
                </c:pt>
                <c:pt idx="16">
                  <c:v>16631</c:v>
                </c:pt>
                <c:pt idx="17">
                  <c:v>15189</c:v>
                </c:pt>
                <c:pt idx="18">
                  <c:v>12790</c:v>
                </c:pt>
                <c:pt idx="19">
                  <c:v>11371</c:v>
                </c:pt>
                <c:pt idx="20">
                  <c:v>10492</c:v>
                </c:pt>
                <c:pt idx="21">
                  <c:v>8413</c:v>
                </c:pt>
                <c:pt idx="22">
                  <c:v>7844</c:v>
                </c:pt>
                <c:pt idx="23">
                  <c:v>7509</c:v>
                </c:pt>
                <c:pt idx="24">
                  <c:v>6529</c:v>
                </c:pt>
                <c:pt idx="25">
                  <c:v>7020</c:v>
                </c:pt>
                <c:pt idx="26">
                  <c:v>7385</c:v>
                </c:pt>
                <c:pt idx="27">
                  <c:v>6046</c:v>
                </c:pt>
                <c:pt idx="28">
                  <c:v>6391</c:v>
                </c:pt>
                <c:pt idx="29">
                  <c:v>6554</c:v>
                </c:pt>
                <c:pt idx="30">
                  <c:v>7177</c:v>
                </c:pt>
                <c:pt idx="31">
                  <c:v>7646</c:v>
                </c:pt>
                <c:pt idx="32">
                  <c:v>9210</c:v>
                </c:pt>
                <c:pt idx="33">
                  <c:v>11689</c:v>
                </c:pt>
                <c:pt idx="34">
                  <c:v>10557</c:v>
                </c:pt>
                <c:pt idx="35">
                  <c:v>9241</c:v>
                </c:pt>
                <c:pt idx="36">
                  <c:v>6906</c:v>
                </c:pt>
                <c:pt idx="37">
                  <c:v>6684</c:v>
                </c:pt>
                <c:pt idx="38">
                  <c:v>7242</c:v>
                </c:pt>
                <c:pt idx="39">
                  <c:v>7376</c:v>
                </c:pt>
                <c:pt idx="40">
                  <c:v>8303</c:v>
                </c:pt>
                <c:pt idx="41">
                  <c:v>8988</c:v>
                </c:pt>
                <c:pt idx="42">
                  <c:v>10527</c:v>
                </c:pt>
                <c:pt idx="43">
                  <c:v>11981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'R'!$C$1</c:f>
              <c:strCache>
                <c:ptCount val="1"/>
                <c:pt idx="0">
                  <c:v>SCAA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'R'!$A$2:$A$45</c:f>
              <c:numCache>
                <c:formatCode>General</c:formatCode>
                <c:ptCount val="44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</c:numCache>
            </c:numRef>
          </c:cat>
          <c:val>
            <c:numRef>
              <c:f>'R'!$C$2:$C$45</c:f>
              <c:numCache>
                <c:formatCode>General</c:formatCode>
                <c:ptCount val="44"/>
                <c:pt idx="0">
                  <c:v>34891.699999999997</c:v>
                </c:pt>
                <c:pt idx="1">
                  <c:v>39996</c:v>
                </c:pt>
                <c:pt idx="2">
                  <c:v>27966.799999999996</c:v>
                </c:pt>
                <c:pt idx="3">
                  <c:v>17850.899999999972</c:v>
                </c:pt>
                <c:pt idx="4">
                  <c:v>28335.899999999972</c:v>
                </c:pt>
                <c:pt idx="5">
                  <c:v>27215.1</c:v>
                </c:pt>
                <c:pt idx="6">
                  <c:v>24539.5</c:v>
                </c:pt>
                <c:pt idx="7">
                  <c:v>19739.599999999973</c:v>
                </c:pt>
                <c:pt idx="8">
                  <c:v>20625.399999999972</c:v>
                </c:pt>
                <c:pt idx="9">
                  <c:v>13233.599999999986</c:v>
                </c:pt>
                <c:pt idx="10">
                  <c:v>11166.9</c:v>
                </c:pt>
                <c:pt idx="11">
                  <c:v>10297.5</c:v>
                </c:pt>
                <c:pt idx="12">
                  <c:v>11307.2</c:v>
                </c:pt>
                <c:pt idx="13">
                  <c:v>30488.9</c:v>
                </c:pt>
                <c:pt idx="14">
                  <c:v>29643.200000000001</c:v>
                </c:pt>
                <c:pt idx="15">
                  <c:v>18876.100000000002</c:v>
                </c:pt>
                <c:pt idx="16">
                  <c:v>20590.800000000003</c:v>
                </c:pt>
                <c:pt idx="17">
                  <c:v>18075.8</c:v>
                </c:pt>
                <c:pt idx="18">
                  <c:v>9891.7000000000007</c:v>
                </c:pt>
                <c:pt idx="19">
                  <c:v>10890.800000000001</c:v>
                </c:pt>
                <c:pt idx="20">
                  <c:v>10577.1</c:v>
                </c:pt>
                <c:pt idx="21">
                  <c:v>5491.52</c:v>
                </c:pt>
                <c:pt idx="22">
                  <c:v>10568</c:v>
                </c:pt>
                <c:pt idx="23">
                  <c:v>4742.3900000000003</c:v>
                </c:pt>
                <c:pt idx="24">
                  <c:v>5061.2699999999995</c:v>
                </c:pt>
                <c:pt idx="25">
                  <c:v>8138.8300000000008</c:v>
                </c:pt>
                <c:pt idx="26">
                  <c:v>9023.2400000000089</c:v>
                </c:pt>
                <c:pt idx="27">
                  <c:v>7013.6500000000024</c:v>
                </c:pt>
                <c:pt idx="28">
                  <c:v>7257.98</c:v>
                </c:pt>
                <c:pt idx="29">
                  <c:v>7225.46</c:v>
                </c:pt>
                <c:pt idx="30">
                  <c:v>8230.0400000000009</c:v>
                </c:pt>
                <c:pt idx="31">
                  <c:v>6736.8600000000024</c:v>
                </c:pt>
                <c:pt idx="32">
                  <c:v>9829.16</c:v>
                </c:pt>
                <c:pt idx="33">
                  <c:v>10449.400000000001</c:v>
                </c:pt>
                <c:pt idx="34">
                  <c:v>13979</c:v>
                </c:pt>
                <c:pt idx="35">
                  <c:v>9194.7100000000009</c:v>
                </c:pt>
                <c:pt idx="36">
                  <c:v>9325.77</c:v>
                </c:pt>
                <c:pt idx="37">
                  <c:v>8890.5399999999863</c:v>
                </c:pt>
                <c:pt idx="38">
                  <c:v>10989.5</c:v>
                </c:pt>
                <c:pt idx="39">
                  <c:v>10127.5</c:v>
                </c:pt>
                <c:pt idx="40">
                  <c:v>9984.33</c:v>
                </c:pt>
                <c:pt idx="41">
                  <c:v>5467.81</c:v>
                </c:pt>
                <c:pt idx="42">
                  <c:v>14076.800000000001</c:v>
                </c:pt>
                <c:pt idx="43">
                  <c:v>10509.3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09152"/>
        <c:axId val="90611072"/>
      </c:lineChart>
      <c:catAx>
        <c:axId val="9060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da-DK"/>
            </a:pPr>
            <a:endParaRPr lang="en-US"/>
          </a:p>
        </c:txPr>
        <c:crossAx val="90611072"/>
        <c:crosses val="autoZero"/>
        <c:auto val="1"/>
        <c:lblAlgn val="ctr"/>
        <c:lblOffset val="100"/>
        <c:noMultiLvlLbl val="0"/>
      </c:catAx>
      <c:valAx>
        <c:axId val="906110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 dirty="0"/>
                  <a:t>Number</a:t>
                </a:r>
                <a:r>
                  <a:rPr lang="en-ZA" sz="1600" baseline="0" dirty="0"/>
                  <a:t>s in Millions (0-yrs </a:t>
                </a:r>
                <a:r>
                  <a:rPr lang="en-ZA" sz="1600" baseline="0" dirty="0" smtClean="0"/>
                  <a:t>old)</a:t>
                </a:r>
                <a:endParaRPr lang="en-ZA" sz="1600" dirty="0"/>
              </a:p>
            </c:rich>
          </c:tx>
          <c:layout>
            <c:manualLayout>
              <c:xMode val="edge"/>
              <c:yMode val="edge"/>
              <c:x val="1.4697441025071289E-2"/>
              <c:y val="8.047825083518801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/>
            </a:pPr>
            <a:endParaRPr lang="en-US"/>
          </a:p>
        </c:txPr>
        <c:crossAx val="906091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da-DK"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da-DK" sz="1400"/>
            </a:pPr>
            <a:endParaRPr lang="en-US"/>
          </a:p>
        </c:txPr>
      </c:legendEntry>
      <c:layout>
        <c:manualLayout>
          <c:xMode val="edge"/>
          <c:yMode val="edge"/>
          <c:x val="0.35094992961400917"/>
          <c:y val="0.20314149524936817"/>
          <c:w val="0.28023995927316092"/>
          <c:h val="8.3139198767897701E-2"/>
        </c:manualLayout>
      </c:layout>
      <c:overlay val="0"/>
      <c:txPr>
        <a:bodyPr/>
        <a:lstStyle/>
        <a:p>
          <a:pPr>
            <a:defRPr lang="da-DK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5A58E-53E5-4FD9-A88A-3269D13641EB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1DB2-547B-4D7F-83E2-3DA28CAB7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50AC7-6837-499A-A2B3-BB7315562820}" type="slidenum">
              <a:rPr lang="da-DK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EC1776-5932-4875-B0CF-4BEFD05CA35E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EC1776-5932-4875-B0CF-4BEFD05CA35E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EC1776-5932-4875-B0CF-4BEFD05CA35E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EC1776-5932-4875-B0CF-4BEFD05CA35E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1185-DCE5-4E50-98EA-B2A0882A8A4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17A6-C2A5-4412-A928-1A29F6725BF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6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116E-2D66-47C9-A658-F29C228B128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D4A8-D7CE-44D4-8635-80AAB225254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60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1990-6221-4C00-A6E2-3CB2E00C7395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7480-E632-44F4-873D-9EA232735AD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483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E57A-EB44-410B-BBEB-C11E2B711F2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2BE4-D209-4F83-9FD8-FF4DB249F75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528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C5BF-F7A0-419F-855B-D56AB2FE58A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0EFF-AB9F-4E2E-9C6A-790E7515B54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2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F845-43F3-4DA1-A3B7-70C46A113AF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8406-2ED9-4A23-B309-08F2FB97A53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90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93A5-7F20-4F28-AF7B-A5A9F96FCC1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CB81-072D-4CCB-AC53-4EF0A42EAA2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88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11B7-AF66-4B0E-B7C0-CF77A386968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B61F-59ED-4893-B489-5C1B7837CF16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70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661A-BCFE-4F21-9635-614DA20F28F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C36A-6384-4AF3-81CB-6D72D15DAAD6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868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861E-17B4-4952-A80F-AA3C727DC15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40FC-1999-43E5-9C8A-9D67431B83C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99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88DE-D3BB-4755-8AA8-5ACD7E87C17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E337-24A0-49C4-A726-A56C4C67B38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63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A0AA-0EFF-4629-9A6D-58AFFA5567B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12E1-6D03-468A-91FA-3C6B36DB7CC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4EDF-34CE-41F9-8C59-8F0CF0389752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D6FC-1BF2-47CA-8B97-9C41863CA7A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8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3713-9815-4FEB-8595-931E612293C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D61C-D6FD-428B-BC43-DD07F8C5218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36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6306-1D29-4BD3-8086-8B66D0FB1CF4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36A7-E9D6-4E69-8B84-6CF1F0445BE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37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CB00-7A50-492E-813C-2CF06F94362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7543-CDC2-433C-BA11-3DC901F33AE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6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342F-05B8-478A-880C-08A37F22960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2A4A-F245-4D8F-8594-EC57643731B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70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FF5F-912A-4E22-9F54-E56AE86196A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6674-91EA-44E7-89A9-9F563170EFA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1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F778-7AB9-4F22-8A05-D2CB919AAE3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2287-2A34-499D-95B6-69332BC83CB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7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1EC-102A-4E4D-A3FD-952FE03562B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A7E2-F15B-4FCF-AA5E-78AEF43DEE8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52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D971-D81F-4365-ADD2-2E989CB81CC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1432-6E86-40FD-B1DB-0CE4D50C77E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AA99-D69A-4984-BD68-32E0D4C9D4A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78C1-2C63-4672-BDA9-4CCC5E149B7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66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DD4A-557A-4ADF-927D-90D7B0B05CE4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97CC-7689-46D9-B9D9-7FB209B0435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B71D-537F-4CF2-887F-E5089F1E567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4031-5D78-4145-9CB2-4EF4D2EBF18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42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670D-12BA-4923-A900-FDFC15A77F92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2839-13E4-43C6-A1DD-912297B7640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51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E2AB-2031-46A5-882A-A4F43ED2F3B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2F25-3BC6-41BC-8539-AA260D2D52F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2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9D20-21A0-451A-8862-2BA21522479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E3DF-F7E5-496A-9C45-27F8750EC28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D25A-D39A-44EB-831A-4ABDE59CB87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14A8-5767-4E0A-8E1F-E7CB0E9711A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6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1480-DF7D-4771-99AA-0CA6F5C26CA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7EB9-2470-4320-A099-AA3CD9BC9666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3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F133-BDA1-40ED-BDF3-14DD7210FEF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1EAA-EC22-4D35-9713-BEE1AB8FB9A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8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08DE-8717-4E6E-AED6-F11687E7A1F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A56B-6AB8-431E-A668-D40CFB14FE5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2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953D-81B0-4CCB-B604-F5E85E21352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D742-9A2D-48BB-848E-8F7189F55A6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4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24B6-5083-43F9-ACDF-34A032CE8A8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756A-1BB8-4E41-95EB-1F25303BBA5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8DD9-AC5B-46D5-BC72-F6EFC744EC1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1E6B-ECF8-485A-B927-16E584B2469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E19B-2755-4312-AB3D-17EB07175992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A1C8-A9AE-4297-B2A1-9661EF89B46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6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0B3-6DD4-46B9-B24F-AA65F720807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DBA7-F22F-4419-931E-955799912FE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2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C826-A884-4BD2-8463-1D7FCB7AA6D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ADAE-A9C5-4DBC-8F66-E425A5CAB50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29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79B7-6CD3-430B-AB9C-41D34AD85B9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F330-D101-4110-BEAE-8CFA16B2F28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3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B5DA-5BF0-4607-8D77-B728C758C00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A02A-B054-407B-ADD2-A217619D606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44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C5F2-8065-4811-B803-EA48C8176E8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E330-181C-435B-BAED-6304A79F8BE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35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8F8D-BB17-4371-AD2C-F8D8E81EBBD8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D8EA-E385-4E2F-931A-86A04EDAC2B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A415-4CDA-42CA-A998-6E06F07155D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A1D1-CEBA-4574-9EC2-1960B0A57C2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3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97CD-30CA-4C8B-9D3E-7E1D6B90EAF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675F-24FD-4912-832F-8E444A09271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609-4380-4462-9200-FCF20E37EDD5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E1CE-331A-4859-8D75-571725FB895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9017-F9EF-44E9-B56D-0D7FCED15702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C500-F4AA-46FC-953B-C381535779E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1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E21E-C9E6-4EE1-994B-85E797D0CA3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7DCF-7A9E-4F0B-9E9F-9569529E8B4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0EE3-3A8A-4DED-B29F-6B8CF8CC8D6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999B-C2C0-47D7-9A07-A4135A7B50B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4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30CC-82D9-499E-989C-7578EBCF6BB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62A-8BF8-4E9A-BB68-B2DA00AA360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00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27A2-5F78-4A42-A501-752662F6B57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1357-CE82-4238-AD3F-6E72FD0702A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65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79B7-6CD3-430B-AB9C-41D34AD85B9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F330-D101-4110-BEAE-8CFA16B2F28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8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B5DA-5BF0-4607-8D77-B728C758C00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A02A-B054-407B-ADD2-A217619D606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6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C5F2-8065-4811-B803-EA48C8176E8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E330-181C-435B-BAED-6304A79F8BE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4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8F8D-BB17-4371-AD2C-F8D8E81EBBD8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D8EA-E385-4E2F-931A-86A04EDAC2B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99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A415-4CDA-42CA-A998-6E06F07155D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A1D1-CEBA-4574-9EC2-1960B0A57C2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57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97CD-30CA-4C8B-9D3E-7E1D6B90EAF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675F-24FD-4912-832F-8E444A09271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12DC-2EAB-40A8-A28A-7DFB05C79DA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A597-0D6E-4011-AAAB-E4C69625EB4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609-4380-4462-9200-FCF20E37EDD5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E1CE-331A-4859-8D75-571725FB895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0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E21E-C9E6-4EE1-994B-85E797D0CA3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7DCF-7A9E-4F0B-9E9F-9569529E8B4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2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0EE3-3A8A-4DED-B29F-6B8CF8CC8D6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999B-C2C0-47D7-9A07-A4135A7B50B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21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30CC-82D9-499E-989C-7578EBCF6BB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62A-8BF8-4E9A-BB68-B2DA00AA360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27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27A2-5F78-4A42-A501-752662F6B57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1357-CE82-4238-AD3F-6E72FD0702A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9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79B7-6CD3-430B-AB9C-41D34AD85B9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F330-D101-4110-BEAE-8CFA16B2F28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49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B5DA-5BF0-4607-8D77-B728C758C00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A02A-B054-407B-ADD2-A217619D606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C5F2-8065-4811-B803-EA48C8176E8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E330-181C-435B-BAED-6304A79F8BE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17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8F8D-BB17-4371-AD2C-F8D8E81EBBD8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D8EA-E385-4E2F-931A-86A04EDAC2B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8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A415-4CDA-42CA-A998-6E06F07155D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A1D1-CEBA-4574-9EC2-1960B0A57C2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8046-3830-419A-8956-488FB061E4F8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1E80-2DDF-469F-A106-6EBFBFAD1DA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8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97CD-30CA-4C8B-9D3E-7E1D6B90EAF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675F-24FD-4912-832F-8E444A09271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9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609-4380-4462-9200-FCF20E37EDD5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E1CE-331A-4859-8D75-571725FB895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96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E21E-C9E6-4EE1-994B-85E797D0CA3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7DCF-7A9E-4F0B-9E9F-9569529E8B4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5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0EE3-3A8A-4DED-B29F-6B8CF8CC8D6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999B-C2C0-47D7-9A07-A4135A7B50B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59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30CC-82D9-499E-989C-7578EBCF6BB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62A-8BF8-4E9A-BB68-B2DA00AA360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5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27A2-5F78-4A42-A501-752662F6B57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1357-CE82-4238-AD3F-6E72FD0702A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5E122-A04A-4D82-A20E-1D68D672D19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4681F-FA4A-49B9-82A0-22A241EF7AB9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09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27A4B-85E1-45A1-AF41-4C70BE47B69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66F15-AFDA-4003-9EC6-83FBF94D9AD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5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4FA47-A09E-4584-A793-E22C2867778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6D68B-58F8-4E4D-A5F6-7AEB5EDD1949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80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0CF25-7789-484C-A2F0-E750E462C3B9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EDCE5-B0FF-4144-BAB3-068F3F684F5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7CD4-4169-4902-9E1C-024D306984C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6EAE-C9EF-4BF7-8BC0-02ED0932F6A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4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EE5E7-0884-46C8-88C4-5B7BCFB2BB3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D9DE-C6AC-4938-9902-BF57DEAD123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84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9A1F9-17D4-4437-A5C1-783CA9D0A94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E26EB-3FE4-4378-9EEC-A1112F39DB16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02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BD9F0-8C97-4585-B49C-DB0300DCBF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D4A9B-30A2-49D5-A38E-7A790CF0B7F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6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86395-ED9A-4EF8-8920-21E2FDC6CF4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72761-889F-42AE-B165-8A47D0534A06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09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6FE21-9544-457A-96A0-356BFC12DA5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C3BB1-9C8B-4FFA-8B86-C0E8DDF71376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91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9C476-7648-4785-BF6F-A3EEB8B1B2A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701A5-93F4-446A-969A-346758D6E4B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71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2204F-678D-4F1B-8B28-27A0ECE7830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0E471-ABB3-448C-94DD-8E721CBE6255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91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7F3D-34CF-4D1E-B1B3-D25CA25B4F2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81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86A0-1482-412C-AE8E-35D39F237A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6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B7D3-ED2A-49C0-8418-A029FCCC69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08D2-28B9-4675-9E2B-FD693508E46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F56-B044-48BA-B5C6-EDC32A0B0EE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6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CCE3-7450-4C47-BE67-67B4D1D904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87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233E-1A06-4EE8-B246-6B82F8EB7D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49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5008-2795-4710-9AD0-73D85745B9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4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EECB-FA8B-439E-B723-6B6497180D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72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7-7794-47E6-B1D2-A6BD1362C0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13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4B5-6F92-4C39-A098-36325333A9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8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3E13-05E4-40A6-A126-409D4B28A3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8D3A-2F59-480B-B457-CA49C6054F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7F3D-34CF-4D1E-B1B3-D25CA25B4F2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0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86A0-1482-412C-AE8E-35D39F237A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7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194E-9769-4633-A201-9FD1D8FD6BE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121E-9378-4435-85CA-181C3EB6D7A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76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B7D3-ED2A-49C0-8418-A029FCCC69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9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CCE3-7450-4C47-BE67-67B4D1D904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17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233E-1A06-4EE8-B246-6B82F8EB7D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25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5008-2795-4710-9AD0-73D85745B9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117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EECB-FA8B-439E-B723-6B6497180D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7-7794-47E6-B1D2-A6BD1362C0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9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4B5-6F92-4C39-A098-36325333A9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1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3E13-05E4-40A6-A126-409D4B28A3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59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8D3A-2F59-480B-B457-CA49C6054F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4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DC4-6B7B-4A04-8906-9B307752C27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C646-1E2A-4EBB-B257-7E6901D0DDA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5F60-858D-4395-831F-5A65227E1D0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8590-A18F-4F58-85D3-D419EAF5729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2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0229-73D9-451E-ADDF-5D3BF43EEFE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2AB8-809C-492D-B1D4-C141A225340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78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2AF0-5ACD-4029-BC31-BA069EB8C77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FB39-17C7-4D3A-80A3-36FE5127F5A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680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D186-3DF1-40AF-A626-7FFBD83D6C6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BCE9-591D-480E-BDAC-952CA929167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533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07DC-54BF-4D5C-85F3-441F9F6B5F3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8361-8B7F-46A8-97B6-86C84E6589F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6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211D-AF85-420C-B5AF-A543676236A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8F54-578C-4759-B62C-EBAC1EC5124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230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9258-E855-4336-AFE8-4855A5FF27A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767A-36DC-4F7F-AEA5-A12C11C7872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13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AD22-6ABC-42F2-BC38-D491DB050B1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21AD-6202-44A6-A94E-1B991B7FF9F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67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332B-7136-4C1C-A9DF-E31D81DE79D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CE22-800D-4DE9-9450-88B71066B06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6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BCC2-F724-4E6D-BE19-AD794908539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F53B-EDD2-42F7-864B-8E08AD23CDA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6BE5-03F3-4CE8-8D65-F99C2E46DA9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DD6D-0E5F-4122-B203-26281A8EB84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332309-7190-46B1-A3E6-D1427781ECB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2ED5B-B5F1-4D55-BBD9-F4CB82137CD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5791F-99F0-4C65-A900-C90DE9049BE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07303-A451-4E34-9E3F-9A7B11E88F6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DDD05-30A8-4A6D-8C7C-A0E4AB687FE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7D9A3-9864-4DC6-84BC-39E7CF1E86AF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727A13-B9A9-446F-A522-7B43889E706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62191-80B8-49FE-82F1-F512354F897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90E35-6B12-470D-98F9-E6224E28C85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6DD98-1AD1-4D54-A352-F40323911D7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0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90E35-6B12-470D-98F9-E6224E28C85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6DD98-1AD1-4D54-A352-F40323911D7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90E35-6B12-470D-98F9-E6224E28C85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6DD98-1AD1-4D54-A352-F40323911D7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1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DF4CC-A3A8-414D-9823-44213E215856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4080-03F2-401B-86A1-224ABA009F38}" type="slidenum">
              <a:rPr lang="da-DK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466E-E102-40C2-89ED-201E558525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466E-E102-40C2-89ED-201E558525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C58A4-26E9-45BD-9183-33790A79880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E451A-4A31-4A09-A5F0-638A5B3C879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0" Type="http://schemas.openxmlformats.org/officeDocument/2006/relationships/image" Target="../media/image15.png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9"/>
          <p:cNvSpPr>
            <a:spLocks noGrp="1"/>
          </p:cNvSpPr>
          <p:nvPr>
            <p:ph type="subTitle" idx="1"/>
          </p:nvPr>
        </p:nvSpPr>
        <p:spPr>
          <a:xfrm>
            <a:off x="539750" y="1557338"/>
            <a:ext cx="7993063" cy="4535487"/>
          </a:xfrm>
        </p:spPr>
        <p:txBody>
          <a:bodyPr/>
          <a:lstStyle/>
          <a:p>
            <a:pPr eaLnBrk="1" hangingPunct="1"/>
            <a:endParaRPr lang="en-GB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EcoFish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Progress and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Future</a:t>
            </a:r>
          </a:p>
          <a:p>
            <a:pPr eaLnBrk="1" hangingPunct="1"/>
            <a:endParaRPr lang="en-US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Fritz Köster,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Hashali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Hamukuaya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Ekkehard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Klingelhoeffer,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Teunis Jansen, Jan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E.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Beyer et al.</a:t>
            </a:r>
          </a:p>
        </p:txBody>
      </p:sp>
      <p:sp>
        <p:nvSpPr>
          <p:cNvPr id="2051" name="Rectangle 10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2" name="Object 1030"/>
          <p:cNvGraphicFramePr>
            <a:graphicFrameLocks noChangeAspect="1"/>
          </p:cNvGraphicFramePr>
          <p:nvPr/>
        </p:nvGraphicFramePr>
        <p:xfrm>
          <a:off x="250825" y="420688"/>
          <a:ext cx="14319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icture" r:id="rId4" imgW="990600" imgH="661416" progId="Word.Picture.8">
                  <p:embed/>
                </p:oleObj>
              </mc:Choice>
              <mc:Fallback>
                <p:oleObj name="Picture" r:id="rId4" imgW="990600" imgH="66141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0688"/>
                        <a:ext cx="14319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4" name="Picture 6" descr="DTU Aqua A U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176963"/>
            <a:ext cx="26177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871538"/>
            <a:ext cx="216376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kstboks 2"/>
          <p:cNvSpPr txBox="1">
            <a:spLocks noChangeArrowheads="1"/>
          </p:cNvSpPr>
          <p:nvPr/>
        </p:nvSpPr>
        <p:spPr bwMode="auto">
          <a:xfrm>
            <a:off x="873125" y="4427264"/>
            <a:ext cx="559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</a:rPr>
              <a:t>Partners: DTU Aqua, UCT, </a:t>
            </a:r>
            <a:r>
              <a:rPr lang="da-DK" dirty="0" err="1">
                <a:solidFill>
                  <a:prstClr val="black"/>
                </a:solidFill>
              </a:rPr>
              <a:t>NatMIRC</a:t>
            </a:r>
            <a:r>
              <a:rPr lang="da-DK" dirty="0">
                <a:solidFill>
                  <a:prstClr val="black"/>
                </a:solidFill>
              </a:rPr>
              <a:t>, DAFF and INIP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619672" y="4046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BCC Annual Science Forum </a:t>
            </a:r>
            <a:r>
              <a:rPr lang="en-US" dirty="0" smtClean="0">
                <a:solidFill>
                  <a:prstClr val="black"/>
                </a:solidFill>
              </a:rPr>
              <a:t>26. September </a:t>
            </a:r>
            <a:r>
              <a:rPr lang="en-US" dirty="0">
                <a:solidFill>
                  <a:prstClr val="black"/>
                </a:solidFill>
              </a:rPr>
              <a:t>2013, Windhoek, Namibia</a:t>
            </a: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394841" y="863550"/>
            <a:ext cx="8497639" cy="6165850"/>
          </a:xfrm>
        </p:spPr>
        <p:txBody>
          <a:bodyPr/>
          <a:lstStyle/>
          <a:p>
            <a:pPr marL="363537" lvl="1" indent="0" eaLnBrk="1" hangingPunct="1">
              <a:buNone/>
              <a:defRPr/>
            </a:pPr>
            <a:r>
              <a:rPr lang="da-DK" sz="1800" dirty="0" smtClean="0">
                <a:cs typeface="Arial" pitchFamily="34" charset="0"/>
              </a:rPr>
              <a:t>WP2.1 </a:t>
            </a:r>
            <a:r>
              <a:rPr lang="da-DK" sz="1800" dirty="0" err="1" smtClean="0">
                <a:cs typeface="Arial" pitchFamily="34" charset="0"/>
              </a:rPr>
              <a:t>delivered</a:t>
            </a:r>
            <a:r>
              <a:rPr lang="da-DK" sz="1800" dirty="0" smtClean="0">
                <a:cs typeface="Arial" pitchFamily="34" charset="0"/>
              </a:rPr>
              <a:t>:</a:t>
            </a:r>
            <a:endParaRPr lang="en-US" sz="1800" dirty="0" smtClean="0">
              <a:cs typeface="Arial" pitchFamily="34" charset="0"/>
            </a:endParaRPr>
          </a:p>
          <a:p>
            <a:pPr marL="627063" lvl="1" indent="-265113" eaLnBrk="1" hangingPunct="1">
              <a:buNone/>
              <a:defRPr/>
            </a:pPr>
            <a:r>
              <a:rPr lang="en-US" sz="18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cs typeface="Arial" pitchFamily="34" charset="0"/>
              </a:rPr>
              <a:t>Population structure</a:t>
            </a:r>
            <a:r>
              <a:rPr lang="en-US" sz="1800" dirty="0" smtClean="0">
                <a:cs typeface="Arial" pitchFamily="34" charset="0"/>
              </a:rPr>
              <a:t>, need </a:t>
            </a:r>
            <a:r>
              <a:rPr lang="en-US" sz="1800" dirty="0">
                <a:cs typeface="Arial" pitchFamily="34" charset="0"/>
              </a:rPr>
              <a:t>to know the spatial lifecycle on a demographic time </a:t>
            </a:r>
            <a:r>
              <a:rPr lang="en-US" sz="1800" dirty="0" smtClean="0">
                <a:cs typeface="Arial" pitchFamily="34" charset="0"/>
              </a:rPr>
              <a:t>scale; fundamental </a:t>
            </a:r>
            <a:r>
              <a:rPr lang="en-US" sz="1800" dirty="0">
                <a:cs typeface="Arial" pitchFamily="34" charset="0"/>
              </a:rPr>
              <a:t>for </a:t>
            </a:r>
            <a:r>
              <a:rPr lang="en-US" sz="1800" dirty="0" smtClean="0">
                <a:cs typeface="Arial" pitchFamily="34" charset="0"/>
              </a:rPr>
              <a:t>assessment, i.e. which </a:t>
            </a:r>
            <a:r>
              <a:rPr lang="en-US" sz="1800" dirty="0">
                <a:cs typeface="Arial" pitchFamily="34" charset="0"/>
              </a:rPr>
              <a:t>stocks to assess? </a:t>
            </a:r>
          </a:p>
          <a:p>
            <a:pPr marL="982663" lvl="1" indent="-261938" eaLnBrk="1" hangingPunct="1"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0B050"/>
                </a:solidFill>
                <a:cs typeface="Arial" pitchFamily="34" charset="0"/>
              </a:rPr>
              <a:t>Spawning time and place </a:t>
            </a:r>
            <a:r>
              <a:rPr lang="en-US" sz="1800" dirty="0" smtClean="0">
                <a:solidFill>
                  <a:srgbClr val="00B050"/>
                </a:solidFill>
                <a:cs typeface="Arial" pitchFamily="34" charset="0"/>
              </a:rPr>
              <a:t>(Jansen </a:t>
            </a:r>
            <a:r>
              <a:rPr lang="en-US" sz="1800" dirty="0">
                <a:solidFill>
                  <a:srgbClr val="00B050"/>
                </a:solidFill>
                <a:cs typeface="Arial" pitchFamily="34" charset="0"/>
              </a:rPr>
              <a:t>et al</a:t>
            </a:r>
            <a:r>
              <a:rPr lang="en-US" sz="1800" dirty="0" smtClean="0">
                <a:solidFill>
                  <a:srgbClr val="00B050"/>
                </a:solidFill>
                <a:cs typeface="Arial" pitchFamily="34" charset="0"/>
              </a:rPr>
              <a:t>., this conference)</a:t>
            </a:r>
            <a:endParaRPr lang="en-US" sz="1800" dirty="0">
              <a:solidFill>
                <a:srgbClr val="00B050"/>
              </a:solidFill>
              <a:cs typeface="Arial" pitchFamily="34" charset="0"/>
            </a:endParaRPr>
          </a:p>
          <a:p>
            <a:pPr marL="982663" lvl="1" indent="-261938" eaLnBrk="1" hangingPunct="1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B050"/>
                </a:solidFill>
                <a:cs typeface="Arial" pitchFamily="34" charset="0"/>
              </a:rPr>
              <a:t>Migration based on </a:t>
            </a:r>
            <a:r>
              <a:rPr lang="en-US" sz="1800" dirty="0" err="1" smtClean="0">
                <a:solidFill>
                  <a:srgbClr val="00B050"/>
                </a:solidFill>
                <a:cs typeface="Arial" pitchFamily="34" charset="0"/>
              </a:rPr>
              <a:t>GeoPop</a:t>
            </a:r>
            <a:r>
              <a:rPr lang="en-US" sz="18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cs typeface="Arial" pitchFamily="34" charset="0"/>
              </a:rPr>
              <a:t>(Jansen et al</a:t>
            </a:r>
            <a:r>
              <a:rPr lang="en-US" sz="1800" dirty="0" smtClean="0">
                <a:solidFill>
                  <a:srgbClr val="00B050"/>
                </a:solidFill>
                <a:cs typeface="Arial" pitchFamily="34" charset="0"/>
              </a:rPr>
              <a:t>., this conference) </a:t>
            </a:r>
            <a:endParaRPr lang="en-US" sz="1800" dirty="0">
              <a:solidFill>
                <a:srgbClr val="00B050"/>
              </a:solidFill>
              <a:cs typeface="Arial" pitchFamily="34" charset="0"/>
            </a:endParaRPr>
          </a:p>
          <a:p>
            <a:pPr marL="982663" lvl="1" indent="-261938" eaLnBrk="1" hangingPunct="1"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FFC000"/>
                </a:solidFill>
                <a:cs typeface="Arial" pitchFamily="34" charset="0"/>
              </a:rPr>
              <a:t>Test of stocks hypotheses and attempt to estimate straying (Jansen and Berg)</a:t>
            </a:r>
          </a:p>
          <a:p>
            <a:pPr marL="982663" lvl="1" indent="-261938" eaLnBrk="1" hangingPunct="1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C000"/>
                </a:solidFill>
                <a:cs typeface="Arial" pitchFamily="34" charset="0"/>
              </a:rPr>
              <a:t>Genetics in progress (Lipinski &amp; </a:t>
            </a:r>
            <a:r>
              <a:rPr lang="en-US" sz="1800" dirty="0" err="1" smtClean="0">
                <a:solidFill>
                  <a:srgbClr val="FFC000"/>
                </a:solidFill>
                <a:cs typeface="Arial" pitchFamily="34" charset="0"/>
              </a:rPr>
              <a:t>Matthee</a:t>
            </a:r>
            <a:r>
              <a:rPr lang="en-US" sz="1800" dirty="0" smtClean="0">
                <a:solidFill>
                  <a:srgbClr val="FFC000"/>
                </a:solidFill>
                <a:cs typeface="Arial" pitchFamily="34" charset="0"/>
              </a:rPr>
              <a:t>, this conference )</a:t>
            </a:r>
          </a:p>
          <a:p>
            <a:pPr marL="982663" lvl="1" indent="-261938" eaLnBrk="1" hangingPunct="1">
              <a:buFont typeface="Wingdings" pitchFamily="2" charset="2"/>
              <a:buChar char="Ø"/>
              <a:defRPr/>
            </a:pPr>
            <a:endParaRPr lang="en-US" sz="800" dirty="0">
              <a:cs typeface="Arial" pitchFamily="34" charset="0"/>
            </a:endParaRPr>
          </a:p>
          <a:p>
            <a:pPr marL="363537" lvl="1" indent="0" eaLnBrk="1" hangingPunct="1">
              <a:buNone/>
              <a:defRPr/>
            </a:pPr>
            <a:r>
              <a:rPr lang="en-US" sz="1800" dirty="0">
                <a:cs typeface="Arial" pitchFamily="34" charset="0"/>
              </a:rPr>
              <a:t>WP2.2 delivered:</a:t>
            </a:r>
          </a:p>
          <a:p>
            <a:pPr marL="628650" lvl="1" indent="-274638">
              <a:buNone/>
            </a:pP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Gear selectivity, k</a:t>
            </a:r>
            <a:r>
              <a:rPr lang="en-US" sz="1800" dirty="0" smtClean="0"/>
              <a:t>ey to combined survey datasets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Cotter report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Output from </a:t>
            </a:r>
            <a:r>
              <a:rPr lang="en-US" sz="1800" dirty="0" err="1" smtClean="0">
                <a:solidFill>
                  <a:srgbClr val="00B050"/>
                </a:solidFill>
              </a:rPr>
              <a:t>GeoPop</a:t>
            </a:r>
            <a:r>
              <a:rPr lang="en-US" sz="1800" dirty="0" smtClean="0">
                <a:solidFill>
                  <a:srgbClr val="00B050"/>
                </a:solidFill>
              </a:rPr>
              <a:t> (Jansen et al., this conference)</a:t>
            </a:r>
          </a:p>
          <a:p>
            <a:pPr marL="628650" lvl="2" indent="-274638">
              <a:buNone/>
            </a:pPr>
            <a:r>
              <a:rPr lang="da-DK" sz="1800" b="1" dirty="0" smtClean="0">
                <a:sym typeface="Wingdings" pitchFamily="2" charset="2"/>
              </a:rPr>
              <a:t> </a:t>
            </a:r>
            <a:r>
              <a:rPr lang="da-DK" sz="1800" b="1" dirty="0" err="1" smtClean="0">
                <a:sym typeface="Wingdings" pitchFamily="2" charset="2"/>
              </a:rPr>
              <a:t>Catchability</a:t>
            </a:r>
            <a:r>
              <a:rPr lang="da-DK" sz="1800" b="1" dirty="0" smtClean="0">
                <a:sym typeface="Wingdings" pitchFamily="2" charset="2"/>
              </a:rPr>
              <a:t>, </a:t>
            </a:r>
            <a:r>
              <a:rPr lang="da-DK" sz="1800" dirty="0" err="1" smtClean="0">
                <a:sym typeface="Wingdings" pitchFamily="2" charset="2"/>
              </a:rPr>
              <a:t>will</a:t>
            </a:r>
            <a:r>
              <a:rPr lang="da-DK" sz="1800" dirty="0" smtClean="0">
                <a:sym typeface="Wingdings" pitchFamily="2" charset="2"/>
              </a:rPr>
              <a:t> </a:t>
            </a:r>
            <a:r>
              <a:rPr lang="da-DK" sz="1800" dirty="0" err="1" smtClean="0">
                <a:sym typeface="Wingdings" pitchFamily="2" charset="2"/>
              </a:rPr>
              <a:t>return</a:t>
            </a:r>
            <a:r>
              <a:rPr lang="da-DK" sz="1800" dirty="0" smtClean="0">
                <a:sym typeface="Wingdings" pitchFamily="2" charset="2"/>
              </a:rPr>
              <a:t> to </a:t>
            </a:r>
            <a:r>
              <a:rPr lang="da-DK" sz="1800" dirty="0" err="1" smtClean="0">
                <a:sym typeface="Wingdings" pitchFamily="2" charset="2"/>
              </a:rPr>
              <a:t>this</a:t>
            </a:r>
            <a:endParaRPr lang="en-US" sz="1800" dirty="0" smtClean="0"/>
          </a:p>
          <a:p>
            <a:pPr marL="914400" lvl="2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da-DK" sz="1800" dirty="0" smtClean="0">
                <a:solidFill>
                  <a:prstClr val="black"/>
                </a:solidFill>
                <a:sym typeface="Wingdings" pitchFamily="2" charset="2"/>
              </a:rPr>
              <a:t>WP2.3 </a:t>
            </a:r>
            <a:r>
              <a:rPr lang="da-DK" sz="1800" dirty="0" err="1" smtClean="0">
                <a:solidFill>
                  <a:prstClr val="black"/>
                </a:solidFill>
                <a:sym typeface="Wingdings" pitchFamily="2" charset="2"/>
              </a:rPr>
              <a:t>delivered</a:t>
            </a:r>
            <a:endParaRPr lang="en-US" sz="1800" dirty="0">
              <a:solidFill>
                <a:prstClr val="black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1800" b="1" dirty="0">
                <a:solidFill>
                  <a:prstClr val="black"/>
                </a:solidFill>
              </a:rPr>
              <a:t>Growth / </a:t>
            </a:r>
            <a:r>
              <a:rPr lang="en-US" sz="1800" b="1" dirty="0" smtClean="0">
                <a:solidFill>
                  <a:prstClr val="black"/>
                </a:solidFill>
              </a:rPr>
              <a:t>aging, </a:t>
            </a:r>
            <a:r>
              <a:rPr lang="en-US" sz="1800" dirty="0" smtClean="0">
                <a:solidFill>
                  <a:prstClr val="black"/>
                </a:solidFill>
              </a:rPr>
              <a:t>essential </a:t>
            </a:r>
            <a:r>
              <a:rPr lang="en-US" sz="1800" dirty="0">
                <a:solidFill>
                  <a:prstClr val="black"/>
                </a:solidFill>
              </a:rPr>
              <a:t>for age structures </a:t>
            </a:r>
            <a:r>
              <a:rPr lang="en-US" sz="1800" dirty="0" smtClean="0">
                <a:solidFill>
                  <a:prstClr val="black"/>
                </a:solidFill>
              </a:rPr>
              <a:t>models, will return to this</a:t>
            </a:r>
            <a:endParaRPr lang="en-US" sz="18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FFC000"/>
                </a:solidFill>
              </a:rPr>
              <a:t>Wilhelm (submitted) compared to </a:t>
            </a:r>
            <a:r>
              <a:rPr lang="en-US" sz="1800" dirty="0" err="1" smtClean="0">
                <a:solidFill>
                  <a:srgbClr val="FFC000"/>
                </a:solidFill>
              </a:rPr>
              <a:t>GeoPop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(Jansen, this conference)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922337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WP 2 Input to stock assessment models</a:t>
            </a:r>
          </a:p>
        </p:txBody>
      </p:sp>
    </p:spTree>
    <p:extLst>
      <p:ext uri="{BB962C8B-B14F-4D97-AF65-F5344CB8AC3E}">
        <p14:creationId xmlns:p14="http://schemas.microsoft.com/office/powerpoint/2010/main" val="32274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15313"/>
          <a:stretch/>
        </p:blipFill>
        <p:spPr bwMode="auto">
          <a:xfrm>
            <a:off x="6521033" y="1772816"/>
            <a:ext cx="1795383" cy="18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16551" r="15213"/>
          <a:stretch/>
        </p:blipFill>
        <p:spPr bwMode="auto">
          <a:xfrm>
            <a:off x="4648825" y="1772816"/>
            <a:ext cx="1728192" cy="18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95" y="2567715"/>
            <a:ext cx="4643858" cy="46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564904"/>
            <a:ext cx="4646669" cy="46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564904"/>
            <a:ext cx="4646669" cy="46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95" y="2567714"/>
            <a:ext cx="4643858" cy="46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96" y="2567715"/>
            <a:ext cx="4643857" cy="46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95" y="2567715"/>
            <a:ext cx="4643858" cy="46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5591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Demersal trawl surveys: Africana WC+SC, Nansen, Blue Sea, 1991-2012, 8,600 standardized </a:t>
            </a:r>
            <a:r>
              <a:rPr lang="en-US" sz="1600" dirty="0" err="1" smtClean="0"/>
              <a:t>demersal</a:t>
            </a:r>
            <a:r>
              <a:rPr lang="en-US" sz="1600" dirty="0" smtClean="0"/>
              <a:t> trawl hauls</a:t>
            </a:r>
          </a:p>
          <a:p>
            <a:r>
              <a:rPr lang="en-US" sz="1600" dirty="0" err="1" smtClean="0"/>
              <a:t>GeoStatistical</a:t>
            </a:r>
            <a:r>
              <a:rPr lang="en-US" sz="1600" dirty="0" smtClean="0"/>
              <a:t> population model (GeoPop)</a:t>
            </a:r>
          </a:p>
          <a:p>
            <a:r>
              <a:rPr lang="en-US" sz="1600" dirty="0" smtClean="0"/>
              <a:t>Estimates: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Gear selectivity and </a:t>
            </a:r>
            <a:r>
              <a:rPr lang="en-US" sz="1400" dirty="0" err="1" smtClean="0"/>
              <a:t>efficiancy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Growth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Distribution by age</a:t>
            </a:r>
          </a:p>
          <a:p>
            <a:r>
              <a:rPr lang="en-US" sz="1600" dirty="0" smtClean="0"/>
              <a:t>Suggests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Migration through life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2-3 semi-isolated groups, that may </a:t>
            </a:r>
            <a:br>
              <a:rPr lang="en-US" sz="1400" dirty="0" smtClean="0"/>
            </a:br>
            <a:r>
              <a:rPr lang="en-US" sz="1400" dirty="0" smtClean="0"/>
              <a:t>experience different growth and mortality rates</a:t>
            </a:r>
          </a:p>
          <a:p>
            <a:pPr lvl="1">
              <a:spcBef>
                <a:spcPts val="0"/>
              </a:spcBef>
            </a:pPr>
            <a:r>
              <a:rPr lang="da-DK" sz="1400" dirty="0" smtClean="0"/>
              <a:t>Not </a:t>
            </a:r>
            <a:r>
              <a:rPr lang="da-DK" sz="1400" dirty="0" err="1" smtClean="0"/>
              <a:t>matching</a:t>
            </a:r>
            <a:r>
              <a:rPr lang="da-DK" sz="1400" dirty="0" smtClean="0"/>
              <a:t> </a:t>
            </a:r>
            <a:r>
              <a:rPr lang="da-DK" sz="1400" dirty="0" err="1" smtClean="0"/>
              <a:t>traditional</a:t>
            </a:r>
            <a:r>
              <a:rPr lang="da-DK" sz="1400" dirty="0" smtClean="0"/>
              <a:t> </a:t>
            </a:r>
            <a:r>
              <a:rPr lang="da-DK" sz="1400" dirty="0" err="1" smtClean="0"/>
              <a:t>stocks</a:t>
            </a:r>
            <a:r>
              <a:rPr lang="da-DK" sz="1400" dirty="0" smtClean="0"/>
              <a:t> (transboundary!)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Meaningful hydrographic borders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Next: Test as distinct or connected stocks </a:t>
            </a:r>
          </a:p>
          <a:p>
            <a:endParaRPr lang="en-US" sz="16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15615" y="4725144"/>
            <a:ext cx="2520281" cy="2016224"/>
            <a:chOff x="611556" y="1590513"/>
            <a:chExt cx="5400603" cy="5150855"/>
          </a:xfrm>
        </p:grpSpPr>
        <p:pic>
          <p:nvPicPr>
            <p:cNvPr id="28" name="Picture 27" descr="http://www.ssmi.com/graphics/qscat/v04/large/cape_of_good_hope/y2007/m01/2007_01_month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3" t="4468" r="48963" b="62481"/>
            <a:stretch/>
          </p:blipFill>
          <p:spPr bwMode="auto">
            <a:xfrm>
              <a:off x="2422843" y="1590513"/>
              <a:ext cx="3589316" cy="515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 rot="19700096">
              <a:off x="3688854" y="4748402"/>
              <a:ext cx="1691224" cy="123005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0916477">
              <a:off x="2319368" y="2127526"/>
              <a:ext cx="1660116" cy="139043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1556" y="1761594"/>
              <a:ext cx="1811286" cy="993717"/>
              <a:chOff x="6726422" y="1606127"/>
              <a:chExt cx="1811286" cy="99371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726422" y="1606127"/>
                <a:ext cx="1811286" cy="5959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a-DK" sz="800" dirty="0">
                    <a:solidFill>
                      <a:prstClr val="black"/>
                    </a:solidFill>
                    <a:latin typeface="Arial" charset="0"/>
                  </a:rPr>
                  <a:t>Wind speed</a:t>
                </a:r>
                <a:endParaRPr lang="en-US" sz="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pic>
            <p:nvPicPr>
              <p:cNvPr id="41" name="Picture 8" descr="http://www.ssmi.com/graphics/qscat/v04/large/cape_of_good_hope/y2007/m01/2007_01_month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80" t="96342" r="62337" b="658"/>
              <a:stretch/>
            </p:blipFill>
            <p:spPr bwMode="auto">
              <a:xfrm>
                <a:off x="6804248" y="2250910"/>
                <a:ext cx="1534199" cy="348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" name="Straight Arrow Connector 32"/>
            <p:cNvCxnSpPr/>
            <p:nvPr/>
          </p:nvCxnSpPr>
          <p:spPr>
            <a:xfrm flipH="1">
              <a:off x="2771800" y="2499772"/>
              <a:ext cx="1008112" cy="4251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952156" y="4980970"/>
              <a:ext cx="1008112" cy="4251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99992" y="2639723"/>
            <a:ext cx="4548996" cy="4539315"/>
            <a:chOff x="1043608" y="692696"/>
            <a:chExt cx="7096296" cy="7096296"/>
          </a:xfrm>
        </p:grpSpPr>
        <p:pic>
          <p:nvPicPr>
            <p:cNvPr id="21" name="Picture 2" descr="H:\__Publications\Hake GeoPop\Results\Figure_PPT_Age5withBorders.tif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692696"/>
              <a:ext cx="7096296" cy="709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Down Arrow 21"/>
            <p:cNvSpPr/>
            <p:nvPr/>
          </p:nvSpPr>
          <p:spPr>
            <a:xfrm rot="8955232">
              <a:off x="3045443" y="4199770"/>
              <a:ext cx="622175" cy="608387"/>
            </a:xfrm>
            <a:prstGeom prst="downArrow">
              <a:avLst/>
            </a:prstGeom>
            <a:noFill/>
            <a:ln>
              <a:solidFill>
                <a:srgbClr val="2F5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Curved Left Arrow 22"/>
            <p:cNvSpPr/>
            <p:nvPr/>
          </p:nvSpPr>
          <p:spPr>
            <a:xfrm rot="7578292">
              <a:off x="3970751" y="5513305"/>
              <a:ext cx="573387" cy="1070274"/>
            </a:xfrm>
            <a:prstGeom prst="curvedLeftArrow">
              <a:avLst/>
            </a:prstGeom>
            <a:noFill/>
            <a:ln>
              <a:solidFill>
                <a:srgbClr val="2F5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195736" y="4082229"/>
              <a:ext cx="1224136" cy="498899"/>
            </a:xfrm>
            <a:prstGeom prst="line">
              <a:avLst/>
            </a:prstGeom>
            <a:ln w="57150">
              <a:solidFill>
                <a:srgbClr val="2F5E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419872" y="5445224"/>
              <a:ext cx="683857" cy="249449"/>
            </a:xfrm>
            <a:prstGeom prst="line">
              <a:avLst/>
            </a:prstGeom>
            <a:ln w="57150">
              <a:solidFill>
                <a:srgbClr val="2F5E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096013" y="5157191"/>
              <a:ext cx="89846" cy="343366"/>
            </a:xfrm>
            <a:prstGeom prst="line">
              <a:avLst/>
            </a:prstGeom>
            <a:ln w="57150">
              <a:solidFill>
                <a:srgbClr val="2F5E2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"/>
          <p:cNvSpPr txBox="1">
            <a:spLocks/>
          </p:cNvSpPr>
          <p:nvPr/>
        </p:nvSpPr>
        <p:spPr bwMode="auto">
          <a:xfrm>
            <a:off x="518864" y="274415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000" b="1" dirty="0">
                <a:latin typeface="Arial" charset="0"/>
                <a:cs typeface="Arial" charset="0"/>
              </a:rPr>
              <a:t>WP 2 </a:t>
            </a:r>
            <a:r>
              <a:rPr lang="en-US" sz="2000" b="1" dirty="0" smtClean="0">
                <a:latin typeface="Arial" charset="0"/>
                <a:cs typeface="Arial" charset="0"/>
              </a:rPr>
              <a:t>Migration, population structure, growth and trawl selectivity examined with </a:t>
            </a:r>
            <a:r>
              <a:rPr lang="en-US" sz="2000" b="1" dirty="0" err="1" smtClean="0">
                <a:latin typeface="Arial" charset="0"/>
                <a:cs typeface="Arial" charset="0"/>
              </a:rPr>
              <a:t>GeoPop</a:t>
            </a:r>
            <a:r>
              <a:rPr lang="en-US" sz="2000" b="1" dirty="0" smtClean="0">
                <a:latin typeface="Arial" charset="0"/>
                <a:cs typeface="Arial" charset="0"/>
              </a:rPr>
              <a:t> (</a:t>
            </a:r>
            <a:r>
              <a:rPr lang="en-US" sz="2000" b="1" i="1" dirty="0" smtClean="0">
                <a:latin typeface="Arial" charset="0"/>
                <a:cs typeface="Arial" charset="0"/>
              </a:rPr>
              <a:t>M. </a:t>
            </a:r>
            <a:r>
              <a:rPr lang="en-US" sz="2000" b="1" i="1" dirty="0" err="1" smtClean="0">
                <a:latin typeface="Arial" charset="0"/>
                <a:cs typeface="Arial" charset="0"/>
              </a:rPr>
              <a:t>capensis</a:t>
            </a:r>
            <a:r>
              <a:rPr lang="en-US" sz="2000" b="1" dirty="0" smtClean="0">
                <a:latin typeface="Arial" charset="0"/>
                <a:cs typeface="Arial" charset="0"/>
              </a:rPr>
              <a:t>, similar results also on </a:t>
            </a:r>
            <a:r>
              <a:rPr lang="en-US" sz="2000" b="1" i="1" dirty="0" smtClean="0">
                <a:latin typeface="Arial" charset="0"/>
                <a:cs typeface="Arial" charset="0"/>
              </a:rPr>
              <a:t>M. </a:t>
            </a:r>
            <a:r>
              <a:rPr lang="en-US" sz="2000" b="1" i="1" dirty="0" err="1" smtClean="0">
                <a:latin typeface="Arial" charset="0"/>
                <a:cs typeface="Arial" charset="0"/>
              </a:rPr>
              <a:t>paradoxus</a:t>
            </a:r>
            <a:r>
              <a:rPr lang="en-US" sz="2000" b="1" dirty="0" smtClean="0"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7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7544" y="83671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Genetic analyses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(Lipinski &amp; </a:t>
            </a:r>
            <a:r>
              <a:rPr lang="en-GB" dirty="0" err="1" smtClean="0">
                <a:solidFill>
                  <a:prstClr val="black"/>
                </a:solidFill>
              </a:rPr>
              <a:t>Matthee</a:t>
            </a:r>
            <a:r>
              <a:rPr lang="en-GB" dirty="0" smtClean="0">
                <a:solidFill>
                  <a:prstClr val="black"/>
                </a:solidFill>
              </a:rPr>
              <a:t>, this conf.)</a:t>
            </a:r>
          </a:p>
          <a:p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Improved sampling 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Four regions included: 2012 + 2013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M. </a:t>
            </a:r>
            <a:r>
              <a:rPr lang="en-GB" dirty="0" err="1" smtClean="0">
                <a:solidFill>
                  <a:prstClr val="black"/>
                </a:solidFill>
              </a:rPr>
              <a:t>paradoxus</a:t>
            </a:r>
            <a:r>
              <a:rPr lang="en-GB" dirty="0" smtClean="0">
                <a:solidFill>
                  <a:prstClr val="black"/>
                </a:solidFill>
              </a:rPr>
              <a:t> = 897 fish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M. </a:t>
            </a:r>
            <a:r>
              <a:rPr lang="en-GB" dirty="0" err="1" smtClean="0">
                <a:solidFill>
                  <a:prstClr val="black"/>
                </a:solidFill>
              </a:rPr>
              <a:t>capensis</a:t>
            </a:r>
            <a:r>
              <a:rPr lang="en-GB" dirty="0" smtClean="0">
                <a:solidFill>
                  <a:prstClr val="black"/>
                </a:solidFill>
              </a:rPr>
              <a:t> = 974 fish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The highest level of differentiation was detected among the Namibian and West –Coast SA samples for </a:t>
            </a:r>
            <a:r>
              <a:rPr lang="en-GB" i="1" dirty="0" smtClean="0">
                <a:solidFill>
                  <a:prstClr val="black"/>
                </a:solidFill>
              </a:rPr>
              <a:t>M. </a:t>
            </a:r>
            <a:r>
              <a:rPr lang="en-GB" i="1" dirty="0" err="1" smtClean="0">
                <a:solidFill>
                  <a:prstClr val="black"/>
                </a:solidFill>
              </a:rPr>
              <a:t>paradoxus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  <a:p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Weak signal, pairwise values were not significant between any of the four sampling sites!</a:t>
            </a:r>
          </a:p>
          <a:p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However, </a:t>
            </a:r>
            <a:r>
              <a:rPr lang="en-GB" dirty="0" err="1" smtClean="0">
                <a:solidFill>
                  <a:prstClr val="black"/>
                </a:solidFill>
              </a:rPr>
              <a:t>mtDNA</a:t>
            </a:r>
            <a:r>
              <a:rPr lang="en-GB" dirty="0" smtClean="0">
                <a:solidFill>
                  <a:prstClr val="black"/>
                </a:solidFill>
              </a:rPr>
              <a:t> and microsatellites samples from 3 years under analysis; conclusions need to await these results, available in 2014.</a:t>
            </a:r>
          </a:p>
          <a:p>
            <a:endParaRPr lang="en-GB" sz="800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922337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WP 2.1 </a:t>
            </a:r>
            <a:r>
              <a:rPr lang="en-US" sz="2400" b="1" dirty="0">
                <a:latin typeface="Arial" charset="0"/>
                <a:cs typeface="Arial" charset="0"/>
              </a:rPr>
              <a:t>S</a:t>
            </a:r>
            <a:r>
              <a:rPr lang="en-US" sz="2400" b="1" dirty="0" smtClean="0">
                <a:latin typeface="Arial" charset="0"/>
                <a:cs typeface="Arial" charset="0"/>
              </a:rPr>
              <a:t>tock structure</a:t>
            </a:r>
          </a:p>
        </p:txBody>
      </p:sp>
      <p:pic>
        <p:nvPicPr>
          <p:cNvPr id="7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7" t="2766" r="13705" b="-1066"/>
          <a:stretch/>
        </p:blipFill>
        <p:spPr bwMode="auto">
          <a:xfrm>
            <a:off x="3707904" y="1053891"/>
            <a:ext cx="2664296" cy="2376264"/>
          </a:xfrm>
          <a:prstGeom prst="rect">
            <a:avLst/>
          </a:prstGeom>
          <a:ln>
            <a:solidFill>
              <a:sysClr val="window" lastClr="FFFF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t="2218" r="12407" b="-1485"/>
          <a:stretch/>
        </p:blipFill>
        <p:spPr bwMode="auto">
          <a:xfrm>
            <a:off x="6264696" y="981883"/>
            <a:ext cx="2771800" cy="2376264"/>
          </a:xfrm>
          <a:prstGeom prst="rect">
            <a:avLst/>
          </a:prstGeom>
          <a:ln>
            <a:solidFill>
              <a:sysClr val="window" lastClr="FFFF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7236296" y="647763"/>
            <a:ext cx="1045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/>
              <a:t>M. </a:t>
            </a:r>
            <a:r>
              <a:rPr lang="da-DK" sz="1400" i="1" dirty="0" err="1" smtClean="0"/>
              <a:t>capensis</a:t>
            </a:r>
            <a:endParaRPr lang="en-US" sz="1400" i="1" dirty="0"/>
          </a:p>
        </p:txBody>
      </p:sp>
      <p:sp>
        <p:nvSpPr>
          <p:cNvPr id="3" name="Tekstboks 2"/>
          <p:cNvSpPr txBox="1"/>
          <p:nvPr/>
        </p:nvSpPr>
        <p:spPr>
          <a:xfrm>
            <a:off x="4402482" y="693851"/>
            <a:ext cx="1177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/>
              <a:t>M. </a:t>
            </a:r>
            <a:r>
              <a:rPr lang="da-DK" sz="1400" i="1" dirty="0" err="1"/>
              <a:t>p</a:t>
            </a:r>
            <a:r>
              <a:rPr lang="da-DK" sz="1400" i="1" dirty="0" err="1" smtClean="0"/>
              <a:t>aradoxus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8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36712"/>
            <a:ext cx="83169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SA west coast</a:t>
            </a:r>
            <a:endParaRPr lang="en-US" dirty="0">
              <a:solidFill>
                <a:prstClr val="black"/>
              </a:solidFill>
            </a:endParaRP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xploratory </a:t>
            </a:r>
            <a:r>
              <a:rPr lang="en-US" dirty="0">
                <a:solidFill>
                  <a:prstClr val="black"/>
                </a:solidFill>
              </a:rPr>
              <a:t>analysis documents that: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Time of day effect is not relevant (random station allocation, fishing during daytime only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Wind effect in a part of the area important (list of stations which should be discarded has been provided for 2002 and 2010 – 2012, other years to be checked in 2014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18864" y="-99392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WP 2.2 </a:t>
            </a:r>
            <a:r>
              <a:rPr lang="en-US" sz="24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Catchability</a:t>
            </a:r>
            <a:endParaRPr lang="en-US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639154" y="3116941"/>
            <a:ext cx="80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CPUE at stations fished twice at different wind conditions in the southern part of the survey area in 2003</a:t>
            </a:r>
            <a:endParaRPr lang="en-US" sz="1400" dirty="0"/>
          </a:p>
        </p:txBody>
      </p:sp>
      <p:sp>
        <p:nvSpPr>
          <p:cNvPr id="11" name="TextBox 3"/>
          <p:cNvSpPr txBox="1"/>
          <p:nvPr/>
        </p:nvSpPr>
        <p:spPr>
          <a:xfrm>
            <a:off x="7388398" y="3559053"/>
            <a:ext cx="1632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Catch rates considerable higher at moderate than at strong winds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Effect of strong SE wind / jet current </a:t>
            </a:r>
            <a:r>
              <a:rPr lang="en-US" sz="1400" dirty="0" smtClean="0"/>
              <a:t> in a  </a:t>
            </a:r>
            <a:r>
              <a:rPr lang="en-US" sz="1400" dirty="0"/>
              <a:t>part of the survey </a:t>
            </a:r>
            <a:r>
              <a:rPr lang="en-US" sz="1400" dirty="0" smtClean="0"/>
              <a:t>area</a:t>
            </a:r>
          </a:p>
          <a:p>
            <a:endParaRPr lang="en-US" sz="1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45" y="3361838"/>
            <a:ext cx="626967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6"/>
          <p:cNvCxnSpPr/>
          <p:nvPr/>
        </p:nvCxnSpPr>
        <p:spPr>
          <a:xfrm>
            <a:off x="1893166" y="5409961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9"/>
          <p:cNvCxnSpPr/>
          <p:nvPr/>
        </p:nvCxnSpPr>
        <p:spPr>
          <a:xfrm>
            <a:off x="1943908" y="393790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2447964" y="4297942"/>
            <a:ext cx="0" cy="7033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/>
          <p:cNvCxnSpPr/>
          <p:nvPr/>
        </p:nvCxnSpPr>
        <p:spPr>
          <a:xfrm>
            <a:off x="5405438" y="4329114"/>
            <a:ext cx="0" cy="18573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5"/>
          <p:cNvCxnSpPr/>
          <p:nvPr/>
        </p:nvCxnSpPr>
        <p:spPr>
          <a:xfrm>
            <a:off x="6285654" y="4772522"/>
            <a:ext cx="0" cy="6826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56476" y="4177615"/>
            <a:ext cx="24788" cy="127689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646327" y="6458182"/>
            <a:ext cx="403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Kai Wieland &amp; Deon Durholtz,  </a:t>
            </a:r>
            <a:r>
              <a:rPr lang="da-DK" sz="1600" dirty="0" err="1" smtClean="0"/>
              <a:t>this</a:t>
            </a:r>
            <a:r>
              <a:rPr lang="da-DK" sz="1600" dirty="0" smtClean="0"/>
              <a:t> </a:t>
            </a:r>
            <a:r>
              <a:rPr lang="da-DK" sz="1600" dirty="0" err="1" smtClean="0"/>
              <a:t>conference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5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440" y="640886"/>
            <a:ext cx="831691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SA west coast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 startAt="3"/>
            </a:pPr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>
                <a:solidFill>
                  <a:prstClr val="black"/>
                </a:solidFill>
              </a:rPr>
              <a:t>indication that ‘green water’ effects seriously the quality of the survey indices but the process needs to be studied 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2013/2014 (commercial </a:t>
            </a:r>
            <a:r>
              <a:rPr lang="en-US" dirty="0" smtClean="0">
                <a:solidFill>
                  <a:prstClr val="black"/>
                </a:solidFill>
              </a:rPr>
              <a:t>&amp; scientific </a:t>
            </a:r>
            <a:r>
              <a:rPr lang="en-US" dirty="0">
                <a:solidFill>
                  <a:prstClr val="black"/>
                </a:solidFill>
              </a:rPr>
              <a:t>vessels)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en-US" dirty="0">
                <a:solidFill>
                  <a:prstClr val="black"/>
                </a:solidFill>
              </a:rPr>
              <a:t>High portion of </a:t>
            </a:r>
            <a:r>
              <a:rPr lang="en-US" i="1" dirty="0">
                <a:solidFill>
                  <a:prstClr val="black"/>
                </a:solidFill>
              </a:rPr>
              <a:t>M. </a:t>
            </a:r>
            <a:r>
              <a:rPr lang="en-US" i="1" dirty="0" err="1">
                <a:solidFill>
                  <a:prstClr val="black"/>
                </a:solidFill>
              </a:rPr>
              <a:t>paradoxus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at depths larger than covered by the survey in 2002 – 2010 </a:t>
            </a:r>
            <a:r>
              <a:rPr lang="en-US" dirty="0" smtClean="0">
                <a:solidFill>
                  <a:prstClr val="black"/>
                </a:solidFill>
              </a:rPr>
              <a:t>depending </a:t>
            </a:r>
            <a:r>
              <a:rPr lang="en-US" dirty="0">
                <a:solidFill>
                  <a:prstClr val="black"/>
                </a:solidFill>
              </a:rPr>
              <a:t>on bottom temperature, method for ‘adding’ biomass by length group requires validation (planned for </a:t>
            </a:r>
            <a:r>
              <a:rPr lang="en-US" dirty="0" smtClean="0">
                <a:solidFill>
                  <a:prstClr val="black"/>
                </a:solidFill>
              </a:rPr>
              <a:t>2013/2014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073" y="2464921"/>
            <a:ext cx="820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SA south coast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>
                <a:solidFill>
                  <a:prstClr val="black"/>
                </a:solidFill>
              </a:rPr>
              <a:t>analysis done but 1) and 3) likely also true, 2) (and 4) ?) not relevant </a:t>
            </a:r>
          </a:p>
          <a:p>
            <a:r>
              <a:rPr lang="en-US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unlikely </a:t>
            </a:r>
            <a:r>
              <a:rPr lang="en-US" dirty="0">
                <a:solidFill>
                  <a:prstClr val="black"/>
                </a:solidFill>
                <a:sym typeface="Symbol"/>
              </a:rPr>
              <a:t>that correction of survey indices is necessary (except for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change </a:t>
            </a:r>
            <a:r>
              <a:rPr lang="en-US" dirty="0">
                <a:solidFill>
                  <a:prstClr val="black"/>
                </a:solidFill>
                <a:sym typeface="Symbol"/>
              </a:rPr>
              <a:t>of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trawl</a:t>
            </a:r>
            <a:r>
              <a:rPr lang="en-US" dirty="0">
                <a:solidFill>
                  <a:prstClr val="black"/>
                </a:solidFill>
                <a:sym typeface="Symbol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18864" y="-99392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WP 2.2 </a:t>
            </a:r>
            <a:r>
              <a:rPr lang="en-US" sz="2400" b="1" dirty="0" err="1" smtClean="0">
                <a:latin typeface="Arial" charset="0"/>
                <a:cs typeface="Arial" charset="0"/>
              </a:rPr>
              <a:t>Catchability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02807" y="3405140"/>
            <a:ext cx="48028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Namibia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Exploratory </a:t>
            </a:r>
            <a:r>
              <a:rPr lang="en-US" dirty="0">
                <a:solidFill>
                  <a:prstClr val="black"/>
                </a:solidFill>
              </a:rPr>
              <a:t>analysis documents that time of day effect is probably relevant (station allocation along transect, fishing </a:t>
            </a:r>
            <a:r>
              <a:rPr lang="en-US" dirty="0" smtClean="0">
                <a:solidFill>
                  <a:prstClr val="black"/>
                </a:solidFill>
              </a:rPr>
              <a:t>also </a:t>
            </a:r>
            <a:r>
              <a:rPr lang="en-US" dirty="0">
                <a:solidFill>
                  <a:prstClr val="black"/>
                </a:solidFill>
              </a:rPr>
              <a:t>at night, unbalanced design with considerable differences between years 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 bias of survey indices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Effect of hydrographic factors </a:t>
            </a:r>
            <a:r>
              <a:rPr lang="en-US" dirty="0" smtClean="0">
                <a:solidFill>
                  <a:prstClr val="black"/>
                </a:solidFill>
              </a:rPr>
              <a:t>(O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, ‘</a:t>
            </a:r>
            <a:r>
              <a:rPr lang="en-US" dirty="0">
                <a:solidFill>
                  <a:prstClr val="black"/>
                </a:solidFill>
              </a:rPr>
              <a:t>green water</a:t>
            </a:r>
            <a:r>
              <a:rPr lang="en-US" dirty="0" smtClean="0">
                <a:solidFill>
                  <a:prstClr val="black"/>
                </a:solidFill>
              </a:rPr>
              <a:t>’) indicated, but not yet analyzed</a:t>
            </a:r>
          </a:p>
          <a:p>
            <a:pPr marL="342900" indent="-342900">
              <a:buFont typeface="+mj-lt"/>
              <a:buAutoNum type="arabicParenR"/>
            </a:pPr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) and 2) to be studied in 2014 – 2015 </a:t>
            </a:r>
            <a:r>
              <a:rPr lang="en-US" dirty="0" smtClean="0">
                <a:solidFill>
                  <a:prstClr val="black"/>
                </a:solidFill>
              </a:rPr>
              <a:t>(Kainge et al., this conference)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79" y="3555703"/>
            <a:ext cx="1998720" cy="149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e 1"/>
          <p:cNvGrpSpPr/>
          <p:nvPr/>
        </p:nvGrpSpPr>
        <p:grpSpPr>
          <a:xfrm>
            <a:off x="5252033" y="3493201"/>
            <a:ext cx="1914303" cy="3326699"/>
            <a:chOff x="2838450" y="522288"/>
            <a:chExt cx="3467100" cy="5813425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450" y="522288"/>
              <a:ext cx="3467100" cy="581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226789" y="3830650"/>
              <a:ext cx="1279525" cy="91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Cape hake</a:t>
              </a: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3738475" y="1530363"/>
              <a:ext cx="785813" cy="1000125"/>
            </a:xfrm>
            <a:prstGeom prst="parallelogram">
              <a:avLst/>
            </a:prstGeom>
            <a:noFill/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52" y="5155481"/>
            <a:ext cx="1913422" cy="14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36E-2BC2-41B3-8B13-6506409777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836712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Objective</a:t>
            </a:r>
          </a:p>
          <a:p>
            <a:endParaRPr lang="en-US" sz="800" dirty="0" smtClean="0"/>
          </a:p>
          <a:p>
            <a:r>
              <a:rPr lang="en-US" dirty="0" smtClean="0"/>
              <a:t>Validate age determination methods for hake, horse mackerel and </a:t>
            </a:r>
            <a:r>
              <a:rPr lang="en-US" dirty="0" err="1" smtClean="0"/>
              <a:t>sardinella</a:t>
            </a:r>
            <a:r>
              <a:rPr lang="en-US" dirty="0" smtClean="0"/>
              <a:t> to ensure accurate estimates of age (and hence growth) for input to regional stock assessment models being developed</a:t>
            </a:r>
          </a:p>
          <a:p>
            <a:endParaRPr lang="da-DK" dirty="0"/>
          </a:p>
          <a:p>
            <a:r>
              <a:rPr lang="en-US" b="1" dirty="0" smtClean="0"/>
              <a:t>Approach</a:t>
            </a:r>
            <a:r>
              <a:rPr lang="en-US" dirty="0" smtClean="0"/>
              <a:t> (</a:t>
            </a:r>
            <a:r>
              <a:rPr lang="en-US" dirty="0" err="1" smtClean="0"/>
              <a:t>Tjizoo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Durholtz</a:t>
            </a:r>
            <a:r>
              <a:rPr lang="en-US" dirty="0"/>
              <a:t>, this </a:t>
            </a:r>
            <a:r>
              <a:rPr lang="en-US" dirty="0" smtClean="0"/>
              <a:t>conference)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Initial work plan developed for the ECOFISH proposal incorporated a suite of approaches, </a:t>
            </a:r>
            <a:r>
              <a:rPr lang="en-US" dirty="0" err="1" smtClean="0"/>
              <a:t>includeding</a:t>
            </a:r>
            <a:r>
              <a:rPr lang="en-US" dirty="0" smtClean="0"/>
              <a:t> radiochemical dating, mark-recapture experiments and marginal increment analyses.</a:t>
            </a:r>
          </a:p>
          <a:p>
            <a:endParaRPr lang="da-DK" sz="800" dirty="0" smtClean="0"/>
          </a:p>
          <a:p>
            <a:r>
              <a:rPr lang="en-US" dirty="0" smtClean="0"/>
              <a:t>Most approaches have been discarded due to a combination of funding and capacity constraints.</a:t>
            </a:r>
          </a:p>
          <a:p>
            <a:endParaRPr lang="da-DK" sz="800" dirty="0" smtClean="0"/>
          </a:p>
          <a:p>
            <a:r>
              <a:rPr lang="en-US" dirty="0" smtClean="0"/>
              <a:t>Analysis of </a:t>
            </a:r>
            <a:r>
              <a:rPr lang="en-US" dirty="0" err="1" smtClean="0"/>
              <a:t>otolith</a:t>
            </a:r>
            <a:r>
              <a:rPr lang="en-US" dirty="0" smtClean="0"/>
              <a:t> growth patterns monitored over time, as developed by Margit Wilhelm during her Ph.D., has been identified as potentially most useful approach.</a:t>
            </a:r>
          </a:p>
          <a:p>
            <a:endParaRPr lang="da-DK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18864" y="-99392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WP 2.4 Age reading and growth </a:t>
            </a:r>
          </a:p>
        </p:txBody>
      </p:sp>
    </p:spTree>
    <p:extLst>
      <p:ext uri="{BB962C8B-B14F-4D97-AF65-F5344CB8AC3E}">
        <p14:creationId xmlns:p14="http://schemas.microsoft.com/office/powerpoint/2010/main" val="20014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518864" y="-99392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WP 2.4 </a:t>
            </a:r>
            <a:r>
              <a:rPr lang="en-US" sz="2400" b="1" dirty="0" err="1" smtClean="0">
                <a:latin typeface="Arial" charset="0"/>
                <a:cs typeface="Arial" charset="0"/>
              </a:rPr>
              <a:t>Trophodynamics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8864" y="620689"/>
            <a:ext cx="8229600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b="1" dirty="0" err="1" smtClean="0">
                <a:cs typeface="Times New Roman" pitchFamily="18" charset="0"/>
              </a:rPr>
              <a:t>Objective</a:t>
            </a:r>
            <a:endParaRPr lang="en-US" sz="18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Times New Roman" pitchFamily="18" charset="0"/>
              </a:rPr>
              <a:t>To determine the trophic position of  hake using stable isotope technics.</a:t>
            </a:r>
          </a:p>
        </p:txBody>
      </p:sp>
      <p:sp>
        <p:nvSpPr>
          <p:cNvPr id="7" name="Rektangel 6"/>
          <p:cNvSpPr/>
          <p:nvPr/>
        </p:nvSpPr>
        <p:spPr>
          <a:xfrm>
            <a:off x="539552" y="3283509"/>
            <a:ext cx="49182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a-DK" b="1" dirty="0" smtClean="0">
                <a:solidFill>
                  <a:prstClr val="black"/>
                </a:solidFill>
                <a:cs typeface="Times New Roman" pitchFamily="18" charset="0"/>
              </a:rPr>
              <a:t>Status and plans</a:t>
            </a:r>
            <a:endParaRPr lang="en-US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Field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sample collection is finished 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Finalization of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laboratory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sample Analyses  (October 2013 – March 2014)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Data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analyses (April 2014-August 2014)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Comparison of ecosystem models results and stable isotope results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(September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2014-February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2015).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39551" y="1576576"/>
            <a:ext cx="78601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Results</a:t>
            </a:r>
            <a:r>
              <a:rPr lang="en-US" dirty="0"/>
              <a:t> (</a:t>
            </a:r>
            <a:r>
              <a:rPr lang="en-US" dirty="0" err="1"/>
              <a:t>Itembu</a:t>
            </a:r>
            <a:r>
              <a:rPr lang="en-US" dirty="0"/>
              <a:t>, this conference)</a:t>
            </a:r>
          </a:p>
          <a:p>
            <a:endParaRPr lang="en-US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Both  hake species showed significant size-specific shifts in δ</a:t>
            </a:r>
            <a:r>
              <a:rPr lang="en-US" baseline="30000" dirty="0" smtClean="0"/>
              <a:t>15</a:t>
            </a:r>
            <a:r>
              <a:rPr lang="en-US" dirty="0" smtClean="0"/>
              <a:t>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MP displayed a stronger relationship between size and δ</a:t>
            </a:r>
            <a:r>
              <a:rPr lang="en-US" baseline="30000" dirty="0" smtClean="0"/>
              <a:t>15</a:t>
            </a:r>
            <a:r>
              <a:rPr lang="en-US" dirty="0" smtClean="0"/>
              <a:t>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MP feed at higher trophic position than MC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dirty="0" smtClean="0"/>
              <a:t>Isotope </a:t>
            </a:r>
            <a:r>
              <a:rPr lang="da-DK" dirty="0" err="1" smtClean="0"/>
              <a:t>mixing</a:t>
            </a:r>
            <a:r>
              <a:rPr lang="da-DK" dirty="0" smtClean="0"/>
              <a:t> model </a:t>
            </a:r>
            <a:r>
              <a:rPr lang="da-DK" dirty="0" err="1" smtClean="0"/>
              <a:t>indicates</a:t>
            </a:r>
            <a:r>
              <a:rPr lang="da-DK" dirty="0" smtClean="0"/>
              <a:t> </a:t>
            </a:r>
            <a:r>
              <a:rPr lang="da-DK" dirty="0" err="1" smtClean="0"/>
              <a:t>relatively</a:t>
            </a:r>
            <a:r>
              <a:rPr lang="da-DK" dirty="0" smtClean="0"/>
              <a:t>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predation</a:t>
            </a:r>
            <a:r>
              <a:rPr lang="da-DK" dirty="0" smtClean="0"/>
              <a:t> on </a:t>
            </a:r>
            <a:r>
              <a:rPr lang="da-DK" dirty="0" err="1" smtClean="0"/>
              <a:t>hake</a:t>
            </a:r>
            <a:r>
              <a:rPr lang="da-DK" dirty="0" smtClean="0"/>
              <a:t> by </a:t>
            </a:r>
            <a:r>
              <a:rPr lang="da-DK" dirty="0" err="1" smtClean="0"/>
              <a:t>hake</a:t>
            </a:r>
            <a:r>
              <a:rPr lang="da-DK" dirty="0" smtClean="0"/>
              <a:t> </a:t>
            </a:r>
            <a:endParaRPr lang="en-US" dirty="0"/>
          </a:p>
        </p:txBody>
      </p:sp>
      <p:pic>
        <p:nvPicPr>
          <p:cNvPr id="10" name="Picture Placeholder 5" descr="2.png"/>
          <p:cNvPicPr>
            <a:picLocks noGrp="1" noChangeAspect="1"/>
          </p:cNvPicPr>
          <p:nvPr/>
        </p:nvPicPr>
        <p:blipFill rotWithShape="1">
          <a:blip r:embed="rId2" cstate="print"/>
          <a:srcRect l="3486" r="3486" b="4710"/>
          <a:stretch/>
        </p:blipFill>
        <p:spPr>
          <a:xfrm>
            <a:off x="5353031" y="3152775"/>
            <a:ext cx="352319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395288" y="872454"/>
            <a:ext cx="8748712" cy="9685338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u="sng" dirty="0" smtClean="0">
                <a:solidFill>
                  <a:prstClr val="black"/>
                </a:solidFill>
                <a:cs typeface="Arial" pitchFamily="34" charset="0"/>
              </a:rPr>
              <a:t>Task 1.4 cont.</a:t>
            </a:r>
          </a:p>
          <a:p>
            <a:pPr lvl="1" eaLnBrk="1" hangingPunct="1">
              <a:defRPr/>
            </a:pPr>
            <a:r>
              <a:rPr lang="en-GB" sz="1800" dirty="0" smtClean="0">
                <a:cs typeface="Arial" pitchFamily="34" charset="0"/>
              </a:rPr>
              <a:t>Extend spatial SCAA box model for hake to include Namibia, taking into account stock-structure within species with input from WP2.1 (Deliverable 1.3, part II)</a:t>
            </a:r>
          </a:p>
          <a:p>
            <a:pPr lvl="1" eaLnBrk="1" hangingPunct="1">
              <a:buFont typeface="Wingdings" pitchFamily="2" charset="2"/>
              <a:buChar char="à"/>
              <a:defRPr/>
            </a:pPr>
            <a:r>
              <a:rPr lang="en-GB" sz="1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Planed for 2015</a:t>
            </a:r>
          </a:p>
          <a:p>
            <a:pPr marL="457200" lvl="1" indent="0" eaLnBrk="1" hangingPunct="1">
              <a:buNone/>
              <a:defRPr/>
            </a:pPr>
            <a:endParaRPr lang="en-GB" sz="800" dirty="0" smtClean="0"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1800" u="sng" dirty="0" smtClean="0">
                <a:solidFill>
                  <a:srgbClr val="000000"/>
                </a:solidFill>
                <a:cs typeface="Arial" pitchFamily="34" charset="0"/>
              </a:rPr>
              <a:t>Task 1.5</a:t>
            </a:r>
            <a:endParaRPr lang="en-GB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GB" sz="1800" dirty="0" smtClean="0">
                <a:cs typeface="Arial" pitchFamily="34" charset="0"/>
              </a:rPr>
              <a:t>Modify SCAA to take account of hake cannibalism and inter-species predation  with information from WP2.4</a:t>
            </a:r>
          </a:p>
          <a:p>
            <a:pPr marL="457200" lvl="1" indent="0" eaLnBrk="1" hangingPunct="1">
              <a:buNone/>
              <a:defRPr/>
            </a:pPr>
            <a:r>
              <a:rPr lang="en-GB" sz="1800" dirty="0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 In progress for reporting at DSWG December 2013</a:t>
            </a:r>
            <a:endParaRPr lang="en-GB" sz="1800" dirty="0" smtClean="0">
              <a:solidFill>
                <a:srgbClr val="FFC000"/>
              </a:solidFill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GB" sz="800" u="sng" dirty="0" smtClean="0">
              <a:solidFill>
                <a:srgbClr val="FFC000"/>
              </a:solidFill>
              <a:cs typeface="Arial" pitchFamily="34" charset="0"/>
            </a:endParaRPr>
          </a:p>
          <a:p>
            <a:pPr marL="354013" lvl="1" indent="-354013" eaLnBrk="1" hangingPunct="1">
              <a:buFont typeface="Arial" pitchFamily="34" charset="0"/>
              <a:buChar char="•"/>
              <a:defRPr/>
            </a:pPr>
            <a:r>
              <a:rPr lang="en-GB" sz="1800" u="sng" dirty="0" smtClean="0">
                <a:solidFill>
                  <a:srgbClr val="000000"/>
                </a:solidFill>
                <a:cs typeface="Arial" pitchFamily="34" charset="0"/>
              </a:rPr>
              <a:t>Task 1.6</a:t>
            </a:r>
            <a:endParaRPr lang="en-GB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711200" lvl="1" indent="-261938" eaLnBrk="1" hangingPunct="1">
              <a:buFont typeface="Arial" pitchFamily="34" charset="0"/>
              <a:buChar char="–"/>
              <a:defRPr/>
            </a:pPr>
            <a:r>
              <a:rPr lang="en-GB" sz="1800" dirty="0" smtClean="0">
                <a:cs typeface="Arial" pitchFamily="34" charset="0"/>
              </a:rPr>
              <a:t>Extend SAM to cover two species, SA west and south coast and possibly also the Namibian regions with input from WP2.1 (Deliverables 1.6)</a:t>
            </a:r>
          </a:p>
          <a:p>
            <a:pPr marL="733425" lvl="1" eaLnBrk="1" hangingPunct="1">
              <a:buFont typeface="Wingdings" pitchFamily="2" charset="2"/>
              <a:buChar char="à"/>
              <a:defRPr/>
            </a:pPr>
            <a:r>
              <a:rPr lang="en-GB" sz="1800" dirty="0" smtClean="0">
                <a:solidFill>
                  <a:srgbClr val="FF0000"/>
                </a:solidFill>
                <a:cs typeface="Arial" pitchFamily="34" charset="0"/>
              </a:rPr>
              <a:t>Extend SAM to take account also improved growth and </a:t>
            </a:r>
            <a:r>
              <a:rPr lang="en-GB" sz="1800" dirty="0" err="1" smtClean="0">
                <a:solidFill>
                  <a:srgbClr val="FF0000"/>
                </a:solidFill>
                <a:cs typeface="Arial" pitchFamily="34" charset="0"/>
              </a:rPr>
              <a:t>catchability</a:t>
            </a:r>
            <a:r>
              <a:rPr lang="en-GB" sz="1800" dirty="0" smtClean="0">
                <a:solidFill>
                  <a:srgbClr val="FF0000"/>
                </a:solidFill>
                <a:cs typeface="Arial" pitchFamily="34" charset="0"/>
              </a:rPr>
              <a:t> estimates (input from WP2.2 &amp; 2.3)</a:t>
            </a:r>
          </a:p>
        </p:txBody>
      </p:sp>
      <p:sp>
        <p:nvSpPr>
          <p:cNvPr id="3" name="Rectangle 1028"/>
          <p:cNvSpPr txBox="1">
            <a:spLocks/>
          </p:cNvSpPr>
          <p:nvPr/>
        </p:nvSpPr>
        <p:spPr bwMode="auto">
          <a:xfrm>
            <a:off x="496888" y="-17145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cs typeface="Arial" charset="0"/>
              </a:rPr>
              <a:t>Workplan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WP1 (phase 2)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395288" y="872454"/>
            <a:ext cx="8748712" cy="9685338"/>
          </a:xfrm>
        </p:spPr>
        <p:txBody>
          <a:bodyPr/>
          <a:lstStyle/>
          <a:p>
            <a:pPr marL="363538" lvl="0" indent="-363538" eaLnBrk="1" hangingPunct="1">
              <a:buFont typeface="Arial" pitchFamily="34" charset="0"/>
              <a:buChar char="•"/>
              <a:defRPr/>
            </a:pPr>
            <a:r>
              <a:rPr lang="en-GB" sz="1800" u="sng" dirty="0" smtClean="0">
                <a:solidFill>
                  <a:srgbClr val="000000"/>
                </a:solidFill>
                <a:cs typeface="Arial" pitchFamily="34" charset="0"/>
              </a:rPr>
              <a:t>Task </a:t>
            </a:r>
            <a:r>
              <a:rPr lang="en-GB" sz="1800" u="sng" dirty="0">
                <a:solidFill>
                  <a:srgbClr val="000000"/>
                </a:solidFill>
                <a:cs typeface="Arial" pitchFamily="34" charset="0"/>
              </a:rPr>
              <a:t>1.7</a:t>
            </a:r>
          </a:p>
          <a:p>
            <a:pPr marL="711200" lvl="1" indent="-261938" eaLnBrk="1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Spatial dynamics of hake considering survey gear </a:t>
            </a:r>
            <a:r>
              <a:rPr lang="en-GB" sz="1800" dirty="0" err="1">
                <a:solidFill>
                  <a:prstClr val="black"/>
                </a:solidFill>
                <a:cs typeface="Arial" pitchFamily="34" charset="0"/>
              </a:rPr>
              <a:t>catchability</a:t>
            </a: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en-GB" sz="1800" dirty="0" err="1">
                <a:solidFill>
                  <a:prstClr val="black"/>
                </a:solidFill>
                <a:cs typeface="Arial" pitchFamily="34" charset="0"/>
              </a:rPr>
              <a:t>GeoPop</a:t>
            </a: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) (Deliverable 1.8)</a:t>
            </a:r>
            <a:endParaRPr lang="en-GB" sz="1800" u="sng" dirty="0">
              <a:solidFill>
                <a:prstClr val="black"/>
              </a:solidFill>
              <a:cs typeface="Arial" pitchFamily="34" charset="0"/>
            </a:endParaRPr>
          </a:p>
          <a:p>
            <a:pPr marL="722313" lvl="1" indent="-276225" eaLnBrk="1" hangingPunct="1">
              <a:buNone/>
              <a:defRPr/>
            </a:pPr>
            <a:r>
              <a:rPr lang="en-GB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Migration, population structure, growth and trawl gear selectivity of hake examined with a </a:t>
            </a:r>
            <a:r>
              <a:rPr lang="en-US" sz="1800" dirty="0" err="1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geostatistical</a:t>
            </a:r>
            <a:r>
              <a:rPr lang="en-US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 population </a:t>
            </a:r>
            <a:r>
              <a:rPr lang="en-US" sz="1800" dirty="0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model (Jansen et al., this conference)</a:t>
            </a:r>
            <a:endParaRPr lang="en-GB" sz="1800" dirty="0">
              <a:solidFill>
                <a:srgbClr val="FFC000"/>
              </a:solidFill>
              <a:cs typeface="Arial" pitchFamily="34" charset="0"/>
            </a:endParaRPr>
          </a:p>
          <a:p>
            <a:pPr marL="447675" lvl="1" indent="0" eaLnBrk="1" hangingPunct="1">
              <a:buNone/>
              <a:defRPr/>
            </a:pPr>
            <a:endParaRPr lang="en-GB" sz="18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447675" lvl="1" indent="0" eaLnBrk="1" hangingPunct="1">
              <a:buNone/>
              <a:defRPr/>
            </a:pPr>
            <a:endParaRPr lang="en-GB" sz="8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1028"/>
          <p:cNvSpPr txBox="1">
            <a:spLocks/>
          </p:cNvSpPr>
          <p:nvPr/>
        </p:nvSpPr>
        <p:spPr bwMode="auto">
          <a:xfrm>
            <a:off x="496888" y="-17145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cs typeface="Arial" charset="0"/>
              </a:rPr>
              <a:t>Workplan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WP1 (phase 2)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 descr="H:\__Publications\Hake GeoPop\Results\Figure_7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/>
          <a:stretch/>
        </p:blipFill>
        <p:spPr bwMode="auto">
          <a:xfrm>
            <a:off x="727770" y="2909385"/>
            <a:ext cx="4609243" cy="39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__Publications\Hake GeoPop\Results\Figure_6.ti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/>
          <a:stretch/>
        </p:blipFill>
        <p:spPr bwMode="auto">
          <a:xfrm>
            <a:off x="4200005" y="2876549"/>
            <a:ext cx="4544457" cy="39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/>
          <p:nvPr/>
        </p:nvSpPr>
        <p:spPr>
          <a:xfrm>
            <a:off x="1381175" y="4987586"/>
            <a:ext cx="2526246" cy="19475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390700" y="4021766"/>
            <a:ext cx="2526246" cy="19475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8" name="Curved Down Arrow 13"/>
          <p:cNvSpPr/>
          <p:nvPr/>
        </p:nvSpPr>
        <p:spPr>
          <a:xfrm>
            <a:off x="1640632" y="3318389"/>
            <a:ext cx="2137592" cy="551811"/>
          </a:xfrm>
          <a:prstGeom prst="curvedDownArrow">
            <a:avLst/>
          </a:prstGeom>
          <a:noFill/>
          <a:ln w="25400" cap="flat" cmpd="sng" algn="ctr">
            <a:solidFill>
              <a:srgbClr val="2F5E2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9" name="Curved Down Arrow 16"/>
          <p:cNvSpPr/>
          <p:nvPr/>
        </p:nvSpPr>
        <p:spPr>
          <a:xfrm>
            <a:off x="1616249" y="4340591"/>
            <a:ext cx="2137592" cy="389513"/>
          </a:xfrm>
          <a:prstGeom prst="curvedDownArrow">
            <a:avLst/>
          </a:prstGeom>
          <a:noFill/>
          <a:ln w="25400" cap="flat" cmpd="sng" algn="ctr">
            <a:solidFill>
              <a:srgbClr val="2F5E2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10" name="Right Arrow 14"/>
          <p:cNvSpPr/>
          <p:nvPr/>
        </p:nvSpPr>
        <p:spPr>
          <a:xfrm rot="20338687">
            <a:off x="5247355" y="5256864"/>
            <a:ext cx="1684164" cy="389513"/>
          </a:xfrm>
          <a:prstGeom prst="rightArrow">
            <a:avLst/>
          </a:prstGeom>
          <a:noFill/>
          <a:ln w="25400" cap="flat" cmpd="sng" algn="ctr">
            <a:solidFill>
              <a:srgbClr val="2F5E2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3657600" y="2495550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M. </a:t>
            </a:r>
            <a:r>
              <a:rPr lang="da-DK" dirty="0" err="1" smtClean="0"/>
              <a:t>capensis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WP 3 Incorporation of stakeholder knowledge</a:t>
            </a:r>
          </a:p>
        </p:txBody>
      </p:sp>
      <p:sp>
        <p:nvSpPr>
          <p:cNvPr id="13315" name="Rectangle 1027"/>
          <p:cNvSpPr>
            <a:spLocks noGrp="1"/>
          </p:cNvSpPr>
          <p:nvPr>
            <p:ph type="body" idx="1"/>
          </p:nvPr>
        </p:nvSpPr>
        <p:spPr>
          <a:xfrm>
            <a:off x="466154" y="1143000"/>
            <a:ext cx="8642350" cy="530066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GB" sz="1800" b="1" dirty="0" smtClean="0"/>
              <a:t>Objectives</a:t>
            </a:r>
          </a:p>
          <a:p>
            <a:pPr marL="361950" indent="-361950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GB" sz="1800" dirty="0" smtClean="0"/>
              <a:t>Develop social and economic indicators for fisheries</a:t>
            </a:r>
          </a:p>
          <a:p>
            <a:pPr marL="361950" indent="-361950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GB" sz="1800" dirty="0" smtClean="0"/>
              <a:t>Develop expert systems to integrate multitude of indicators into a single assessment</a:t>
            </a:r>
          </a:p>
          <a:p>
            <a:pPr marL="361950" indent="-361950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GB" sz="1800" dirty="0" smtClean="0"/>
              <a:t>Develop methods for including stakeholder knowledge in assessment  and management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GB" sz="1800" b="1" dirty="0" smtClean="0"/>
              <a:t>Approach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GB" sz="1800" dirty="0" smtClean="0"/>
              <a:t>EAF conceptualisation: objectives hierarchies for the Namibian hake fishery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GB" sz="1800" dirty="0" smtClean="0"/>
              <a:t>Integration of fishers knowledge into stock assessment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800" dirty="0" smtClean="0"/>
              <a:t>Spatial distribution of fishing effort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800" dirty="0" smtClean="0"/>
              <a:t>Hake migration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800" dirty="0" smtClean="0"/>
              <a:t>Stock structure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800" dirty="0" smtClean="0"/>
              <a:t>Effort and efficiency</a:t>
            </a:r>
          </a:p>
          <a:p>
            <a:pPr marL="0" indent="0" eaLnBrk="1" hangingPunct="1">
              <a:buNone/>
            </a:pPr>
            <a:endParaRPr lang="en-GB" sz="800" dirty="0" smtClean="0"/>
          </a:p>
          <a:p>
            <a:pPr marL="0" indent="0" eaLnBrk="1" hangingPunct="1">
              <a:buNone/>
            </a:pPr>
            <a:r>
              <a:rPr lang="en-GB" sz="1600" dirty="0" smtClean="0"/>
              <a:t>Barbara Paterson, this conference with focus on the latter</a:t>
            </a:r>
          </a:p>
          <a:p>
            <a:pPr marL="0" indent="0" eaLnBrk="1" hangingPunct="1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8370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11560" y="134076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mprove the understanding of </a:t>
            </a:r>
            <a:r>
              <a:rPr lang="en-US" dirty="0" smtClean="0">
                <a:solidFill>
                  <a:srgbClr val="FF0000"/>
                </a:solidFill>
              </a:rPr>
              <a:t>spatial population dynamics of fish stocks </a:t>
            </a:r>
            <a:r>
              <a:rPr lang="en-US" dirty="0" smtClean="0"/>
              <a:t>in the </a:t>
            </a:r>
            <a:r>
              <a:rPr lang="en-US" dirty="0" err="1" smtClean="0"/>
              <a:t>Benguela</a:t>
            </a:r>
            <a:r>
              <a:rPr lang="en-US" dirty="0" smtClean="0"/>
              <a:t> region</a:t>
            </a:r>
          </a:p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nhance the knowledge on </a:t>
            </a:r>
            <a:r>
              <a:rPr lang="en-US" dirty="0" smtClean="0">
                <a:solidFill>
                  <a:srgbClr val="FF0000"/>
                </a:solidFill>
              </a:rPr>
              <a:t>stock structure, growth and mortality rates as well as </a:t>
            </a:r>
            <a:r>
              <a:rPr lang="en-US" dirty="0" err="1" smtClean="0">
                <a:solidFill>
                  <a:srgbClr val="FF0000"/>
                </a:solidFill>
              </a:rPr>
              <a:t>catchability</a:t>
            </a:r>
            <a:r>
              <a:rPr lang="en-US" dirty="0" smtClean="0"/>
              <a:t>, information to be used in fish stock assessments</a:t>
            </a:r>
          </a:p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stablish improved </a:t>
            </a:r>
            <a:r>
              <a:rPr lang="en-US" dirty="0" smtClean="0">
                <a:solidFill>
                  <a:srgbClr val="FF0000"/>
                </a:solidFill>
              </a:rPr>
              <a:t>statistical stock-assessment </a:t>
            </a:r>
            <a:r>
              <a:rPr lang="en-US" dirty="0" smtClean="0"/>
              <a:t>methodologies and establish </a:t>
            </a:r>
            <a:r>
              <a:rPr lang="en-US" dirty="0" smtClean="0">
                <a:solidFill>
                  <a:srgbClr val="FF0000"/>
                </a:solidFill>
              </a:rPr>
              <a:t>trans-boundary assessment models </a:t>
            </a:r>
            <a:r>
              <a:rPr lang="en-US" dirty="0" smtClean="0"/>
              <a:t>that could provide a basis for regional fisheries management advice</a:t>
            </a:r>
          </a:p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evelop methods for </a:t>
            </a:r>
            <a:r>
              <a:rPr lang="en-US" dirty="0" smtClean="0">
                <a:solidFill>
                  <a:srgbClr val="FF0000"/>
                </a:solidFill>
              </a:rPr>
              <a:t>including stakeholder knowledge </a:t>
            </a:r>
            <a:r>
              <a:rPr lang="en-US" dirty="0" smtClean="0"/>
              <a:t>in stock assessment  and fisheries management</a:t>
            </a:r>
          </a:p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raining and capacity building </a:t>
            </a:r>
            <a:r>
              <a:rPr lang="en-US" dirty="0" smtClean="0"/>
              <a:t>in methodologies throughout project. </a:t>
            </a:r>
            <a:endParaRPr lang="en-US" dirty="0"/>
          </a:p>
        </p:txBody>
      </p:sp>
      <p:sp>
        <p:nvSpPr>
          <p:cNvPr id="5" name="Rectangle 1028"/>
          <p:cNvSpPr txBox="1">
            <a:spLocks/>
          </p:cNvSpPr>
          <p:nvPr/>
        </p:nvSpPr>
        <p:spPr bwMode="auto">
          <a:xfrm>
            <a:off x="496888" y="10160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800" b="1" dirty="0" smtClean="0">
                <a:latin typeface="Arial" charset="0"/>
                <a:cs typeface="Arial" charset="0"/>
              </a:rPr>
              <a:t>Objectives of </a:t>
            </a:r>
            <a:r>
              <a:rPr lang="en-US" sz="1800" b="1" dirty="0" err="1" smtClean="0">
                <a:latin typeface="Arial" charset="0"/>
                <a:cs typeface="Arial" charset="0"/>
              </a:rPr>
              <a:t>EcoFish</a:t>
            </a:r>
            <a:endParaRPr lang="en-US" sz="1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WP3 Conclusions</a:t>
            </a:r>
          </a:p>
        </p:txBody>
      </p:sp>
      <p:sp>
        <p:nvSpPr>
          <p:cNvPr id="13315" name="Rectangle 1027"/>
          <p:cNvSpPr>
            <a:spLocks noGrp="1"/>
          </p:cNvSpPr>
          <p:nvPr>
            <p:ph type="body" idx="1"/>
          </p:nvPr>
        </p:nvSpPr>
        <p:spPr>
          <a:xfrm>
            <a:off x="466154" y="1026037"/>
            <a:ext cx="8642350" cy="5300663"/>
          </a:xfrm>
        </p:spPr>
        <p:txBody>
          <a:bodyPr/>
          <a:lstStyle/>
          <a:p>
            <a:pPr marL="361950" indent="-361950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GB" sz="1800" dirty="0" smtClean="0"/>
              <a:t>Understanding of fish &amp; fishing behaviour important for accuracy of assessment</a:t>
            </a:r>
          </a:p>
          <a:p>
            <a:pPr marL="627063" indent="-265113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Log-book data require interpretations</a:t>
            </a:r>
          </a:p>
          <a:p>
            <a:pPr marL="627063" indent="-265113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Knowledge on stock structure, distribution and migration</a:t>
            </a:r>
          </a:p>
          <a:p>
            <a:pPr marL="627063" indent="-265113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Knowledge on efficiency (</a:t>
            </a:r>
            <a:r>
              <a:rPr lang="en-GB" sz="1800" dirty="0"/>
              <a:t>e.g. </a:t>
            </a:r>
            <a:r>
              <a:rPr lang="en-GB" sz="1800" dirty="0" smtClean="0"/>
              <a:t>technological </a:t>
            </a:r>
            <a:r>
              <a:rPr lang="en-GB" sz="1800" dirty="0"/>
              <a:t>creeping</a:t>
            </a:r>
            <a:r>
              <a:rPr lang="en-GB" sz="1800" dirty="0" smtClean="0"/>
              <a:t>)</a:t>
            </a:r>
          </a:p>
          <a:p>
            <a:pPr marL="361950" indent="-361950" eaLnBrk="1" hangingPunct="1">
              <a:spcAft>
                <a:spcPts val="600"/>
              </a:spcAft>
              <a:buFont typeface="+mj-lt"/>
              <a:buAutoNum type="arabicPeriod" startAt="2"/>
            </a:pPr>
            <a:r>
              <a:rPr lang="en-GB" sz="1800" dirty="0" smtClean="0"/>
              <a:t>When stakeholder and scientific information match, uncertainty in assessment and management can be reduced</a:t>
            </a:r>
          </a:p>
          <a:p>
            <a:pPr marL="361950" indent="-361950" eaLnBrk="1" hangingPunct="1">
              <a:spcAft>
                <a:spcPts val="600"/>
              </a:spcAft>
              <a:buFont typeface="Arial" charset="0"/>
              <a:buAutoNum type="arabicPeriod" startAt="2"/>
            </a:pPr>
            <a:r>
              <a:rPr lang="en-GB" sz="1800" dirty="0" smtClean="0"/>
              <a:t>When information diverge, further investigations are needed to strengthen the knowledge base </a:t>
            </a:r>
          </a:p>
        </p:txBody>
      </p:sp>
    </p:spTree>
    <p:extLst>
      <p:ext uri="{BB962C8B-B14F-4D97-AF65-F5344CB8AC3E}">
        <p14:creationId xmlns:p14="http://schemas.microsoft.com/office/powerpoint/2010/main" val="22835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28919" y="749225"/>
            <a:ext cx="8208962" cy="54861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Plans for 2013-2014.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WP1 c</a:t>
            </a:r>
            <a:r>
              <a:rPr lang="en-GB" dirty="0" smtClean="0">
                <a:ea typeface="Calibri"/>
                <a:cs typeface="Arial" pitchFamily="34" charset="0"/>
              </a:rPr>
              <a:t>ourse held in 6-10. May 2013 in </a:t>
            </a:r>
            <a:r>
              <a:rPr lang="en-GB" dirty="0" err="1" smtClean="0">
                <a:ea typeface="Calibri"/>
                <a:cs typeface="Arial" pitchFamily="34" charset="0"/>
              </a:rPr>
              <a:t>Swakopmund</a:t>
            </a:r>
            <a:r>
              <a:rPr lang="en-GB" dirty="0" smtClean="0">
                <a:ea typeface="Calibri"/>
                <a:cs typeface="Arial" pitchFamily="34" charset="0"/>
              </a:rPr>
              <a:t> with scientists from Angola and Namibia, will be repeated 7-11. October, Cape Town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</a:rPr>
              <a:t>WP1 SAM introduction to stakeholders, 4. October 2013, Walvis Bay, more to follow…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WP1 follow-up course Fish stock assessment planned for October 2013 (</a:t>
            </a:r>
            <a:r>
              <a:rPr lang="en-GB" dirty="0" smtClean="0">
                <a:ea typeface="Calibri"/>
                <a:cs typeface="Arial" pitchFamily="34" charset="0"/>
              </a:rPr>
              <a:t>with introduction to data handling/sharing and focus on SAM) delayed to 2014, coupled to </a:t>
            </a: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R-course</a:t>
            </a:r>
            <a:endParaRPr lang="en-GB" dirty="0" smtClean="0">
              <a:ea typeface="Calibri"/>
              <a:cs typeface="Arial" pitchFamily="34" charset="0"/>
            </a:endParaRP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WP2 course on Exploratory analysis of survey data linked to environmental information, 10-14. June 2013, Lobito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Series of WP1-2 Technical workshops have been hold, e.g. in genetic analyses at Stellenbosch University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WP3 Contributions to various EAF workshops organised by BCC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2 </a:t>
            </a:r>
            <a:r>
              <a:rPr lang="en-GB" dirty="0" err="1" smtClean="0">
                <a:ea typeface="Calibri"/>
                <a:cs typeface="Arial" pitchFamily="34" charset="0"/>
                <a:sym typeface="Wingdings" pitchFamily="2" charset="2"/>
              </a:rPr>
              <a:t>Ph.d.</a:t>
            </a: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 enrolments (WP1 and WP2) at DTU, 3 further in preparation stage</a:t>
            </a:r>
          </a:p>
          <a:p>
            <a:pPr marL="363538" indent="-363538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Calibri"/>
                <a:cs typeface="Arial" pitchFamily="34" charset="0"/>
                <a:sym typeface="Wingdings" pitchFamily="2" charset="2"/>
              </a:rPr>
              <a:t>Post-doc in stock assessment employed at BCC, Post-doc in ageing in preparation</a:t>
            </a:r>
            <a:endParaRPr lang="en-GB" dirty="0">
              <a:ea typeface="Calibri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267" name="Rectangle 1028"/>
          <p:cNvSpPr txBox="1">
            <a:spLocks/>
          </p:cNvSpPr>
          <p:nvPr/>
        </p:nvSpPr>
        <p:spPr bwMode="auto">
          <a:xfrm>
            <a:off x="-612576" y="-17140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WP 4: Training and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199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da-DK" sz="2800" b="1" dirty="0" err="1" smtClean="0"/>
              <a:t>EcoFish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mid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way</a:t>
            </a:r>
            <a:r>
              <a:rPr lang="da-DK" sz="2800" b="1" dirty="0" smtClean="0"/>
              <a:t> status (</a:t>
            </a:r>
            <a:r>
              <a:rPr lang="da-DK" sz="2800" b="1" dirty="0" err="1" smtClean="0"/>
              <a:t>progress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against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objectives</a:t>
            </a:r>
            <a:r>
              <a:rPr lang="da-DK" sz="2800" b="1" dirty="0" smtClean="0"/>
              <a:t>)</a:t>
            </a:r>
            <a:endParaRPr lang="en-US" sz="2800" b="1" dirty="0" smtClean="0"/>
          </a:p>
        </p:txBody>
      </p:sp>
      <p:sp>
        <p:nvSpPr>
          <p:cNvPr id="6" name="Rektangel 5"/>
          <p:cNvSpPr/>
          <p:nvPr/>
        </p:nvSpPr>
        <p:spPr>
          <a:xfrm>
            <a:off x="478176" y="850709"/>
            <a:ext cx="820862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Improve the understanding of spatial population dynamics of fish stocks in the </a:t>
            </a:r>
            <a:r>
              <a:rPr lang="en-GB" dirty="0" err="1" smtClean="0"/>
              <a:t>Benguela</a:t>
            </a:r>
            <a:r>
              <a:rPr lang="en-GB" dirty="0" smtClean="0"/>
              <a:t> region</a:t>
            </a:r>
          </a:p>
          <a:p>
            <a:pPr marL="627063" indent="-265113">
              <a:spcAft>
                <a:spcPts val="1200"/>
              </a:spcAft>
            </a:pPr>
            <a:r>
              <a:rPr lang="en-GB" dirty="0" smtClean="0">
                <a:sym typeface="Wingdings" pitchFamily="2" charset="2"/>
              </a:rPr>
              <a:t> Substantial progress made in compilation of catch data, analyses of survey results, both through analysis of catch rates and </a:t>
            </a:r>
            <a:r>
              <a:rPr lang="en-GB" dirty="0" err="1" smtClean="0">
                <a:sym typeface="Wingdings" pitchFamily="2" charset="2"/>
              </a:rPr>
              <a:t>geostatistical</a:t>
            </a:r>
            <a:r>
              <a:rPr lang="en-GB" dirty="0" smtClean="0">
                <a:sym typeface="Wingdings" pitchFamily="2" charset="2"/>
              </a:rPr>
              <a:t> modelling (</a:t>
            </a:r>
            <a:r>
              <a:rPr lang="en-GB" dirty="0" err="1" smtClean="0">
                <a:sym typeface="Wingdings" pitchFamily="2" charset="2"/>
              </a:rPr>
              <a:t>GeoPop</a:t>
            </a:r>
            <a:r>
              <a:rPr lang="en-GB" dirty="0" smtClean="0">
                <a:sym typeface="Wingdings" pitchFamily="2" charset="2"/>
              </a:rPr>
              <a:t>), but much more potential, e.g. inclusion of </a:t>
            </a:r>
            <a:r>
              <a:rPr lang="en-GB" dirty="0" err="1" smtClean="0">
                <a:sym typeface="Wingdings" pitchFamily="2" charset="2"/>
              </a:rPr>
              <a:t>hydroacoustic</a:t>
            </a:r>
            <a:r>
              <a:rPr lang="en-GB" dirty="0" smtClean="0">
                <a:sym typeface="Wingdings" pitchFamily="2" charset="2"/>
              </a:rPr>
              <a:t> surveys</a:t>
            </a:r>
            <a:endParaRPr lang="en-GB" dirty="0" smtClean="0"/>
          </a:p>
          <a:p>
            <a:pPr marL="400050" indent="-4000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Enhance the knowledge on stock structure, growth and mortality rates as well as </a:t>
            </a:r>
            <a:r>
              <a:rPr lang="en-GB" dirty="0" err="1" smtClean="0"/>
              <a:t>catchability</a:t>
            </a:r>
            <a:r>
              <a:rPr lang="en-GB" dirty="0" smtClean="0"/>
              <a:t>, information to be used in fish stock assessments</a:t>
            </a:r>
          </a:p>
          <a:p>
            <a:pPr marL="625475" indent="-263525">
              <a:spcAft>
                <a:spcPts val="600"/>
              </a:spcAft>
              <a:buFont typeface="Wingdings" pitchFamily="2" charset="2"/>
              <a:buChar char="à"/>
              <a:tabLst>
                <a:tab pos="627063" algn="l"/>
              </a:tabLst>
            </a:pPr>
            <a:r>
              <a:rPr lang="en-GB" dirty="0" smtClean="0">
                <a:sym typeface="Wingdings" pitchFamily="2" charset="2"/>
              </a:rPr>
              <a:t>Genetic analyses in progress, but require higher effort than expected;</a:t>
            </a:r>
          </a:p>
          <a:p>
            <a:pPr marL="625475" indent="-263525">
              <a:spcAft>
                <a:spcPts val="600"/>
              </a:spcAft>
              <a:buFont typeface="Wingdings" pitchFamily="2" charset="2"/>
              <a:buChar char="à"/>
              <a:tabLst>
                <a:tab pos="627063" algn="l"/>
              </a:tabLst>
            </a:pPr>
            <a:r>
              <a:rPr lang="en-GB" dirty="0" err="1" smtClean="0">
                <a:sym typeface="Wingdings" pitchFamily="2" charset="2"/>
              </a:rPr>
              <a:t>catchability</a:t>
            </a:r>
            <a:r>
              <a:rPr lang="en-GB" dirty="0" smtClean="0">
                <a:sym typeface="Wingdings" pitchFamily="2" charset="2"/>
              </a:rPr>
              <a:t> analyses progresses – field part a bit delayed due to technical problems, but sea trials commenced in SA and in planning for Namibia;</a:t>
            </a:r>
          </a:p>
          <a:p>
            <a:pPr marL="625475" indent="-263525">
              <a:spcAft>
                <a:spcPts val="600"/>
              </a:spcAft>
              <a:buFont typeface="Wingdings" pitchFamily="2" charset="2"/>
              <a:buChar char="à"/>
              <a:tabLst>
                <a:tab pos="627063" algn="l"/>
              </a:tabLst>
            </a:pPr>
            <a:r>
              <a:rPr lang="en-GB" dirty="0" smtClean="0">
                <a:sym typeface="Wingdings" pitchFamily="2" charset="2"/>
              </a:rPr>
              <a:t>growth analyses/ageing a substantial challenge;</a:t>
            </a:r>
          </a:p>
          <a:p>
            <a:pPr marL="625475" indent="-263525">
              <a:spcAft>
                <a:spcPts val="600"/>
              </a:spcAft>
              <a:buFont typeface="Wingdings" pitchFamily="2" charset="2"/>
              <a:buChar char="à"/>
              <a:tabLst>
                <a:tab pos="627063" algn="l"/>
              </a:tabLst>
            </a:pPr>
            <a:r>
              <a:rPr lang="en-GB" dirty="0" err="1" smtClean="0">
                <a:sym typeface="Wingdings" pitchFamily="2" charset="2"/>
              </a:rPr>
              <a:t>trophodynamic</a:t>
            </a:r>
            <a:r>
              <a:rPr lang="en-GB" dirty="0" smtClean="0">
                <a:sym typeface="Wingdings" pitchFamily="2" charset="2"/>
              </a:rPr>
              <a:t> analysis on its way, implementation in stock assessment </a:t>
            </a:r>
            <a:r>
              <a:rPr lang="en-GB" dirty="0">
                <a:sym typeface="Wingdings" pitchFamily="2" charset="2"/>
              </a:rPr>
              <a:t>f</a:t>
            </a:r>
            <a:r>
              <a:rPr lang="en-GB" dirty="0" smtClean="0">
                <a:sym typeface="Wingdings" pitchFamily="2" charset="2"/>
              </a:rPr>
              <a:t>ocusses on cannibalism, how important is that?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21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78176" y="850709"/>
            <a:ext cx="837874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Establish improved statistical stock-assessment methodologies and establish trans-boundary assessment models that could provide a basis for regional fisheries management advice</a:t>
            </a:r>
          </a:p>
          <a:p>
            <a:pPr marL="647700" indent="-285750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Different SAM models set-up  (flexible, relatively easy to use, web-based model);</a:t>
            </a:r>
          </a:p>
          <a:p>
            <a:pPr marL="647700" indent="-285750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comparisons to SCAA as standard assessment model conducted;</a:t>
            </a:r>
          </a:p>
          <a:p>
            <a:pPr marL="647700" indent="-285750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SCAA being made spatially explicit for SA and will include cannibalism;</a:t>
            </a:r>
          </a:p>
          <a:p>
            <a:pPr marL="647700" indent="-285750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but both models not </a:t>
            </a:r>
            <a:r>
              <a:rPr lang="en-GB" dirty="0" err="1" smtClean="0">
                <a:solidFill>
                  <a:prstClr val="black"/>
                </a:solidFill>
                <a:sym typeface="Wingdings" pitchFamily="2" charset="2"/>
              </a:rPr>
              <a:t>transboundary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 yet; </a:t>
            </a:r>
          </a:p>
          <a:p>
            <a:pPr marL="647700" indent="-285750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coupling of SAM and </a:t>
            </a:r>
            <a:r>
              <a:rPr lang="en-GB" dirty="0" err="1" smtClean="0">
                <a:solidFill>
                  <a:prstClr val="black"/>
                </a:solidFill>
                <a:sym typeface="Wingdings" pitchFamily="2" charset="2"/>
              </a:rPr>
              <a:t>GeoPop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 an option for the late part of the project.</a:t>
            </a:r>
          </a:p>
          <a:p>
            <a:pPr marL="400050" lvl="0" indent="-40005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Develop methods for including stakeholder knowledge in stock assessment  and fisheries management</a:t>
            </a:r>
          </a:p>
          <a:p>
            <a:pPr marL="625475" lvl="0" indent="-263525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Results from industry survey for Namibian hake confirms largely WP2 findings on distribution, diurnal and horizontal migration, </a:t>
            </a:r>
            <a:r>
              <a:rPr lang="en-GB" dirty="0" err="1">
                <a:solidFill>
                  <a:prstClr val="black"/>
                </a:solidFill>
                <a:sym typeface="Wingdings" pitchFamily="2" charset="2"/>
              </a:rPr>
              <a:t>catchability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, partly also stock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structure, merger of information with WP2 also in publications.</a:t>
            </a:r>
            <a:endParaRPr lang="en-GB" dirty="0">
              <a:solidFill>
                <a:prstClr val="black"/>
              </a:solidFill>
              <a:sym typeface="Wingdings" pitchFamily="2" charset="2"/>
            </a:endParaRPr>
          </a:p>
          <a:p>
            <a:pPr marL="400050" lvl="0" indent="-40005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Training </a:t>
            </a:r>
            <a:r>
              <a:rPr lang="en-GB" dirty="0">
                <a:solidFill>
                  <a:prstClr val="black"/>
                </a:solidFill>
              </a:rPr>
              <a:t>and capacity building in methodologies throughout project.</a:t>
            </a:r>
          </a:p>
          <a:p>
            <a:pPr marL="625475" lvl="0" indent="-263525">
              <a:spcAft>
                <a:spcPts val="600"/>
              </a:spcAft>
              <a:buFont typeface="Wingdings" pitchFamily="2" charset="2"/>
              <a:buChar char="à"/>
            </a:pP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Series of workshops and courses conducted, but participation often local; repetition in different locations necessary; higher effort than expected – advantage that level can be adjusted to local needs.</a:t>
            </a:r>
          </a:p>
          <a:p>
            <a:pPr marL="361950">
              <a:spcAft>
                <a:spcPts val="600"/>
              </a:spcAft>
            </a:pPr>
            <a:endParaRPr lang="en-GB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5" name="Rectangle 102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da-DK" sz="2800" b="1" dirty="0" err="1" smtClean="0"/>
              <a:t>EcoFish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mid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way</a:t>
            </a:r>
            <a:r>
              <a:rPr lang="da-DK" sz="2800" b="1" dirty="0" smtClean="0"/>
              <a:t> status (</a:t>
            </a:r>
            <a:r>
              <a:rPr lang="da-DK" sz="2800" b="1" dirty="0" err="1" smtClean="0"/>
              <a:t>progress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against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objectives</a:t>
            </a:r>
            <a:r>
              <a:rPr lang="da-DK" sz="2800" b="1" dirty="0" smtClean="0"/>
              <a:t>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959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da-DK" sz="2800" b="1" dirty="0" err="1"/>
              <a:t>C</a:t>
            </a:r>
            <a:r>
              <a:rPr lang="da-DK" sz="2800" b="1" dirty="0" err="1" smtClean="0"/>
              <a:t>onclusions</a:t>
            </a:r>
            <a:endParaRPr lang="en-US" sz="2800" b="1" dirty="0" smtClean="0"/>
          </a:p>
        </p:txBody>
      </p:sp>
      <p:sp>
        <p:nvSpPr>
          <p:cNvPr id="6" name="Rektangel 5"/>
          <p:cNvSpPr/>
          <p:nvPr/>
        </p:nvSpPr>
        <p:spPr>
          <a:xfrm>
            <a:off x="478177" y="889877"/>
            <a:ext cx="829368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Challenging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project, of high importance to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build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up international and </a:t>
            </a:r>
            <a:r>
              <a:rPr lang="en-GB" dirty="0" err="1">
                <a:solidFill>
                  <a:prstClr val="black"/>
                </a:solidFill>
                <a:sym typeface="Wingdings" pitchFamily="2" charset="2"/>
              </a:rPr>
              <a:t>transboundary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 stock assessment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and advisory capabilities in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BCC.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Progress is good, quoting Monitoring Report from 2. August 2013: “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</a:rPr>
              <a:t>so far highly successful project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”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… but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it needs to be recognised that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we deal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with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some problems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hardly solved in other regions of the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world, even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with well established international stock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assessment/advisory organisations; these include: spatially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explicit stock assessment models, </a:t>
            </a:r>
            <a:r>
              <a:rPr lang="en-GB" dirty="0" err="1">
                <a:solidFill>
                  <a:prstClr val="black"/>
                </a:solidFill>
                <a:sym typeface="Wingdings" pitchFamily="2" charset="2"/>
              </a:rPr>
              <a:t>catchability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 changes in relation to environmental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changes, ageing/growth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of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hake. Way forward will be incremental and through international WG’s.</a:t>
            </a:r>
            <a:endParaRPr lang="en-GB" dirty="0">
              <a:solidFill>
                <a:prstClr val="black"/>
              </a:solidFill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prstClr val="black"/>
                </a:solidFill>
                <a:sym typeface="Wingdings" pitchFamily="2" charset="2"/>
              </a:rPr>
              <a:t>BCC data handling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Not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part of the project, but 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projects assists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BCC; suggestion to intensify cooperation with International Council for Exploration of the Sea (ICES) to assist in building up or take over central database functions</a:t>
            </a: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prstClr val="black"/>
                </a:solidFill>
                <a:sym typeface="Wingdings" pitchFamily="2" charset="2"/>
              </a:rPr>
              <a:t>Planning second phase for </a:t>
            </a:r>
            <a:r>
              <a:rPr lang="en-GB" b="1" dirty="0" err="1" smtClean="0">
                <a:solidFill>
                  <a:prstClr val="black"/>
                </a:solidFill>
                <a:sym typeface="Wingdings" pitchFamily="2" charset="2"/>
              </a:rPr>
              <a:t>EcoFish</a:t>
            </a:r>
            <a:endParaRPr lang="en-GB" b="1" dirty="0" smtClean="0">
              <a:solidFill>
                <a:prstClr val="black"/>
              </a:solidFill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  <a:sym typeface="Wingdings" pitchFamily="2" charset="2"/>
              </a:rPr>
              <a:t>It is expected that all major scientific and technical project goals are reached; however even if the project will deliver data, information, models and work processes to enable international stock assessments by BCC, successful and sustainable implementation requires a follow-up project.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70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kstboks 3"/>
          <p:cNvSpPr txBox="1">
            <a:spLocks noChangeArrowheads="1"/>
          </p:cNvSpPr>
          <p:nvPr/>
        </p:nvSpPr>
        <p:spPr bwMode="auto">
          <a:xfrm>
            <a:off x="1450975" y="1871663"/>
            <a:ext cx="345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prstClr val="black"/>
                </a:solidFill>
              </a:rPr>
              <a:t>Thank you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40359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717550"/>
            <a:ext cx="2555875" cy="996950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“Fishermen”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857500"/>
            <a:ext cx="2555875" cy="1000125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4625" y="71438"/>
            <a:ext cx="6000750" cy="6858000"/>
          </a:xfrm>
          <a:prstGeom prst="rightArrow">
            <a:avLst>
              <a:gd name="adj1" fmla="val 88209"/>
              <a:gd name="adj2" fmla="val 1036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4101" name="Picture 3" descr="C:\Documents and Settings\kha\My Documents\Pics\Fish\Sardina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3400"/>
            <a:ext cx="919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3860800"/>
            <a:ext cx="2555875" cy="996950"/>
            <a:chOff x="-857288" y="3500438"/>
            <a:chExt cx="2786082" cy="1000132"/>
          </a:xfrm>
        </p:grpSpPr>
        <p:sp>
          <p:nvSpPr>
            <p:cNvPr id="16" name="Right Arrow 15"/>
            <p:cNvSpPr/>
            <p:nvPr/>
          </p:nvSpPr>
          <p:spPr>
            <a:xfrm>
              <a:off x="-857288" y="350043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42" name="Picture 4" descr="C:\Documents and Settings\kha\My Documents\Pics\Fish\Horse macker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20" y="3714752"/>
              <a:ext cx="1293838" cy="7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060700" y="5667375"/>
            <a:ext cx="4500563" cy="785813"/>
          </a:xfrm>
          <a:prstGeom prst="rightArrow">
            <a:avLst>
              <a:gd name="adj1" fmla="val 74315"/>
              <a:gd name="adj2" fmla="val 19144"/>
            </a:avLst>
          </a:prstGeom>
          <a:gradFill rotWithShape="1">
            <a:gsLst>
              <a:gs pos="0">
                <a:srgbClr val="A6A6A6"/>
              </a:gs>
              <a:gs pos="100000">
                <a:srgbClr val="A6A6A6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Capacity building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5179219" y="3613944"/>
            <a:ext cx="1214437" cy="714375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928688" y="51435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Calibri" pitchFamily="34" charset="0"/>
              </a:rPr>
              <a:t>“fishermen”</a:t>
            </a:r>
          </a:p>
        </p:txBody>
      </p:sp>
      <p:grpSp>
        <p:nvGrpSpPr>
          <p:cNvPr id="4106" name="Group 24"/>
          <p:cNvGrpSpPr>
            <a:grpSpLocks/>
          </p:cNvGrpSpPr>
          <p:nvPr/>
        </p:nvGrpSpPr>
        <p:grpSpPr bwMode="auto">
          <a:xfrm>
            <a:off x="0" y="4860925"/>
            <a:ext cx="2555875" cy="996950"/>
            <a:chOff x="-1000164" y="428604"/>
            <a:chExt cx="2786082" cy="1000132"/>
          </a:xfrm>
        </p:grpSpPr>
        <p:sp>
          <p:nvSpPr>
            <p:cNvPr id="26" name="Right Arrow 25"/>
            <p:cNvSpPr/>
            <p:nvPr/>
          </p:nvSpPr>
          <p:spPr>
            <a:xfrm>
              <a:off x="-1000164" y="428604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40" name="TextBox 26"/>
            <p:cNvSpPr txBox="1">
              <a:spLocks noChangeArrowheads="1"/>
            </p:cNvSpPr>
            <p:nvPr/>
          </p:nvSpPr>
          <p:spPr bwMode="auto">
            <a:xfrm>
              <a:off x="285587" y="785339"/>
              <a:ext cx="1341126" cy="36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solidFill>
                    <a:prstClr val="black"/>
                  </a:solidFill>
                  <a:latin typeface="Calibri" pitchFamily="34" charset="0"/>
                </a:rPr>
                <a:t>“scientists”</a:t>
              </a:r>
            </a:p>
          </p:txBody>
        </p:sp>
      </p:grpSp>
      <p:sp>
        <p:nvSpPr>
          <p:cNvPr id="4107" name="TextBox 28"/>
          <p:cNvSpPr txBox="1">
            <a:spLocks noChangeArrowheads="1"/>
          </p:cNvSpPr>
          <p:nvPr/>
        </p:nvSpPr>
        <p:spPr bwMode="auto">
          <a:xfrm>
            <a:off x="3143250" y="392906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WP2</a:t>
            </a: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flipV="1">
            <a:off x="6200775" y="1370013"/>
            <a:ext cx="484188" cy="2857500"/>
          </a:xfrm>
          <a:prstGeom prst="downArrow">
            <a:avLst>
              <a:gd name="adj1" fmla="val 50000"/>
              <a:gd name="adj2" fmla="val 50055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grpSp>
        <p:nvGrpSpPr>
          <p:cNvPr id="4109" name="Group 34"/>
          <p:cNvGrpSpPr>
            <a:grpSpLocks/>
          </p:cNvGrpSpPr>
          <p:nvPr/>
        </p:nvGrpSpPr>
        <p:grpSpPr bwMode="auto">
          <a:xfrm>
            <a:off x="0" y="1500188"/>
            <a:ext cx="2555875" cy="1857375"/>
            <a:chOff x="-928726" y="1428736"/>
            <a:chExt cx="2786082" cy="1857388"/>
          </a:xfrm>
        </p:grpSpPr>
        <p:sp>
          <p:nvSpPr>
            <p:cNvPr id="36" name="Right Arrow 35"/>
            <p:cNvSpPr/>
            <p:nvPr/>
          </p:nvSpPr>
          <p:spPr>
            <a:xfrm>
              <a:off x="-928726" y="171448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38" name="Picture 2" descr="C:\Documents and Settings\kha\My Documents\Pics\Fish\Hak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85850" y="1428736"/>
              <a:ext cx="2476517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TextBox 37"/>
          <p:cNvSpPr txBox="1">
            <a:spLocks noChangeArrowheads="1"/>
          </p:cNvSpPr>
          <p:nvPr/>
        </p:nvSpPr>
        <p:spPr bwMode="auto">
          <a:xfrm>
            <a:off x="3643313" y="5078413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 </a:t>
            </a:r>
          </a:p>
        </p:txBody>
      </p:sp>
      <p:sp>
        <p:nvSpPr>
          <p:cNvPr id="4111" name="TextBox 38"/>
          <p:cNvSpPr txBox="1">
            <a:spLocks noChangeArrowheads="1"/>
          </p:cNvSpPr>
          <p:nvPr/>
        </p:nvSpPr>
        <p:spPr bwMode="auto">
          <a:xfrm>
            <a:off x="5857875" y="5078413"/>
            <a:ext cx="957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II </a:t>
            </a:r>
          </a:p>
        </p:txBody>
      </p:sp>
      <p:grpSp>
        <p:nvGrpSpPr>
          <p:cNvPr id="4112" name="Group 40"/>
          <p:cNvGrpSpPr>
            <a:grpSpLocks/>
          </p:cNvGrpSpPr>
          <p:nvPr/>
        </p:nvGrpSpPr>
        <p:grpSpPr bwMode="auto">
          <a:xfrm>
            <a:off x="3000375" y="2293938"/>
            <a:ext cx="2357438" cy="2214562"/>
            <a:chOff x="3000396" y="2143116"/>
            <a:chExt cx="2500330" cy="2214578"/>
          </a:xfrm>
        </p:grpSpPr>
        <p:sp>
          <p:nvSpPr>
            <p:cNvPr id="7" name="Rounded Rectangle 6"/>
            <p:cNvSpPr/>
            <p:nvPr/>
          </p:nvSpPr>
          <p:spPr>
            <a:xfrm>
              <a:off x="3000396" y="2143116"/>
              <a:ext cx="2500330" cy="22145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43513" y="2285992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Catchability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43513" y="2786058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Stock structure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43513" y="3286124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3513" y="3786190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>
                  <a:solidFill>
                    <a:prstClr val="white"/>
                  </a:solidFill>
                </a:rPr>
                <a:t>Trophodynamics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113" name="TextBox 43"/>
          <p:cNvSpPr txBox="1">
            <a:spLocks noChangeArrowheads="1"/>
          </p:cNvSpPr>
          <p:nvPr/>
        </p:nvSpPr>
        <p:spPr bwMode="auto">
          <a:xfrm>
            <a:off x="2987675" y="5516563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WP4 Training</a:t>
            </a:r>
          </a:p>
        </p:txBody>
      </p:sp>
      <p:grpSp>
        <p:nvGrpSpPr>
          <p:cNvPr id="4114" name="Group 46"/>
          <p:cNvGrpSpPr>
            <a:grpSpLocks/>
          </p:cNvGrpSpPr>
          <p:nvPr/>
        </p:nvGrpSpPr>
        <p:grpSpPr bwMode="auto">
          <a:xfrm>
            <a:off x="3024188" y="4579938"/>
            <a:ext cx="4572000" cy="1000125"/>
            <a:chOff x="3143240" y="2252732"/>
            <a:chExt cx="4572031" cy="1000132"/>
          </a:xfrm>
        </p:grpSpPr>
        <p:sp>
          <p:nvSpPr>
            <p:cNvPr id="19" name="Right Arrow 18"/>
            <p:cNvSpPr/>
            <p:nvPr/>
          </p:nvSpPr>
          <p:spPr>
            <a:xfrm>
              <a:off x="5357817" y="2252732"/>
              <a:ext cx="2357454" cy="1000132"/>
            </a:xfrm>
            <a:prstGeom prst="rightArrow">
              <a:avLst>
                <a:gd name="adj1" fmla="val 50000"/>
                <a:gd name="adj2" fmla="val 19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II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43240" y="2500384"/>
              <a:ext cx="2214577" cy="50006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 rot="10800000" flipV="1">
            <a:off x="4500563" y="1412875"/>
            <a:ext cx="484187" cy="573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116" name="TextBox 27"/>
          <p:cNvSpPr txBox="1">
            <a:spLocks noChangeArrowheads="1"/>
          </p:cNvSpPr>
          <p:nvPr/>
        </p:nvSpPr>
        <p:spPr bwMode="auto">
          <a:xfrm>
            <a:off x="3071813" y="18637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17" name="TextBox 30"/>
          <p:cNvSpPr txBox="1">
            <a:spLocks noChangeArrowheads="1"/>
          </p:cNvSpPr>
          <p:nvPr/>
        </p:nvSpPr>
        <p:spPr bwMode="auto">
          <a:xfrm>
            <a:off x="2987675" y="4564063"/>
            <a:ext cx="304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Calibri" pitchFamily="34" charset="0"/>
              </a:rPr>
              <a:t>WP1 Model based scientific knowledge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071813" y="692150"/>
            <a:ext cx="4500562" cy="714375"/>
          </a:xfrm>
          <a:prstGeom prst="rightArrow">
            <a:avLst>
              <a:gd name="adj1" fmla="val 74315"/>
              <a:gd name="adj2" fmla="val 19133"/>
            </a:avLst>
          </a:prstGeom>
          <a:solidFill>
            <a:srgbClr val="C0C0C0"/>
          </a:soli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WP3 Shareholder knowledge &amp; acceptance</a:t>
            </a:r>
          </a:p>
        </p:txBody>
      </p:sp>
      <p:sp>
        <p:nvSpPr>
          <p:cNvPr id="4119" name="TextBox 29"/>
          <p:cNvSpPr txBox="1">
            <a:spLocks noChangeArrowheads="1"/>
          </p:cNvSpPr>
          <p:nvPr/>
        </p:nvSpPr>
        <p:spPr bwMode="auto">
          <a:xfrm>
            <a:off x="2987675" y="458788"/>
            <a:ext cx="228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Experience based knowledge</a:t>
            </a:r>
          </a:p>
        </p:txBody>
      </p:sp>
      <p:sp>
        <p:nvSpPr>
          <p:cNvPr id="4120" name="AutoShape 40"/>
          <p:cNvSpPr>
            <a:spLocks noChangeArrowheads="1"/>
          </p:cNvSpPr>
          <p:nvPr/>
        </p:nvSpPr>
        <p:spPr bwMode="auto">
          <a:xfrm>
            <a:off x="6229350" y="3644900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1" name="Rectangle 41"/>
          <p:cNvSpPr>
            <a:spLocks noChangeArrowheads="1"/>
          </p:cNvSpPr>
          <p:nvPr/>
        </p:nvSpPr>
        <p:spPr bwMode="auto">
          <a:xfrm>
            <a:off x="2987675" y="1987550"/>
            <a:ext cx="456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</a:rPr>
              <a:t>WP2 Data based scientific knowledge</a:t>
            </a: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4122" name="AutoShape 43"/>
          <p:cNvSpPr>
            <a:spLocks noChangeArrowheads="1"/>
          </p:cNvSpPr>
          <p:nvPr/>
        </p:nvSpPr>
        <p:spPr bwMode="auto">
          <a:xfrm>
            <a:off x="6215063" y="365918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3" name="Rectangle 48"/>
          <p:cNvSpPr>
            <a:spLocks noChangeArrowheads="1"/>
          </p:cNvSpPr>
          <p:nvPr/>
        </p:nvSpPr>
        <p:spPr bwMode="auto">
          <a:xfrm>
            <a:off x="3708400" y="349408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Growth</a:t>
            </a:r>
          </a:p>
        </p:txBody>
      </p:sp>
      <p:sp>
        <p:nvSpPr>
          <p:cNvPr id="4124" name="AutoShape 49"/>
          <p:cNvSpPr>
            <a:spLocks noChangeArrowheads="1"/>
          </p:cNvSpPr>
          <p:nvPr/>
        </p:nvSpPr>
        <p:spPr bwMode="auto">
          <a:xfrm>
            <a:off x="6802438" y="1706446"/>
            <a:ext cx="1198562" cy="122713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5" name="Text Box 50"/>
          <p:cNvSpPr txBox="1">
            <a:spLocks noChangeArrowheads="1"/>
          </p:cNvSpPr>
          <p:nvPr/>
        </p:nvSpPr>
        <p:spPr bwMode="auto">
          <a:xfrm>
            <a:off x="6777038" y="1719146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WP3 Decision support tools</a:t>
            </a:r>
          </a:p>
        </p:txBody>
      </p:sp>
      <p:sp>
        <p:nvSpPr>
          <p:cNvPr id="4126" name="Rectangle 1026"/>
          <p:cNvSpPr>
            <a:spLocks noGrp="1"/>
          </p:cNvSpPr>
          <p:nvPr>
            <p:ph type="title"/>
          </p:nvPr>
        </p:nvSpPr>
        <p:spPr>
          <a:xfrm>
            <a:off x="457200" y="-49213"/>
            <a:ext cx="8229600" cy="549276"/>
          </a:xfrm>
        </p:spPr>
        <p:txBody>
          <a:bodyPr/>
          <a:lstStyle/>
          <a:p>
            <a:pPr eaLnBrk="1" hangingPunct="1"/>
            <a:r>
              <a:rPr lang="en-US" sz="2800" b="1" smtClean="0"/>
              <a:t>Work Package linkages</a:t>
            </a:r>
          </a:p>
        </p:txBody>
      </p:sp>
    </p:spTree>
    <p:extLst>
      <p:ext uri="{BB962C8B-B14F-4D97-AF65-F5344CB8AC3E}">
        <p14:creationId xmlns:p14="http://schemas.microsoft.com/office/powerpoint/2010/main" val="11035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717550"/>
            <a:ext cx="2555875" cy="996950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“Fishermen”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857500"/>
            <a:ext cx="2555875" cy="1000125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4625" y="71438"/>
            <a:ext cx="6000750" cy="6858000"/>
          </a:xfrm>
          <a:prstGeom prst="rightArrow">
            <a:avLst>
              <a:gd name="adj1" fmla="val 88209"/>
              <a:gd name="adj2" fmla="val 1036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4101" name="Picture 3" descr="C:\Documents and Settings\kha\My Documents\Pics\Fish\Sardina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3400"/>
            <a:ext cx="919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3860800"/>
            <a:ext cx="2555875" cy="996950"/>
            <a:chOff x="-857288" y="3500438"/>
            <a:chExt cx="2786082" cy="1000132"/>
          </a:xfrm>
        </p:grpSpPr>
        <p:sp>
          <p:nvSpPr>
            <p:cNvPr id="16" name="Right Arrow 15"/>
            <p:cNvSpPr/>
            <p:nvPr/>
          </p:nvSpPr>
          <p:spPr>
            <a:xfrm>
              <a:off x="-857288" y="350043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42" name="Picture 4" descr="C:\Documents and Settings\kha\My Documents\Pics\Fish\Horse macker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20" y="3714752"/>
              <a:ext cx="1293838" cy="7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060700" y="5667375"/>
            <a:ext cx="4500563" cy="785813"/>
          </a:xfrm>
          <a:prstGeom prst="rightArrow">
            <a:avLst>
              <a:gd name="adj1" fmla="val 74315"/>
              <a:gd name="adj2" fmla="val 19144"/>
            </a:avLst>
          </a:prstGeom>
          <a:gradFill rotWithShape="1">
            <a:gsLst>
              <a:gs pos="0">
                <a:srgbClr val="A6A6A6"/>
              </a:gs>
              <a:gs pos="100000">
                <a:srgbClr val="A6A6A6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Capacity building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5179219" y="3613944"/>
            <a:ext cx="1214437" cy="714375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928688" y="51435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Calibri" pitchFamily="34" charset="0"/>
              </a:rPr>
              <a:t>“fishermen”</a:t>
            </a:r>
          </a:p>
        </p:txBody>
      </p:sp>
      <p:grpSp>
        <p:nvGrpSpPr>
          <p:cNvPr id="4106" name="Group 24"/>
          <p:cNvGrpSpPr>
            <a:grpSpLocks/>
          </p:cNvGrpSpPr>
          <p:nvPr/>
        </p:nvGrpSpPr>
        <p:grpSpPr bwMode="auto">
          <a:xfrm>
            <a:off x="0" y="4860925"/>
            <a:ext cx="2555875" cy="996950"/>
            <a:chOff x="-1000164" y="428604"/>
            <a:chExt cx="2786082" cy="1000132"/>
          </a:xfrm>
        </p:grpSpPr>
        <p:sp>
          <p:nvSpPr>
            <p:cNvPr id="26" name="Right Arrow 25"/>
            <p:cNvSpPr/>
            <p:nvPr/>
          </p:nvSpPr>
          <p:spPr>
            <a:xfrm>
              <a:off x="-1000164" y="428604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40" name="TextBox 26"/>
            <p:cNvSpPr txBox="1">
              <a:spLocks noChangeArrowheads="1"/>
            </p:cNvSpPr>
            <p:nvPr/>
          </p:nvSpPr>
          <p:spPr bwMode="auto">
            <a:xfrm>
              <a:off x="285587" y="785339"/>
              <a:ext cx="1341126" cy="36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solidFill>
                    <a:prstClr val="black"/>
                  </a:solidFill>
                  <a:latin typeface="Calibri" pitchFamily="34" charset="0"/>
                </a:rPr>
                <a:t>“scientists”</a:t>
              </a:r>
            </a:p>
          </p:txBody>
        </p:sp>
      </p:grpSp>
      <p:sp>
        <p:nvSpPr>
          <p:cNvPr id="4107" name="TextBox 28"/>
          <p:cNvSpPr txBox="1">
            <a:spLocks noChangeArrowheads="1"/>
          </p:cNvSpPr>
          <p:nvPr/>
        </p:nvSpPr>
        <p:spPr bwMode="auto">
          <a:xfrm>
            <a:off x="3143250" y="392906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WP2</a:t>
            </a: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flipV="1">
            <a:off x="6200775" y="1370013"/>
            <a:ext cx="484188" cy="2857500"/>
          </a:xfrm>
          <a:prstGeom prst="downArrow">
            <a:avLst>
              <a:gd name="adj1" fmla="val 50000"/>
              <a:gd name="adj2" fmla="val 50055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grpSp>
        <p:nvGrpSpPr>
          <p:cNvPr id="4109" name="Group 34"/>
          <p:cNvGrpSpPr>
            <a:grpSpLocks/>
          </p:cNvGrpSpPr>
          <p:nvPr/>
        </p:nvGrpSpPr>
        <p:grpSpPr bwMode="auto">
          <a:xfrm>
            <a:off x="0" y="1500188"/>
            <a:ext cx="2555875" cy="1857375"/>
            <a:chOff x="-928726" y="1428736"/>
            <a:chExt cx="2786082" cy="1857388"/>
          </a:xfrm>
        </p:grpSpPr>
        <p:sp>
          <p:nvSpPr>
            <p:cNvPr id="36" name="Right Arrow 35"/>
            <p:cNvSpPr/>
            <p:nvPr/>
          </p:nvSpPr>
          <p:spPr>
            <a:xfrm>
              <a:off x="-928726" y="171448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38" name="Picture 2" descr="C:\Documents and Settings\kha\My Documents\Pics\Fish\Hak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85850" y="1428736"/>
              <a:ext cx="2476517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TextBox 37"/>
          <p:cNvSpPr txBox="1">
            <a:spLocks noChangeArrowheads="1"/>
          </p:cNvSpPr>
          <p:nvPr/>
        </p:nvSpPr>
        <p:spPr bwMode="auto">
          <a:xfrm>
            <a:off x="3643313" y="5078413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 </a:t>
            </a:r>
          </a:p>
        </p:txBody>
      </p:sp>
      <p:sp>
        <p:nvSpPr>
          <p:cNvPr id="4111" name="TextBox 38"/>
          <p:cNvSpPr txBox="1">
            <a:spLocks noChangeArrowheads="1"/>
          </p:cNvSpPr>
          <p:nvPr/>
        </p:nvSpPr>
        <p:spPr bwMode="auto">
          <a:xfrm>
            <a:off x="5857875" y="5078413"/>
            <a:ext cx="957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II </a:t>
            </a:r>
          </a:p>
        </p:txBody>
      </p:sp>
      <p:grpSp>
        <p:nvGrpSpPr>
          <p:cNvPr id="4112" name="Group 40"/>
          <p:cNvGrpSpPr>
            <a:grpSpLocks/>
          </p:cNvGrpSpPr>
          <p:nvPr/>
        </p:nvGrpSpPr>
        <p:grpSpPr bwMode="auto">
          <a:xfrm>
            <a:off x="3000375" y="2293938"/>
            <a:ext cx="2357438" cy="2214562"/>
            <a:chOff x="3000396" y="2143116"/>
            <a:chExt cx="2500330" cy="2214578"/>
          </a:xfrm>
        </p:grpSpPr>
        <p:sp>
          <p:nvSpPr>
            <p:cNvPr id="7" name="Rounded Rectangle 6"/>
            <p:cNvSpPr/>
            <p:nvPr/>
          </p:nvSpPr>
          <p:spPr>
            <a:xfrm>
              <a:off x="3000396" y="2143116"/>
              <a:ext cx="2500330" cy="22145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43513" y="2285992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Catchability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43513" y="2786058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Stock structure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43513" y="3286124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3513" y="3786190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>
                  <a:solidFill>
                    <a:prstClr val="white"/>
                  </a:solidFill>
                </a:rPr>
                <a:t>Trophodynamics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113" name="TextBox 43"/>
          <p:cNvSpPr txBox="1">
            <a:spLocks noChangeArrowheads="1"/>
          </p:cNvSpPr>
          <p:nvPr/>
        </p:nvSpPr>
        <p:spPr bwMode="auto">
          <a:xfrm>
            <a:off x="2987675" y="5516563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WP4 Training</a:t>
            </a:r>
          </a:p>
        </p:txBody>
      </p:sp>
      <p:grpSp>
        <p:nvGrpSpPr>
          <p:cNvPr id="4114" name="Group 46"/>
          <p:cNvGrpSpPr>
            <a:grpSpLocks/>
          </p:cNvGrpSpPr>
          <p:nvPr/>
        </p:nvGrpSpPr>
        <p:grpSpPr bwMode="auto">
          <a:xfrm>
            <a:off x="3024188" y="4579938"/>
            <a:ext cx="4572000" cy="1000125"/>
            <a:chOff x="3143240" y="2252732"/>
            <a:chExt cx="4572031" cy="1000132"/>
          </a:xfrm>
        </p:grpSpPr>
        <p:sp>
          <p:nvSpPr>
            <p:cNvPr id="19" name="Right Arrow 18"/>
            <p:cNvSpPr/>
            <p:nvPr/>
          </p:nvSpPr>
          <p:spPr>
            <a:xfrm>
              <a:off x="5357817" y="2252732"/>
              <a:ext cx="2357454" cy="1000132"/>
            </a:xfrm>
            <a:prstGeom prst="rightArrow">
              <a:avLst>
                <a:gd name="adj1" fmla="val 50000"/>
                <a:gd name="adj2" fmla="val 19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II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43240" y="2500384"/>
              <a:ext cx="2214577" cy="50006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 rot="10800000" flipV="1">
            <a:off x="4500563" y="1412875"/>
            <a:ext cx="484187" cy="573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116" name="TextBox 27"/>
          <p:cNvSpPr txBox="1">
            <a:spLocks noChangeArrowheads="1"/>
          </p:cNvSpPr>
          <p:nvPr/>
        </p:nvSpPr>
        <p:spPr bwMode="auto">
          <a:xfrm>
            <a:off x="3071813" y="18637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17" name="TextBox 30"/>
          <p:cNvSpPr txBox="1">
            <a:spLocks noChangeArrowheads="1"/>
          </p:cNvSpPr>
          <p:nvPr/>
        </p:nvSpPr>
        <p:spPr bwMode="auto">
          <a:xfrm>
            <a:off x="2987675" y="4564063"/>
            <a:ext cx="304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Calibri" pitchFamily="34" charset="0"/>
              </a:rPr>
              <a:t>WP1 Model based scientific knowledge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071813" y="692150"/>
            <a:ext cx="4500562" cy="714375"/>
          </a:xfrm>
          <a:prstGeom prst="rightArrow">
            <a:avLst>
              <a:gd name="adj1" fmla="val 74315"/>
              <a:gd name="adj2" fmla="val 19133"/>
            </a:avLst>
          </a:prstGeom>
          <a:solidFill>
            <a:srgbClr val="C0C0C0"/>
          </a:soli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WP3 Shareholder knowledge &amp; acceptance</a:t>
            </a:r>
          </a:p>
        </p:txBody>
      </p:sp>
      <p:sp>
        <p:nvSpPr>
          <p:cNvPr id="4119" name="TextBox 29"/>
          <p:cNvSpPr txBox="1">
            <a:spLocks noChangeArrowheads="1"/>
          </p:cNvSpPr>
          <p:nvPr/>
        </p:nvSpPr>
        <p:spPr bwMode="auto">
          <a:xfrm>
            <a:off x="2987675" y="458788"/>
            <a:ext cx="228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Experience based knowledge</a:t>
            </a:r>
          </a:p>
        </p:txBody>
      </p:sp>
      <p:sp>
        <p:nvSpPr>
          <p:cNvPr id="4120" name="AutoShape 40"/>
          <p:cNvSpPr>
            <a:spLocks noChangeArrowheads="1"/>
          </p:cNvSpPr>
          <p:nvPr/>
        </p:nvSpPr>
        <p:spPr bwMode="auto">
          <a:xfrm>
            <a:off x="6229350" y="3644900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1" name="Rectangle 41"/>
          <p:cNvSpPr>
            <a:spLocks noChangeArrowheads="1"/>
          </p:cNvSpPr>
          <p:nvPr/>
        </p:nvSpPr>
        <p:spPr bwMode="auto">
          <a:xfrm>
            <a:off x="2987675" y="1987550"/>
            <a:ext cx="456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</a:rPr>
              <a:t>WP2 Data based scientific knowledge</a:t>
            </a: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4122" name="AutoShape 43"/>
          <p:cNvSpPr>
            <a:spLocks noChangeArrowheads="1"/>
          </p:cNvSpPr>
          <p:nvPr/>
        </p:nvSpPr>
        <p:spPr bwMode="auto">
          <a:xfrm>
            <a:off x="6215063" y="365918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3" name="Rectangle 48"/>
          <p:cNvSpPr>
            <a:spLocks noChangeArrowheads="1"/>
          </p:cNvSpPr>
          <p:nvPr/>
        </p:nvSpPr>
        <p:spPr bwMode="auto">
          <a:xfrm>
            <a:off x="3708400" y="349408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Growth</a:t>
            </a:r>
          </a:p>
        </p:txBody>
      </p:sp>
      <p:sp>
        <p:nvSpPr>
          <p:cNvPr id="4124" name="AutoShape 49"/>
          <p:cNvSpPr>
            <a:spLocks noChangeArrowheads="1"/>
          </p:cNvSpPr>
          <p:nvPr/>
        </p:nvSpPr>
        <p:spPr bwMode="auto">
          <a:xfrm>
            <a:off x="6802438" y="1706446"/>
            <a:ext cx="1198562" cy="122713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5" name="Text Box 50"/>
          <p:cNvSpPr txBox="1">
            <a:spLocks noChangeArrowheads="1"/>
          </p:cNvSpPr>
          <p:nvPr/>
        </p:nvSpPr>
        <p:spPr bwMode="auto">
          <a:xfrm>
            <a:off x="6777038" y="1719146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WP3 Decision support tools</a:t>
            </a:r>
          </a:p>
        </p:txBody>
      </p:sp>
      <p:sp>
        <p:nvSpPr>
          <p:cNvPr id="4126" name="Rectangle 1026"/>
          <p:cNvSpPr>
            <a:spLocks noGrp="1"/>
          </p:cNvSpPr>
          <p:nvPr>
            <p:ph type="title"/>
          </p:nvPr>
        </p:nvSpPr>
        <p:spPr>
          <a:xfrm>
            <a:off x="457200" y="-49213"/>
            <a:ext cx="8229600" cy="549276"/>
          </a:xfrm>
        </p:spPr>
        <p:txBody>
          <a:bodyPr/>
          <a:lstStyle/>
          <a:p>
            <a:pPr eaLnBrk="1" hangingPunct="1"/>
            <a:r>
              <a:rPr lang="en-US" sz="2800" b="1" smtClean="0"/>
              <a:t>Work Package linkages</a:t>
            </a:r>
          </a:p>
        </p:txBody>
      </p:sp>
      <p:sp>
        <p:nvSpPr>
          <p:cNvPr id="2" name="Ellipse 1"/>
          <p:cNvSpPr/>
          <p:nvPr/>
        </p:nvSpPr>
        <p:spPr>
          <a:xfrm>
            <a:off x="2987675" y="2365947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Lige forbindelse 11"/>
          <p:cNvCxnSpPr>
            <a:stCxn id="2" idx="6"/>
          </p:cNvCxnSpPr>
          <p:nvPr/>
        </p:nvCxnSpPr>
        <p:spPr>
          <a:xfrm>
            <a:off x="5429250" y="2645446"/>
            <a:ext cx="1194834" cy="437996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Tekstboks 12"/>
          <p:cNvSpPr txBox="1">
            <a:spLocks noChangeArrowheads="1"/>
          </p:cNvSpPr>
          <p:nvPr/>
        </p:nvSpPr>
        <p:spPr bwMode="auto">
          <a:xfrm>
            <a:off x="6574717" y="2912108"/>
            <a:ext cx="2676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Calibri"/>
              </a:rPr>
              <a:t>Paulus Kainge et. 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Calibri"/>
              </a:rPr>
              <a:t>Kai Wieland &amp; Deon Durholtz</a:t>
            </a:r>
            <a:endParaRPr lang="da-DK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576695" y="4007346"/>
            <a:ext cx="2822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Beau </a:t>
            </a:r>
            <a:r>
              <a:rPr lang="en-US" sz="1600" b="1" dirty="0" err="1" smtClean="0">
                <a:solidFill>
                  <a:srgbClr val="FF0000"/>
                </a:solidFill>
              </a:rPr>
              <a:t>Tjizoo</a:t>
            </a:r>
            <a:r>
              <a:rPr lang="en-US" sz="1600" b="1" dirty="0" smtClean="0">
                <a:solidFill>
                  <a:srgbClr val="FF0000"/>
                </a:solidFill>
              </a:rPr>
              <a:t> &amp; Deon Durholtz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915816" y="3374058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Lige forbindelse 48"/>
          <p:cNvCxnSpPr/>
          <p:nvPr/>
        </p:nvCxnSpPr>
        <p:spPr>
          <a:xfrm>
            <a:off x="5364088" y="3645396"/>
            <a:ext cx="1270628" cy="4800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898088" y="3877347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Lige forbindelse 59"/>
          <p:cNvCxnSpPr/>
          <p:nvPr/>
        </p:nvCxnSpPr>
        <p:spPr>
          <a:xfrm>
            <a:off x="5335727" y="4169951"/>
            <a:ext cx="1267092" cy="32762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60"/>
          <p:cNvSpPr/>
          <p:nvPr/>
        </p:nvSpPr>
        <p:spPr>
          <a:xfrm>
            <a:off x="6580234" y="4329874"/>
            <a:ext cx="189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Johannes </a:t>
            </a:r>
            <a:r>
              <a:rPr lang="en-US" sz="1600" b="1" dirty="0" err="1" smtClean="0">
                <a:solidFill>
                  <a:srgbClr val="FF0000"/>
                </a:solidFill>
              </a:rPr>
              <a:t>Itembu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6569601" y="3447335"/>
            <a:ext cx="189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Marek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Linpinski</a:t>
            </a:r>
            <a:r>
              <a:rPr lang="en-US" sz="1600" b="1" dirty="0" smtClean="0">
                <a:solidFill>
                  <a:srgbClr val="FF0000"/>
                </a:solidFill>
              </a:rPr>
              <a:t> &amp; Conrad </a:t>
            </a:r>
            <a:r>
              <a:rPr lang="en-US" sz="1600" b="1" dirty="0" err="1" smtClean="0">
                <a:solidFill>
                  <a:srgbClr val="FF0000"/>
                </a:solidFill>
              </a:rPr>
              <a:t>Matthee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980580" y="2879869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Lige forbindelse 66"/>
          <p:cNvCxnSpPr/>
          <p:nvPr/>
        </p:nvCxnSpPr>
        <p:spPr>
          <a:xfrm>
            <a:off x="5432788" y="3159368"/>
            <a:ext cx="1159398" cy="4450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717550"/>
            <a:ext cx="2555875" cy="996950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“Fishermen”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857500"/>
            <a:ext cx="2555875" cy="1000125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4625" y="71438"/>
            <a:ext cx="6000750" cy="6858000"/>
          </a:xfrm>
          <a:prstGeom prst="rightArrow">
            <a:avLst>
              <a:gd name="adj1" fmla="val 88209"/>
              <a:gd name="adj2" fmla="val 1036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4101" name="Picture 3" descr="C:\Documents and Settings\kha\My Documents\Pics\Fish\Sardina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3400"/>
            <a:ext cx="919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3860800"/>
            <a:ext cx="2555875" cy="996950"/>
            <a:chOff x="-857288" y="3500438"/>
            <a:chExt cx="2786082" cy="1000132"/>
          </a:xfrm>
        </p:grpSpPr>
        <p:sp>
          <p:nvSpPr>
            <p:cNvPr id="16" name="Right Arrow 15"/>
            <p:cNvSpPr/>
            <p:nvPr/>
          </p:nvSpPr>
          <p:spPr>
            <a:xfrm>
              <a:off x="-857288" y="350043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42" name="Picture 4" descr="C:\Documents and Settings\kha\My Documents\Pics\Fish\Horse macker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20" y="3714752"/>
              <a:ext cx="1293838" cy="7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060700" y="5667375"/>
            <a:ext cx="4500563" cy="785813"/>
          </a:xfrm>
          <a:prstGeom prst="rightArrow">
            <a:avLst>
              <a:gd name="adj1" fmla="val 74315"/>
              <a:gd name="adj2" fmla="val 19144"/>
            </a:avLst>
          </a:prstGeom>
          <a:gradFill rotWithShape="1">
            <a:gsLst>
              <a:gs pos="0">
                <a:srgbClr val="A6A6A6"/>
              </a:gs>
              <a:gs pos="100000">
                <a:srgbClr val="A6A6A6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Capacity building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5179219" y="3613944"/>
            <a:ext cx="1214437" cy="714375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928688" y="51435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Calibri" pitchFamily="34" charset="0"/>
              </a:rPr>
              <a:t>“fishermen”</a:t>
            </a:r>
          </a:p>
        </p:txBody>
      </p:sp>
      <p:grpSp>
        <p:nvGrpSpPr>
          <p:cNvPr id="4106" name="Group 24"/>
          <p:cNvGrpSpPr>
            <a:grpSpLocks/>
          </p:cNvGrpSpPr>
          <p:nvPr/>
        </p:nvGrpSpPr>
        <p:grpSpPr bwMode="auto">
          <a:xfrm>
            <a:off x="0" y="4860925"/>
            <a:ext cx="2555875" cy="996950"/>
            <a:chOff x="-1000164" y="428604"/>
            <a:chExt cx="2786082" cy="1000132"/>
          </a:xfrm>
        </p:grpSpPr>
        <p:sp>
          <p:nvSpPr>
            <p:cNvPr id="26" name="Right Arrow 25"/>
            <p:cNvSpPr/>
            <p:nvPr/>
          </p:nvSpPr>
          <p:spPr>
            <a:xfrm>
              <a:off x="-1000164" y="428604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40" name="TextBox 26"/>
            <p:cNvSpPr txBox="1">
              <a:spLocks noChangeArrowheads="1"/>
            </p:cNvSpPr>
            <p:nvPr/>
          </p:nvSpPr>
          <p:spPr bwMode="auto">
            <a:xfrm>
              <a:off x="285587" y="785339"/>
              <a:ext cx="1341126" cy="36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solidFill>
                    <a:prstClr val="black"/>
                  </a:solidFill>
                  <a:latin typeface="Calibri" pitchFamily="34" charset="0"/>
                </a:rPr>
                <a:t>“scientists”</a:t>
              </a:r>
            </a:p>
          </p:txBody>
        </p:sp>
      </p:grpSp>
      <p:sp>
        <p:nvSpPr>
          <p:cNvPr id="4107" name="TextBox 28"/>
          <p:cNvSpPr txBox="1">
            <a:spLocks noChangeArrowheads="1"/>
          </p:cNvSpPr>
          <p:nvPr/>
        </p:nvSpPr>
        <p:spPr bwMode="auto">
          <a:xfrm>
            <a:off x="3143250" y="392906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WP2</a:t>
            </a: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flipV="1">
            <a:off x="6200775" y="1370013"/>
            <a:ext cx="484188" cy="2857500"/>
          </a:xfrm>
          <a:prstGeom prst="downArrow">
            <a:avLst>
              <a:gd name="adj1" fmla="val 50000"/>
              <a:gd name="adj2" fmla="val 50055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grpSp>
        <p:nvGrpSpPr>
          <p:cNvPr id="4109" name="Group 34"/>
          <p:cNvGrpSpPr>
            <a:grpSpLocks/>
          </p:cNvGrpSpPr>
          <p:nvPr/>
        </p:nvGrpSpPr>
        <p:grpSpPr bwMode="auto">
          <a:xfrm>
            <a:off x="0" y="1500188"/>
            <a:ext cx="2555875" cy="1857375"/>
            <a:chOff x="-928726" y="1428736"/>
            <a:chExt cx="2786082" cy="1857388"/>
          </a:xfrm>
        </p:grpSpPr>
        <p:sp>
          <p:nvSpPr>
            <p:cNvPr id="36" name="Right Arrow 35"/>
            <p:cNvSpPr/>
            <p:nvPr/>
          </p:nvSpPr>
          <p:spPr>
            <a:xfrm>
              <a:off x="-928726" y="171448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38" name="Picture 2" descr="C:\Documents and Settings\kha\My Documents\Pics\Fish\Hak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85850" y="1428736"/>
              <a:ext cx="2476517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TextBox 37"/>
          <p:cNvSpPr txBox="1">
            <a:spLocks noChangeArrowheads="1"/>
          </p:cNvSpPr>
          <p:nvPr/>
        </p:nvSpPr>
        <p:spPr bwMode="auto">
          <a:xfrm>
            <a:off x="3643313" y="5078413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 </a:t>
            </a:r>
          </a:p>
        </p:txBody>
      </p:sp>
      <p:sp>
        <p:nvSpPr>
          <p:cNvPr id="4111" name="TextBox 38"/>
          <p:cNvSpPr txBox="1">
            <a:spLocks noChangeArrowheads="1"/>
          </p:cNvSpPr>
          <p:nvPr/>
        </p:nvSpPr>
        <p:spPr bwMode="auto">
          <a:xfrm>
            <a:off x="5857875" y="5078413"/>
            <a:ext cx="957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II </a:t>
            </a:r>
          </a:p>
        </p:txBody>
      </p:sp>
      <p:grpSp>
        <p:nvGrpSpPr>
          <p:cNvPr id="4112" name="Group 40"/>
          <p:cNvGrpSpPr>
            <a:grpSpLocks/>
          </p:cNvGrpSpPr>
          <p:nvPr/>
        </p:nvGrpSpPr>
        <p:grpSpPr bwMode="auto">
          <a:xfrm>
            <a:off x="3000375" y="2293938"/>
            <a:ext cx="2357438" cy="2214562"/>
            <a:chOff x="3000396" y="2143116"/>
            <a:chExt cx="2500330" cy="2214578"/>
          </a:xfrm>
        </p:grpSpPr>
        <p:sp>
          <p:nvSpPr>
            <p:cNvPr id="7" name="Rounded Rectangle 6"/>
            <p:cNvSpPr/>
            <p:nvPr/>
          </p:nvSpPr>
          <p:spPr>
            <a:xfrm>
              <a:off x="3000396" y="2143116"/>
              <a:ext cx="2500330" cy="22145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43513" y="2285992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Catchability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43513" y="2786058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Stock structure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43513" y="3286124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3513" y="3786190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>
                  <a:solidFill>
                    <a:prstClr val="white"/>
                  </a:solidFill>
                </a:rPr>
                <a:t>Trophodynamics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113" name="TextBox 43"/>
          <p:cNvSpPr txBox="1">
            <a:spLocks noChangeArrowheads="1"/>
          </p:cNvSpPr>
          <p:nvPr/>
        </p:nvSpPr>
        <p:spPr bwMode="auto">
          <a:xfrm>
            <a:off x="2987675" y="5516563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WP4 Training</a:t>
            </a:r>
          </a:p>
        </p:txBody>
      </p:sp>
      <p:grpSp>
        <p:nvGrpSpPr>
          <p:cNvPr id="4114" name="Group 46"/>
          <p:cNvGrpSpPr>
            <a:grpSpLocks/>
          </p:cNvGrpSpPr>
          <p:nvPr/>
        </p:nvGrpSpPr>
        <p:grpSpPr bwMode="auto">
          <a:xfrm>
            <a:off x="3024188" y="4579938"/>
            <a:ext cx="4572000" cy="1000125"/>
            <a:chOff x="3143240" y="2252732"/>
            <a:chExt cx="4572031" cy="1000132"/>
          </a:xfrm>
        </p:grpSpPr>
        <p:sp>
          <p:nvSpPr>
            <p:cNvPr id="19" name="Right Arrow 18"/>
            <p:cNvSpPr/>
            <p:nvPr/>
          </p:nvSpPr>
          <p:spPr>
            <a:xfrm>
              <a:off x="5357817" y="2252732"/>
              <a:ext cx="2357454" cy="1000132"/>
            </a:xfrm>
            <a:prstGeom prst="rightArrow">
              <a:avLst>
                <a:gd name="adj1" fmla="val 50000"/>
                <a:gd name="adj2" fmla="val 19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II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43240" y="2500384"/>
              <a:ext cx="2214577" cy="50006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 rot="10800000" flipV="1">
            <a:off x="4500563" y="1412875"/>
            <a:ext cx="484187" cy="573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116" name="TextBox 27"/>
          <p:cNvSpPr txBox="1">
            <a:spLocks noChangeArrowheads="1"/>
          </p:cNvSpPr>
          <p:nvPr/>
        </p:nvSpPr>
        <p:spPr bwMode="auto">
          <a:xfrm>
            <a:off x="3071813" y="18637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17" name="TextBox 30"/>
          <p:cNvSpPr txBox="1">
            <a:spLocks noChangeArrowheads="1"/>
          </p:cNvSpPr>
          <p:nvPr/>
        </p:nvSpPr>
        <p:spPr bwMode="auto">
          <a:xfrm>
            <a:off x="2987675" y="4564063"/>
            <a:ext cx="304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Calibri" pitchFamily="34" charset="0"/>
              </a:rPr>
              <a:t>WP1 Model based scientific knowledge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071813" y="692150"/>
            <a:ext cx="4500562" cy="714375"/>
          </a:xfrm>
          <a:prstGeom prst="rightArrow">
            <a:avLst>
              <a:gd name="adj1" fmla="val 74315"/>
              <a:gd name="adj2" fmla="val 19133"/>
            </a:avLst>
          </a:prstGeom>
          <a:solidFill>
            <a:srgbClr val="C0C0C0"/>
          </a:soli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WP3 Shareholder knowledge &amp; acceptance</a:t>
            </a:r>
          </a:p>
        </p:txBody>
      </p:sp>
      <p:sp>
        <p:nvSpPr>
          <p:cNvPr id="4119" name="TextBox 29"/>
          <p:cNvSpPr txBox="1">
            <a:spLocks noChangeArrowheads="1"/>
          </p:cNvSpPr>
          <p:nvPr/>
        </p:nvSpPr>
        <p:spPr bwMode="auto">
          <a:xfrm>
            <a:off x="2987675" y="458788"/>
            <a:ext cx="228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Experience based knowledge</a:t>
            </a:r>
          </a:p>
        </p:txBody>
      </p:sp>
      <p:sp>
        <p:nvSpPr>
          <p:cNvPr id="4120" name="AutoShape 40"/>
          <p:cNvSpPr>
            <a:spLocks noChangeArrowheads="1"/>
          </p:cNvSpPr>
          <p:nvPr/>
        </p:nvSpPr>
        <p:spPr bwMode="auto">
          <a:xfrm>
            <a:off x="6229350" y="3644900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1" name="Rectangle 41"/>
          <p:cNvSpPr>
            <a:spLocks noChangeArrowheads="1"/>
          </p:cNvSpPr>
          <p:nvPr/>
        </p:nvSpPr>
        <p:spPr bwMode="auto">
          <a:xfrm>
            <a:off x="2987675" y="1987550"/>
            <a:ext cx="456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</a:rPr>
              <a:t>WP2 Data based scientific knowledge</a:t>
            </a: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4122" name="AutoShape 43"/>
          <p:cNvSpPr>
            <a:spLocks noChangeArrowheads="1"/>
          </p:cNvSpPr>
          <p:nvPr/>
        </p:nvSpPr>
        <p:spPr bwMode="auto">
          <a:xfrm>
            <a:off x="6215063" y="365918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3" name="Rectangle 48"/>
          <p:cNvSpPr>
            <a:spLocks noChangeArrowheads="1"/>
          </p:cNvSpPr>
          <p:nvPr/>
        </p:nvSpPr>
        <p:spPr bwMode="auto">
          <a:xfrm>
            <a:off x="3708400" y="349408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Growth</a:t>
            </a:r>
          </a:p>
        </p:txBody>
      </p:sp>
      <p:sp>
        <p:nvSpPr>
          <p:cNvPr id="4124" name="AutoShape 49"/>
          <p:cNvSpPr>
            <a:spLocks noChangeArrowheads="1"/>
          </p:cNvSpPr>
          <p:nvPr/>
        </p:nvSpPr>
        <p:spPr bwMode="auto">
          <a:xfrm>
            <a:off x="6802438" y="1706446"/>
            <a:ext cx="1198562" cy="122713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5" name="Text Box 50"/>
          <p:cNvSpPr txBox="1">
            <a:spLocks noChangeArrowheads="1"/>
          </p:cNvSpPr>
          <p:nvPr/>
        </p:nvSpPr>
        <p:spPr bwMode="auto">
          <a:xfrm>
            <a:off x="6777038" y="1719146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WP3 Decision support tools</a:t>
            </a:r>
          </a:p>
        </p:txBody>
      </p:sp>
      <p:sp>
        <p:nvSpPr>
          <p:cNvPr id="4126" name="Rectangle 1026"/>
          <p:cNvSpPr>
            <a:spLocks noGrp="1"/>
          </p:cNvSpPr>
          <p:nvPr>
            <p:ph type="title"/>
          </p:nvPr>
        </p:nvSpPr>
        <p:spPr>
          <a:xfrm>
            <a:off x="457200" y="-49213"/>
            <a:ext cx="8229600" cy="549276"/>
          </a:xfrm>
        </p:spPr>
        <p:txBody>
          <a:bodyPr/>
          <a:lstStyle/>
          <a:p>
            <a:pPr eaLnBrk="1" hangingPunct="1"/>
            <a:r>
              <a:rPr lang="en-US" sz="2800" b="1" smtClean="0"/>
              <a:t>Work Package linkages</a:t>
            </a:r>
          </a:p>
        </p:txBody>
      </p:sp>
      <p:sp>
        <p:nvSpPr>
          <p:cNvPr id="2" name="Ellipse 1"/>
          <p:cNvSpPr/>
          <p:nvPr/>
        </p:nvSpPr>
        <p:spPr>
          <a:xfrm>
            <a:off x="2987675" y="2365947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Lige forbindelse 11"/>
          <p:cNvCxnSpPr>
            <a:stCxn id="2" idx="6"/>
          </p:cNvCxnSpPr>
          <p:nvPr/>
        </p:nvCxnSpPr>
        <p:spPr>
          <a:xfrm>
            <a:off x="5429250" y="2645446"/>
            <a:ext cx="1194834" cy="437996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Tekstboks 12"/>
          <p:cNvSpPr txBox="1">
            <a:spLocks noChangeArrowheads="1"/>
          </p:cNvSpPr>
          <p:nvPr/>
        </p:nvSpPr>
        <p:spPr bwMode="auto">
          <a:xfrm>
            <a:off x="6574717" y="2912108"/>
            <a:ext cx="2676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+mn-lt"/>
              </a:rPr>
              <a:t>Paulus Kainge et. 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+mn-lt"/>
              </a:rPr>
              <a:t>Kai Wieland &amp; Deon Durholtz</a:t>
            </a:r>
            <a:endParaRPr lang="da-DK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576695" y="4007346"/>
            <a:ext cx="2822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Beau </a:t>
            </a:r>
            <a:r>
              <a:rPr lang="en-US" sz="1600" b="1" dirty="0" err="1" smtClean="0">
                <a:solidFill>
                  <a:srgbClr val="FF0000"/>
                </a:solidFill>
              </a:rPr>
              <a:t>Tjizoo</a:t>
            </a:r>
            <a:r>
              <a:rPr lang="en-US" sz="1600" b="1" dirty="0" smtClean="0">
                <a:solidFill>
                  <a:srgbClr val="FF0000"/>
                </a:solidFill>
              </a:rPr>
              <a:t> &amp; Deon Durholtz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915816" y="3374058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Lige forbindelse 48"/>
          <p:cNvCxnSpPr/>
          <p:nvPr/>
        </p:nvCxnSpPr>
        <p:spPr>
          <a:xfrm>
            <a:off x="5364088" y="3645396"/>
            <a:ext cx="1270628" cy="4800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2987824" y="4563046"/>
            <a:ext cx="4392489" cy="9541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5" name="Lige forbindelse 54"/>
          <p:cNvCxnSpPr/>
          <p:nvPr/>
        </p:nvCxnSpPr>
        <p:spPr>
          <a:xfrm>
            <a:off x="7380312" y="5013176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boks 55"/>
          <p:cNvSpPr txBox="1">
            <a:spLocks noChangeArrowheads="1"/>
          </p:cNvSpPr>
          <p:nvPr/>
        </p:nvSpPr>
        <p:spPr bwMode="auto">
          <a:xfrm>
            <a:off x="7812360" y="4614227"/>
            <a:ext cx="1343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B050"/>
                </a:solidFill>
                <a:latin typeface="+mn-lt"/>
              </a:rPr>
              <a:t>John Kathena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da-DK" sz="1600" b="1" dirty="0" smtClean="0">
                <a:solidFill>
                  <a:srgbClr val="00B050"/>
                </a:solidFill>
                <a:latin typeface="+mn-lt"/>
              </a:rPr>
              <a:t>t 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B050"/>
                </a:solidFill>
                <a:latin typeface="+mn-lt"/>
              </a:rPr>
              <a:t>Teunis Jansen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2898088" y="3877347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Lige forbindelse 59"/>
          <p:cNvCxnSpPr/>
          <p:nvPr/>
        </p:nvCxnSpPr>
        <p:spPr>
          <a:xfrm>
            <a:off x="5335727" y="4169951"/>
            <a:ext cx="1267092" cy="32762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60"/>
          <p:cNvSpPr/>
          <p:nvPr/>
        </p:nvSpPr>
        <p:spPr>
          <a:xfrm>
            <a:off x="6580234" y="4329874"/>
            <a:ext cx="189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Johannes </a:t>
            </a:r>
            <a:r>
              <a:rPr lang="en-US" sz="1600" b="1" dirty="0" err="1" smtClean="0">
                <a:solidFill>
                  <a:srgbClr val="FF0000"/>
                </a:solidFill>
              </a:rPr>
              <a:t>Itembu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6569601" y="3447335"/>
            <a:ext cx="189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Marek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Linpinski</a:t>
            </a:r>
            <a:r>
              <a:rPr lang="en-US" sz="1600" b="1" dirty="0" smtClean="0">
                <a:solidFill>
                  <a:srgbClr val="FF0000"/>
                </a:solidFill>
              </a:rPr>
              <a:t> &amp; Conrad </a:t>
            </a:r>
            <a:r>
              <a:rPr lang="en-US" sz="1600" b="1" dirty="0" err="1" smtClean="0">
                <a:solidFill>
                  <a:srgbClr val="FF0000"/>
                </a:solidFill>
              </a:rPr>
              <a:t>Matthee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980580" y="2879869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Lige forbindelse 66"/>
          <p:cNvCxnSpPr/>
          <p:nvPr/>
        </p:nvCxnSpPr>
        <p:spPr>
          <a:xfrm>
            <a:off x="5432788" y="3159368"/>
            <a:ext cx="1159398" cy="4450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717550"/>
            <a:ext cx="2555875" cy="996950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“Fishermen”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857500"/>
            <a:ext cx="2555875" cy="1000125"/>
          </a:xfrm>
          <a:prstGeom prst="rightArrow">
            <a:avLst>
              <a:gd name="adj1" fmla="val 75472"/>
              <a:gd name="adj2" fmla="val 266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4625" y="71438"/>
            <a:ext cx="6000750" cy="6858000"/>
          </a:xfrm>
          <a:prstGeom prst="rightArrow">
            <a:avLst>
              <a:gd name="adj1" fmla="val 88209"/>
              <a:gd name="adj2" fmla="val 1036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4101" name="Picture 3" descr="C:\Documents and Settings\kha\My Documents\Pics\Fish\Sardina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3400"/>
            <a:ext cx="919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3860800"/>
            <a:ext cx="2555875" cy="996950"/>
            <a:chOff x="-857288" y="3500438"/>
            <a:chExt cx="2786082" cy="1000132"/>
          </a:xfrm>
        </p:grpSpPr>
        <p:sp>
          <p:nvSpPr>
            <p:cNvPr id="16" name="Right Arrow 15"/>
            <p:cNvSpPr/>
            <p:nvPr/>
          </p:nvSpPr>
          <p:spPr>
            <a:xfrm>
              <a:off x="-857288" y="350043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42" name="Picture 4" descr="C:\Documents and Settings\kha\My Documents\Pics\Fish\Horse macker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20" y="3714752"/>
              <a:ext cx="1293838" cy="7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060700" y="5667375"/>
            <a:ext cx="4500563" cy="785813"/>
          </a:xfrm>
          <a:prstGeom prst="rightArrow">
            <a:avLst>
              <a:gd name="adj1" fmla="val 74315"/>
              <a:gd name="adj2" fmla="val 19144"/>
            </a:avLst>
          </a:prstGeom>
          <a:gradFill rotWithShape="1">
            <a:gsLst>
              <a:gs pos="0">
                <a:srgbClr val="A6A6A6"/>
              </a:gs>
              <a:gs pos="100000">
                <a:srgbClr val="A6A6A6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Capacity building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5179219" y="3613944"/>
            <a:ext cx="1214437" cy="714375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928688" y="51435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Calibri" pitchFamily="34" charset="0"/>
              </a:rPr>
              <a:t>“fishermen”</a:t>
            </a:r>
          </a:p>
        </p:txBody>
      </p:sp>
      <p:grpSp>
        <p:nvGrpSpPr>
          <p:cNvPr id="4106" name="Group 24"/>
          <p:cNvGrpSpPr>
            <a:grpSpLocks/>
          </p:cNvGrpSpPr>
          <p:nvPr/>
        </p:nvGrpSpPr>
        <p:grpSpPr bwMode="auto">
          <a:xfrm>
            <a:off x="0" y="4860925"/>
            <a:ext cx="2555875" cy="996950"/>
            <a:chOff x="-1000164" y="428604"/>
            <a:chExt cx="2786082" cy="1000132"/>
          </a:xfrm>
        </p:grpSpPr>
        <p:sp>
          <p:nvSpPr>
            <p:cNvPr id="26" name="Right Arrow 25"/>
            <p:cNvSpPr/>
            <p:nvPr/>
          </p:nvSpPr>
          <p:spPr>
            <a:xfrm>
              <a:off x="-1000164" y="428604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40" name="TextBox 26"/>
            <p:cNvSpPr txBox="1">
              <a:spLocks noChangeArrowheads="1"/>
            </p:cNvSpPr>
            <p:nvPr/>
          </p:nvSpPr>
          <p:spPr bwMode="auto">
            <a:xfrm>
              <a:off x="285587" y="785339"/>
              <a:ext cx="1341126" cy="36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solidFill>
                    <a:prstClr val="black"/>
                  </a:solidFill>
                  <a:latin typeface="Calibri" pitchFamily="34" charset="0"/>
                </a:rPr>
                <a:t>“scientists”</a:t>
              </a:r>
            </a:p>
          </p:txBody>
        </p:sp>
      </p:grpSp>
      <p:sp>
        <p:nvSpPr>
          <p:cNvPr id="4107" name="TextBox 28"/>
          <p:cNvSpPr txBox="1">
            <a:spLocks noChangeArrowheads="1"/>
          </p:cNvSpPr>
          <p:nvPr/>
        </p:nvSpPr>
        <p:spPr bwMode="auto">
          <a:xfrm>
            <a:off x="3143250" y="392906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WP2</a:t>
            </a: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flipV="1">
            <a:off x="6200775" y="1370013"/>
            <a:ext cx="484188" cy="2857500"/>
          </a:xfrm>
          <a:prstGeom prst="downArrow">
            <a:avLst>
              <a:gd name="adj1" fmla="val 50000"/>
              <a:gd name="adj2" fmla="val 50055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grpSp>
        <p:nvGrpSpPr>
          <p:cNvPr id="4109" name="Group 34"/>
          <p:cNvGrpSpPr>
            <a:grpSpLocks/>
          </p:cNvGrpSpPr>
          <p:nvPr/>
        </p:nvGrpSpPr>
        <p:grpSpPr bwMode="auto">
          <a:xfrm>
            <a:off x="0" y="1500188"/>
            <a:ext cx="2555875" cy="1857375"/>
            <a:chOff x="-928726" y="1428736"/>
            <a:chExt cx="2786082" cy="1857388"/>
          </a:xfrm>
        </p:grpSpPr>
        <p:sp>
          <p:nvSpPr>
            <p:cNvPr id="36" name="Right Arrow 35"/>
            <p:cNvSpPr/>
            <p:nvPr/>
          </p:nvSpPr>
          <p:spPr>
            <a:xfrm>
              <a:off x="-928726" y="1714488"/>
              <a:ext cx="2786082" cy="1000132"/>
            </a:xfrm>
            <a:prstGeom prst="rightArrow">
              <a:avLst>
                <a:gd name="adj1" fmla="val 75472"/>
                <a:gd name="adj2" fmla="val 266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138" name="Picture 2" descr="C:\Documents and Settings\kha\My Documents\Pics\Fish\Hak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85850" y="1428736"/>
              <a:ext cx="2476517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TextBox 37"/>
          <p:cNvSpPr txBox="1">
            <a:spLocks noChangeArrowheads="1"/>
          </p:cNvSpPr>
          <p:nvPr/>
        </p:nvSpPr>
        <p:spPr bwMode="auto">
          <a:xfrm>
            <a:off x="3643313" y="5078413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 </a:t>
            </a:r>
          </a:p>
        </p:txBody>
      </p:sp>
      <p:sp>
        <p:nvSpPr>
          <p:cNvPr id="4111" name="TextBox 38"/>
          <p:cNvSpPr txBox="1">
            <a:spLocks noChangeArrowheads="1"/>
          </p:cNvSpPr>
          <p:nvPr/>
        </p:nvSpPr>
        <p:spPr bwMode="auto">
          <a:xfrm>
            <a:off x="5857875" y="5078413"/>
            <a:ext cx="957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Calibri" pitchFamily="34" charset="0"/>
              </a:rPr>
              <a:t>phase II </a:t>
            </a:r>
          </a:p>
        </p:txBody>
      </p:sp>
      <p:grpSp>
        <p:nvGrpSpPr>
          <p:cNvPr id="4112" name="Group 40"/>
          <p:cNvGrpSpPr>
            <a:grpSpLocks/>
          </p:cNvGrpSpPr>
          <p:nvPr/>
        </p:nvGrpSpPr>
        <p:grpSpPr bwMode="auto">
          <a:xfrm>
            <a:off x="3000375" y="2293938"/>
            <a:ext cx="2357438" cy="2214562"/>
            <a:chOff x="3000396" y="2143116"/>
            <a:chExt cx="2500330" cy="2214578"/>
          </a:xfrm>
        </p:grpSpPr>
        <p:sp>
          <p:nvSpPr>
            <p:cNvPr id="7" name="Rounded Rectangle 6"/>
            <p:cNvSpPr/>
            <p:nvPr/>
          </p:nvSpPr>
          <p:spPr>
            <a:xfrm>
              <a:off x="3000396" y="2143116"/>
              <a:ext cx="2500330" cy="22145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43513" y="2285992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Catchability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43513" y="2786058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srgbClr val="FFFFFF"/>
                  </a:solidFill>
                </a:rPr>
                <a:t>Stock structure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43513" y="3286124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3513" y="3786190"/>
              <a:ext cx="2214096" cy="4286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>
                  <a:solidFill>
                    <a:prstClr val="white"/>
                  </a:solidFill>
                </a:rPr>
                <a:t>Trophodynamics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113" name="TextBox 43"/>
          <p:cNvSpPr txBox="1">
            <a:spLocks noChangeArrowheads="1"/>
          </p:cNvSpPr>
          <p:nvPr/>
        </p:nvSpPr>
        <p:spPr bwMode="auto">
          <a:xfrm>
            <a:off x="2987675" y="5516563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WP4 Training</a:t>
            </a:r>
          </a:p>
        </p:txBody>
      </p:sp>
      <p:grpSp>
        <p:nvGrpSpPr>
          <p:cNvPr id="4114" name="Group 46"/>
          <p:cNvGrpSpPr>
            <a:grpSpLocks/>
          </p:cNvGrpSpPr>
          <p:nvPr/>
        </p:nvGrpSpPr>
        <p:grpSpPr bwMode="auto">
          <a:xfrm>
            <a:off x="3024188" y="4579938"/>
            <a:ext cx="4572000" cy="1000125"/>
            <a:chOff x="3143240" y="2252732"/>
            <a:chExt cx="4572031" cy="1000132"/>
          </a:xfrm>
        </p:grpSpPr>
        <p:sp>
          <p:nvSpPr>
            <p:cNvPr id="19" name="Right Arrow 18"/>
            <p:cNvSpPr/>
            <p:nvPr/>
          </p:nvSpPr>
          <p:spPr>
            <a:xfrm>
              <a:off x="5357817" y="2252732"/>
              <a:ext cx="2357454" cy="1000132"/>
            </a:xfrm>
            <a:prstGeom prst="rightArrow">
              <a:avLst>
                <a:gd name="adj1" fmla="val 50000"/>
                <a:gd name="adj2" fmla="val 19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II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43240" y="2500384"/>
              <a:ext cx="2214577" cy="50006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</a:rPr>
                <a:t>Stock assessment I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 rot="10800000" flipV="1">
            <a:off x="4500563" y="1412875"/>
            <a:ext cx="484187" cy="573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116" name="TextBox 27"/>
          <p:cNvSpPr txBox="1">
            <a:spLocks noChangeArrowheads="1"/>
          </p:cNvSpPr>
          <p:nvPr/>
        </p:nvSpPr>
        <p:spPr bwMode="auto">
          <a:xfrm>
            <a:off x="3071813" y="18637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17" name="TextBox 30"/>
          <p:cNvSpPr txBox="1">
            <a:spLocks noChangeArrowheads="1"/>
          </p:cNvSpPr>
          <p:nvPr/>
        </p:nvSpPr>
        <p:spPr bwMode="auto">
          <a:xfrm>
            <a:off x="2987675" y="4564063"/>
            <a:ext cx="304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Calibri" pitchFamily="34" charset="0"/>
              </a:rPr>
              <a:t>WP1 Model based scientific knowledge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071813" y="692150"/>
            <a:ext cx="4500562" cy="714375"/>
          </a:xfrm>
          <a:prstGeom prst="rightArrow">
            <a:avLst>
              <a:gd name="adj1" fmla="val 74315"/>
              <a:gd name="adj2" fmla="val 19133"/>
            </a:avLst>
          </a:prstGeom>
          <a:solidFill>
            <a:srgbClr val="C0C0C0"/>
          </a:solidFill>
          <a:ln w="25400" algn="ctr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WP3 Shareholder knowledge &amp; acceptance</a:t>
            </a:r>
          </a:p>
        </p:txBody>
      </p:sp>
      <p:sp>
        <p:nvSpPr>
          <p:cNvPr id="4119" name="TextBox 29"/>
          <p:cNvSpPr txBox="1">
            <a:spLocks noChangeArrowheads="1"/>
          </p:cNvSpPr>
          <p:nvPr/>
        </p:nvSpPr>
        <p:spPr bwMode="auto">
          <a:xfrm>
            <a:off x="2987675" y="458788"/>
            <a:ext cx="228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Calibri" pitchFamily="34" charset="0"/>
              </a:rPr>
              <a:t>Experience based knowledge</a:t>
            </a:r>
          </a:p>
        </p:txBody>
      </p:sp>
      <p:sp>
        <p:nvSpPr>
          <p:cNvPr id="4120" name="AutoShape 40"/>
          <p:cNvSpPr>
            <a:spLocks noChangeArrowheads="1"/>
          </p:cNvSpPr>
          <p:nvPr/>
        </p:nvSpPr>
        <p:spPr bwMode="auto">
          <a:xfrm>
            <a:off x="6229350" y="3644900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1" name="Rectangle 41"/>
          <p:cNvSpPr>
            <a:spLocks noChangeArrowheads="1"/>
          </p:cNvSpPr>
          <p:nvPr/>
        </p:nvSpPr>
        <p:spPr bwMode="auto">
          <a:xfrm>
            <a:off x="2987675" y="1987550"/>
            <a:ext cx="456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</a:rPr>
              <a:t>WP2 Data based scientific knowledge</a:t>
            </a: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4122" name="AutoShape 43"/>
          <p:cNvSpPr>
            <a:spLocks noChangeArrowheads="1"/>
          </p:cNvSpPr>
          <p:nvPr/>
        </p:nvSpPr>
        <p:spPr bwMode="auto">
          <a:xfrm>
            <a:off x="6215063" y="365918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3" name="Rectangle 48"/>
          <p:cNvSpPr>
            <a:spLocks noChangeArrowheads="1"/>
          </p:cNvSpPr>
          <p:nvPr/>
        </p:nvSpPr>
        <p:spPr bwMode="auto">
          <a:xfrm>
            <a:off x="3708400" y="349408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Growth</a:t>
            </a:r>
          </a:p>
        </p:txBody>
      </p:sp>
      <p:sp>
        <p:nvSpPr>
          <p:cNvPr id="4124" name="AutoShape 49"/>
          <p:cNvSpPr>
            <a:spLocks noChangeArrowheads="1"/>
          </p:cNvSpPr>
          <p:nvPr/>
        </p:nvSpPr>
        <p:spPr bwMode="auto">
          <a:xfrm>
            <a:off x="6802438" y="1706446"/>
            <a:ext cx="1198562" cy="122713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25" name="Text Box 50"/>
          <p:cNvSpPr txBox="1">
            <a:spLocks noChangeArrowheads="1"/>
          </p:cNvSpPr>
          <p:nvPr/>
        </p:nvSpPr>
        <p:spPr bwMode="auto">
          <a:xfrm>
            <a:off x="6777038" y="1719146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WP3 Decision support tools</a:t>
            </a:r>
          </a:p>
        </p:txBody>
      </p:sp>
      <p:sp>
        <p:nvSpPr>
          <p:cNvPr id="4126" name="Rectangle 1026"/>
          <p:cNvSpPr>
            <a:spLocks noGrp="1"/>
          </p:cNvSpPr>
          <p:nvPr>
            <p:ph type="title"/>
          </p:nvPr>
        </p:nvSpPr>
        <p:spPr>
          <a:xfrm>
            <a:off x="457200" y="-49213"/>
            <a:ext cx="8229600" cy="549276"/>
          </a:xfrm>
        </p:spPr>
        <p:txBody>
          <a:bodyPr/>
          <a:lstStyle/>
          <a:p>
            <a:pPr eaLnBrk="1" hangingPunct="1"/>
            <a:r>
              <a:rPr lang="en-US" sz="2800" b="1" smtClean="0"/>
              <a:t>Work Package linkages</a:t>
            </a:r>
          </a:p>
        </p:txBody>
      </p:sp>
      <p:sp>
        <p:nvSpPr>
          <p:cNvPr id="2" name="Ellipse 1"/>
          <p:cNvSpPr/>
          <p:nvPr/>
        </p:nvSpPr>
        <p:spPr>
          <a:xfrm>
            <a:off x="2987675" y="2365947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Lige forbindelse 11"/>
          <p:cNvCxnSpPr>
            <a:stCxn id="2" idx="6"/>
          </p:cNvCxnSpPr>
          <p:nvPr/>
        </p:nvCxnSpPr>
        <p:spPr>
          <a:xfrm>
            <a:off x="5429250" y="2645446"/>
            <a:ext cx="1194834" cy="437996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Tekstboks 12"/>
          <p:cNvSpPr txBox="1">
            <a:spLocks noChangeArrowheads="1"/>
          </p:cNvSpPr>
          <p:nvPr/>
        </p:nvSpPr>
        <p:spPr bwMode="auto">
          <a:xfrm>
            <a:off x="6574717" y="2912108"/>
            <a:ext cx="2676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Calibri"/>
              </a:rPr>
              <a:t>Paulus Kainge et. 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FF0000"/>
                </a:solidFill>
                <a:latin typeface="Calibri"/>
              </a:rPr>
              <a:t>Kai Wieland &amp; Deon Durholtz</a:t>
            </a:r>
            <a:endParaRPr lang="da-DK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576695" y="4007346"/>
            <a:ext cx="2822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Beau </a:t>
            </a:r>
            <a:r>
              <a:rPr lang="en-US" sz="1600" b="1" dirty="0" err="1" smtClean="0">
                <a:solidFill>
                  <a:srgbClr val="FF0000"/>
                </a:solidFill>
              </a:rPr>
              <a:t>Tjizoo</a:t>
            </a:r>
            <a:r>
              <a:rPr lang="en-US" sz="1600" b="1" dirty="0" smtClean="0">
                <a:solidFill>
                  <a:srgbClr val="FF0000"/>
                </a:solidFill>
              </a:rPr>
              <a:t> &amp; Deon Durholtz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915816" y="3374058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Lige forbindelse 48"/>
          <p:cNvCxnSpPr/>
          <p:nvPr/>
        </p:nvCxnSpPr>
        <p:spPr>
          <a:xfrm>
            <a:off x="5364088" y="3645396"/>
            <a:ext cx="1270628" cy="4800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2895600" y="334963"/>
            <a:ext cx="4700588" cy="136525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kstboks 52"/>
          <p:cNvSpPr txBox="1">
            <a:spLocks noChangeArrowheads="1"/>
          </p:cNvSpPr>
          <p:nvPr/>
        </p:nvSpPr>
        <p:spPr bwMode="auto">
          <a:xfrm>
            <a:off x="8064896" y="692696"/>
            <a:ext cx="1547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B0F0"/>
                </a:solidFill>
                <a:latin typeface="Calibri"/>
              </a:rPr>
              <a:t>Barbara Paterson</a:t>
            </a:r>
            <a:endParaRPr lang="en-US" sz="1600" b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987824" y="4563046"/>
            <a:ext cx="4392489" cy="9541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5" name="Lige forbindelse 54"/>
          <p:cNvCxnSpPr/>
          <p:nvPr/>
        </p:nvCxnSpPr>
        <p:spPr>
          <a:xfrm>
            <a:off x="7380312" y="5013176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boks 55"/>
          <p:cNvSpPr txBox="1">
            <a:spLocks noChangeArrowheads="1"/>
          </p:cNvSpPr>
          <p:nvPr/>
        </p:nvSpPr>
        <p:spPr bwMode="auto">
          <a:xfrm>
            <a:off x="7812360" y="4614227"/>
            <a:ext cx="1343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B050"/>
                </a:solidFill>
                <a:latin typeface="Calibri"/>
              </a:rPr>
              <a:t>John Kathena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srgbClr val="00B050"/>
                </a:solidFill>
                <a:latin typeface="Calibri"/>
              </a:rPr>
              <a:t>e</a:t>
            </a:r>
            <a:r>
              <a:rPr lang="da-DK" sz="1600" b="1" dirty="0" smtClean="0">
                <a:solidFill>
                  <a:srgbClr val="00B050"/>
                </a:solidFill>
                <a:latin typeface="Calibri"/>
              </a:rPr>
              <a:t>t 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B050"/>
                </a:solidFill>
                <a:latin typeface="Calibri"/>
              </a:rPr>
              <a:t>Teunis Jansen</a:t>
            </a:r>
            <a:endParaRPr lang="en-US" sz="1600" b="1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58" name="Lige forbindelse 57"/>
          <p:cNvCxnSpPr/>
          <p:nvPr/>
        </p:nvCxnSpPr>
        <p:spPr>
          <a:xfrm>
            <a:off x="7596336" y="980728"/>
            <a:ext cx="43204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898088" y="3877347"/>
            <a:ext cx="2441575" cy="55899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Lige forbindelse 59"/>
          <p:cNvCxnSpPr/>
          <p:nvPr/>
        </p:nvCxnSpPr>
        <p:spPr>
          <a:xfrm>
            <a:off x="5335727" y="4169951"/>
            <a:ext cx="1267092" cy="32762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60"/>
          <p:cNvSpPr/>
          <p:nvPr/>
        </p:nvSpPr>
        <p:spPr>
          <a:xfrm>
            <a:off x="6580234" y="4329874"/>
            <a:ext cx="189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Johannes </a:t>
            </a:r>
            <a:r>
              <a:rPr lang="en-US" sz="1600" b="1" dirty="0" err="1" smtClean="0">
                <a:solidFill>
                  <a:srgbClr val="FF0000"/>
                </a:solidFill>
              </a:rPr>
              <a:t>Itembu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6569601" y="3447335"/>
            <a:ext cx="189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Marek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Linpinski</a:t>
            </a:r>
            <a:r>
              <a:rPr lang="en-US" sz="1600" b="1" dirty="0" smtClean="0">
                <a:solidFill>
                  <a:srgbClr val="FF0000"/>
                </a:solidFill>
              </a:rPr>
              <a:t> &amp; Conrad </a:t>
            </a:r>
            <a:r>
              <a:rPr lang="en-US" sz="1600" b="1" dirty="0" err="1" smtClean="0">
                <a:solidFill>
                  <a:srgbClr val="FF0000"/>
                </a:solidFill>
              </a:rPr>
              <a:t>Matthee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980580" y="2879869"/>
            <a:ext cx="2441575" cy="55899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Lige forbindelse 66"/>
          <p:cNvCxnSpPr/>
          <p:nvPr/>
        </p:nvCxnSpPr>
        <p:spPr>
          <a:xfrm>
            <a:off x="5432788" y="3159368"/>
            <a:ext cx="1159398" cy="4450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748712" cy="5329262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u="sng" dirty="0" smtClean="0">
                <a:cs typeface="Arial" charset="0"/>
              </a:rPr>
              <a:t>Task 1.1</a:t>
            </a:r>
          </a:p>
          <a:p>
            <a:pPr lvl="1" indent="-293688" eaLnBrk="1" hangingPunct="1">
              <a:defRPr/>
            </a:pPr>
            <a:r>
              <a:rPr lang="en-US" sz="1800" dirty="0">
                <a:cs typeface="Arial" charset="0"/>
              </a:rPr>
              <a:t>National hake stock assessment data and compilation procedures  (Deliverable 1.1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449262" lvl="1" indent="0" eaLnBrk="1" hangingPunct="1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00B050"/>
                </a:solidFill>
                <a:cs typeface="Arial" charset="0"/>
              </a:rPr>
              <a:t>1</a:t>
            </a:r>
            <a:r>
              <a:rPr lang="en-US" sz="1800" dirty="0">
                <a:solidFill>
                  <a:srgbClr val="00B050"/>
                </a:solidFill>
                <a:cs typeface="Arial" charset="0"/>
              </a:rPr>
              <a:t>. hake stock assessment workshop </a:t>
            </a:r>
            <a:r>
              <a:rPr lang="en-US" sz="1800" dirty="0" smtClean="0">
                <a:solidFill>
                  <a:srgbClr val="00B050"/>
                </a:solidFill>
                <a:cs typeface="Arial" charset="0"/>
              </a:rPr>
              <a:t>in 2011 and follow-up work </a:t>
            </a:r>
            <a:endParaRPr lang="en-GB" sz="1800" dirty="0" smtClean="0">
              <a:solidFill>
                <a:srgbClr val="00B050"/>
              </a:solidFill>
              <a:cs typeface="Arial" charset="0"/>
            </a:endParaRPr>
          </a:p>
          <a:p>
            <a:pPr lvl="1" eaLnBrk="1" hangingPunct="1">
              <a:defRPr/>
            </a:pPr>
            <a:r>
              <a:rPr lang="en-GB" sz="1800" dirty="0" smtClean="0">
                <a:cs typeface="Arial" charset="0"/>
              </a:rPr>
              <a:t>Set up of state space assessment model (SAM) for hake (Deliverable 1.2)</a:t>
            </a:r>
          </a:p>
          <a:p>
            <a:pPr lvl="1" eaLnBrk="1" hangingPunct="1">
              <a:buFont typeface="Wingdings" pitchFamily="2" charset="2"/>
              <a:buChar char="à"/>
              <a:defRPr/>
            </a:pPr>
            <a:r>
              <a:rPr lang="en-GB" sz="1800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Namibian hake</a:t>
            </a:r>
            <a:endParaRPr lang="en-GB" sz="1800" dirty="0">
              <a:solidFill>
                <a:srgbClr val="00B050"/>
              </a:solidFill>
              <a:cs typeface="Arial" charset="0"/>
              <a:sym typeface="Wingdings" pitchFamily="2" charset="2"/>
            </a:endParaRPr>
          </a:p>
          <a:p>
            <a:pPr marL="712788" lvl="1" indent="-255588" defTabSz="180975" eaLnBrk="1" hangingPunct="1">
              <a:defRPr/>
            </a:pPr>
            <a:r>
              <a:rPr lang="en-US" sz="1800" dirty="0" smtClean="0">
                <a:cs typeface="Arial" charset="0"/>
                <a:sym typeface="Wingdings" pitchFamily="2" charset="2"/>
              </a:rPr>
              <a:t>Comparing </a:t>
            </a:r>
            <a:r>
              <a:rPr lang="en-US" sz="1800" dirty="0">
                <a:cs typeface="Arial" charset="0"/>
                <a:sym typeface="Wingdings" pitchFamily="2" charset="2"/>
              </a:rPr>
              <a:t>results from SAM to </a:t>
            </a:r>
            <a:r>
              <a:rPr lang="en-US" sz="1800" dirty="0" smtClean="0">
                <a:cs typeface="Arial" charset="0"/>
                <a:sym typeface="Wingdings" pitchFamily="2" charset="2"/>
              </a:rPr>
              <a:t>																							Statistical </a:t>
            </a:r>
            <a:r>
              <a:rPr lang="en-US" sz="1800" dirty="0">
                <a:cs typeface="Arial" charset="0"/>
                <a:sym typeface="Wingdings" pitchFamily="2" charset="2"/>
              </a:rPr>
              <a:t>catch at age model (SCAA) </a:t>
            </a:r>
            <a:r>
              <a:rPr lang="en-US" sz="1800" dirty="0" smtClean="0">
                <a:cs typeface="Arial" charset="0"/>
                <a:sym typeface="Wingdings" pitchFamily="2" charset="2"/>
              </a:rPr>
              <a:t>																				(</a:t>
            </a:r>
            <a:r>
              <a:rPr lang="en-US" sz="1800" dirty="0">
                <a:cs typeface="Arial" charset="0"/>
                <a:sym typeface="Wingdings" pitchFamily="2" charset="2"/>
              </a:rPr>
              <a:t>Deliverable </a:t>
            </a:r>
            <a:r>
              <a:rPr lang="en-US" sz="1800" dirty="0" smtClean="0">
                <a:cs typeface="Arial" charset="0"/>
                <a:sym typeface="Wingdings" pitchFamily="2" charset="2"/>
              </a:rPr>
              <a:t>1.3, part I)</a:t>
            </a:r>
          </a:p>
          <a:p>
            <a:pPr marL="711200" lvl="1" indent="-254000" eaLnBrk="1" hangingPunct="1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 Namibian hake and horse mackerel</a:t>
            </a:r>
            <a:endParaRPr lang="en-US" sz="1800" dirty="0" smtClean="0">
              <a:solidFill>
                <a:srgbClr val="00B0F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7411" name="Rectangle 1028"/>
          <p:cNvSpPr txBox="1">
            <a:spLocks/>
          </p:cNvSpPr>
          <p:nvPr/>
        </p:nvSpPr>
        <p:spPr bwMode="auto">
          <a:xfrm>
            <a:off x="496888" y="-17145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cs typeface="Arial" charset="0"/>
              </a:rPr>
              <a:t>Workplan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WP1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54718243"/>
              </p:ext>
            </p:extLst>
          </p:nvPr>
        </p:nvGraphicFramePr>
        <p:xfrm>
          <a:off x="684213" y="3501008"/>
          <a:ext cx="56886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pe 2"/>
          <p:cNvGrpSpPr/>
          <p:nvPr/>
        </p:nvGrpSpPr>
        <p:grpSpPr>
          <a:xfrm>
            <a:off x="4572000" y="2209992"/>
            <a:ext cx="4512799" cy="2515152"/>
            <a:chOff x="4499992" y="2204864"/>
            <a:chExt cx="4584807" cy="251515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04864"/>
              <a:ext cx="4584807" cy="251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/>
            <p:nvPr/>
          </p:nvSpPr>
          <p:spPr>
            <a:xfrm>
              <a:off x="5076056" y="2420888"/>
              <a:ext cx="18706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latin typeface="+mn-lt"/>
                </a:rPr>
                <a:t>Web interface for SAM</a:t>
              </a:r>
            </a:p>
          </p:txBody>
        </p:sp>
      </p:grpSp>
      <p:sp>
        <p:nvSpPr>
          <p:cNvPr id="2" name="Tekstboks 1"/>
          <p:cNvSpPr txBox="1"/>
          <p:nvPr/>
        </p:nvSpPr>
        <p:spPr>
          <a:xfrm>
            <a:off x="6876256" y="5517232"/>
            <a:ext cx="196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John Kathena et al., </a:t>
            </a:r>
            <a:r>
              <a:rPr lang="da-DK" sz="1600" dirty="0" err="1" smtClean="0"/>
              <a:t>this</a:t>
            </a:r>
            <a:r>
              <a:rPr lang="da-DK" sz="1600" dirty="0" smtClean="0"/>
              <a:t> </a:t>
            </a:r>
            <a:r>
              <a:rPr lang="da-DK" sz="1600" dirty="0" err="1" smtClean="0"/>
              <a:t>conference</a:t>
            </a:r>
            <a:endParaRPr lang="en-US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1633051" y="3861048"/>
            <a:ext cx="272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 smtClean="0"/>
              <a:t>Recruitment</a:t>
            </a:r>
            <a:r>
              <a:rPr lang="da-DK" sz="1600" dirty="0" smtClean="0"/>
              <a:t> of </a:t>
            </a:r>
            <a:r>
              <a:rPr lang="da-DK" sz="1600" dirty="0" err="1" smtClean="0"/>
              <a:t>Namibian</a:t>
            </a:r>
            <a:r>
              <a:rPr lang="da-DK" sz="1600" dirty="0" smtClean="0"/>
              <a:t> </a:t>
            </a:r>
            <a:r>
              <a:rPr lang="da-DK" sz="1600" dirty="0" err="1" smtClean="0"/>
              <a:t>hake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72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748712" cy="5329262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GB" sz="1800" u="sng" dirty="0" smtClean="0">
                <a:cs typeface="Arial" charset="0"/>
              </a:rPr>
              <a:t>Task 1.1 cont.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sz="1800" dirty="0" smtClean="0">
                <a:cs typeface="Arial" charset="0"/>
                <a:sym typeface="Wingdings" pitchFamily="2" charset="2"/>
              </a:rPr>
              <a:t>Data compilation for </a:t>
            </a:r>
            <a:r>
              <a:rPr lang="en-GB" sz="1800" dirty="0" err="1" smtClean="0">
                <a:cs typeface="Arial" charset="0"/>
                <a:sym typeface="Wingdings" pitchFamily="2" charset="2"/>
              </a:rPr>
              <a:t>transboundary</a:t>
            </a:r>
            <a:r>
              <a:rPr lang="en-GB" sz="1800" dirty="0" smtClean="0">
                <a:cs typeface="Arial" charset="0"/>
                <a:sym typeface="Wingdings" pitchFamily="2" charset="2"/>
              </a:rPr>
              <a:t> analyses, review of data, data compilation procedures, e.g. split of species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en-GB" sz="1800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Establish trans-boundary assessment data in progress.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en-US" sz="1800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Methodology for splitting hake species established, split for Namibian hake done,</a:t>
            </a:r>
            <a:r>
              <a:rPr lang="en-US" sz="1800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 for SA hake: review of splitting approach by DSWG as part of OMP revision process.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en-US" sz="1800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Compiling </a:t>
            </a:r>
            <a:r>
              <a:rPr lang="en-US" sz="1800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surveys as assessment input </a:t>
            </a:r>
            <a:r>
              <a:rPr lang="en-US" sz="1800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continuously. </a:t>
            </a:r>
          </a:p>
          <a:p>
            <a:pPr lvl="0" eaLnBrk="1" hangingPunct="1">
              <a:spcBef>
                <a:spcPts val="300"/>
              </a:spcBef>
              <a:defRPr/>
            </a:pPr>
            <a:r>
              <a:rPr lang="en-GB" sz="1800" u="sng" dirty="0">
                <a:solidFill>
                  <a:prstClr val="black"/>
                </a:solidFill>
                <a:cs typeface="Arial" pitchFamily="34" charset="0"/>
              </a:rPr>
              <a:t>Task 1.2</a:t>
            </a:r>
            <a:endParaRPr lang="en-GB" sz="18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Modify SCAA assessment model for SA hake to a spatial-box model with movement</a:t>
            </a:r>
          </a:p>
          <a:p>
            <a:pPr marL="711200" lvl="1" indent="-347663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en-GB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In progress, model coded and first indicative results available as part of </a:t>
            </a:r>
            <a:r>
              <a:rPr lang="en-US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the SA OMP revision </a:t>
            </a:r>
            <a:r>
              <a:rPr lang="en-US" sz="1800" dirty="0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process</a:t>
            </a:r>
            <a:endParaRPr lang="en-GB" sz="1800" dirty="0">
              <a:solidFill>
                <a:srgbClr val="FFC000"/>
              </a:solidFill>
              <a:cs typeface="Arial" pitchFamily="34" charset="0"/>
              <a:sym typeface="Wingdings" pitchFamily="2" charset="2"/>
            </a:endParaRPr>
          </a:p>
          <a:p>
            <a:pPr marL="355600" lvl="1" indent="-355600"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u="sng" dirty="0" smtClean="0">
                <a:solidFill>
                  <a:prstClr val="black"/>
                </a:solidFill>
                <a:cs typeface="Arial" pitchFamily="34" charset="0"/>
              </a:rPr>
              <a:t>Task </a:t>
            </a:r>
            <a:r>
              <a:rPr lang="en-US" sz="1800" u="sng" dirty="0">
                <a:solidFill>
                  <a:prstClr val="black"/>
                </a:solidFill>
                <a:cs typeface="Arial" pitchFamily="34" charset="0"/>
              </a:rPr>
              <a:t>1.3</a:t>
            </a:r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Compilation of stock assessment data for horse mackerel </a:t>
            </a:r>
            <a:r>
              <a:rPr lang="en-GB" sz="1800" dirty="0" smtClean="0">
                <a:solidFill>
                  <a:prstClr val="black"/>
                </a:solidFill>
                <a:cs typeface="Arial" pitchFamily="34" charset="0"/>
              </a:rPr>
              <a:t>and </a:t>
            </a:r>
            <a:r>
              <a:rPr lang="en-GB" sz="1800" dirty="0" err="1">
                <a:solidFill>
                  <a:prstClr val="black"/>
                </a:solidFill>
                <a:cs typeface="Arial" pitchFamily="34" charset="0"/>
              </a:rPr>
              <a:t>sardinella</a:t>
            </a:r>
            <a:r>
              <a:rPr lang="en-GB" sz="1800" dirty="0">
                <a:cs typeface="Arial" pitchFamily="34" charset="0"/>
                <a:sym typeface="Wingdings" pitchFamily="2" charset="2"/>
              </a:rPr>
              <a:t>,</a:t>
            </a:r>
            <a:r>
              <a:rPr lang="en-GB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prstClr val="black"/>
                </a:solidFill>
                <a:cs typeface="Arial" pitchFamily="34" charset="0"/>
              </a:rPr>
              <a:t>inclusive relevant quality measures (Deliverable 1.4)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en-GB" sz="1800" dirty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Namibian horse mackerel SAM </a:t>
            </a:r>
            <a:r>
              <a:rPr lang="en-GB" sz="1800" dirty="0" smtClean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assessment, </a:t>
            </a:r>
            <a:r>
              <a:rPr lang="en-GB" sz="1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but s</a:t>
            </a:r>
            <a:r>
              <a:rPr lang="en-US" sz="1800" dirty="0" err="1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ardinella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down-</a:t>
            </a:r>
            <a:r>
              <a:rPr lang="en-US" sz="1800" dirty="0" err="1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prioritised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 </a:t>
            </a:r>
            <a:endParaRPr lang="en-GB" sz="1800" dirty="0">
              <a:solidFill>
                <a:srgbClr val="00B050"/>
              </a:solidFill>
              <a:cs typeface="Arial" pitchFamily="34" charset="0"/>
              <a:sym typeface="Wingdings" pitchFamily="2" charset="2"/>
            </a:endParaRP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r>
              <a:rPr lang="da-DK" sz="1800" dirty="0" err="1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Contribution</a:t>
            </a:r>
            <a:r>
              <a:rPr lang="da-DK" sz="1800" dirty="0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da-DK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to </a:t>
            </a:r>
            <a:r>
              <a:rPr lang="da-DK" sz="1800" dirty="0" err="1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Pelagic</a:t>
            </a:r>
            <a:r>
              <a:rPr lang="da-DK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da-DK" sz="1800" dirty="0" err="1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Stock</a:t>
            </a:r>
            <a:r>
              <a:rPr lang="da-DK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da-DK" sz="1800" dirty="0" err="1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Assessment</a:t>
            </a:r>
            <a:r>
              <a:rPr lang="da-DK" sz="1800" dirty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 WG, 5-7. November 2013</a:t>
            </a:r>
            <a:endParaRPr lang="en-US" sz="1800" dirty="0">
              <a:solidFill>
                <a:srgbClr val="FFC000"/>
              </a:solidFill>
              <a:cs typeface="Arial" pitchFamily="34" charset="0"/>
              <a:sym typeface="Wingdings" pitchFamily="2" charset="2"/>
            </a:endParaRPr>
          </a:p>
          <a:p>
            <a:pPr marL="711200" lvl="1" indent="-254000" eaLnBrk="1" hangingPunct="1">
              <a:spcBef>
                <a:spcPts val="300"/>
              </a:spcBef>
              <a:defRPr/>
            </a:pPr>
            <a:r>
              <a:rPr lang="en-US" sz="1800" dirty="0" smtClean="0">
                <a:solidFill>
                  <a:prstClr val="black"/>
                </a:solidFill>
                <a:cs typeface="Arial" pitchFamily="34" charset="0"/>
              </a:rPr>
              <a:t>SAM </a:t>
            </a:r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model for horse mackerel and </a:t>
            </a:r>
            <a:r>
              <a:rPr lang="en-US" sz="1800" dirty="0" err="1">
                <a:solidFill>
                  <a:prstClr val="black"/>
                </a:solidFill>
                <a:cs typeface="Arial" pitchFamily="34" charset="0"/>
              </a:rPr>
              <a:t>sardinella</a:t>
            </a:r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 (Deliverable 1.9)</a:t>
            </a:r>
          </a:p>
          <a:p>
            <a:pPr marL="711200" lvl="1" indent="-254000" eaLnBrk="1" hangingPunct="1">
              <a:spcBef>
                <a:spcPts val="300"/>
              </a:spcBef>
              <a:buNone/>
              <a:defRPr/>
            </a:pPr>
            <a:r>
              <a:rPr lang="da-DK" sz="1800" dirty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 Horse </a:t>
            </a:r>
            <a:r>
              <a:rPr lang="da-DK" sz="1800" dirty="0" err="1" smtClean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mackerel</a:t>
            </a:r>
            <a:r>
              <a:rPr lang="da-DK" sz="1800" dirty="0" smtClean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 (</a:t>
            </a:r>
            <a:r>
              <a:rPr lang="da-DK" sz="1800" dirty="0" err="1" smtClean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presented</a:t>
            </a:r>
            <a:r>
              <a:rPr lang="da-DK" sz="1800" dirty="0" smtClean="0"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 at ASF 2012)</a:t>
            </a:r>
            <a:r>
              <a:rPr lang="da-DK" sz="1800" dirty="0" smtClean="0">
                <a:solidFill>
                  <a:srgbClr val="FFC000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da-DK" sz="1800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but not </a:t>
            </a:r>
            <a:r>
              <a:rPr lang="en-US" sz="1800" dirty="0" err="1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Sardinella</a:t>
            </a:r>
            <a:endParaRPr lang="en-US" sz="1800" dirty="0">
              <a:solidFill>
                <a:srgbClr val="FF0000"/>
              </a:solidFill>
              <a:cs typeface="Arial" pitchFamily="34" charset="0"/>
            </a:endParaRPr>
          </a:p>
          <a:p>
            <a:pPr lvl="0" eaLnBrk="1" hangingPunct="1">
              <a:spcBef>
                <a:spcPts val="300"/>
              </a:spcBef>
              <a:defRPr/>
            </a:pPr>
            <a:r>
              <a:rPr lang="en-US" sz="1800" u="sng" dirty="0">
                <a:solidFill>
                  <a:prstClr val="black"/>
                </a:solidFill>
                <a:cs typeface="Arial" pitchFamily="34" charset="0"/>
              </a:rPr>
              <a:t>Task 1.4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Hake stock assessment with results from WP2.2 to be integrated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à"/>
              <a:defRPr/>
            </a:pPr>
            <a:endParaRPr lang="en-GB" sz="1800" dirty="0" smtClean="0">
              <a:solidFill>
                <a:srgbClr val="FFC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7411" name="Rectangle 1028"/>
          <p:cNvSpPr txBox="1">
            <a:spLocks/>
          </p:cNvSpPr>
          <p:nvPr/>
        </p:nvSpPr>
        <p:spPr bwMode="auto">
          <a:xfrm>
            <a:off x="496888" y="-171450"/>
            <a:ext cx="7773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cs typeface="Arial" charset="0"/>
              </a:rPr>
              <a:t>Workplan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WP1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/>
          </p:cNvSpPr>
          <p:nvPr>
            <p:ph type="body" idx="1"/>
          </p:nvPr>
        </p:nvSpPr>
        <p:spPr>
          <a:xfrm>
            <a:off x="359345" y="692696"/>
            <a:ext cx="8389119" cy="6165850"/>
          </a:xfrm>
        </p:spPr>
        <p:txBody>
          <a:bodyPr/>
          <a:lstStyle/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GB" sz="800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GB" sz="18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39552" y="188640"/>
            <a:ext cx="79928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WP 2 Input to stock assessment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models</a:t>
            </a:r>
          </a:p>
          <a:p>
            <a:pPr marL="0" indent="0" eaLnBrk="1" hangingPunct="1">
              <a:buNone/>
              <a:defRPr/>
            </a:pPr>
            <a:endParaRPr lang="en-US" sz="800" dirty="0" smtClean="0">
              <a:cs typeface="Arial" pitchFamily="34" charset="0"/>
            </a:endParaRP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r>
              <a:rPr lang="en-US" sz="1800" dirty="0" smtClean="0">
                <a:cs typeface="Arial" pitchFamily="34" charset="0"/>
              </a:rPr>
              <a:t>Determine hake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stock structure </a:t>
            </a:r>
            <a:r>
              <a:rPr lang="en-US" sz="1800" dirty="0" smtClean="0">
                <a:cs typeface="Arial" pitchFamily="34" charset="0"/>
              </a:rPr>
              <a:t>through genetic analysis</a:t>
            </a: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endParaRPr lang="en-US" sz="800" dirty="0" smtClean="0">
              <a:cs typeface="Arial" pitchFamily="34" charset="0"/>
            </a:endParaRP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r>
              <a:rPr lang="en-US" sz="1800" dirty="0" smtClean="0">
                <a:cs typeface="Arial" pitchFamily="34" charset="0"/>
              </a:rPr>
              <a:t>Correct time series of hake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catch per unit effort data </a:t>
            </a:r>
            <a:r>
              <a:rPr lang="en-US" sz="1800" dirty="0" smtClean="0">
                <a:cs typeface="Arial" pitchFamily="34" charset="0"/>
              </a:rPr>
              <a:t>according to environmentally-driven differences in </a:t>
            </a:r>
            <a:r>
              <a:rPr lang="en-US" sz="1800" dirty="0" err="1" smtClean="0">
                <a:cs typeface="Arial" pitchFamily="34" charset="0"/>
              </a:rPr>
              <a:t>catchability</a:t>
            </a:r>
            <a:endParaRPr lang="en-US" sz="1800" dirty="0" smtClean="0">
              <a:cs typeface="Arial" pitchFamily="34" charset="0"/>
            </a:endParaRP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endParaRPr lang="en-US" sz="800" dirty="0" smtClean="0">
              <a:cs typeface="Arial" pitchFamily="34" charset="0"/>
            </a:endParaRP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r>
              <a:rPr lang="en-US" sz="1800" dirty="0" smtClean="0">
                <a:cs typeface="Arial" pitchFamily="34" charset="0"/>
              </a:rPr>
              <a:t>Improve estimates of hake, horse mackerel and </a:t>
            </a:r>
            <a:r>
              <a:rPr lang="en-US" sz="1800" dirty="0" err="1" smtClean="0">
                <a:cs typeface="Arial" pitchFamily="34" charset="0"/>
              </a:rPr>
              <a:t>sardinella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growth rates </a:t>
            </a:r>
            <a:r>
              <a:rPr lang="en-US" sz="1800" dirty="0" smtClean="0">
                <a:cs typeface="Arial" pitchFamily="34" charset="0"/>
              </a:rPr>
              <a:t>through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improved ageing</a:t>
            </a: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endParaRPr lang="en-US" sz="800" dirty="0" smtClean="0">
              <a:cs typeface="Arial" pitchFamily="34" charset="0"/>
            </a:endParaRPr>
          </a:p>
          <a:p>
            <a:pPr marL="609600" indent="-609600" eaLnBrk="1" hangingPunct="1">
              <a:buFont typeface="Arial" pitchFamily="34" charset="0"/>
              <a:buAutoNum type="arabicPeriod"/>
              <a:defRPr/>
            </a:pPr>
            <a:r>
              <a:rPr lang="en-US" sz="1800" dirty="0" smtClean="0">
                <a:cs typeface="Arial" pitchFamily="34" charset="0"/>
              </a:rPr>
              <a:t>Determine the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trophic position </a:t>
            </a:r>
            <a:r>
              <a:rPr lang="en-US" sz="1800" dirty="0" smtClean="0">
                <a:cs typeface="Arial" pitchFamily="34" charset="0"/>
              </a:rPr>
              <a:t>of hake, horse mackerel and other </a:t>
            </a:r>
            <a:r>
              <a:rPr lang="en-US" sz="1800" dirty="0" err="1" smtClean="0">
                <a:cs typeface="Arial" pitchFamily="34" charset="0"/>
              </a:rPr>
              <a:t>demersal</a:t>
            </a:r>
            <a:r>
              <a:rPr lang="en-US" sz="1800" dirty="0" smtClean="0">
                <a:cs typeface="Arial" pitchFamily="34" charset="0"/>
              </a:rPr>
              <a:t> and pelagic fish in the northern </a:t>
            </a:r>
            <a:r>
              <a:rPr lang="en-US" sz="1800" dirty="0" err="1" smtClean="0">
                <a:cs typeface="Arial" pitchFamily="34" charset="0"/>
              </a:rPr>
              <a:t>Benguela</a:t>
            </a:r>
            <a:endParaRPr lang="en-US" sz="1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2584</Words>
  <Application>Microsoft Office PowerPoint</Application>
  <PresentationFormat>On-screen Show (4:3)</PresentationFormat>
  <Paragraphs>342</Paragraphs>
  <Slides>25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1_Kontortema</vt:lpstr>
      <vt:lpstr>Kontortema</vt:lpstr>
      <vt:lpstr>3_Kontortema</vt:lpstr>
      <vt:lpstr>4_Kontortema</vt:lpstr>
      <vt:lpstr>5_Kontortema</vt:lpstr>
      <vt:lpstr>Office Theme</vt:lpstr>
      <vt:lpstr>1_Office Theme</vt:lpstr>
      <vt:lpstr>2_Office Theme</vt:lpstr>
      <vt:lpstr>8_Kontortema</vt:lpstr>
      <vt:lpstr>2_Kontortema</vt:lpstr>
      <vt:lpstr>6_Kontortema</vt:lpstr>
      <vt:lpstr>Picture</vt:lpstr>
      <vt:lpstr>PowerPoint Presentation</vt:lpstr>
      <vt:lpstr>PowerPoint Presentation</vt:lpstr>
      <vt:lpstr>Work Package linkages</vt:lpstr>
      <vt:lpstr>Work Package linkages</vt:lpstr>
      <vt:lpstr>Work Package linkages</vt:lpstr>
      <vt:lpstr>Work Package linkages</vt:lpstr>
      <vt:lpstr>PowerPoint Presentation</vt:lpstr>
      <vt:lpstr>PowerPoint Presentation</vt:lpstr>
      <vt:lpstr>PowerPoint Presentation</vt:lpstr>
      <vt:lpstr>WP 2 Input to stock assessment models</vt:lpstr>
      <vt:lpstr>PowerPoint Presentation</vt:lpstr>
      <vt:lpstr>WP 2.1 Stock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 3 Incorporation of stakeholder knowledge</vt:lpstr>
      <vt:lpstr>WP3 Conclusions</vt:lpstr>
      <vt:lpstr>PowerPoint Presentation</vt:lpstr>
      <vt:lpstr>EcoFish mid way status (progress against objectives)</vt:lpstr>
      <vt:lpstr>EcoFish mid way status (progress against objectives)</vt:lpstr>
      <vt:lpstr>Conclusions</vt:lpstr>
      <vt:lpstr>PowerPoint Presentation</vt:lpstr>
    </vt:vector>
  </TitlesOfParts>
  <Company>DTU AQUA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Fritz Köster</dc:creator>
  <cp:lastModifiedBy>Andrea</cp:lastModifiedBy>
  <cp:revision>80</cp:revision>
  <dcterms:created xsi:type="dcterms:W3CDTF">2013-09-25T07:16:06Z</dcterms:created>
  <dcterms:modified xsi:type="dcterms:W3CDTF">2013-11-29T13:30:36Z</dcterms:modified>
</cp:coreProperties>
</file>