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58" r:id="rId5"/>
    <p:sldId id="259" r:id="rId6"/>
    <p:sldId id="264" r:id="rId7"/>
    <p:sldId id="257" r:id="rId8"/>
    <p:sldId id="275" r:id="rId9"/>
    <p:sldId id="260" r:id="rId10"/>
    <p:sldId id="263" r:id="rId11"/>
    <p:sldId id="266" r:id="rId12"/>
    <p:sldId id="265" r:id="rId13"/>
    <p:sldId id="267" r:id="rId14"/>
    <p:sldId id="268" r:id="rId15"/>
    <p:sldId id="272" r:id="rId16"/>
    <p:sldId id="270" r:id="rId17"/>
    <p:sldId id="269"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5" d="100"/>
          <a:sy n="95" d="100"/>
        </p:scale>
        <p:origin x="-992"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oleObject" Target="file:///C:\Users\Colin%20Attwood\Documents\Routines\Schaefer%20MPA%20fishing%20model.xls"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4" Type="http://schemas.microsoft.com/office/2011/relationships/chartColorStyle" Target="colors2.xml"/><Relationship Id="rId1" Type="http://schemas.openxmlformats.org/officeDocument/2006/relationships/oleObject" Target="file:///C:\Users\Colin%20Attwood\Documents\Routines\Schaefer%20MPA%20fishing%20model.xls"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4" Type="http://schemas.microsoft.com/office/2011/relationships/chartColorStyle" Target="colors3.xml"/><Relationship Id="rId1" Type="http://schemas.openxmlformats.org/officeDocument/2006/relationships/oleObject" Target="file:///C:\Users\Colin%20Attwood\Documents\Routines\Schaefer%20MPA%20fishing%20model.xls" TargetMode="External"/><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4" Type="http://schemas.microsoft.com/office/2011/relationships/chartColorStyle" Target="colors4.xml"/><Relationship Id="rId1" Type="http://schemas.openxmlformats.org/officeDocument/2006/relationships/oleObject" Target="file:///C:\Users\Colin%20Attwood\Documents\Routines\Schaefer%20MPA%20fishing%20model.xls" TargetMode="External"/><Relationship Id="rId2"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Colin%20Attwood\Documents\Routines\Schaefer%20MPA%20fishing%20model.xls" TargetMode="External"/><Relationship Id="rId2"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89575664062"/>
          <c:y val="0.165487775557277"/>
          <c:w val="0.799354014076031"/>
          <c:h val="0.620505656280735"/>
        </c:manualLayout>
      </c:layout>
      <c:scatterChart>
        <c:scatterStyle val="lineMarker"/>
        <c:varyColors val="0"/>
        <c:ser>
          <c:idx val="0"/>
          <c:order val="0"/>
          <c:spPr>
            <a:ln w="28575" cap="rnd">
              <a:solidFill>
                <a:srgbClr val="FF0000"/>
              </a:solidFill>
              <a:round/>
            </a:ln>
            <a:effectLst/>
          </c:spPr>
          <c:marker>
            <c:symbol val="circle"/>
            <c:size val="5"/>
            <c:spPr>
              <a:solidFill>
                <a:srgbClr val="FF0000"/>
              </a:solidFill>
              <a:ln w="9525">
                <a:solidFill>
                  <a:schemeClr val="accent1"/>
                </a:solidFill>
              </a:ln>
              <a:effectLst/>
            </c:spPr>
          </c:marker>
          <c:xVal>
            <c:numRef>
              <c:f>Model!$O$15:$AI$15</c:f>
              <c:numCache>
                <c:formatCode>General</c:formatCode>
                <c:ptCount val="21"/>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numCache>
            </c:numRef>
          </c:xVal>
          <c:yVal>
            <c:numRef>
              <c:f>Model!$O$25:$AI$25</c:f>
              <c:numCache>
                <c:formatCode>General</c:formatCode>
                <c:ptCount val="21"/>
                <c:pt idx="0">
                  <c:v>0.0</c:v>
                </c:pt>
                <c:pt idx="1">
                  <c:v>1.900000000000002</c:v>
                </c:pt>
                <c:pt idx="2">
                  <c:v>3.6</c:v>
                </c:pt>
                <c:pt idx="3">
                  <c:v>5.100000000000001</c:v>
                </c:pt>
                <c:pt idx="4">
                  <c:v>6.4</c:v>
                </c:pt>
                <c:pt idx="5">
                  <c:v>7.500000000000001</c:v>
                </c:pt>
                <c:pt idx="6">
                  <c:v>8.4</c:v>
                </c:pt>
                <c:pt idx="7">
                  <c:v>9.100000000000001</c:v>
                </c:pt>
                <c:pt idx="8">
                  <c:v>9.6</c:v>
                </c:pt>
                <c:pt idx="9">
                  <c:v>9.9</c:v>
                </c:pt>
                <c:pt idx="10">
                  <c:v>10.0</c:v>
                </c:pt>
                <c:pt idx="11">
                  <c:v>9.9</c:v>
                </c:pt>
                <c:pt idx="12">
                  <c:v>9.600000000000001</c:v>
                </c:pt>
                <c:pt idx="13">
                  <c:v>9.1</c:v>
                </c:pt>
                <c:pt idx="14">
                  <c:v>8.4</c:v>
                </c:pt>
                <c:pt idx="15">
                  <c:v>7.500000000000003</c:v>
                </c:pt>
                <c:pt idx="16">
                  <c:v>6.400000000000002</c:v>
                </c:pt>
                <c:pt idx="17">
                  <c:v>5.100000000000001</c:v>
                </c:pt>
                <c:pt idx="18">
                  <c:v>3.600000000000003</c:v>
                </c:pt>
                <c:pt idx="19">
                  <c:v>1.900000000000002</c:v>
                </c:pt>
                <c:pt idx="20">
                  <c:v>0.0</c:v>
                </c:pt>
              </c:numCache>
            </c:numRef>
          </c:yVal>
          <c:smooth val="0"/>
        </c:ser>
        <c:dLbls>
          <c:showLegendKey val="0"/>
          <c:showVal val="0"/>
          <c:showCatName val="0"/>
          <c:showSerName val="0"/>
          <c:showPercent val="0"/>
          <c:showBubbleSize val="0"/>
        </c:dLbls>
        <c:axId val="1801650568"/>
        <c:axId val="1832665656"/>
      </c:scatterChart>
      <c:valAx>
        <c:axId val="180165056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2800">
                    <a:solidFill>
                      <a:sysClr val="windowText" lastClr="000000"/>
                    </a:solidFill>
                  </a:rPr>
                  <a:t>Fishing mortality rate </a:t>
                </a:r>
                <a:r>
                  <a:rPr lang="en-US" sz="2400">
                    <a:solidFill>
                      <a:sysClr val="windowText" lastClr="000000"/>
                    </a:solidFill>
                  </a:rPr>
                  <a:t>(y</a:t>
                </a:r>
                <a:r>
                  <a:rPr lang="en-US" sz="2400" baseline="30000">
                    <a:solidFill>
                      <a:sysClr val="windowText" lastClr="000000"/>
                    </a:solidFill>
                  </a:rPr>
                  <a:t>-1</a:t>
                </a:r>
                <a:r>
                  <a:rPr lang="en-US" sz="2400">
                    <a:solidFill>
                      <a:sysClr val="windowText" lastClr="000000"/>
                    </a:solidFill>
                  </a:rPr>
                  <a:t>)</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1832665656"/>
        <c:crosses val="autoZero"/>
        <c:crossBetween val="midCat"/>
      </c:valAx>
      <c:valAx>
        <c:axId val="1832665656"/>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dirty="0">
                    <a:solidFill>
                      <a:schemeClr val="tx1"/>
                    </a:solidFill>
                  </a:rPr>
                  <a:t>Equilibrium annual </a:t>
                </a:r>
                <a:r>
                  <a:rPr lang="en-US" sz="2400" dirty="0" smtClean="0">
                    <a:solidFill>
                      <a:schemeClr val="tx1"/>
                    </a:solidFill>
                  </a:rPr>
                  <a:t>catch (1000 t) </a:t>
                </a:r>
                <a:endParaRPr lang="en-US" sz="2400" dirty="0">
                  <a:solidFill>
                    <a:schemeClr val="tx1"/>
                  </a:solidFill>
                </a:endParaRPr>
              </a:p>
              <a:p>
                <a:pPr>
                  <a:defRPr sz="2400" b="0" i="0" u="none" strike="noStrike" kern="1200" baseline="0">
                    <a:solidFill>
                      <a:schemeClr val="tx1"/>
                    </a:solidFill>
                    <a:latin typeface="+mn-lt"/>
                    <a:ea typeface="+mn-ea"/>
                    <a:cs typeface="+mn-cs"/>
                  </a:defRPr>
                </a:pPr>
                <a:endParaRPr lang="en-US" sz="1800" dirty="0">
                  <a:solidFill>
                    <a:schemeClr val="tx1"/>
                  </a:solidFill>
                </a:endParaRPr>
              </a:p>
            </c:rich>
          </c:tx>
          <c:layout>
            <c:manualLayout>
              <c:xMode val="edge"/>
              <c:yMode val="edge"/>
              <c:x val="0.0136606215038169"/>
              <c:y val="0.12008715645375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18016505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620711824506"/>
          <c:y val="0.163145391173782"/>
          <c:w val="0.799354014076031"/>
          <c:h val="0.620505656280735"/>
        </c:manualLayout>
      </c:layout>
      <c:scatterChart>
        <c:scatterStyle val="lineMarker"/>
        <c:varyColors val="0"/>
        <c:ser>
          <c:idx val="0"/>
          <c:order val="0"/>
          <c:spPr>
            <a:ln w="28575" cap="rnd">
              <a:solidFill>
                <a:srgbClr val="FF0000"/>
              </a:solidFill>
              <a:round/>
            </a:ln>
            <a:effectLst/>
          </c:spPr>
          <c:marker>
            <c:symbol val="circle"/>
            <c:size val="5"/>
            <c:spPr>
              <a:solidFill>
                <a:srgbClr val="FF0000"/>
              </a:solidFill>
              <a:ln w="9525">
                <a:solidFill>
                  <a:srgbClr val="FF0000"/>
                </a:solidFill>
              </a:ln>
              <a:effectLst/>
            </c:spPr>
          </c:marker>
          <c:xVal>
            <c:numRef>
              <c:f>Model!$O$15:$AI$15</c:f>
              <c:numCache>
                <c:formatCode>General</c:formatCode>
                <c:ptCount val="21"/>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numCache>
            </c:numRef>
          </c:xVal>
          <c:yVal>
            <c:numRef>
              <c:f>Model!$O$25:$AI$25</c:f>
              <c:numCache>
                <c:formatCode>General</c:formatCode>
                <c:ptCount val="21"/>
                <c:pt idx="0">
                  <c:v>0.0</c:v>
                </c:pt>
                <c:pt idx="1">
                  <c:v>1.900000000000002</c:v>
                </c:pt>
                <c:pt idx="2">
                  <c:v>3.6</c:v>
                </c:pt>
                <c:pt idx="3">
                  <c:v>5.100000000000001</c:v>
                </c:pt>
                <c:pt idx="4">
                  <c:v>6.4</c:v>
                </c:pt>
                <c:pt idx="5">
                  <c:v>7.500000000000001</c:v>
                </c:pt>
                <c:pt idx="6">
                  <c:v>8.4</c:v>
                </c:pt>
                <c:pt idx="7">
                  <c:v>9.100000000000001</c:v>
                </c:pt>
                <c:pt idx="8">
                  <c:v>9.6</c:v>
                </c:pt>
                <c:pt idx="9">
                  <c:v>9.9</c:v>
                </c:pt>
                <c:pt idx="10">
                  <c:v>10.0</c:v>
                </c:pt>
                <c:pt idx="11">
                  <c:v>9.9</c:v>
                </c:pt>
                <c:pt idx="12">
                  <c:v>9.600000000000001</c:v>
                </c:pt>
                <c:pt idx="13">
                  <c:v>9.1</c:v>
                </c:pt>
                <c:pt idx="14">
                  <c:v>8.4</c:v>
                </c:pt>
                <c:pt idx="15">
                  <c:v>7.500000000000003</c:v>
                </c:pt>
                <c:pt idx="16">
                  <c:v>6.400000000000002</c:v>
                </c:pt>
                <c:pt idx="17">
                  <c:v>5.100000000000001</c:v>
                </c:pt>
                <c:pt idx="18">
                  <c:v>3.600000000000003</c:v>
                </c:pt>
                <c:pt idx="19">
                  <c:v>1.900000000000002</c:v>
                </c:pt>
                <c:pt idx="20">
                  <c:v>0.0</c:v>
                </c:pt>
              </c:numCache>
            </c:numRef>
          </c:yVal>
          <c:smooth val="0"/>
        </c:ser>
        <c:ser>
          <c:idx val="1"/>
          <c:order val="1"/>
          <c:spPr>
            <a:ln w="25400" cap="rnd">
              <a:solidFill>
                <a:srgbClr val="00B050"/>
              </a:solidFill>
              <a:round/>
            </a:ln>
            <a:effectLst/>
          </c:spPr>
          <c:marker>
            <c:symbol val="circle"/>
            <c:size val="5"/>
            <c:spPr>
              <a:solidFill>
                <a:srgbClr val="00B050"/>
              </a:solidFill>
              <a:ln w="9525">
                <a:solidFill>
                  <a:srgbClr val="00B050"/>
                </a:solidFill>
              </a:ln>
              <a:effectLst/>
            </c:spPr>
          </c:marker>
          <c:xVal>
            <c:numRef>
              <c:f>Model!$O$15:$AL$15</c:f>
              <c:numCache>
                <c:formatCode>General</c:formatCode>
                <c:ptCount val="24"/>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numCache>
            </c:numRef>
          </c:xVal>
          <c:yVal>
            <c:numRef>
              <c:f>Model!$O$23:$AL$23</c:f>
              <c:numCache>
                <c:formatCode>0.00</c:formatCode>
                <c:ptCount val="24"/>
                <c:pt idx="0" formatCode="General">
                  <c:v>0.0</c:v>
                </c:pt>
                <c:pt idx="1">
                  <c:v>1.88</c:v>
                </c:pt>
                <c:pt idx="2" formatCode="General">
                  <c:v>3.52</c:v>
                </c:pt>
                <c:pt idx="3" formatCode="General">
                  <c:v>4.93</c:v>
                </c:pt>
                <c:pt idx="4" formatCode="General">
                  <c:v>6.1</c:v>
                </c:pt>
                <c:pt idx="5" formatCode="General">
                  <c:v>7.05</c:v>
                </c:pt>
                <c:pt idx="6" formatCode="General">
                  <c:v>7.77</c:v>
                </c:pt>
                <c:pt idx="7" formatCode="General">
                  <c:v>8.27</c:v>
                </c:pt>
                <c:pt idx="8" formatCode="General">
                  <c:v>8.57</c:v>
                </c:pt>
                <c:pt idx="9" formatCode="General">
                  <c:v>8.67</c:v>
                </c:pt>
                <c:pt idx="10" formatCode="General">
                  <c:v>8.59</c:v>
                </c:pt>
                <c:pt idx="11" formatCode="General">
                  <c:v>8.34</c:v>
                </c:pt>
                <c:pt idx="12" formatCode="General">
                  <c:v>7.97</c:v>
                </c:pt>
                <c:pt idx="13" formatCode="General">
                  <c:v>7.49</c:v>
                </c:pt>
                <c:pt idx="14" formatCode="General">
                  <c:v>6.94</c:v>
                </c:pt>
                <c:pt idx="15" formatCode="General">
                  <c:v>6.38</c:v>
                </c:pt>
                <c:pt idx="16" formatCode="General">
                  <c:v>5.819999999999999</c:v>
                </c:pt>
                <c:pt idx="17" formatCode="General">
                  <c:v>5.3</c:v>
                </c:pt>
                <c:pt idx="18" formatCode="General">
                  <c:v>4.84</c:v>
                </c:pt>
                <c:pt idx="19" formatCode="General">
                  <c:v>4.44</c:v>
                </c:pt>
                <c:pt idx="20" formatCode="General">
                  <c:v>4.1</c:v>
                </c:pt>
                <c:pt idx="21" formatCode="General">
                  <c:v>3.81</c:v>
                </c:pt>
                <c:pt idx="22" formatCode="General">
                  <c:v>3.56</c:v>
                </c:pt>
                <c:pt idx="23" formatCode="General">
                  <c:v>3.36</c:v>
                </c:pt>
              </c:numCache>
            </c:numRef>
          </c:yVal>
          <c:smooth val="0"/>
        </c:ser>
        <c:dLbls>
          <c:showLegendKey val="0"/>
          <c:showVal val="0"/>
          <c:showCatName val="0"/>
          <c:showSerName val="0"/>
          <c:showPercent val="0"/>
          <c:showBubbleSize val="0"/>
        </c:dLbls>
        <c:axId val="2114533128"/>
        <c:axId val="2114844952"/>
      </c:scatterChart>
      <c:valAx>
        <c:axId val="211453312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2800">
                    <a:solidFill>
                      <a:sysClr val="windowText" lastClr="000000"/>
                    </a:solidFill>
                  </a:rPr>
                  <a:t>Fishing mortality rate </a:t>
                </a:r>
                <a:r>
                  <a:rPr lang="en-US" sz="2400">
                    <a:solidFill>
                      <a:sysClr val="windowText" lastClr="000000"/>
                    </a:solidFill>
                  </a:rPr>
                  <a:t>(y</a:t>
                </a:r>
                <a:r>
                  <a:rPr lang="en-US" sz="2400" baseline="30000">
                    <a:solidFill>
                      <a:sysClr val="windowText" lastClr="000000"/>
                    </a:solidFill>
                  </a:rPr>
                  <a:t>-1</a:t>
                </a:r>
                <a:r>
                  <a:rPr lang="en-US" sz="2400">
                    <a:solidFill>
                      <a:sysClr val="windowText" lastClr="000000"/>
                    </a:solidFill>
                  </a:rPr>
                  <a:t>)</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2114844952"/>
        <c:crosses val="autoZero"/>
        <c:crossBetween val="midCat"/>
      </c:valAx>
      <c:valAx>
        <c:axId val="2114844952"/>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dirty="0">
                    <a:solidFill>
                      <a:schemeClr val="tx1"/>
                    </a:solidFill>
                  </a:rPr>
                  <a:t>Equilibrium annual </a:t>
                </a:r>
                <a:r>
                  <a:rPr lang="en-US" sz="2400" dirty="0" smtClean="0">
                    <a:solidFill>
                      <a:schemeClr val="tx1"/>
                    </a:solidFill>
                  </a:rPr>
                  <a:t>catch (1000 t) </a:t>
                </a:r>
                <a:endParaRPr lang="en-US" sz="2400" dirty="0">
                  <a:solidFill>
                    <a:schemeClr val="tx1"/>
                  </a:solidFill>
                </a:endParaRPr>
              </a:p>
              <a:p>
                <a:pPr>
                  <a:defRPr sz="2400" b="0" i="0" u="none" strike="noStrike" kern="1200" baseline="0">
                    <a:solidFill>
                      <a:schemeClr val="tx1"/>
                    </a:solidFill>
                    <a:latin typeface="+mn-lt"/>
                    <a:ea typeface="+mn-ea"/>
                    <a:cs typeface="+mn-cs"/>
                  </a:defRPr>
                </a:pPr>
                <a:endParaRPr lang="en-US" sz="1800" dirty="0">
                  <a:solidFill>
                    <a:schemeClr val="tx1"/>
                  </a:solidFill>
                </a:endParaRPr>
              </a:p>
            </c:rich>
          </c:tx>
          <c:layout>
            <c:manualLayout>
              <c:xMode val="edge"/>
              <c:yMode val="edge"/>
              <c:x val="0.0136606037774864"/>
              <c:y val="0.11053123609690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21145331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129947574854"/>
          <c:y val="0.167816924450088"/>
          <c:w val="0.799354014076031"/>
          <c:h val="0.620505656280735"/>
        </c:manualLayout>
      </c:layout>
      <c:scatterChart>
        <c:scatterStyle val="lineMarker"/>
        <c:varyColors val="0"/>
        <c:ser>
          <c:idx val="0"/>
          <c:order val="0"/>
          <c:spPr>
            <a:ln w="28575" cap="rnd">
              <a:solidFill>
                <a:srgbClr val="FF0000"/>
              </a:solidFill>
              <a:round/>
            </a:ln>
            <a:effectLst/>
          </c:spPr>
          <c:marker>
            <c:symbol val="circle"/>
            <c:size val="5"/>
            <c:spPr>
              <a:solidFill>
                <a:srgbClr val="FF0000"/>
              </a:solidFill>
              <a:ln w="9525">
                <a:solidFill>
                  <a:srgbClr val="FF0000"/>
                </a:solidFill>
              </a:ln>
              <a:effectLst/>
            </c:spPr>
          </c:marker>
          <c:xVal>
            <c:numRef>
              <c:f>Model!$O$15:$AI$15</c:f>
              <c:numCache>
                <c:formatCode>General</c:formatCode>
                <c:ptCount val="21"/>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numCache>
            </c:numRef>
          </c:xVal>
          <c:yVal>
            <c:numRef>
              <c:f>Model!$O$25:$AI$25</c:f>
              <c:numCache>
                <c:formatCode>General</c:formatCode>
                <c:ptCount val="21"/>
                <c:pt idx="0">
                  <c:v>0.0</c:v>
                </c:pt>
                <c:pt idx="1">
                  <c:v>1.900000000000002</c:v>
                </c:pt>
                <c:pt idx="2">
                  <c:v>3.6</c:v>
                </c:pt>
                <c:pt idx="3">
                  <c:v>5.100000000000001</c:v>
                </c:pt>
                <c:pt idx="4">
                  <c:v>6.4</c:v>
                </c:pt>
                <c:pt idx="5">
                  <c:v>7.500000000000001</c:v>
                </c:pt>
                <c:pt idx="6">
                  <c:v>8.4</c:v>
                </c:pt>
                <c:pt idx="7">
                  <c:v>9.100000000000001</c:v>
                </c:pt>
                <c:pt idx="8">
                  <c:v>9.6</c:v>
                </c:pt>
                <c:pt idx="9">
                  <c:v>9.9</c:v>
                </c:pt>
                <c:pt idx="10">
                  <c:v>10.0</c:v>
                </c:pt>
                <c:pt idx="11">
                  <c:v>9.9</c:v>
                </c:pt>
                <c:pt idx="12">
                  <c:v>9.600000000000001</c:v>
                </c:pt>
                <c:pt idx="13">
                  <c:v>9.1</c:v>
                </c:pt>
                <c:pt idx="14">
                  <c:v>8.4</c:v>
                </c:pt>
                <c:pt idx="15">
                  <c:v>7.500000000000003</c:v>
                </c:pt>
                <c:pt idx="16">
                  <c:v>6.400000000000002</c:v>
                </c:pt>
                <c:pt idx="17">
                  <c:v>5.100000000000001</c:v>
                </c:pt>
                <c:pt idx="18">
                  <c:v>3.600000000000003</c:v>
                </c:pt>
                <c:pt idx="19">
                  <c:v>1.900000000000002</c:v>
                </c:pt>
                <c:pt idx="20">
                  <c:v>0.0</c:v>
                </c:pt>
              </c:numCache>
            </c:numRef>
          </c:yVal>
          <c:smooth val="0"/>
        </c:ser>
        <c:ser>
          <c:idx val="1"/>
          <c:order val="1"/>
          <c:spPr>
            <a:ln w="25400" cap="rnd">
              <a:solidFill>
                <a:srgbClr val="00B050"/>
              </a:solidFill>
              <a:round/>
            </a:ln>
            <a:effectLst/>
          </c:spPr>
          <c:marker>
            <c:symbol val="circle"/>
            <c:size val="5"/>
            <c:spPr>
              <a:solidFill>
                <a:srgbClr val="00B050"/>
              </a:solidFill>
              <a:ln w="9525">
                <a:solidFill>
                  <a:srgbClr val="00B050"/>
                </a:solidFill>
              </a:ln>
              <a:effectLst/>
            </c:spPr>
          </c:marker>
          <c:xVal>
            <c:numRef>
              <c:f>Model!$O$15:$AL$15</c:f>
              <c:numCache>
                <c:formatCode>General</c:formatCode>
                <c:ptCount val="24"/>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numCache>
            </c:numRef>
          </c:xVal>
          <c:yVal>
            <c:numRef>
              <c:f>Model!$O$23:$AL$23</c:f>
              <c:numCache>
                <c:formatCode>0.00</c:formatCode>
                <c:ptCount val="24"/>
                <c:pt idx="0" formatCode="General">
                  <c:v>0.0</c:v>
                </c:pt>
                <c:pt idx="1">
                  <c:v>1.88</c:v>
                </c:pt>
                <c:pt idx="2" formatCode="General">
                  <c:v>3.52</c:v>
                </c:pt>
                <c:pt idx="3" formatCode="General">
                  <c:v>4.93</c:v>
                </c:pt>
                <c:pt idx="4" formatCode="General">
                  <c:v>6.1</c:v>
                </c:pt>
                <c:pt idx="5" formatCode="General">
                  <c:v>7.05</c:v>
                </c:pt>
                <c:pt idx="6" formatCode="General">
                  <c:v>7.77</c:v>
                </c:pt>
                <c:pt idx="7" formatCode="General">
                  <c:v>8.27</c:v>
                </c:pt>
                <c:pt idx="8" formatCode="General">
                  <c:v>8.57</c:v>
                </c:pt>
                <c:pt idx="9" formatCode="General">
                  <c:v>8.67</c:v>
                </c:pt>
                <c:pt idx="10" formatCode="General">
                  <c:v>8.59</c:v>
                </c:pt>
                <c:pt idx="11" formatCode="General">
                  <c:v>8.34</c:v>
                </c:pt>
                <c:pt idx="12" formatCode="General">
                  <c:v>7.97</c:v>
                </c:pt>
                <c:pt idx="13" formatCode="General">
                  <c:v>7.49</c:v>
                </c:pt>
                <c:pt idx="14" formatCode="General">
                  <c:v>6.94</c:v>
                </c:pt>
                <c:pt idx="15" formatCode="General">
                  <c:v>6.38</c:v>
                </c:pt>
                <c:pt idx="16" formatCode="General">
                  <c:v>5.819999999999999</c:v>
                </c:pt>
                <c:pt idx="17" formatCode="General">
                  <c:v>5.3</c:v>
                </c:pt>
                <c:pt idx="18" formatCode="General">
                  <c:v>4.84</c:v>
                </c:pt>
                <c:pt idx="19" formatCode="General">
                  <c:v>4.44</c:v>
                </c:pt>
                <c:pt idx="20" formatCode="General">
                  <c:v>4.1</c:v>
                </c:pt>
                <c:pt idx="21" formatCode="General">
                  <c:v>3.81</c:v>
                </c:pt>
                <c:pt idx="22" formatCode="General">
                  <c:v>3.56</c:v>
                </c:pt>
                <c:pt idx="23" formatCode="General">
                  <c:v>3.36</c:v>
                </c:pt>
              </c:numCache>
            </c:numRef>
          </c:yVal>
          <c:smooth val="0"/>
        </c:ser>
        <c:dLbls>
          <c:showLegendKey val="0"/>
          <c:showVal val="0"/>
          <c:showCatName val="0"/>
          <c:showSerName val="0"/>
          <c:showPercent val="0"/>
          <c:showBubbleSize val="0"/>
        </c:dLbls>
        <c:axId val="2113932808"/>
        <c:axId val="2114046040"/>
      </c:scatterChart>
      <c:valAx>
        <c:axId val="211393280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2800">
                    <a:solidFill>
                      <a:sysClr val="windowText" lastClr="000000"/>
                    </a:solidFill>
                  </a:rPr>
                  <a:t>Fishing mortality rate </a:t>
                </a:r>
                <a:r>
                  <a:rPr lang="en-US" sz="2400">
                    <a:solidFill>
                      <a:sysClr val="windowText" lastClr="000000"/>
                    </a:solidFill>
                  </a:rPr>
                  <a:t>(y</a:t>
                </a:r>
                <a:r>
                  <a:rPr lang="en-US" sz="2400" baseline="30000">
                    <a:solidFill>
                      <a:sysClr val="windowText" lastClr="000000"/>
                    </a:solidFill>
                  </a:rPr>
                  <a:t>-1</a:t>
                </a:r>
                <a:r>
                  <a:rPr lang="en-US" sz="2400">
                    <a:solidFill>
                      <a:sysClr val="windowText" lastClr="000000"/>
                    </a:solidFill>
                  </a:rPr>
                  <a:t>)</a:t>
                </a:r>
              </a:p>
            </c:rich>
          </c:tx>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2114046040"/>
        <c:crosses val="autoZero"/>
        <c:crossBetween val="midCat"/>
      </c:valAx>
      <c:valAx>
        <c:axId val="2114046040"/>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dirty="0">
                    <a:solidFill>
                      <a:schemeClr val="tx1"/>
                    </a:solidFill>
                  </a:rPr>
                  <a:t>Equilibrium annual </a:t>
                </a:r>
                <a:r>
                  <a:rPr lang="en-US" sz="2400" dirty="0" smtClean="0">
                    <a:solidFill>
                      <a:schemeClr val="tx1"/>
                    </a:solidFill>
                  </a:rPr>
                  <a:t>catch (1000 t) </a:t>
                </a:r>
                <a:endParaRPr lang="en-US" sz="2400" dirty="0">
                  <a:solidFill>
                    <a:schemeClr val="tx1"/>
                  </a:solidFill>
                </a:endParaRPr>
              </a:p>
              <a:p>
                <a:pPr>
                  <a:defRPr sz="2400" b="0" i="0" u="none" strike="noStrike" kern="1200" baseline="0">
                    <a:solidFill>
                      <a:schemeClr val="tx1"/>
                    </a:solidFill>
                    <a:latin typeface="+mn-lt"/>
                    <a:ea typeface="+mn-ea"/>
                    <a:cs typeface="+mn-cs"/>
                  </a:defRPr>
                </a:pPr>
                <a:endParaRPr lang="en-US" sz="1800" dirty="0">
                  <a:solidFill>
                    <a:schemeClr val="tx1"/>
                  </a:solidFill>
                </a:endParaRPr>
              </a:p>
            </c:rich>
          </c:tx>
          <c:layout>
            <c:manualLayout>
              <c:xMode val="edge"/>
              <c:yMode val="edge"/>
              <c:x val="0.00762366077609181"/>
              <c:y val="0.096516636267982"/>
            </c:manualLayout>
          </c:layout>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21139328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620711824506"/>
          <c:y val="0.163145391173782"/>
          <c:w val="0.799354014076031"/>
          <c:h val="0.620505656280735"/>
        </c:manualLayout>
      </c:layout>
      <c:scatterChart>
        <c:scatterStyle val="lineMarker"/>
        <c:varyColors val="0"/>
        <c:ser>
          <c:idx val="0"/>
          <c:order val="0"/>
          <c:spPr>
            <a:ln w="28575" cap="rnd">
              <a:solidFill>
                <a:srgbClr val="FF0000"/>
              </a:solidFill>
              <a:round/>
            </a:ln>
            <a:effectLst/>
          </c:spPr>
          <c:marker>
            <c:symbol val="circle"/>
            <c:size val="5"/>
            <c:spPr>
              <a:solidFill>
                <a:srgbClr val="FF0000"/>
              </a:solidFill>
              <a:ln w="9525">
                <a:solidFill>
                  <a:srgbClr val="FF0000"/>
                </a:solidFill>
              </a:ln>
              <a:effectLst/>
            </c:spPr>
          </c:marker>
          <c:xVal>
            <c:numRef>
              <c:f>Model!$O$15:$AI$15</c:f>
              <c:numCache>
                <c:formatCode>General</c:formatCode>
                <c:ptCount val="21"/>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numCache>
            </c:numRef>
          </c:xVal>
          <c:yVal>
            <c:numRef>
              <c:f>Model!$O$25:$AI$25</c:f>
              <c:numCache>
                <c:formatCode>General</c:formatCode>
                <c:ptCount val="21"/>
                <c:pt idx="0">
                  <c:v>0.0</c:v>
                </c:pt>
                <c:pt idx="1">
                  <c:v>1.900000000000002</c:v>
                </c:pt>
                <c:pt idx="2">
                  <c:v>3.6</c:v>
                </c:pt>
                <c:pt idx="3">
                  <c:v>5.100000000000001</c:v>
                </c:pt>
                <c:pt idx="4">
                  <c:v>6.4</c:v>
                </c:pt>
                <c:pt idx="5">
                  <c:v>7.500000000000001</c:v>
                </c:pt>
                <c:pt idx="6">
                  <c:v>8.4</c:v>
                </c:pt>
                <c:pt idx="7">
                  <c:v>9.100000000000001</c:v>
                </c:pt>
                <c:pt idx="8">
                  <c:v>9.6</c:v>
                </c:pt>
                <c:pt idx="9">
                  <c:v>9.9</c:v>
                </c:pt>
                <c:pt idx="10">
                  <c:v>10.0</c:v>
                </c:pt>
                <c:pt idx="11">
                  <c:v>9.9</c:v>
                </c:pt>
                <c:pt idx="12">
                  <c:v>9.600000000000001</c:v>
                </c:pt>
                <c:pt idx="13">
                  <c:v>9.1</c:v>
                </c:pt>
                <c:pt idx="14">
                  <c:v>8.4</c:v>
                </c:pt>
                <c:pt idx="15">
                  <c:v>7.500000000000003</c:v>
                </c:pt>
                <c:pt idx="16">
                  <c:v>6.400000000000002</c:v>
                </c:pt>
                <c:pt idx="17">
                  <c:v>5.100000000000001</c:v>
                </c:pt>
                <c:pt idx="18">
                  <c:v>3.600000000000003</c:v>
                </c:pt>
                <c:pt idx="19">
                  <c:v>1.900000000000002</c:v>
                </c:pt>
                <c:pt idx="20">
                  <c:v>0.0</c:v>
                </c:pt>
              </c:numCache>
            </c:numRef>
          </c:yVal>
          <c:smooth val="0"/>
        </c:ser>
        <c:ser>
          <c:idx val="1"/>
          <c:order val="1"/>
          <c:spPr>
            <a:ln w="25400" cap="rnd">
              <a:solidFill>
                <a:srgbClr val="00B050"/>
              </a:solidFill>
              <a:round/>
            </a:ln>
            <a:effectLst/>
          </c:spPr>
          <c:marker>
            <c:symbol val="circle"/>
            <c:size val="5"/>
            <c:spPr>
              <a:solidFill>
                <a:srgbClr val="00B050"/>
              </a:solidFill>
              <a:ln w="9525">
                <a:solidFill>
                  <a:srgbClr val="00B050"/>
                </a:solidFill>
              </a:ln>
              <a:effectLst/>
            </c:spPr>
          </c:marker>
          <c:xVal>
            <c:numRef>
              <c:f>Model!$O$15:$AL$15</c:f>
              <c:numCache>
                <c:formatCode>General</c:formatCode>
                <c:ptCount val="24"/>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numCache>
            </c:numRef>
          </c:xVal>
          <c:yVal>
            <c:numRef>
              <c:f>Model!$O$23:$AL$23</c:f>
              <c:numCache>
                <c:formatCode>0.00</c:formatCode>
                <c:ptCount val="24"/>
                <c:pt idx="0" formatCode="General">
                  <c:v>0.0</c:v>
                </c:pt>
                <c:pt idx="1">
                  <c:v>1.88</c:v>
                </c:pt>
                <c:pt idx="2" formatCode="General">
                  <c:v>3.52</c:v>
                </c:pt>
                <c:pt idx="3" formatCode="General">
                  <c:v>4.93</c:v>
                </c:pt>
                <c:pt idx="4" formatCode="General">
                  <c:v>6.1</c:v>
                </c:pt>
                <c:pt idx="5" formatCode="General">
                  <c:v>7.05</c:v>
                </c:pt>
                <c:pt idx="6" formatCode="General">
                  <c:v>7.77</c:v>
                </c:pt>
                <c:pt idx="7" formatCode="General">
                  <c:v>8.27</c:v>
                </c:pt>
                <c:pt idx="8" formatCode="General">
                  <c:v>8.57</c:v>
                </c:pt>
                <c:pt idx="9" formatCode="General">
                  <c:v>8.67</c:v>
                </c:pt>
                <c:pt idx="10" formatCode="General">
                  <c:v>8.59</c:v>
                </c:pt>
                <c:pt idx="11" formatCode="General">
                  <c:v>8.34</c:v>
                </c:pt>
                <c:pt idx="12" formatCode="General">
                  <c:v>7.97</c:v>
                </c:pt>
                <c:pt idx="13" formatCode="General">
                  <c:v>7.49</c:v>
                </c:pt>
                <c:pt idx="14" formatCode="General">
                  <c:v>6.94</c:v>
                </c:pt>
                <c:pt idx="15" formatCode="General">
                  <c:v>6.38</c:v>
                </c:pt>
                <c:pt idx="16" formatCode="General">
                  <c:v>5.819999999999999</c:v>
                </c:pt>
                <c:pt idx="17" formatCode="General">
                  <c:v>5.3</c:v>
                </c:pt>
                <c:pt idx="18" formatCode="General">
                  <c:v>4.84</c:v>
                </c:pt>
                <c:pt idx="19" formatCode="General">
                  <c:v>4.44</c:v>
                </c:pt>
                <c:pt idx="20" formatCode="General">
                  <c:v>4.1</c:v>
                </c:pt>
                <c:pt idx="21" formatCode="General">
                  <c:v>3.81</c:v>
                </c:pt>
                <c:pt idx="22" formatCode="General">
                  <c:v>3.56</c:v>
                </c:pt>
                <c:pt idx="23" formatCode="General">
                  <c:v>3.36</c:v>
                </c:pt>
              </c:numCache>
            </c:numRef>
          </c:yVal>
          <c:smooth val="0"/>
        </c:ser>
        <c:dLbls>
          <c:showLegendKey val="0"/>
          <c:showVal val="0"/>
          <c:showCatName val="0"/>
          <c:showSerName val="0"/>
          <c:showPercent val="0"/>
          <c:showBubbleSize val="0"/>
        </c:dLbls>
        <c:axId val="1832099768"/>
        <c:axId val="1826245928"/>
      </c:scatterChart>
      <c:valAx>
        <c:axId val="1832099768"/>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dirty="0">
                    <a:solidFill>
                      <a:schemeClr val="tx1"/>
                    </a:solidFill>
                  </a:rPr>
                  <a:t>Fishing mortality rate (y</a:t>
                </a:r>
                <a:r>
                  <a:rPr lang="en-US" sz="2400" baseline="30000" dirty="0">
                    <a:solidFill>
                      <a:schemeClr val="tx1"/>
                    </a:solidFill>
                  </a:rPr>
                  <a:t>-1</a:t>
                </a:r>
                <a:r>
                  <a:rPr lang="en-US" sz="2400" dirty="0">
                    <a:solidFill>
                      <a:schemeClr val="tx1"/>
                    </a:solidFill>
                  </a:rPr>
                  <a:t>)</a:t>
                </a:r>
              </a:p>
            </c:rich>
          </c:tx>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826245928"/>
        <c:crosses val="autoZero"/>
        <c:crossBetween val="midCat"/>
      </c:valAx>
      <c:valAx>
        <c:axId val="1826245928"/>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dirty="0">
                    <a:solidFill>
                      <a:schemeClr val="tx1"/>
                    </a:solidFill>
                  </a:rPr>
                  <a:t>Equilibrium annual </a:t>
                </a:r>
                <a:r>
                  <a:rPr lang="en-US" sz="2400" dirty="0" smtClean="0">
                    <a:solidFill>
                      <a:schemeClr val="tx1"/>
                    </a:solidFill>
                  </a:rPr>
                  <a:t>catch (1000 t) </a:t>
                </a:r>
                <a:endParaRPr lang="en-US" sz="2400" dirty="0">
                  <a:solidFill>
                    <a:schemeClr val="tx1"/>
                  </a:solidFill>
                </a:endParaRPr>
              </a:p>
              <a:p>
                <a:pPr>
                  <a:defRPr sz="2400" b="0" i="0" u="none" strike="noStrike" kern="1200" baseline="0">
                    <a:solidFill>
                      <a:schemeClr val="tx1"/>
                    </a:solidFill>
                    <a:latin typeface="+mn-lt"/>
                    <a:ea typeface="+mn-ea"/>
                    <a:cs typeface="+mn-cs"/>
                  </a:defRPr>
                </a:pPr>
                <a:endParaRPr lang="en-US" sz="2400" dirty="0">
                  <a:solidFill>
                    <a:schemeClr val="tx1"/>
                  </a:solidFill>
                </a:endParaRPr>
              </a:p>
            </c:rich>
          </c:tx>
          <c:layout>
            <c:manualLayout>
              <c:xMode val="edge"/>
              <c:yMode val="edge"/>
              <c:x val="0.0121513680271377"/>
              <c:y val="0.0684874366101442"/>
            </c:manualLayout>
          </c:layout>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832099768"/>
        <c:crosses val="autoZero"/>
        <c:crossBetween val="midCat"/>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397801199704"/>
          <c:y val="0.167816938474237"/>
          <c:w val="0.799354014076031"/>
          <c:h val="0.620505656280735"/>
        </c:manualLayout>
      </c:layout>
      <c:scatterChart>
        <c:scatterStyle val="lineMarker"/>
        <c:varyColors val="0"/>
        <c:ser>
          <c:idx val="0"/>
          <c:order val="0"/>
          <c:spPr>
            <a:ln w="28575" cap="rnd">
              <a:solidFill>
                <a:srgbClr val="FF0000"/>
              </a:solidFill>
              <a:round/>
            </a:ln>
            <a:effectLst/>
          </c:spPr>
          <c:marker>
            <c:symbol val="circle"/>
            <c:size val="5"/>
            <c:spPr>
              <a:solidFill>
                <a:srgbClr val="FF0000"/>
              </a:solidFill>
              <a:ln w="9525">
                <a:solidFill>
                  <a:srgbClr val="FF0000"/>
                </a:solidFill>
              </a:ln>
              <a:effectLst/>
            </c:spPr>
          </c:marker>
          <c:xVal>
            <c:numRef>
              <c:f>Model!$O$15:$AI$15</c:f>
              <c:numCache>
                <c:formatCode>General</c:formatCode>
                <c:ptCount val="21"/>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numCache>
            </c:numRef>
          </c:xVal>
          <c:yVal>
            <c:numRef>
              <c:f>Model!$O$25:$AI$25</c:f>
              <c:numCache>
                <c:formatCode>General</c:formatCode>
                <c:ptCount val="21"/>
                <c:pt idx="0">
                  <c:v>0.0</c:v>
                </c:pt>
                <c:pt idx="1">
                  <c:v>1.900000000000002</c:v>
                </c:pt>
                <c:pt idx="2">
                  <c:v>3.6</c:v>
                </c:pt>
                <c:pt idx="3">
                  <c:v>5.100000000000001</c:v>
                </c:pt>
                <c:pt idx="4">
                  <c:v>6.4</c:v>
                </c:pt>
                <c:pt idx="5">
                  <c:v>7.500000000000001</c:v>
                </c:pt>
                <c:pt idx="6">
                  <c:v>8.4</c:v>
                </c:pt>
                <c:pt idx="7">
                  <c:v>9.100000000000001</c:v>
                </c:pt>
                <c:pt idx="8">
                  <c:v>9.6</c:v>
                </c:pt>
                <c:pt idx="9">
                  <c:v>9.9</c:v>
                </c:pt>
                <c:pt idx="10">
                  <c:v>10.0</c:v>
                </c:pt>
                <c:pt idx="11">
                  <c:v>9.9</c:v>
                </c:pt>
                <c:pt idx="12">
                  <c:v>9.600000000000001</c:v>
                </c:pt>
                <c:pt idx="13">
                  <c:v>9.1</c:v>
                </c:pt>
                <c:pt idx="14">
                  <c:v>8.4</c:v>
                </c:pt>
                <c:pt idx="15">
                  <c:v>7.500000000000003</c:v>
                </c:pt>
                <c:pt idx="16">
                  <c:v>6.400000000000002</c:v>
                </c:pt>
                <c:pt idx="17">
                  <c:v>5.100000000000001</c:v>
                </c:pt>
                <c:pt idx="18">
                  <c:v>3.600000000000003</c:v>
                </c:pt>
                <c:pt idx="19">
                  <c:v>1.900000000000002</c:v>
                </c:pt>
                <c:pt idx="20">
                  <c:v>0.0</c:v>
                </c:pt>
              </c:numCache>
            </c:numRef>
          </c:yVal>
          <c:smooth val="0"/>
        </c:ser>
        <c:ser>
          <c:idx val="1"/>
          <c:order val="1"/>
          <c:spPr>
            <a:ln>
              <a:solidFill>
                <a:schemeClr val="tx2">
                  <a:lumMod val="60000"/>
                  <a:lumOff val="40000"/>
                </a:schemeClr>
              </a:solidFill>
            </a:ln>
          </c:spPr>
          <c:marker>
            <c:spPr>
              <a:solidFill>
                <a:schemeClr val="tx2">
                  <a:lumMod val="60000"/>
                  <a:lumOff val="40000"/>
                </a:schemeClr>
              </a:solidFill>
              <a:ln>
                <a:solidFill>
                  <a:schemeClr val="tx2">
                    <a:lumMod val="60000"/>
                    <a:lumOff val="40000"/>
                  </a:schemeClr>
                </a:solidFill>
              </a:ln>
            </c:spPr>
          </c:marker>
          <c:xVal>
            <c:numRef>
              <c:f>Model!$O$15:$AE$15</c:f>
              <c:numCache>
                <c:formatCode>General</c:formatCode>
                <c:ptCount val="17"/>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numCache>
            </c:numRef>
          </c:xVal>
          <c:yVal>
            <c:numRef>
              <c:f>Model!$O$26:$AE$26</c:f>
              <c:numCache>
                <c:formatCode>0.0</c:formatCode>
                <c:ptCount val="17"/>
                <c:pt idx="0">
                  <c:v>0.0</c:v>
                </c:pt>
                <c:pt idx="1">
                  <c:v>1.875</c:v>
                </c:pt>
                <c:pt idx="2">
                  <c:v>3.5</c:v>
                </c:pt>
                <c:pt idx="3">
                  <c:v>4.875</c:v>
                </c:pt>
                <c:pt idx="4">
                  <c:v>6.0</c:v>
                </c:pt>
                <c:pt idx="5">
                  <c:v>6.875</c:v>
                </c:pt>
                <c:pt idx="6">
                  <c:v>7.5</c:v>
                </c:pt>
                <c:pt idx="7">
                  <c:v>7.875</c:v>
                </c:pt>
                <c:pt idx="8">
                  <c:v>8.0</c:v>
                </c:pt>
                <c:pt idx="9">
                  <c:v>7.875000000000001</c:v>
                </c:pt>
                <c:pt idx="10">
                  <c:v>7.5</c:v>
                </c:pt>
                <c:pt idx="11">
                  <c:v>6.875</c:v>
                </c:pt>
                <c:pt idx="12">
                  <c:v>6.0</c:v>
                </c:pt>
                <c:pt idx="13">
                  <c:v>4.875</c:v>
                </c:pt>
                <c:pt idx="14">
                  <c:v>3.499999999999997</c:v>
                </c:pt>
                <c:pt idx="15">
                  <c:v>1.875</c:v>
                </c:pt>
                <c:pt idx="16">
                  <c:v>0.0</c:v>
                </c:pt>
              </c:numCache>
            </c:numRef>
          </c:yVal>
          <c:smooth val="0"/>
        </c:ser>
        <c:ser>
          <c:idx val="2"/>
          <c:order val="2"/>
          <c:spPr>
            <a:ln>
              <a:solidFill>
                <a:srgbClr val="00B050"/>
              </a:solidFill>
            </a:ln>
          </c:spPr>
          <c:marker>
            <c:spPr>
              <a:solidFill>
                <a:srgbClr val="00B050"/>
              </a:solidFill>
              <a:ln>
                <a:solidFill>
                  <a:srgbClr val="00B050"/>
                </a:solidFill>
              </a:ln>
            </c:spPr>
          </c:marker>
          <c:xVal>
            <c:numRef>
              <c:f>Model!$O$15:$AE$15</c:f>
              <c:numCache>
                <c:formatCode>General</c:formatCode>
                <c:ptCount val="17"/>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numCache>
            </c:numRef>
          </c:xVal>
          <c:yVal>
            <c:numRef>
              <c:f>Model!$O$27:$AB$27</c:f>
              <c:numCache>
                <c:formatCode>0.0</c:formatCode>
                <c:ptCount val="14"/>
                <c:pt idx="0">
                  <c:v>0.0</c:v>
                </c:pt>
                <c:pt idx="1">
                  <c:v>1.846153846153845</c:v>
                </c:pt>
                <c:pt idx="2">
                  <c:v>3.384615384615385</c:v>
                </c:pt>
                <c:pt idx="3">
                  <c:v>4.615384615384615</c:v>
                </c:pt>
                <c:pt idx="4">
                  <c:v>5.538461538461538</c:v>
                </c:pt>
                <c:pt idx="5">
                  <c:v>6.153846153846152</c:v>
                </c:pt>
                <c:pt idx="6">
                  <c:v>6.461538461538461</c:v>
                </c:pt>
                <c:pt idx="7">
                  <c:v>6.461538461538462</c:v>
                </c:pt>
                <c:pt idx="8">
                  <c:v>6.153846153846154</c:v>
                </c:pt>
                <c:pt idx="9">
                  <c:v>5.538461538461538</c:v>
                </c:pt>
                <c:pt idx="10">
                  <c:v>4.615384615384615</c:v>
                </c:pt>
                <c:pt idx="11">
                  <c:v>3.384615384615384</c:v>
                </c:pt>
                <c:pt idx="12">
                  <c:v>1.846153846153848</c:v>
                </c:pt>
                <c:pt idx="13">
                  <c:v>0.0</c:v>
                </c:pt>
              </c:numCache>
            </c:numRef>
          </c:yVal>
          <c:smooth val="0"/>
        </c:ser>
        <c:ser>
          <c:idx val="3"/>
          <c:order val="3"/>
          <c:spPr>
            <a:ln>
              <a:solidFill>
                <a:srgbClr val="FFC000"/>
              </a:solidFill>
            </a:ln>
          </c:spPr>
          <c:marker>
            <c:spPr>
              <a:noFill/>
              <a:ln>
                <a:solidFill>
                  <a:srgbClr val="FFC000"/>
                </a:solidFill>
              </a:ln>
            </c:spPr>
          </c:marker>
          <c:dPt>
            <c:idx val="9"/>
            <c:marker>
              <c:symbol val="x"/>
              <c:size val="7"/>
            </c:marker>
            <c:bubble3D val="0"/>
          </c:dPt>
          <c:xVal>
            <c:numRef>
              <c:f>Model!$O$15:$X$15</c:f>
              <c:numCache>
                <c:formatCode>General</c:formatCode>
                <c:ptCount val="10"/>
                <c:pt idx="0">
                  <c:v>0.0</c:v>
                </c:pt>
                <c:pt idx="1">
                  <c:v>0.02</c:v>
                </c:pt>
                <c:pt idx="2">
                  <c:v>0.04</c:v>
                </c:pt>
                <c:pt idx="3">
                  <c:v>0.06</c:v>
                </c:pt>
                <c:pt idx="4">
                  <c:v>0.08</c:v>
                </c:pt>
                <c:pt idx="5">
                  <c:v>0.1</c:v>
                </c:pt>
                <c:pt idx="6">
                  <c:v>0.12</c:v>
                </c:pt>
                <c:pt idx="7">
                  <c:v>0.14</c:v>
                </c:pt>
                <c:pt idx="8">
                  <c:v>0.16</c:v>
                </c:pt>
                <c:pt idx="9">
                  <c:v>0.18</c:v>
                </c:pt>
              </c:numCache>
            </c:numRef>
          </c:xVal>
          <c:yVal>
            <c:numRef>
              <c:f>Model!$O$28:$X$28</c:f>
              <c:numCache>
                <c:formatCode>0.0</c:formatCode>
                <c:ptCount val="10"/>
                <c:pt idx="0">
                  <c:v>0.0</c:v>
                </c:pt>
                <c:pt idx="1">
                  <c:v>1.777777777777778</c:v>
                </c:pt>
                <c:pt idx="2">
                  <c:v>3.111111111111111</c:v>
                </c:pt>
                <c:pt idx="3">
                  <c:v>3.999999999999999</c:v>
                </c:pt>
                <c:pt idx="4">
                  <c:v>4.444444444444445</c:v>
                </c:pt>
                <c:pt idx="5">
                  <c:v>4.444444444444444</c:v>
                </c:pt>
                <c:pt idx="6">
                  <c:v>4.0</c:v>
                </c:pt>
                <c:pt idx="7">
                  <c:v>3.111111111111109</c:v>
                </c:pt>
                <c:pt idx="8">
                  <c:v>1.777777777777777</c:v>
                </c:pt>
                <c:pt idx="9">
                  <c:v>0.0</c:v>
                </c:pt>
              </c:numCache>
            </c:numRef>
          </c:yVal>
          <c:smooth val="0"/>
        </c:ser>
        <c:dLbls>
          <c:showLegendKey val="0"/>
          <c:showVal val="0"/>
          <c:showCatName val="0"/>
          <c:showSerName val="0"/>
          <c:showPercent val="0"/>
          <c:showBubbleSize val="0"/>
        </c:dLbls>
        <c:axId val="-2029470536"/>
        <c:axId val="-2029695640"/>
      </c:scatterChart>
      <c:valAx>
        <c:axId val="-2029470536"/>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2800">
                    <a:solidFill>
                      <a:sysClr val="windowText" lastClr="000000"/>
                    </a:solidFill>
                  </a:rPr>
                  <a:t>Fishing mortality rate </a:t>
                </a:r>
                <a:r>
                  <a:rPr lang="en-US" sz="2400">
                    <a:solidFill>
                      <a:sysClr val="windowText" lastClr="000000"/>
                    </a:solidFill>
                  </a:rPr>
                  <a:t>(y</a:t>
                </a:r>
                <a:r>
                  <a:rPr lang="en-US" sz="2400" baseline="30000">
                    <a:solidFill>
                      <a:sysClr val="windowText" lastClr="000000"/>
                    </a:solidFill>
                  </a:rPr>
                  <a:t>-1</a:t>
                </a:r>
                <a:r>
                  <a:rPr lang="en-US" sz="2400">
                    <a:solidFill>
                      <a:sysClr val="windowText" lastClr="000000"/>
                    </a:solidFill>
                  </a:rPr>
                  <a:t>)</a:t>
                </a:r>
              </a:p>
            </c:rich>
          </c:tx>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0" vert="horz"/>
          <a:lstStyle/>
          <a:p>
            <a:pPr>
              <a:defRPr sz="2400" b="0" i="0" u="none" strike="noStrike" baseline="0">
                <a:solidFill>
                  <a:srgbClr val="000000"/>
                </a:solidFill>
                <a:latin typeface="Calibri"/>
                <a:ea typeface="Calibri"/>
                <a:cs typeface="Calibri"/>
              </a:defRPr>
            </a:pPr>
            <a:endParaRPr lang="en-US"/>
          </a:p>
        </c:txPr>
        <c:crossAx val="-2029695640"/>
        <c:crosses val="autoZero"/>
        <c:crossBetween val="midCat"/>
      </c:valAx>
      <c:valAx>
        <c:axId val="-2029695640"/>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dirty="0">
                    <a:solidFill>
                      <a:schemeClr val="tx1"/>
                    </a:solidFill>
                  </a:rPr>
                  <a:t>Equilibrium annual </a:t>
                </a:r>
                <a:r>
                  <a:rPr lang="en-US" sz="2400" dirty="0" smtClean="0">
                    <a:solidFill>
                      <a:schemeClr val="tx1"/>
                    </a:solidFill>
                  </a:rPr>
                  <a:t>catch (1000 t) </a:t>
                </a:r>
                <a:endParaRPr lang="en-US" sz="2400" dirty="0">
                  <a:solidFill>
                    <a:schemeClr val="tx1"/>
                  </a:solidFill>
                </a:endParaRPr>
              </a:p>
              <a:p>
                <a:pPr>
                  <a:defRPr sz="2400" b="0" i="0" u="none" strike="noStrike" kern="1200" baseline="0">
                    <a:solidFill>
                      <a:schemeClr val="tx1"/>
                    </a:solidFill>
                    <a:latin typeface="+mn-lt"/>
                    <a:ea typeface="+mn-ea"/>
                    <a:cs typeface="+mn-cs"/>
                  </a:defRPr>
                </a:pPr>
                <a:endParaRPr lang="en-US" sz="1800" dirty="0">
                  <a:solidFill>
                    <a:schemeClr val="tx1"/>
                  </a:solidFill>
                </a:endParaRPr>
              </a:p>
            </c:rich>
          </c:tx>
          <c:layout>
            <c:manualLayout>
              <c:xMode val="edge"/>
              <c:yMode val="edge"/>
              <c:x val="0.0186062747817376"/>
              <c:y val="0.0935018516907803"/>
            </c:manualLayout>
          </c:layout>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2029470536"/>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jpg"/></Relationships>
</file>

<file path=ppt/drawings/drawing1.xml><?xml version="1.0" encoding="utf-8"?>
<c:userShapes xmlns:c="http://schemas.openxmlformats.org/drawingml/2006/chart">
  <cdr:relSizeAnchor xmlns:cdr="http://schemas.openxmlformats.org/drawingml/2006/chartDrawing">
    <cdr:from>
      <cdr:x>0.59576</cdr:x>
      <cdr:y>0.45086</cdr:y>
    </cdr:from>
    <cdr:to>
      <cdr:x>0.66085</cdr:x>
      <cdr:y>0.5548</cdr:y>
    </cdr:to>
    <cdr:pic>
      <cdr:nvPicPr>
        <cdr:cNvPr id="11" name="Content Placeholder 3"/>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818655" y="2458435"/>
          <a:ext cx="526466" cy="566756"/>
        </a:xfrm>
        <a:prstGeom xmlns:a="http://schemas.openxmlformats.org/drawingml/2006/main" prst="rect">
          <a:avLst/>
        </a:prstGeom>
      </cdr:spPr>
    </cdr:pic>
  </cdr:relSizeAnchor>
  <cdr:relSizeAnchor xmlns:cdr="http://schemas.openxmlformats.org/drawingml/2006/chartDrawing">
    <cdr:from>
      <cdr:x>0.20681</cdr:x>
      <cdr:y>0.68597</cdr:y>
    </cdr:from>
    <cdr:to>
      <cdr:x>0.27189</cdr:x>
      <cdr:y>0.78439</cdr:y>
    </cdr:to>
    <cdr:pic>
      <cdr:nvPicPr>
        <cdr:cNvPr id="2" name="Content Placeholder 3"/>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672706" y="3740379"/>
          <a:ext cx="526407" cy="536688"/>
        </a:xfrm>
        <a:prstGeom xmlns:a="http://schemas.openxmlformats.org/drawingml/2006/main" prst="rect">
          <a:avLst/>
        </a:prstGeom>
      </cdr:spPr>
    </cdr:pic>
  </cdr:relSizeAnchor>
  <cdr:relSizeAnchor xmlns:cdr="http://schemas.openxmlformats.org/drawingml/2006/chartDrawing">
    <cdr:from>
      <cdr:x>0.34494</cdr:x>
      <cdr:y>0.68597</cdr:y>
    </cdr:from>
    <cdr:to>
      <cdr:x>0.41002</cdr:x>
      <cdr:y>0.78439</cdr:y>
    </cdr:to>
    <cdr:pic>
      <cdr:nvPicPr>
        <cdr:cNvPr id="3" name="Content Placeholder 3"/>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789976" y="3740379"/>
          <a:ext cx="526407" cy="536688"/>
        </a:xfrm>
        <a:prstGeom xmlns:a="http://schemas.openxmlformats.org/drawingml/2006/main" prst="rect">
          <a:avLst/>
        </a:prstGeom>
      </cdr:spPr>
    </cdr:pic>
  </cdr:relSizeAnchor>
  <cdr:relSizeAnchor xmlns:cdr="http://schemas.openxmlformats.org/drawingml/2006/chartDrawing">
    <cdr:from>
      <cdr:x>0.34364</cdr:x>
      <cdr:y>0.61709</cdr:y>
    </cdr:from>
    <cdr:to>
      <cdr:x>0.40872</cdr:x>
      <cdr:y>0.71552</cdr:y>
    </cdr:to>
    <cdr:pic>
      <cdr:nvPicPr>
        <cdr:cNvPr id="4" name="Content Placeholder 3"/>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779420" y="3364821"/>
          <a:ext cx="526407" cy="536688"/>
        </a:xfrm>
        <a:prstGeom xmlns:a="http://schemas.openxmlformats.org/drawingml/2006/main" prst="rect">
          <a:avLst/>
        </a:prstGeom>
      </cdr:spPr>
    </cdr:pic>
  </cdr:relSizeAnchor>
  <cdr:relSizeAnchor xmlns:cdr="http://schemas.openxmlformats.org/drawingml/2006/chartDrawing">
    <cdr:from>
      <cdr:x>0.45676</cdr:x>
      <cdr:y>0.68516</cdr:y>
    </cdr:from>
    <cdr:to>
      <cdr:x>0.52184</cdr:x>
      <cdr:y>0.78358</cdr:y>
    </cdr:to>
    <cdr:pic>
      <cdr:nvPicPr>
        <cdr:cNvPr id="5" name="Content Placeholder 3"/>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694419" y="3735985"/>
          <a:ext cx="526386" cy="536657"/>
        </a:xfrm>
        <a:prstGeom xmlns:a="http://schemas.openxmlformats.org/drawingml/2006/main" prst="rect">
          <a:avLst/>
        </a:prstGeom>
      </cdr:spPr>
    </cdr:pic>
  </cdr:relSizeAnchor>
  <cdr:relSizeAnchor xmlns:cdr="http://schemas.openxmlformats.org/drawingml/2006/chartDrawing">
    <cdr:from>
      <cdr:x>0.45676</cdr:x>
      <cdr:y>0.61628</cdr:y>
    </cdr:from>
    <cdr:to>
      <cdr:x>0.52184</cdr:x>
      <cdr:y>0.71471</cdr:y>
    </cdr:to>
    <cdr:pic>
      <cdr:nvPicPr>
        <cdr:cNvPr id="6" name="Content Placeholder 3"/>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694419" y="3360402"/>
          <a:ext cx="526386" cy="536711"/>
        </a:xfrm>
        <a:prstGeom xmlns:a="http://schemas.openxmlformats.org/drawingml/2006/main" prst="rect">
          <a:avLst/>
        </a:prstGeom>
      </cdr:spPr>
    </cdr:pic>
  </cdr:relSizeAnchor>
  <cdr:relSizeAnchor xmlns:cdr="http://schemas.openxmlformats.org/drawingml/2006/chartDrawing">
    <cdr:from>
      <cdr:x>0.45676</cdr:x>
      <cdr:y>0.53513</cdr:y>
    </cdr:from>
    <cdr:to>
      <cdr:x>0.52184</cdr:x>
      <cdr:y>0.63355</cdr:y>
    </cdr:to>
    <cdr:pic>
      <cdr:nvPicPr>
        <cdr:cNvPr id="7" name="Content Placeholder 3"/>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694419" y="2917913"/>
          <a:ext cx="526386" cy="536657"/>
        </a:xfrm>
        <a:prstGeom xmlns:a="http://schemas.openxmlformats.org/drawingml/2006/main" prst="rect">
          <a:avLst/>
        </a:prstGeom>
      </cdr:spPr>
    </cdr:pic>
  </cdr:relSizeAnchor>
  <cdr:relSizeAnchor xmlns:cdr="http://schemas.openxmlformats.org/drawingml/2006/chartDrawing">
    <cdr:from>
      <cdr:x>0.59629</cdr:x>
      <cdr:y>0.68397</cdr:y>
    </cdr:from>
    <cdr:to>
      <cdr:x>0.66137</cdr:x>
      <cdr:y>0.78239</cdr:y>
    </cdr:to>
    <cdr:pic>
      <cdr:nvPicPr>
        <cdr:cNvPr id="8" name="Content Placeholder 3"/>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822942" y="3729519"/>
          <a:ext cx="526385" cy="536657"/>
        </a:xfrm>
        <a:prstGeom xmlns:a="http://schemas.openxmlformats.org/drawingml/2006/main" prst="rect">
          <a:avLst/>
        </a:prstGeom>
      </cdr:spPr>
    </cdr:pic>
  </cdr:relSizeAnchor>
  <cdr:relSizeAnchor xmlns:cdr="http://schemas.openxmlformats.org/drawingml/2006/chartDrawing">
    <cdr:from>
      <cdr:x>0.59629</cdr:x>
      <cdr:y>0.61509</cdr:y>
    </cdr:from>
    <cdr:to>
      <cdr:x>0.66137</cdr:x>
      <cdr:y>0.71352</cdr:y>
    </cdr:to>
    <cdr:pic>
      <cdr:nvPicPr>
        <cdr:cNvPr id="9" name="Content Placeholder 3"/>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822942" y="3353936"/>
          <a:ext cx="526385" cy="536711"/>
        </a:xfrm>
        <a:prstGeom xmlns:a="http://schemas.openxmlformats.org/drawingml/2006/main" prst="rect">
          <a:avLst/>
        </a:prstGeom>
      </cdr:spPr>
    </cdr:pic>
  </cdr:relSizeAnchor>
  <cdr:relSizeAnchor xmlns:cdr="http://schemas.openxmlformats.org/drawingml/2006/chartDrawing">
    <cdr:from>
      <cdr:x>0.59629</cdr:x>
      <cdr:y>0.53394</cdr:y>
    </cdr:from>
    <cdr:to>
      <cdr:x>0.66137</cdr:x>
      <cdr:y>0.63236</cdr:y>
    </cdr:to>
    <cdr:pic>
      <cdr:nvPicPr>
        <cdr:cNvPr id="10" name="Content Placeholder 3"/>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822942" y="2911447"/>
          <a:ext cx="526385" cy="536657"/>
        </a:xfrm>
        <a:prstGeom xmlns:a="http://schemas.openxmlformats.org/drawingml/2006/main" prst="rect">
          <a:avLst/>
        </a:prstGeom>
      </cdr:spPr>
    </cdr:pic>
  </cdr:relSizeAnchor>
  <cdr:relSizeAnchor xmlns:cdr="http://schemas.openxmlformats.org/drawingml/2006/chartDrawing">
    <cdr:from>
      <cdr:x>0.80158</cdr:x>
      <cdr:y>0.45104</cdr:y>
    </cdr:from>
    <cdr:to>
      <cdr:x>0.86666</cdr:x>
      <cdr:y>0.55498</cdr:y>
    </cdr:to>
    <cdr:pic>
      <cdr:nvPicPr>
        <cdr:cNvPr id="12" name="Content Placeholder 3"/>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483370" y="2459411"/>
          <a:ext cx="526385" cy="566756"/>
        </a:xfrm>
        <a:prstGeom xmlns:a="http://schemas.openxmlformats.org/drawingml/2006/main" prst="rect">
          <a:avLst/>
        </a:prstGeom>
      </cdr:spPr>
    </cdr:pic>
  </cdr:relSizeAnchor>
  <cdr:relSizeAnchor xmlns:cdr="http://schemas.openxmlformats.org/drawingml/2006/chartDrawing">
    <cdr:from>
      <cdr:x>0.80211</cdr:x>
      <cdr:y>0.68415</cdr:y>
    </cdr:from>
    <cdr:to>
      <cdr:x>0.86719</cdr:x>
      <cdr:y>0.78257</cdr:y>
    </cdr:to>
    <cdr:pic>
      <cdr:nvPicPr>
        <cdr:cNvPr id="13" name="Content Placeholder 3"/>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487656" y="3730495"/>
          <a:ext cx="526386" cy="536657"/>
        </a:xfrm>
        <a:prstGeom xmlns:a="http://schemas.openxmlformats.org/drawingml/2006/main" prst="rect">
          <a:avLst/>
        </a:prstGeom>
      </cdr:spPr>
    </cdr:pic>
  </cdr:relSizeAnchor>
  <cdr:relSizeAnchor xmlns:cdr="http://schemas.openxmlformats.org/drawingml/2006/chartDrawing">
    <cdr:from>
      <cdr:x>0.80211</cdr:x>
      <cdr:y>0.61527</cdr:y>
    </cdr:from>
    <cdr:to>
      <cdr:x>0.86719</cdr:x>
      <cdr:y>0.7137</cdr:y>
    </cdr:to>
    <cdr:pic>
      <cdr:nvPicPr>
        <cdr:cNvPr id="14" name="Content Placeholder 3"/>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487656" y="3354912"/>
          <a:ext cx="526386" cy="536711"/>
        </a:xfrm>
        <a:prstGeom xmlns:a="http://schemas.openxmlformats.org/drawingml/2006/main" prst="rect">
          <a:avLst/>
        </a:prstGeom>
      </cdr:spPr>
    </cdr:pic>
  </cdr:relSizeAnchor>
  <cdr:relSizeAnchor xmlns:cdr="http://schemas.openxmlformats.org/drawingml/2006/chartDrawing">
    <cdr:from>
      <cdr:x>0.80211</cdr:x>
      <cdr:y>0.53412</cdr:y>
    </cdr:from>
    <cdr:to>
      <cdr:x>0.86719</cdr:x>
      <cdr:y>0.63254</cdr:y>
    </cdr:to>
    <cdr:pic>
      <cdr:nvPicPr>
        <cdr:cNvPr id="15" name="Content Placeholder 3"/>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487656" y="2912423"/>
          <a:ext cx="526386" cy="536657"/>
        </a:xfrm>
        <a:prstGeom xmlns:a="http://schemas.openxmlformats.org/drawingml/2006/main" prst="rect">
          <a:avLst/>
        </a:prstGeom>
      </cdr:spPr>
    </cdr:pic>
  </cdr:relSizeAnchor>
  <cdr:relSizeAnchor xmlns:cdr="http://schemas.openxmlformats.org/drawingml/2006/chartDrawing">
    <cdr:from>
      <cdr:x>0.7971</cdr:x>
      <cdr:y>0.37023</cdr:y>
    </cdr:from>
    <cdr:to>
      <cdr:x>0.86218</cdr:x>
      <cdr:y>0.47417</cdr:y>
    </cdr:to>
    <cdr:pic>
      <cdr:nvPicPr>
        <cdr:cNvPr id="16" name="Content Placeholder 3"/>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447134" y="2018777"/>
          <a:ext cx="526386" cy="566756"/>
        </a:xfrm>
        <a:prstGeom xmlns:a="http://schemas.openxmlformats.org/drawingml/2006/main" prst="rect">
          <a:avLst/>
        </a:prstGeom>
      </cdr:spPr>
    </cdr:pic>
  </cdr:relSizeAnchor>
  <cdr:relSizeAnchor xmlns:cdr="http://schemas.openxmlformats.org/drawingml/2006/chartDrawing">
    <cdr:from>
      <cdr:x>0.7971</cdr:x>
      <cdr:y>0.28667</cdr:y>
    </cdr:from>
    <cdr:to>
      <cdr:x>0.86218</cdr:x>
      <cdr:y>0.39061</cdr:y>
    </cdr:to>
    <cdr:pic>
      <cdr:nvPicPr>
        <cdr:cNvPr id="17" name="Content Placeholder 3"/>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447134" y="1563147"/>
          <a:ext cx="526386" cy="566756"/>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0.63921</cdr:x>
      <cdr:y>0.33715</cdr:y>
    </cdr:from>
    <cdr:to>
      <cdr:x>0.74486</cdr:x>
      <cdr:y>0.40251</cdr:y>
    </cdr:to>
    <cdr:sp macro="" textlink="">
      <cdr:nvSpPr>
        <cdr:cNvPr id="2" name="TextBox 1"/>
        <cdr:cNvSpPr txBox="1"/>
      </cdr:nvSpPr>
      <cdr:spPr>
        <a:xfrm xmlns:a="http://schemas.openxmlformats.org/drawingml/2006/main">
          <a:off x="5378838" y="1833170"/>
          <a:ext cx="889029" cy="355374"/>
        </a:xfrm>
        <a:prstGeom xmlns:a="http://schemas.openxmlformats.org/drawingml/2006/main" prst="rect">
          <a:avLst/>
        </a:prstGeom>
        <a:noFill xmlns:a="http://schemas.openxmlformats.org/drawingml/2006/main"/>
      </cdr:spPr>
      <cdr:txBody>
        <a:bodyPr xmlns:a="http://schemas.openxmlformats.org/drawingml/2006/main" vertOverflow="clip" wrap="none" rtlCol="0"/>
        <a:lstStyle xmlns:a="http://schemas.openxmlformats.org/drawingml/2006/main"/>
        <a:p xmlns:a="http://schemas.openxmlformats.org/drawingml/2006/main">
          <a:r>
            <a:rPr lang="en-ZA" sz="2400" dirty="0">
              <a:solidFill>
                <a:srgbClr val="FF0000"/>
              </a:solidFill>
            </a:rPr>
            <a:t>No MPA</a:t>
          </a:r>
        </a:p>
      </cdr:txBody>
    </cdr:sp>
  </cdr:relSizeAnchor>
  <cdr:relSizeAnchor xmlns:cdr="http://schemas.openxmlformats.org/drawingml/2006/chartDrawing">
    <cdr:from>
      <cdr:x>0.78561</cdr:x>
      <cdr:y>0.5051</cdr:y>
    </cdr:from>
    <cdr:to>
      <cdr:x>0.89127</cdr:x>
      <cdr:y>0.57046</cdr:y>
    </cdr:to>
    <cdr:sp macro="" textlink="">
      <cdr:nvSpPr>
        <cdr:cNvPr id="4" name="TextBox 1"/>
        <cdr:cNvSpPr txBox="1"/>
      </cdr:nvSpPr>
      <cdr:spPr>
        <a:xfrm xmlns:a="http://schemas.openxmlformats.org/drawingml/2006/main">
          <a:off x="7303690" y="3067050"/>
          <a:ext cx="982266" cy="396875"/>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2400">
              <a:solidFill>
                <a:srgbClr val="00B050"/>
              </a:solidFill>
            </a:rPr>
            <a:t>With</a:t>
          </a:r>
          <a:r>
            <a:rPr lang="en-ZA" sz="2400" baseline="0">
              <a:solidFill>
                <a:srgbClr val="00B050"/>
              </a:solidFill>
            </a:rPr>
            <a:t> </a:t>
          </a:r>
          <a:r>
            <a:rPr lang="en-ZA" sz="2400">
              <a:solidFill>
                <a:srgbClr val="00B050"/>
              </a:solidFill>
            </a:rPr>
            <a:t>MPAs </a:t>
          </a:r>
        </a:p>
      </cdr:txBody>
    </cdr:sp>
  </cdr:relSizeAnchor>
</c:userShapes>
</file>

<file path=ppt/drawings/drawing3.xml><?xml version="1.0" encoding="utf-8"?>
<c:userShapes xmlns:c="http://schemas.openxmlformats.org/drawingml/2006/chart">
  <cdr:relSizeAnchor xmlns:cdr="http://schemas.openxmlformats.org/drawingml/2006/chartDrawing">
    <cdr:from>
      <cdr:x>0.63921</cdr:x>
      <cdr:y>0.33715</cdr:y>
    </cdr:from>
    <cdr:to>
      <cdr:x>0.74486</cdr:x>
      <cdr:y>0.40251</cdr:y>
    </cdr:to>
    <cdr:sp macro="" textlink="">
      <cdr:nvSpPr>
        <cdr:cNvPr id="2" name="TextBox 1"/>
        <cdr:cNvSpPr txBox="1"/>
      </cdr:nvSpPr>
      <cdr:spPr>
        <a:xfrm xmlns:a="http://schemas.openxmlformats.org/drawingml/2006/main">
          <a:off x="5378838" y="1833170"/>
          <a:ext cx="889029" cy="355374"/>
        </a:xfrm>
        <a:prstGeom xmlns:a="http://schemas.openxmlformats.org/drawingml/2006/main" prst="rect">
          <a:avLst/>
        </a:prstGeom>
        <a:noFill xmlns:a="http://schemas.openxmlformats.org/drawingml/2006/main"/>
      </cdr:spPr>
      <cdr:txBody>
        <a:bodyPr xmlns:a="http://schemas.openxmlformats.org/drawingml/2006/main" vertOverflow="clip" wrap="none" rtlCol="0"/>
        <a:lstStyle xmlns:a="http://schemas.openxmlformats.org/drawingml/2006/main"/>
        <a:p xmlns:a="http://schemas.openxmlformats.org/drawingml/2006/main">
          <a:r>
            <a:rPr lang="en-ZA" sz="2400" dirty="0">
              <a:solidFill>
                <a:srgbClr val="FF0000"/>
              </a:solidFill>
            </a:rPr>
            <a:t>No MPA</a:t>
          </a:r>
        </a:p>
      </cdr:txBody>
    </cdr:sp>
  </cdr:relSizeAnchor>
  <cdr:relSizeAnchor xmlns:cdr="http://schemas.openxmlformats.org/drawingml/2006/chartDrawing">
    <cdr:from>
      <cdr:x>0.78561</cdr:x>
      <cdr:y>0.5051</cdr:y>
    </cdr:from>
    <cdr:to>
      <cdr:x>0.89127</cdr:x>
      <cdr:y>0.57046</cdr:y>
    </cdr:to>
    <cdr:sp macro="" textlink="">
      <cdr:nvSpPr>
        <cdr:cNvPr id="4" name="TextBox 1"/>
        <cdr:cNvSpPr txBox="1"/>
      </cdr:nvSpPr>
      <cdr:spPr>
        <a:xfrm xmlns:a="http://schemas.openxmlformats.org/drawingml/2006/main">
          <a:off x="7303690" y="3067050"/>
          <a:ext cx="982266" cy="396875"/>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2400">
              <a:solidFill>
                <a:srgbClr val="00B050"/>
              </a:solidFill>
            </a:rPr>
            <a:t>With</a:t>
          </a:r>
          <a:r>
            <a:rPr lang="en-ZA" sz="2400" baseline="0">
              <a:solidFill>
                <a:srgbClr val="00B050"/>
              </a:solidFill>
            </a:rPr>
            <a:t> </a:t>
          </a:r>
          <a:r>
            <a:rPr lang="en-ZA" sz="2400">
              <a:solidFill>
                <a:srgbClr val="00B050"/>
              </a:solidFill>
            </a:rPr>
            <a:t>MPAs </a:t>
          </a:r>
        </a:p>
      </cdr:txBody>
    </cdr:sp>
  </cdr:relSizeAnchor>
  <cdr:relSizeAnchor xmlns:cdr="http://schemas.openxmlformats.org/drawingml/2006/chartDrawing">
    <cdr:from>
      <cdr:x>0.68786</cdr:x>
      <cdr:y>0.18374</cdr:y>
    </cdr:from>
    <cdr:to>
      <cdr:x>0.85862</cdr:x>
      <cdr:y>0.78655</cdr:y>
    </cdr:to>
    <cdr:sp macro="" textlink="">
      <cdr:nvSpPr>
        <cdr:cNvPr id="3" name="Rectangle 2"/>
        <cdr:cNvSpPr/>
      </cdr:nvSpPr>
      <cdr:spPr>
        <a:xfrm xmlns:a="http://schemas.openxmlformats.org/drawingml/2006/main">
          <a:off x="5788229" y="999033"/>
          <a:ext cx="1436915" cy="3277590"/>
        </a:xfrm>
        <a:prstGeom xmlns:a="http://schemas.openxmlformats.org/drawingml/2006/main" prst="rect">
          <a:avLst/>
        </a:prstGeom>
        <a:solidFill xmlns:a="http://schemas.openxmlformats.org/drawingml/2006/main">
          <a:schemeClr val="bg2">
            <a:lumMod val="90000"/>
            <a:alpha val="45000"/>
          </a:schemeClr>
        </a:solidFill>
        <a:ln xmlns:a="http://schemas.openxmlformats.org/drawingml/2006/main">
          <a:solidFill>
            <a:schemeClr val="accent1">
              <a:shade val="50000"/>
              <a:alpha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0.42941</cdr:x>
      <cdr:y>0.12646</cdr:y>
    </cdr:from>
    <cdr:to>
      <cdr:x>0.56276</cdr:x>
      <cdr:y>0.78761</cdr:y>
    </cdr:to>
    <cdr:grpSp>
      <cdr:nvGrpSpPr>
        <cdr:cNvPr id="5" name="Group 4"/>
        <cdr:cNvGrpSpPr/>
      </cdr:nvGrpSpPr>
      <cdr:grpSpPr>
        <a:xfrm xmlns:a="http://schemas.openxmlformats.org/drawingml/2006/main">
          <a:off x="3613423" y="687587"/>
          <a:ext cx="1122121" cy="3594796"/>
          <a:chOff x="4785756" y="1325563"/>
          <a:chExt cx="1122167" cy="3594781"/>
        </a:xfrm>
      </cdr:grpSpPr>
      <cdr:cxnSp macro="">
        <cdr:nvCxnSpPr>
          <cdr:cNvPr id="6" name="Straight Arrow Connector 5"/>
          <cdr:cNvCxnSpPr/>
        </cdr:nvCxnSpPr>
        <cdr:spPr>
          <a:xfrm xmlns:a="http://schemas.openxmlformats.org/drawingml/2006/main" flipV="1">
            <a:off x="5257800" y="2671948"/>
            <a:ext cx="2969" cy="2248396"/>
          </a:xfrm>
          <a:prstGeom xmlns:a="http://schemas.openxmlformats.org/drawingml/2006/main" prst="straightConnector1">
            <a:avLst/>
          </a:prstGeom>
          <a:ln xmlns:a="http://schemas.openxmlformats.org/drawingml/2006/main" w="38100">
            <a:solidFill>
              <a:schemeClr val="tx1"/>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7" name="TextBox 8"/>
          <cdr:cNvSpPr txBox="1"/>
        </cdr:nvSpPr>
        <cdr:spPr>
          <a:xfrm xmlns:a="http://schemas.openxmlformats.org/drawingml/2006/main">
            <a:off x="4785756" y="1325563"/>
            <a:ext cx="112216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ZA" b="1" dirty="0" smtClean="0"/>
              <a:t>Holy</a:t>
            </a:r>
            <a:r>
              <a:rPr lang="en-ZA" b="1" dirty="0" smtClean="0">
                <a:solidFill>
                  <a:srgbClr val="FFFF00"/>
                </a:solidFill>
              </a:rPr>
              <a:t> </a:t>
            </a:r>
            <a:r>
              <a:rPr lang="en-ZA" b="1" dirty="0" smtClean="0"/>
              <a:t>Grail</a:t>
            </a:r>
            <a:endParaRPr lang="en-ZA" b="1" dirty="0"/>
          </a:p>
        </cdr:txBody>
      </cdr:sp>
      <cdr:sp macro="" textlink="">
        <cdr:nvSpPr>
          <cdr:cNvPr id="8" name="Oval 7"/>
          <cdr:cNvSpPr/>
        </cdr:nvSpPr>
        <cdr:spPr>
          <a:xfrm xmlns:a="http://schemas.openxmlformats.org/drawingml/2006/main">
            <a:off x="4785756" y="1650670"/>
            <a:ext cx="973776" cy="929244"/>
          </a:xfrm>
          <a:prstGeom xmlns:a="http://schemas.openxmlformats.org/drawingml/2006/main" prst="ellipse">
            <a:avLst/>
          </a:prstGeom>
          <a:noFill xmlns:a="http://schemas.openxmlformats.org/drawingml/2006/main"/>
          <a:ln xmlns:a="http://schemas.openxmlformats.org/drawingml/2006/main" w="57150">
            <a:solidFill>
              <a:srgbClr val="FF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ZA"/>
          </a:p>
        </cdr:txBody>
      </cdr:sp>
    </cdr:grpSp>
  </cdr:relSizeAnchor>
</c:userShapes>
</file>

<file path=ppt/drawings/drawing4.xml><?xml version="1.0" encoding="utf-8"?>
<c:userShapes xmlns:c="http://schemas.openxmlformats.org/drawingml/2006/chart">
  <cdr:relSizeAnchor xmlns:cdr="http://schemas.openxmlformats.org/drawingml/2006/chartDrawing">
    <cdr:from>
      <cdr:x>0.70244</cdr:x>
      <cdr:y>0.05088</cdr:y>
    </cdr:from>
    <cdr:to>
      <cdr:x>0.81111</cdr:x>
      <cdr:y>0.21905</cdr:y>
    </cdr:to>
    <cdr:sp macro="" textlink="">
      <cdr:nvSpPr>
        <cdr:cNvPr id="6" name="TextBox 5"/>
        <cdr:cNvSpPr txBox="1"/>
      </cdr:nvSpPr>
      <cdr:spPr>
        <a:xfrm xmlns:a="http://schemas.openxmlformats.org/drawingml/2006/main">
          <a:off x="5910942" y="27661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dirty="0"/>
        </a:p>
      </cdr:txBody>
    </cdr:sp>
  </cdr:relSizeAnchor>
  <cdr:relSizeAnchor xmlns:cdr="http://schemas.openxmlformats.org/drawingml/2006/chartDrawing">
    <cdr:from>
      <cdr:x>0.47407</cdr:x>
      <cdr:y>0.27224</cdr:y>
    </cdr:from>
    <cdr:to>
      <cdr:x>0.47428</cdr:x>
      <cdr:y>0.33003</cdr:y>
    </cdr:to>
    <cdr:cxnSp macro="">
      <cdr:nvCxnSpPr>
        <cdr:cNvPr id="9" name="Straight Arrow Connector 8"/>
        <cdr:cNvCxnSpPr/>
      </cdr:nvCxnSpPr>
      <cdr:spPr>
        <a:xfrm xmlns:a="http://schemas.openxmlformats.org/drawingml/2006/main" flipH="1">
          <a:off x="3989245" y="1480204"/>
          <a:ext cx="1716" cy="314256"/>
        </a:xfrm>
        <a:prstGeom xmlns:a="http://schemas.openxmlformats.org/drawingml/2006/main" prst="straightConnector1">
          <a:avLst/>
        </a:prstGeom>
        <a:ln xmlns:a="http://schemas.openxmlformats.org/drawingml/2006/main">
          <a:solidFill>
            <a:schemeClr val="tx1"/>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0.47624</cdr:x>
      <cdr:y>0.3236</cdr:y>
    </cdr:from>
    <cdr:to>
      <cdr:x>0.47773</cdr:x>
      <cdr:y>0.79039</cdr:y>
    </cdr:to>
    <cdr:cxnSp macro="">
      <cdr:nvCxnSpPr>
        <cdr:cNvPr id="3" name="Straight Arrow Connector 2"/>
        <cdr:cNvCxnSpPr/>
      </cdr:nvCxnSpPr>
      <cdr:spPr>
        <a:xfrm xmlns:a="http://schemas.openxmlformats.org/drawingml/2006/main" flipH="1" flipV="1">
          <a:off x="4334753" y="1763498"/>
          <a:ext cx="13526" cy="2543822"/>
        </a:xfrm>
        <a:prstGeom xmlns:a="http://schemas.openxmlformats.org/drawingml/2006/main" prst="straightConnector1">
          <a:avLst/>
        </a:prstGeom>
        <a:ln xmlns:a="http://schemas.openxmlformats.org/drawingml/2006/main" w="28575">
          <a:solidFill>
            <a:schemeClr val="tx1"/>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FF4E3C23-ADC9-4FE4-A22F-988C1E2F2091}" type="datetimeFigureOut">
              <a:rPr lang="en-ZA" smtClean="0"/>
              <a:t>16/08/29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EB0120D-4286-47BA-92C1-14DDF48FB5F0}" type="slidenum">
              <a:rPr lang="en-ZA" smtClean="0"/>
              <a:t>‹#›</a:t>
            </a:fld>
            <a:endParaRPr lang="en-ZA"/>
          </a:p>
        </p:txBody>
      </p:sp>
    </p:spTree>
    <p:extLst>
      <p:ext uri="{BB962C8B-B14F-4D97-AF65-F5344CB8AC3E}">
        <p14:creationId xmlns:p14="http://schemas.microsoft.com/office/powerpoint/2010/main" val="171428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F4E3C23-ADC9-4FE4-A22F-988C1E2F2091}" type="datetimeFigureOut">
              <a:rPr lang="en-ZA" smtClean="0"/>
              <a:t>16/08/29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EB0120D-4286-47BA-92C1-14DDF48FB5F0}" type="slidenum">
              <a:rPr lang="en-ZA" smtClean="0"/>
              <a:t>‹#›</a:t>
            </a:fld>
            <a:endParaRPr lang="en-ZA"/>
          </a:p>
        </p:txBody>
      </p:sp>
    </p:spTree>
    <p:extLst>
      <p:ext uri="{BB962C8B-B14F-4D97-AF65-F5344CB8AC3E}">
        <p14:creationId xmlns:p14="http://schemas.microsoft.com/office/powerpoint/2010/main" val="241468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F4E3C23-ADC9-4FE4-A22F-988C1E2F2091}" type="datetimeFigureOut">
              <a:rPr lang="en-ZA" smtClean="0"/>
              <a:t>16/08/29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EB0120D-4286-47BA-92C1-14DDF48FB5F0}" type="slidenum">
              <a:rPr lang="en-ZA" smtClean="0"/>
              <a:t>‹#›</a:t>
            </a:fld>
            <a:endParaRPr lang="en-ZA"/>
          </a:p>
        </p:txBody>
      </p:sp>
    </p:spTree>
    <p:extLst>
      <p:ext uri="{BB962C8B-B14F-4D97-AF65-F5344CB8AC3E}">
        <p14:creationId xmlns:p14="http://schemas.microsoft.com/office/powerpoint/2010/main" val="355139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F4E3C23-ADC9-4FE4-A22F-988C1E2F2091}" type="datetimeFigureOut">
              <a:rPr lang="en-ZA" smtClean="0"/>
              <a:t>16/08/29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EB0120D-4286-47BA-92C1-14DDF48FB5F0}" type="slidenum">
              <a:rPr lang="en-ZA" smtClean="0"/>
              <a:t>‹#›</a:t>
            </a:fld>
            <a:endParaRPr lang="en-ZA"/>
          </a:p>
        </p:txBody>
      </p:sp>
    </p:spTree>
    <p:extLst>
      <p:ext uri="{BB962C8B-B14F-4D97-AF65-F5344CB8AC3E}">
        <p14:creationId xmlns:p14="http://schemas.microsoft.com/office/powerpoint/2010/main" val="412179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E3C23-ADC9-4FE4-A22F-988C1E2F2091}" type="datetimeFigureOut">
              <a:rPr lang="en-ZA" smtClean="0"/>
              <a:t>16/08/29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EB0120D-4286-47BA-92C1-14DDF48FB5F0}" type="slidenum">
              <a:rPr lang="en-ZA" smtClean="0"/>
              <a:t>‹#›</a:t>
            </a:fld>
            <a:endParaRPr lang="en-ZA"/>
          </a:p>
        </p:txBody>
      </p:sp>
    </p:spTree>
    <p:extLst>
      <p:ext uri="{BB962C8B-B14F-4D97-AF65-F5344CB8AC3E}">
        <p14:creationId xmlns:p14="http://schemas.microsoft.com/office/powerpoint/2010/main" val="1178516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F4E3C23-ADC9-4FE4-A22F-988C1E2F2091}" type="datetimeFigureOut">
              <a:rPr lang="en-ZA" smtClean="0"/>
              <a:t>16/08/29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EB0120D-4286-47BA-92C1-14DDF48FB5F0}" type="slidenum">
              <a:rPr lang="en-ZA" smtClean="0"/>
              <a:t>‹#›</a:t>
            </a:fld>
            <a:endParaRPr lang="en-ZA"/>
          </a:p>
        </p:txBody>
      </p:sp>
    </p:spTree>
    <p:extLst>
      <p:ext uri="{BB962C8B-B14F-4D97-AF65-F5344CB8AC3E}">
        <p14:creationId xmlns:p14="http://schemas.microsoft.com/office/powerpoint/2010/main" val="246151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F4E3C23-ADC9-4FE4-A22F-988C1E2F2091}" type="datetimeFigureOut">
              <a:rPr lang="en-ZA" smtClean="0"/>
              <a:t>16/08/29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EB0120D-4286-47BA-92C1-14DDF48FB5F0}" type="slidenum">
              <a:rPr lang="en-ZA" smtClean="0"/>
              <a:t>‹#›</a:t>
            </a:fld>
            <a:endParaRPr lang="en-ZA"/>
          </a:p>
        </p:txBody>
      </p:sp>
    </p:spTree>
    <p:extLst>
      <p:ext uri="{BB962C8B-B14F-4D97-AF65-F5344CB8AC3E}">
        <p14:creationId xmlns:p14="http://schemas.microsoft.com/office/powerpoint/2010/main" val="760268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F4E3C23-ADC9-4FE4-A22F-988C1E2F2091}" type="datetimeFigureOut">
              <a:rPr lang="en-ZA" smtClean="0"/>
              <a:t>16/08/29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EB0120D-4286-47BA-92C1-14DDF48FB5F0}" type="slidenum">
              <a:rPr lang="en-ZA" smtClean="0"/>
              <a:t>‹#›</a:t>
            </a:fld>
            <a:endParaRPr lang="en-ZA"/>
          </a:p>
        </p:txBody>
      </p:sp>
    </p:spTree>
    <p:extLst>
      <p:ext uri="{BB962C8B-B14F-4D97-AF65-F5344CB8AC3E}">
        <p14:creationId xmlns:p14="http://schemas.microsoft.com/office/powerpoint/2010/main" val="273653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E3C23-ADC9-4FE4-A22F-988C1E2F2091}" type="datetimeFigureOut">
              <a:rPr lang="en-ZA" smtClean="0"/>
              <a:t>16/08/29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EB0120D-4286-47BA-92C1-14DDF48FB5F0}" type="slidenum">
              <a:rPr lang="en-ZA" smtClean="0"/>
              <a:t>‹#›</a:t>
            </a:fld>
            <a:endParaRPr lang="en-ZA"/>
          </a:p>
        </p:txBody>
      </p:sp>
    </p:spTree>
    <p:extLst>
      <p:ext uri="{BB962C8B-B14F-4D97-AF65-F5344CB8AC3E}">
        <p14:creationId xmlns:p14="http://schemas.microsoft.com/office/powerpoint/2010/main" val="407095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E3C23-ADC9-4FE4-A22F-988C1E2F2091}" type="datetimeFigureOut">
              <a:rPr lang="en-ZA" smtClean="0"/>
              <a:t>16/08/29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EB0120D-4286-47BA-92C1-14DDF48FB5F0}" type="slidenum">
              <a:rPr lang="en-ZA" smtClean="0"/>
              <a:t>‹#›</a:t>
            </a:fld>
            <a:endParaRPr lang="en-ZA"/>
          </a:p>
        </p:txBody>
      </p:sp>
    </p:spTree>
    <p:extLst>
      <p:ext uri="{BB962C8B-B14F-4D97-AF65-F5344CB8AC3E}">
        <p14:creationId xmlns:p14="http://schemas.microsoft.com/office/powerpoint/2010/main" val="180229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E3C23-ADC9-4FE4-A22F-988C1E2F2091}" type="datetimeFigureOut">
              <a:rPr lang="en-ZA" smtClean="0"/>
              <a:t>16/08/29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EB0120D-4286-47BA-92C1-14DDF48FB5F0}" type="slidenum">
              <a:rPr lang="en-ZA" smtClean="0"/>
              <a:t>‹#›</a:t>
            </a:fld>
            <a:endParaRPr lang="en-ZA"/>
          </a:p>
        </p:txBody>
      </p:sp>
    </p:spTree>
    <p:extLst>
      <p:ext uri="{BB962C8B-B14F-4D97-AF65-F5344CB8AC3E}">
        <p14:creationId xmlns:p14="http://schemas.microsoft.com/office/powerpoint/2010/main" val="11722003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E3C23-ADC9-4FE4-A22F-988C1E2F2091}" type="datetimeFigureOut">
              <a:rPr lang="en-ZA" smtClean="0"/>
              <a:t>16/08/29</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0120D-4286-47BA-92C1-14DDF48FB5F0}" type="slidenum">
              <a:rPr lang="en-ZA" smtClean="0"/>
              <a:t>‹#›</a:t>
            </a:fld>
            <a:endParaRPr lang="en-ZA"/>
          </a:p>
        </p:txBody>
      </p:sp>
    </p:spTree>
    <p:extLst>
      <p:ext uri="{BB962C8B-B14F-4D97-AF65-F5344CB8AC3E}">
        <p14:creationId xmlns:p14="http://schemas.microsoft.com/office/powerpoint/2010/main" val="2199668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eg"/><Relationship Id="rId5" Type="http://schemas.openxmlformats.org/officeDocument/2006/relationships/image" Target="../media/image15.jpg"/><Relationship Id="rId6"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gif"/><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7842"/>
            <a:ext cx="9144000" cy="2387600"/>
          </a:xfrm>
        </p:spPr>
        <p:txBody>
          <a:bodyPr/>
          <a:lstStyle/>
          <a:p>
            <a:r>
              <a:rPr lang="en-ZA" dirty="0" smtClean="0"/>
              <a:t>Some advantages of MPAs for fisheries</a:t>
            </a:r>
            <a:endParaRPr lang="en-ZA" dirty="0"/>
          </a:p>
        </p:txBody>
      </p:sp>
      <p:sp>
        <p:nvSpPr>
          <p:cNvPr id="3" name="Subtitle 2"/>
          <p:cNvSpPr>
            <a:spLocks noGrp="1"/>
          </p:cNvSpPr>
          <p:nvPr>
            <p:ph type="subTitle" idx="1"/>
          </p:nvPr>
        </p:nvSpPr>
        <p:spPr>
          <a:xfrm>
            <a:off x="1524000" y="3222669"/>
            <a:ext cx="9144000" cy="1655762"/>
          </a:xfrm>
        </p:spPr>
        <p:txBody>
          <a:bodyPr>
            <a:normAutofit lnSpcReduction="10000"/>
          </a:bodyPr>
          <a:lstStyle/>
          <a:p>
            <a:r>
              <a:rPr lang="en-ZA" dirty="0" smtClean="0"/>
              <a:t>Colin Attwood</a:t>
            </a:r>
          </a:p>
          <a:p>
            <a:r>
              <a:rPr lang="en-ZA" dirty="0" smtClean="0"/>
              <a:t>Marine Research Institute</a:t>
            </a:r>
          </a:p>
          <a:p>
            <a:r>
              <a:rPr lang="en-ZA" dirty="0" smtClean="0"/>
              <a:t>Department of Biological Science</a:t>
            </a:r>
          </a:p>
          <a:p>
            <a:r>
              <a:rPr lang="en-ZA" dirty="0" smtClean="0"/>
              <a:t>University of Cape Town</a:t>
            </a:r>
            <a:endParaRPr lang="en-Z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387" y="5485658"/>
            <a:ext cx="2285714" cy="1333333"/>
          </a:xfrm>
          <a:prstGeom prst="rect">
            <a:avLst/>
          </a:prstGeom>
        </p:spPr>
      </p:pic>
    </p:spTree>
    <p:extLst>
      <p:ext uri="{BB962C8B-B14F-4D97-AF65-F5344CB8AC3E}">
        <p14:creationId xmlns:p14="http://schemas.microsoft.com/office/powerpoint/2010/main" val="18407801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70125"/>
            <a:ext cx="12115799" cy="1325563"/>
          </a:xfrm>
        </p:spPr>
        <p:txBody>
          <a:bodyPr>
            <a:normAutofit/>
          </a:bodyPr>
          <a:lstStyle/>
          <a:p>
            <a:pPr algn="ctr"/>
            <a:r>
              <a:rPr lang="en-ZA" sz="3600" dirty="0" smtClean="0"/>
              <a:t>Regulation by TAC and effort control have some limitations.</a:t>
            </a:r>
            <a:endParaRPr lang="en-ZA" sz="3600" dirty="0"/>
          </a:p>
        </p:txBody>
      </p:sp>
    </p:spTree>
    <p:extLst>
      <p:ext uri="{BB962C8B-B14F-4D97-AF65-F5344CB8AC3E}">
        <p14:creationId xmlns:p14="http://schemas.microsoft.com/office/powerpoint/2010/main" val="42112924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fontScale="90000"/>
          </a:bodyPr>
          <a:lstStyle/>
          <a:p>
            <a:pPr algn="ctr"/>
            <a:r>
              <a:rPr lang="en-ZA" dirty="0" smtClean="0"/>
              <a:t>Most types of fishing gear catch several species of fish at once, other than the one targeted</a:t>
            </a: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630" y="1205593"/>
            <a:ext cx="7652656" cy="5739493"/>
          </a:xfrm>
          <a:prstGeom prst="rect">
            <a:avLst/>
          </a:prstGeom>
        </p:spPr>
      </p:pic>
    </p:spTree>
    <p:extLst>
      <p:ext uri="{BB962C8B-B14F-4D97-AF65-F5344CB8AC3E}">
        <p14:creationId xmlns:p14="http://schemas.microsoft.com/office/powerpoint/2010/main" val="39497341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313456092"/>
              </p:ext>
            </p:extLst>
          </p:nvPr>
        </p:nvGraphicFramePr>
        <p:xfrm>
          <a:off x="1713186" y="1408386"/>
          <a:ext cx="9101959" cy="544961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24872" y="86981"/>
            <a:ext cx="11446136" cy="1325563"/>
          </a:xfrm>
        </p:spPr>
        <p:txBody>
          <a:bodyPr>
            <a:noAutofit/>
          </a:bodyPr>
          <a:lstStyle/>
          <a:p>
            <a:pPr algn="ctr"/>
            <a:r>
              <a:rPr lang="en-ZA" sz="3600" dirty="0" smtClean="0"/>
              <a:t>These other species are usually less productive. </a:t>
            </a:r>
            <a:br>
              <a:rPr lang="en-ZA" sz="3600" dirty="0" smtClean="0"/>
            </a:br>
            <a:r>
              <a:rPr lang="en-ZA" sz="3600" dirty="0" smtClean="0"/>
              <a:t>What happens to catches of these species when we reach for the Holy Grail?</a:t>
            </a:r>
            <a:endParaRPr lang="en-ZA" sz="3600" dirty="0"/>
          </a:p>
        </p:txBody>
      </p:sp>
      <p:sp>
        <p:nvSpPr>
          <p:cNvPr id="5" name="Oval 4"/>
          <p:cNvSpPr/>
          <p:nvPr/>
        </p:nvSpPr>
        <p:spPr>
          <a:xfrm>
            <a:off x="5808454" y="2660254"/>
            <a:ext cx="478971" cy="48985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grpSp>
        <p:nvGrpSpPr>
          <p:cNvPr id="3" name="Group 2"/>
          <p:cNvGrpSpPr/>
          <p:nvPr/>
        </p:nvGrpSpPr>
        <p:grpSpPr>
          <a:xfrm>
            <a:off x="5996496" y="3342290"/>
            <a:ext cx="385093" cy="1075679"/>
            <a:chOff x="5901906" y="3687794"/>
            <a:chExt cx="385093" cy="1024455"/>
          </a:xfrm>
        </p:grpSpPr>
        <p:sp>
          <p:nvSpPr>
            <p:cNvPr id="7" name="TextBox 6"/>
            <p:cNvSpPr txBox="1"/>
            <p:nvPr/>
          </p:nvSpPr>
          <p:spPr>
            <a:xfrm>
              <a:off x="5901906" y="4342917"/>
              <a:ext cx="292068" cy="369332"/>
            </a:xfrm>
            <a:prstGeom prst="rect">
              <a:avLst/>
            </a:prstGeom>
            <a:noFill/>
          </p:spPr>
          <p:txBody>
            <a:bodyPr wrap="none" rtlCol="0">
              <a:spAutoFit/>
            </a:bodyPr>
            <a:lstStyle/>
            <a:p>
              <a:r>
                <a:rPr lang="en-ZA" dirty="0" smtClean="0"/>
                <a:t>?</a:t>
              </a:r>
              <a:endParaRPr lang="en-ZA" dirty="0"/>
            </a:p>
          </p:txBody>
        </p:sp>
        <p:sp>
          <p:nvSpPr>
            <p:cNvPr id="6" name="TextBox 5"/>
            <p:cNvSpPr txBox="1"/>
            <p:nvPr/>
          </p:nvSpPr>
          <p:spPr>
            <a:xfrm>
              <a:off x="5994931" y="3687794"/>
              <a:ext cx="292068" cy="369332"/>
            </a:xfrm>
            <a:prstGeom prst="rect">
              <a:avLst/>
            </a:prstGeom>
            <a:noFill/>
          </p:spPr>
          <p:txBody>
            <a:bodyPr wrap="none" rtlCol="0">
              <a:spAutoFit/>
            </a:bodyPr>
            <a:lstStyle/>
            <a:p>
              <a:r>
                <a:rPr lang="en-ZA" dirty="0" smtClean="0"/>
                <a:t>?</a:t>
              </a:r>
              <a:endParaRPr lang="en-ZA" dirty="0"/>
            </a:p>
          </p:txBody>
        </p:sp>
      </p:grpSp>
      <p:grpSp>
        <p:nvGrpSpPr>
          <p:cNvPr id="11" name="Group 10"/>
          <p:cNvGrpSpPr/>
          <p:nvPr/>
        </p:nvGrpSpPr>
        <p:grpSpPr>
          <a:xfrm>
            <a:off x="4408715" y="5116286"/>
            <a:ext cx="1158238" cy="487675"/>
            <a:chOff x="269966" y="2804160"/>
            <a:chExt cx="1158238" cy="487675"/>
          </a:xfrm>
        </p:grpSpPr>
        <p:sp>
          <p:nvSpPr>
            <p:cNvPr id="8" name="TextBox 7"/>
            <p:cNvSpPr txBox="1"/>
            <p:nvPr/>
          </p:nvSpPr>
          <p:spPr>
            <a:xfrm>
              <a:off x="269966" y="2804160"/>
              <a:ext cx="630878" cy="369332"/>
            </a:xfrm>
            <a:prstGeom prst="rect">
              <a:avLst/>
            </a:prstGeom>
            <a:noFill/>
          </p:spPr>
          <p:txBody>
            <a:bodyPr wrap="none" rtlCol="0">
              <a:spAutoFit/>
            </a:bodyPr>
            <a:lstStyle/>
            <a:p>
              <a:r>
                <a:rPr lang="en-ZA" dirty="0" smtClean="0"/>
                <a:t>R.I.P.</a:t>
              </a:r>
              <a:endParaRPr lang="en-ZA" dirty="0"/>
            </a:p>
          </p:txBody>
        </p:sp>
        <p:cxnSp>
          <p:nvCxnSpPr>
            <p:cNvPr id="10" name="Straight Arrow Connector 9"/>
            <p:cNvCxnSpPr/>
            <p:nvPr/>
          </p:nvCxnSpPr>
          <p:spPr>
            <a:xfrm>
              <a:off x="815105" y="3077693"/>
              <a:ext cx="613099" cy="2141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2614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60494"/>
          </a:xfrm>
        </p:spPr>
        <p:txBody>
          <a:bodyPr>
            <a:normAutofit/>
          </a:bodyPr>
          <a:lstStyle/>
          <a:p>
            <a:r>
              <a:rPr lang="en-ZA" dirty="0" smtClean="0"/>
              <a:t>Fisheries assessment is easy at high latitudes, but difficult in the tropics. Why?</a:t>
            </a:r>
            <a:endParaRPr lang="en-ZA" dirty="0"/>
          </a:p>
        </p:txBody>
      </p:sp>
      <p:sp>
        <p:nvSpPr>
          <p:cNvPr id="3" name="Content Placeholder 2"/>
          <p:cNvSpPr>
            <a:spLocks noGrp="1"/>
          </p:cNvSpPr>
          <p:nvPr>
            <p:ph idx="1"/>
          </p:nvPr>
        </p:nvSpPr>
        <p:spPr>
          <a:xfrm>
            <a:off x="838200" y="2309719"/>
            <a:ext cx="10515600" cy="4351338"/>
          </a:xfrm>
        </p:spPr>
        <p:txBody>
          <a:bodyPr>
            <a:normAutofit lnSpcReduction="10000"/>
          </a:bodyPr>
          <a:lstStyle/>
          <a:p>
            <a:pPr marL="514350" indent="-514350">
              <a:buAutoNum type="arabicPeriod"/>
            </a:pPr>
            <a:r>
              <a:rPr lang="en-ZA" dirty="0" smtClean="0"/>
              <a:t>The number of species increases dramatically from pole to equator, but the abundances diminish. We need to do more assessments in the tropics, yet the financial incentive is less for each species. Of ±600 exploited fish species in SA, 16 are assessed!</a:t>
            </a:r>
          </a:p>
          <a:p>
            <a:pPr marL="514350" indent="-514350">
              <a:buAutoNum type="arabicPeriod"/>
            </a:pPr>
            <a:r>
              <a:rPr lang="en-ZA" dirty="0" smtClean="0"/>
              <a:t>With so many similar tropical species, there is great taxonomic confusion, and catch records are not reliably assigned to species.</a:t>
            </a:r>
          </a:p>
          <a:p>
            <a:pPr marL="514350" indent="-514350">
              <a:buAutoNum type="arabicPeriod"/>
            </a:pPr>
            <a:r>
              <a:rPr lang="en-ZA" dirty="0" smtClean="0"/>
              <a:t>Seasonal signals are weak or non-existent, so we struggle to read the bands in the otoliths, and to follow cohorts. We do not know the fish’s vital rates, such as growth and mortality, and the age-at-maturity. These are important parameters that influence productivity.</a:t>
            </a:r>
            <a:endParaRPr lang="en-ZA" dirty="0"/>
          </a:p>
        </p:txBody>
      </p:sp>
    </p:spTree>
    <p:extLst>
      <p:ext uri="{BB962C8B-B14F-4D97-AF65-F5344CB8AC3E}">
        <p14:creationId xmlns:p14="http://schemas.microsoft.com/office/powerpoint/2010/main" val="18398775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4778" y="5272438"/>
            <a:ext cx="6104908" cy="691943"/>
          </a:xfrm>
        </p:spPr>
        <p:txBody>
          <a:bodyPr>
            <a:noAutofit/>
          </a:bodyPr>
          <a:lstStyle/>
          <a:p>
            <a:pPr marL="0" indent="0">
              <a:buNone/>
            </a:pPr>
            <a:r>
              <a:rPr lang="en-ZA" dirty="0" smtClean="0"/>
              <a:t>MPAs are especially useful in the tropics!</a:t>
            </a:r>
            <a:endParaRPr lang="en-ZA" dirty="0"/>
          </a:p>
        </p:txBody>
      </p:sp>
      <p:sp>
        <p:nvSpPr>
          <p:cNvPr id="4" name="Title 3"/>
          <p:cNvSpPr>
            <a:spLocks noGrp="1"/>
          </p:cNvSpPr>
          <p:nvPr>
            <p:ph type="title"/>
          </p:nvPr>
        </p:nvSpPr>
        <p:spPr>
          <a:xfrm>
            <a:off x="315686" y="1918814"/>
            <a:ext cx="11876314" cy="1325563"/>
          </a:xfrm>
        </p:spPr>
        <p:txBody>
          <a:bodyPr>
            <a:normAutofit fontScale="90000"/>
          </a:bodyPr>
          <a:lstStyle/>
          <a:p>
            <a:pPr algn="ctr"/>
            <a:r>
              <a:rPr lang="en-ZA" b="1" dirty="0" smtClean="0"/>
              <a:t>Problem</a:t>
            </a:r>
            <a:br>
              <a:rPr lang="en-ZA" b="1" dirty="0" smtClean="0"/>
            </a:br>
            <a:r>
              <a:rPr lang="en-ZA" dirty="0"/>
              <a:t/>
            </a:r>
            <a:br>
              <a:rPr lang="en-ZA" dirty="0"/>
            </a:br>
            <a:r>
              <a:rPr lang="en-ZA" dirty="0" smtClean="0"/>
              <a:t>Fisheries assessments are difficult in the tropics. </a:t>
            </a:r>
            <a:br>
              <a:rPr lang="en-ZA" dirty="0" smtClean="0"/>
            </a:br>
            <a:r>
              <a:rPr lang="en-ZA" dirty="0" smtClean="0"/>
              <a:t/>
            </a:r>
            <a:br>
              <a:rPr lang="en-ZA" dirty="0" smtClean="0"/>
            </a:br>
            <a:r>
              <a:rPr lang="en-ZA" dirty="0" smtClean="0"/>
              <a:t>AND </a:t>
            </a:r>
            <a:br>
              <a:rPr lang="en-ZA" dirty="0" smtClean="0"/>
            </a:br>
            <a:r>
              <a:rPr lang="en-ZA" dirty="0"/>
              <a:t/>
            </a:r>
            <a:br>
              <a:rPr lang="en-ZA" dirty="0"/>
            </a:br>
            <a:r>
              <a:rPr lang="en-ZA" dirty="0"/>
              <a:t>T</a:t>
            </a:r>
            <a:r>
              <a:rPr lang="en-ZA" dirty="0" smtClean="0"/>
              <a:t>ropical </a:t>
            </a:r>
            <a:r>
              <a:rPr lang="en-ZA" dirty="0"/>
              <a:t>countries have the worst governance and </a:t>
            </a:r>
            <a:r>
              <a:rPr lang="en-ZA" dirty="0" smtClean="0"/>
              <a:t>the weakest </a:t>
            </a:r>
            <a:r>
              <a:rPr lang="en-ZA" dirty="0"/>
              <a:t>scientific capacity.</a:t>
            </a:r>
            <a:br>
              <a:rPr lang="en-ZA" dirty="0"/>
            </a:br>
            <a:endParaRPr lang="en-ZA" dirty="0"/>
          </a:p>
        </p:txBody>
      </p:sp>
    </p:spTree>
    <p:extLst>
      <p:ext uri="{BB962C8B-B14F-4D97-AF65-F5344CB8AC3E}">
        <p14:creationId xmlns:p14="http://schemas.microsoft.com/office/powerpoint/2010/main" val="10713879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CAN31-P"/>
          <p:cNvPicPr>
            <a:picLocks noGrp="1" noChangeAspect="1" noChangeArrowheads="1"/>
          </p:cNvPicPr>
          <p:nvPr>
            <p:ph idx="1"/>
          </p:nvPr>
        </p:nvPicPr>
        <p:blipFill>
          <a:blip r:embed="rId2" cstate="print"/>
          <a:srcRect/>
          <a:stretch>
            <a:fillRect/>
          </a:stretch>
        </p:blipFill>
        <p:spPr bwMode="auto">
          <a:xfrm>
            <a:off x="8868614" y="1400039"/>
            <a:ext cx="3167743" cy="4747301"/>
          </a:xfrm>
          <a:prstGeom prst="rect">
            <a:avLst/>
          </a:prstGeom>
          <a:noFill/>
          <a:ln w="9525">
            <a:noFill/>
            <a:miter lim="800000"/>
            <a:headEnd/>
            <a:tailEnd/>
          </a:ln>
        </p:spPr>
      </p:pic>
      <p:pic>
        <p:nvPicPr>
          <p:cNvPr id="5"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98" y="1400039"/>
            <a:ext cx="8450272" cy="4744476"/>
          </a:xfrm>
          <a:prstGeom prst="rect">
            <a:avLst/>
          </a:prstGeom>
        </p:spPr>
      </p:pic>
      <p:sp>
        <p:nvSpPr>
          <p:cNvPr id="6" name="TextBox 5"/>
          <p:cNvSpPr txBox="1"/>
          <p:nvPr/>
        </p:nvSpPr>
        <p:spPr>
          <a:xfrm>
            <a:off x="-43172" y="111410"/>
            <a:ext cx="11984820" cy="1077218"/>
          </a:xfrm>
          <a:prstGeom prst="rect">
            <a:avLst/>
          </a:prstGeom>
          <a:noFill/>
        </p:spPr>
        <p:txBody>
          <a:bodyPr wrap="none" rtlCol="0">
            <a:spAutoFit/>
          </a:bodyPr>
          <a:lstStyle/>
          <a:p>
            <a:pPr algn="ctr"/>
            <a:r>
              <a:rPr lang="en-ZA" sz="3200" dirty="0"/>
              <a:t>M</a:t>
            </a:r>
            <a:r>
              <a:rPr lang="en-ZA" sz="3200" dirty="0" smtClean="0"/>
              <a:t>odern fishing intensity presents a massive selection pressure against </a:t>
            </a:r>
          </a:p>
          <a:p>
            <a:pPr algn="ctr"/>
            <a:r>
              <a:rPr lang="en-ZA" sz="3200" dirty="0" smtClean="0"/>
              <a:t>particular traits. Many of these are heritable.</a:t>
            </a:r>
            <a:endParaRPr lang="en-ZA" sz="32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4856" y="530557"/>
            <a:ext cx="1569441" cy="869482"/>
          </a:xfrm>
          <a:prstGeom prst="rect">
            <a:avLst/>
          </a:prstGeom>
        </p:spPr>
      </p:pic>
    </p:spTree>
    <p:extLst>
      <p:ext uri="{BB962C8B-B14F-4D97-AF65-F5344CB8AC3E}">
        <p14:creationId xmlns:p14="http://schemas.microsoft.com/office/powerpoint/2010/main" val="3087016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5" y="365125"/>
            <a:ext cx="11310257" cy="1325563"/>
          </a:xfrm>
        </p:spPr>
        <p:txBody>
          <a:bodyPr>
            <a:normAutofit/>
          </a:bodyPr>
          <a:lstStyle/>
          <a:p>
            <a:pPr algn="ctr"/>
            <a:r>
              <a:rPr lang="en-ZA" dirty="0" smtClean="0"/>
              <a:t>Farmers select the best strains for breeding</a:t>
            </a:r>
            <a:endParaRPr lang="en-ZA" dirty="0"/>
          </a:p>
        </p:txBody>
      </p:sp>
      <p:sp>
        <p:nvSpPr>
          <p:cNvPr id="3" name="Content Placeholder 2"/>
          <p:cNvSpPr>
            <a:spLocks noGrp="1"/>
          </p:cNvSpPr>
          <p:nvPr>
            <p:ph idx="1"/>
          </p:nvPr>
        </p:nvSpPr>
        <p:spPr>
          <a:xfrm>
            <a:off x="3230088" y="5297395"/>
            <a:ext cx="4845155" cy="442562"/>
          </a:xfrm>
        </p:spPr>
        <p:txBody>
          <a:bodyPr>
            <a:noAutofit/>
          </a:bodyPr>
          <a:lstStyle/>
          <a:p>
            <a:pPr marL="0" indent="0" algn="ctr">
              <a:buNone/>
            </a:pPr>
            <a:r>
              <a:rPr lang="en-ZA" sz="3200" dirty="0" smtClean="0"/>
              <a:t>Farmers </a:t>
            </a:r>
            <a:r>
              <a:rPr lang="en-ZA" sz="3200" dirty="0"/>
              <a:t>improve </a:t>
            </a:r>
            <a:r>
              <a:rPr lang="en-ZA" sz="3200" dirty="0" smtClean="0"/>
              <a:t>their stock</a:t>
            </a:r>
            <a:endParaRPr lang="en-ZA" sz="32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9288"/>
            <a:ext cx="3460238" cy="24567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5854" y="1896581"/>
            <a:ext cx="3701143" cy="24794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2915" y="1896581"/>
            <a:ext cx="4461464" cy="25097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5854" y="4524375"/>
            <a:ext cx="3619500" cy="23336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621914"/>
            <a:ext cx="2981448" cy="2236086"/>
          </a:xfrm>
          <a:prstGeom prst="rect">
            <a:avLst/>
          </a:prstGeom>
        </p:spPr>
      </p:pic>
    </p:spTree>
    <p:extLst>
      <p:ext uri="{BB962C8B-B14F-4D97-AF65-F5344CB8AC3E}">
        <p14:creationId xmlns:p14="http://schemas.microsoft.com/office/powerpoint/2010/main" val="20672112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9749" y="1017113"/>
            <a:ext cx="933855" cy="1005475"/>
          </a:xfrm>
          <a:prstGeom prst="rect">
            <a:avLst/>
          </a:prstGeom>
        </p:spPr>
      </p:pic>
      <p:sp>
        <p:nvSpPr>
          <p:cNvPr id="2" name="Title 1"/>
          <p:cNvSpPr>
            <a:spLocks noGrp="1"/>
          </p:cNvSpPr>
          <p:nvPr>
            <p:ph type="title"/>
          </p:nvPr>
        </p:nvSpPr>
        <p:spPr>
          <a:xfrm>
            <a:off x="1158877" y="91766"/>
            <a:ext cx="10515600" cy="1325563"/>
          </a:xfrm>
        </p:spPr>
        <p:txBody>
          <a:bodyPr/>
          <a:lstStyle/>
          <a:p>
            <a:pPr algn="ctr"/>
            <a:r>
              <a:rPr lang="en-ZA" dirty="0" smtClean="0"/>
              <a:t>Fishing does the opposite</a:t>
            </a:r>
            <a:endParaRPr lang="en-Z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027" y="1017113"/>
            <a:ext cx="4048125" cy="1752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227" y="1121517"/>
            <a:ext cx="3140042" cy="1359453"/>
          </a:xfrm>
          <a:prstGeom prst="rect">
            <a:avLst/>
          </a:prstGeom>
        </p:spPr>
      </p:pic>
      <p:cxnSp>
        <p:nvCxnSpPr>
          <p:cNvPr id="9" name="Straight Arrow Connector 8"/>
          <p:cNvCxnSpPr/>
          <p:nvPr/>
        </p:nvCxnSpPr>
        <p:spPr>
          <a:xfrm>
            <a:off x="5031032" y="1913319"/>
            <a:ext cx="3113315" cy="217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0757" y="2947935"/>
            <a:ext cx="10382414" cy="3416320"/>
          </a:xfrm>
          <a:prstGeom prst="rect">
            <a:avLst/>
          </a:prstGeom>
          <a:noFill/>
        </p:spPr>
        <p:txBody>
          <a:bodyPr wrap="square" rtlCol="0">
            <a:spAutoFit/>
          </a:bodyPr>
          <a:lstStyle/>
          <a:p>
            <a:r>
              <a:rPr lang="en-ZA" sz="2400" dirty="0" smtClean="0"/>
              <a:t>We kill the strong and leave the weak to breed.</a:t>
            </a:r>
          </a:p>
          <a:p>
            <a:r>
              <a:rPr lang="en-ZA" sz="2400" dirty="0" smtClean="0"/>
              <a:t>Intense fishing weakens the productivity of the stock.</a:t>
            </a:r>
          </a:p>
          <a:p>
            <a:endParaRPr lang="en-ZA" sz="2400" dirty="0"/>
          </a:p>
          <a:p>
            <a:r>
              <a:rPr lang="en-ZA" sz="2400" dirty="0" smtClean="0"/>
              <a:t>Fishing also quickly reduces genetic variability. Genetic variability </a:t>
            </a:r>
          </a:p>
          <a:p>
            <a:r>
              <a:rPr lang="en-ZA" sz="2400" dirty="0" smtClean="0"/>
              <a:t>is a fundamental requirement for Darwinian selection and adaptation in times </a:t>
            </a:r>
          </a:p>
          <a:p>
            <a:r>
              <a:rPr lang="en-ZA" sz="2400" dirty="0" smtClean="0"/>
              <a:t>of (climate) change. Ultimately, fish production depends on genetic variability. </a:t>
            </a:r>
          </a:p>
          <a:p>
            <a:endParaRPr lang="en-ZA" sz="2400" dirty="0"/>
          </a:p>
          <a:p>
            <a:r>
              <a:rPr lang="en-ZA" sz="2400" dirty="0" smtClean="0"/>
              <a:t>MPAs are the best means to maintain natural selection pressures and to preserve </a:t>
            </a:r>
          </a:p>
          <a:p>
            <a:r>
              <a:rPr lang="en-ZA" sz="2400" dirty="0" smtClean="0"/>
              <a:t>genetic variability. </a:t>
            </a:r>
          </a:p>
        </p:txBody>
      </p:sp>
    </p:spTree>
    <p:extLst>
      <p:ext uri="{BB962C8B-B14F-4D97-AF65-F5344CB8AC3E}">
        <p14:creationId xmlns:p14="http://schemas.microsoft.com/office/powerpoint/2010/main" val="39064442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655" y="2116103"/>
            <a:ext cx="10515600" cy="1325563"/>
          </a:xfrm>
        </p:spPr>
        <p:txBody>
          <a:bodyPr/>
          <a:lstStyle/>
          <a:p>
            <a:pPr algn="ctr"/>
            <a:r>
              <a:rPr lang="en-ZA" dirty="0" smtClean="0"/>
              <a:t>MPAs can provide substantial benefits to most of the world’s fisheries</a:t>
            </a:r>
            <a:endParaRPr lang="en-ZA" dirty="0"/>
          </a:p>
        </p:txBody>
      </p:sp>
    </p:spTree>
    <p:extLst>
      <p:ext uri="{BB962C8B-B14F-4D97-AF65-F5344CB8AC3E}">
        <p14:creationId xmlns:p14="http://schemas.microsoft.com/office/powerpoint/2010/main" val="42771540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58" y="0"/>
            <a:ext cx="10515600" cy="1325563"/>
          </a:xfrm>
        </p:spPr>
        <p:txBody>
          <a:bodyPr/>
          <a:lstStyle/>
          <a:p>
            <a:r>
              <a:rPr lang="en-ZA" dirty="0" smtClean="0"/>
              <a:t>The Schaefer production model </a:t>
            </a:r>
            <a:endParaRPr lang="en-ZA" dirty="0"/>
          </a:p>
        </p:txBody>
      </p:sp>
      <p:graphicFrame>
        <p:nvGraphicFramePr>
          <p:cNvPr id="5" name="Chart 4"/>
          <p:cNvGraphicFramePr>
            <a:graphicFrameLocks noGrp="1"/>
          </p:cNvGraphicFramePr>
          <p:nvPr>
            <p:extLst>
              <p:ext uri="{D42A27DB-BD31-4B8C-83A1-F6EECF244321}">
                <p14:modId xmlns:p14="http://schemas.microsoft.com/office/powerpoint/2010/main" val="1546330475"/>
              </p:ext>
            </p:extLst>
          </p:nvPr>
        </p:nvGraphicFramePr>
        <p:xfrm>
          <a:off x="1393173" y="643277"/>
          <a:ext cx="8088285" cy="545272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81000" y="6509657"/>
            <a:ext cx="4304768" cy="369332"/>
          </a:xfrm>
          <a:prstGeom prst="rect">
            <a:avLst/>
          </a:prstGeom>
          <a:noFill/>
        </p:spPr>
        <p:txBody>
          <a:bodyPr wrap="none" rtlCol="0">
            <a:spAutoFit/>
          </a:bodyPr>
          <a:lstStyle/>
          <a:p>
            <a:r>
              <a:rPr lang="en-ZA" dirty="0" smtClean="0"/>
              <a:t>Model parameters: r = 0.4 y</a:t>
            </a:r>
            <a:r>
              <a:rPr lang="en-ZA" baseline="30000" dirty="0" smtClean="0"/>
              <a:t>-1</a:t>
            </a:r>
            <a:r>
              <a:rPr lang="en-ZA" dirty="0" smtClean="0"/>
              <a:t>, K= 100 000 t</a:t>
            </a:r>
            <a:endParaRPr lang="en-ZA" dirty="0"/>
          </a:p>
        </p:txBody>
      </p:sp>
      <p:grpSp>
        <p:nvGrpSpPr>
          <p:cNvPr id="11" name="Group 10"/>
          <p:cNvGrpSpPr/>
          <p:nvPr/>
        </p:nvGrpSpPr>
        <p:grpSpPr>
          <a:xfrm>
            <a:off x="4785756" y="1325563"/>
            <a:ext cx="1122167" cy="2277608"/>
            <a:chOff x="4785756" y="1325563"/>
            <a:chExt cx="1122167" cy="2277608"/>
          </a:xfrm>
        </p:grpSpPr>
        <p:cxnSp>
          <p:nvCxnSpPr>
            <p:cNvPr id="8" name="Straight Arrow Connector 7"/>
            <p:cNvCxnSpPr/>
            <p:nvPr/>
          </p:nvCxnSpPr>
          <p:spPr>
            <a:xfrm flipV="1">
              <a:off x="5257800" y="2671948"/>
              <a:ext cx="2969" cy="93122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85756" y="1325563"/>
              <a:ext cx="1122167" cy="369332"/>
            </a:xfrm>
            <a:prstGeom prst="rect">
              <a:avLst/>
            </a:prstGeom>
            <a:noFill/>
          </p:spPr>
          <p:txBody>
            <a:bodyPr wrap="square" rtlCol="0">
              <a:spAutoFit/>
            </a:bodyPr>
            <a:lstStyle/>
            <a:p>
              <a:r>
                <a:rPr lang="en-ZA" b="1" dirty="0" smtClean="0"/>
                <a:t>Holy</a:t>
              </a:r>
              <a:r>
                <a:rPr lang="en-ZA" b="1" dirty="0" smtClean="0">
                  <a:solidFill>
                    <a:srgbClr val="FFFF00"/>
                  </a:solidFill>
                </a:rPr>
                <a:t> </a:t>
              </a:r>
              <a:r>
                <a:rPr lang="en-ZA" b="1" dirty="0" smtClean="0"/>
                <a:t>Grail</a:t>
              </a:r>
              <a:endParaRPr lang="en-ZA" b="1" dirty="0"/>
            </a:p>
          </p:txBody>
        </p:sp>
        <p:sp>
          <p:nvSpPr>
            <p:cNvPr id="10" name="Oval 9"/>
            <p:cNvSpPr/>
            <p:nvPr/>
          </p:nvSpPr>
          <p:spPr>
            <a:xfrm>
              <a:off x="4785756" y="1650670"/>
              <a:ext cx="973776" cy="92924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86" y="2517073"/>
            <a:ext cx="620486" cy="620486"/>
          </a:xfrm>
          <a:prstGeom prst="rect">
            <a:avLst/>
          </a:prstGeom>
        </p:spPr>
      </p:pic>
    </p:spTree>
    <p:extLst>
      <p:ext uri="{BB962C8B-B14F-4D97-AF65-F5344CB8AC3E}">
        <p14:creationId xmlns:p14="http://schemas.microsoft.com/office/powerpoint/2010/main" val="2493546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29" y="210746"/>
            <a:ext cx="10515600" cy="549275"/>
          </a:xfrm>
        </p:spPr>
        <p:txBody>
          <a:bodyPr>
            <a:normAutofit fontScale="90000"/>
          </a:bodyPr>
          <a:lstStyle/>
          <a:p>
            <a:r>
              <a:rPr lang="en-ZA" dirty="0" smtClean="0"/>
              <a:t>How do fishery dynamics alter with MPAs?</a:t>
            </a:r>
            <a:endParaRPr lang="en-ZA" dirty="0"/>
          </a:p>
        </p:txBody>
      </p:sp>
      <p:graphicFrame>
        <p:nvGraphicFramePr>
          <p:cNvPr id="7" name="Chart 6"/>
          <p:cNvGraphicFramePr>
            <a:graphicFrameLocks noGrp="1"/>
          </p:cNvGraphicFramePr>
          <p:nvPr>
            <p:extLst>
              <p:ext uri="{D42A27DB-BD31-4B8C-83A1-F6EECF244321}">
                <p14:modId xmlns:p14="http://schemas.microsoft.com/office/powerpoint/2010/main" val="3173617458"/>
              </p:ext>
            </p:extLst>
          </p:nvPr>
        </p:nvGraphicFramePr>
        <p:xfrm>
          <a:off x="968829" y="485383"/>
          <a:ext cx="8414855" cy="543718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30628" y="6211669"/>
            <a:ext cx="8655959" cy="646331"/>
          </a:xfrm>
          <a:prstGeom prst="rect">
            <a:avLst/>
          </a:prstGeom>
          <a:noFill/>
        </p:spPr>
        <p:txBody>
          <a:bodyPr wrap="none" rtlCol="0">
            <a:spAutoFit/>
          </a:bodyPr>
          <a:lstStyle/>
          <a:p>
            <a:r>
              <a:rPr lang="en-ZA" dirty="0" smtClean="0"/>
              <a:t>MPA model parameters: r = 0.4 y</a:t>
            </a:r>
            <a:r>
              <a:rPr lang="en-ZA" baseline="30000" dirty="0" smtClean="0"/>
              <a:t>-1</a:t>
            </a:r>
            <a:r>
              <a:rPr lang="en-ZA" dirty="0" smtClean="0"/>
              <a:t>, MPAs cover 20% of area, Effort displacement included, </a:t>
            </a:r>
          </a:p>
          <a:p>
            <a:r>
              <a:rPr lang="en-ZA" dirty="0" smtClean="0"/>
              <a:t>Movement mimics resident fish with broadcast spawning</a:t>
            </a:r>
            <a:endParaRPr lang="en-ZA" dirty="0"/>
          </a:p>
        </p:txBody>
      </p:sp>
      <p:grpSp>
        <p:nvGrpSpPr>
          <p:cNvPr id="12" name="Group 11"/>
          <p:cNvGrpSpPr/>
          <p:nvPr/>
        </p:nvGrpSpPr>
        <p:grpSpPr>
          <a:xfrm>
            <a:off x="4964494" y="1944484"/>
            <a:ext cx="525272" cy="351758"/>
            <a:chOff x="4964494" y="1944484"/>
            <a:chExt cx="525272" cy="351758"/>
          </a:xfrm>
        </p:grpSpPr>
        <p:sp>
          <p:nvSpPr>
            <p:cNvPr id="11" name="TextBox 10"/>
            <p:cNvSpPr txBox="1"/>
            <p:nvPr/>
          </p:nvSpPr>
          <p:spPr>
            <a:xfrm>
              <a:off x="4964494" y="1944484"/>
              <a:ext cx="525272" cy="338554"/>
            </a:xfrm>
            <a:prstGeom prst="rect">
              <a:avLst/>
            </a:prstGeom>
            <a:noFill/>
          </p:spPr>
          <p:txBody>
            <a:bodyPr wrap="none" rtlCol="0">
              <a:spAutoFit/>
            </a:bodyPr>
            <a:lstStyle/>
            <a:p>
              <a:r>
                <a:rPr lang="en-ZA" sz="1600" dirty="0"/>
                <a:t>c</a:t>
              </a:r>
              <a:r>
                <a:rPr lang="en-ZA" sz="1600" dirty="0" smtClean="0"/>
                <a:t>ost</a:t>
              </a:r>
              <a:endParaRPr lang="en-ZA" sz="1600" dirty="0"/>
            </a:p>
          </p:txBody>
        </p:sp>
        <p:cxnSp>
          <p:nvCxnSpPr>
            <p:cNvPr id="4" name="Straight Arrow Connector 3"/>
            <p:cNvCxnSpPr/>
            <p:nvPr/>
          </p:nvCxnSpPr>
          <p:spPr>
            <a:xfrm flipH="1">
              <a:off x="5027017" y="1981986"/>
              <a:ext cx="1716" cy="31425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263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152"/>
            <a:ext cx="10515600" cy="941060"/>
          </a:xfrm>
        </p:spPr>
        <p:txBody>
          <a:bodyPr>
            <a:normAutofit/>
          </a:bodyPr>
          <a:lstStyle/>
          <a:p>
            <a:r>
              <a:rPr lang="en-ZA" sz="3200" b="1" dirty="0" smtClean="0"/>
              <a:t>Think of a fishery in your area, and tick the correct boxes.</a:t>
            </a:r>
            <a:endParaRPr lang="en-ZA" sz="3200" b="1" dirty="0"/>
          </a:p>
        </p:txBody>
      </p:sp>
      <p:sp>
        <p:nvSpPr>
          <p:cNvPr id="3" name="Content Placeholder 2"/>
          <p:cNvSpPr>
            <a:spLocks noGrp="1"/>
          </p:cNvSpPr>
          <p:nvPr>
            <p:ph idx="1"/>
          </p:nvPr>
        </p:nvSpPr>
        <p:spPr>
          <a:xfrm>
            <a:off x="838200" y="1549912"/>
            <a:ext cx="10515600" cy="4351338"/>
          </a:xfrm>
        </p:spPr>
        <p:txBody>
          <a:bodyPr>
            <a:normAutofit lnSpcReduction="10000"/>
          </a:bodyPr>
          <a:lstStyle/>
          <a:p>
            <a:pPr marL="354013" indent="-354013">
              <a:buAutoNum type="arabicParenR"/>
            </a:pPr>
            <a:r>
              <a:rPr lang="en-ZA" dirty="0" smtClean="0"/>
              <a:t>Is there an effective </a:t>
            </a:r>
            <a:r>
              <a:rPr lang="en-ZA" dirty="0"/>
              <a:t>catch </a:t>
            </a:r>
            <a:r>
              <a:rPr lang="en-ZA" dirty="0" smtClean="0"/>
              <a:t>monitoring system?</a:t>
            </a:r>
          </a:p>
          <a:p>
            <a:pPr marL="0" indent="0">
              <a:buNone/>
            </a:pPr>
            <a:endParaRPr lang="en-ZA" dirty="0" smtClean="0"/>
          </a:p>
          <a:p>
            <a:pPr marL="0" indent="0">
              <a:buNone/>
            </a:pPr>
            <a:r>
              <a:rPr lang="en-ZA" dirty="0" smtClean="0"/>
              <a:t>2) Is there a robust assessment procedure?</a:t>
            </a:r>
          </a:p>
          <a:p>
            <a:pPr marL="0" indent="0">
              <a:buNone/>
            </a:pPr>
            <a:endParaRPr lang="en-ZA" dirty="0" smtClean="0"/>
          </a:p>
          <a:p>
            <a:pPr marL="0" indent="0">
              <a:buNone/>
            </a:pPr>
            <a:r>
              <a:rPr lang="en-ZA" dirty="0" smtClean="0"/>
              <a:t>3) Is there a reliable observer system?</a:t>
            </a:r>
          </a:p>
          <a:p>
            <a:pPr marL="0" indent="0">
              <a:buNone/>
            </a:pPr>
            <a:endParaRPr lang="en-ZA" dirty="0" smtClean="0"/>
          </a:p>
          <a:p>
            <a:pPr marL="0" indent="0">
              <a:buNone/>
            </a:pPr>
            <a:r>
              <a:rPr lang="en-ZA" dirty="0"/>
              <a:t>4</a:t>
            </a:r>
            <a:r>
              <a:rPr lang="en-ZA" dirty="0" smtClean="0"/>
              <a:t>) Is compliance with regulations good?</a:t>
            </a:r>
          </a:p>
          <a:p>
            <a:pPr marL="0" indent="0">
              <a:buNone/>
            </a:pPr>
            <a:endParaRPr lang="en-ZA" dirty="0" smtClean="0"/>
          </a:p>
          <a:p>
            <a:pPr marL="0" indent="0">
              <a:buNone/>
            </a:pPr>
            <a:r>
              <a:rPr lang="en-ZA" dirty="0"/>
              <a:t>5</a:t>
            </a:r>
            <a:r>
              <a:rPr lang="en-ZA" dirty="0" smtClean="0"/>
              <a:t>) Is the administration corruption-free?</a:t>
            </a:r>
          </a:p>
          <a:p>
            <a:pPr marL="514350" indent="-514350">
              <a:buAutoNum type="arabicParenR"/>
            </a:pPr>
            <a:endParaRPr lang="en-ZA" dirty="0"/>
          </a:p>
        </p:txBody>
      </p:sp>
      <p:grpSp>
        <p:nvGrpSpPr>
          <p:cNvPr id="29" name="Group 28"/>
          <p:cNvGrpSpPr/>
          <p:nvPr/>
        </p:nvGrpSpPr>
        <p:grpSpPr>
          <a:xfrm>
            <a:off x="8317758" y="1473710"/>
            <a:ext cx="2946235" cy="4314360"/>
            <a:chOff x="8317758" y="1549912"/>
            <a:chExt cx="2946235" cy="4314360"/>
          </a:xfrm>
        </p:grpSpPr>
        <p:grpSp>
          <p:nvGrpSpPr>
            <p:cNvPr id="8" name="Group 7"/>
            <p:cNvGrpSpPr/>
            <p:nvPr/>
          </p:nvGrpSpPr>
          <p:grpSpPr>
            <a:xfrm>
              <a:off x="8317758" y="1549912"/>
              <a:ext cx="2946235" cy="523220"/>
              <a:chOff x="1530515" y="2264420"/>
              <a:chExt cx="2946235" cy="523220"/>
            </a:xfrm>
          </p:grpSpPr>
          <p:sp>
            <p:nvSpPr>
              <p:cNvPr id="4" name="Rectangle 3"/>
              <p:cNvSpPr/>
              <p:nvPr/>
            </p:nvSpPr>
            <p:spPr>
              <a:xfrm>
                <a:off x="2183130" y="2343150"/>
                <a:ext cx="514350" cy="3657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5" name="Rectangle 4"/>
              <p:cNvSpPr/>
              <p:nvPr/>
            </p:nvSpPr>
            <p:spPr>
              <a:xfrm>
                <a:off x="3962400" y="2343150"/>
                <a:ext cx="514350" cy="3657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1530515" y="2264420"/>
                <a:ext cx="652615" cy="523220"/>
              </a:xfrm>
              <a:prstGeom prst="rect">
                <a:avLst/>
              </a:prstGeom>
              <a:noFill/>
            </p:spPr>
            <p:txBody>
              <a:bodyPr wrap="none" rtlCol="0">
                <a:spAutoFit/>
              </a:bodyPr>
              <a:lstStyle/>
              <a:p>
                <a:r>
                  <a:rPr lang="en-ZA" sz="2800" dirty="0" smtClean="0"/>
                  <a:t>Yes</a:t>
                </a:r>
                <a:endParaRPr lang="en-ZA" sz="2800" dirty="0"/>
              </a:p>
            </p:txBody>
          </p:sp>
          <p:sp>
            <p:nvSpPr>
              <p:cNvPr id="7" name="TextBox 6"/>
              <p:cNvSpPr txBox="1"/>
              <p:nvPr/>
            </p:nvSpPr>
            <p:spPr>
              <a:xfrm>
                <a:off x="3448050" y="2295197"/>
                <a:ext cx="545342" cy="461665"/>
              </a:xfrm>
              <a:prstGeom prst="rect">
                <a:avLst/>
              </a:prstGeom>
              <a:noFill/>
            </p:spPr>
            <p:txBody>
              <a:bodyPr wrap="none" rtlCol="0">
                <a:spAutoFit/>
              </a:bodyPr>
              <a:lstStyle/>
              <a:p>
                <a:r>
                  <a:rPr lang="en-ZA" sz="2400" dirty="0" smtClean="0"/>
                  <a:t>No</a:t>
                </a:r>
                <a:endParaRPr lang="en-ZA" sz="2400" dirty="0"/>
              </a:p>
            </p:txBody>
          </p:sp>
        </p:grpSp>
        <p:grpSp>
          <p:nvGrpSpPr>
            <p:cNvPr id="9" name="Group 8"/>
            <p:cNvGrpSpPr/>
            <p:nvPr/>
          </p:nvGrpSpPr>
          <p:grpSpPr>
            <a:xfrm>
              <a:off x="8317758" y="2500413"/>
              <a:ext cx="2946235" cy="523220"/>
              <a:chOff x="1530515" y="2264420"/>
              <a:chExt cx="2946235" cy="523220"/>
            </a:xfrm>
          </p:grpSpPr>
          <p:sp>
            <p:nvSpPr>
              <p:cNvPr id="10" name="Rectangle 9"/>
              <p:cNvSpPr/>
              <p:nvPr/>
            </p:nvSpPr>
            <p:spPr>
              <a:xfrm>
                <a:off x="2183130" y="2343150"/>
                <a:ext cx="514350" cy="3657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11" name="Rectangle 10"/>
              <p:cNvSpPr/>
              <p:nvPr/>
            </p:nvSpPr>
            <p:spPr>
              <a:xfrm>
                <a:off x="3962400" y="2343150"/>
                <a:ext cx="514350" cy="3657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p:cNvSpPr txBox="1"/>
              <p:nvPr/>
            </p:nvSpPr>
            <p:spPr>
              <a:xfrm>
                <a:off x="1530515" y="2264420"/>
                <a:ext cx="652615" cy="523220"/>
              </a:xfrm>
              <a:prstGeom prst="rect">
                <a:avLst/>
              </a:prstGeom>
              <a:noFill/>
            </p:spPr>
            <p:txBody>
              <a:bodyPr wrap="none" rtlCol="0">
                <a:spAutoFit/>
              </a:bodyPr>
              <a:lstStyle/>
              <a:p>
                <a:r>
                  <a:rPr lang="en-ZA" sz="2800" dirty="0" smtClean="0"/>
                  <a:t>Yes</a:t>
                </a:r>
                <a:endParaRPr lang="en-ZA" sz="2800" dirty="0"/>
              </a:p>
            </p:txBody>
          </p:sp>
          <p:sp>
            <p:nvSpPr>
              <p:cNvPr id="13" name="TextBox 12"/>
              <p:cNvSpPr txBox="1"/>
              <p:nvPr/>
            </p:nvSpPr>
            <p:spPr>
              <a:xfrm>
                <a:off x="3448050" y="2295197"/>
                <a:ext cx="545342" cy="461665"/>
              </a:xfrm>
              <a:prstGeom prst="rect">
                <a:avLst/>
              </a:prstGeom>
              <a:noFill/>
            </p:spPr>
            <p:txBody>
              <a:bodyPr wrap="none" rtlCol="0">
                <a:spAutoFit/>
              </a:bodyPr>
              <a:lstStyle/>
              <a:p>
                <a:r>
                  <a:rPr lang="en-ZA" sz="2400" dirty="0" smtClean="0"/>
                  <a:t>No</a:t>
                </a:r>
                <a:endParaRPr lang="en-ZA" sz="2400" dirty="0"/>
              </a:p>
            </p:txBody>
          </p:sp>
        </p:grpSp>
        <p:grpSp>
          <p:nvGrpSpPr>
            <p:cNvPr id="14" name="Group 13"/>
            <p:cNvGrpSpPr/>
            <p:nvPr/>
          </p:nvGrpSpPr>
          <p:grpSpPr>
            <a:xfrm>
              <a:off x="8317758" y="3450914"/>
              <a:ext cx="2946235" cy="523220"/>
              <a:chOff x="1530515" y="2264420"/>
              <a:chExt cx="2946235" cy="523220"/>
            </a:xfrm>
          </p:grpSpPr>
          <p:sp>
            <p:nvSpPr>
              <p:cNvPr id="15" name="Rectangle 14"/>
              <p:cNvSpPr/>
              <p:nvPr/>
            </p:nvSpPr>
            <p:spPr>
              <a:xfrm>
                <a:off x="2183130" y="2343150"/>
                <a:ext cx="514350" cy="3657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16" name="Rectangle 15"/>
              <p:cNvSpPr/>
              <p:nvPr/>
            </p:nvSpPr>
            <p:spPr>
              <a:xfrm>
                <a:off x="3962400" y="2343150"/>
                <a:ext cx="514350" cy="3657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TextBox 16"/>
              <p:cNvSpPr txBox="1"/>
              <p:nvPr/>
            </p:nvSpPr>
            <p:spPr>
              <a:xfrm>
                <a:off x="1530515" y="2264420"/>
                <a:ext cx="652615" cy="523220"/>
              </a:xfrm>
              <a:prstGeom prst="rect">
                <a:avLst/>
              </a:prstGeom>
              <a:noFill/>
            </p:spPr>
            <p:txBody>
              <a:bodyPr wrap="none" rtlCol="0">
                <a:spAutoFit/>
              </a:bodyPr>
              <a:lstStyle/>
              <a:p>
                <a:r>
                  <a:rPr lang="en-ZA" sz="2800" dirty="0" smtClean="0"/>
                  <a:t>Yes</a:t>
                </a:r>
                <a:endParaRPr lang="en-ZA" sz="2800" dirty="0"/>
              </a:p>
            </p:txBody>
          </p:sp>
          <p:sp>
            <p:nvSpPr>
              <p:cNvPr id="18" name="TextBox 17"/>
              <p:cNvSpPr txBox="1"/>
              <p:nvPr/>
            </p:nvSpPr>
            <p:spPr>
              <a:xfrm>
                <a:off x="3448050" y="2295197"/>
                <a:ext cx="545342" cy="461665"/>
              </a:xfrm>
              <a:prstGeom prst="rect">
                <a:avLst/>
              </a:prstGeom>
              <a:noFill/>
            </p:spPr>
            <p:txBody>
              <a:bodyPr wrap="none" rtlCol="0">
                <a:spAutoFit/>
              </a:bodyPr>
              <a:lstStyle/>
              <a:p>
                <a:r>
                  <a:rPr lang="en-ZA" sz="2400" dirty="0" smtClean="0"/>
                  <a:t>No</a:t>
                </a:r>
                <a:endParaRPr lang="en-ZA" sz="2400" dirty="0"/>
              </a:p>
            </p:txBody>
          </p:sp>
        </p:grpSp>
        <p:grpSp>
          <p:nvGrpSpPr>
            <p:cNvPr id="19" name="Group 18"/>
            <p:cNvGrpSpPr/>
            <p:nvPr/>
          </p:nvGrpSpPr>
          <p:grpSpPr>
            <a:xfrm>
              <a:off x="8317758" y="4399537"/>
              <a:ext cx="2946235" cy="523220"/>
              <a:chOff x="1530515" y="2264420"/>
              <a:chExt cx="2946235" cy="523220"/>
            </a:xfrm>
          </p:grpSpPr>
          <p:sp>
            <p:nvSpPr>
              <p:cNvPr id="20" name="Rectangle 19"/>
              <p:cNvSpPr/>
              <p:nvPr/>
            </p:nvSpPr>
            <p:spPr>
              <a:xfrm>
                <a:off x="2183130" y="2343150"/>
                <a:ext cx="514350" cy="3657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21" name="Rectangle 20"/>
              <p:cNvSpPr/>
              <p:nvPr/>
            </p:nvSpPr>
            <p:spPr>
              <a:xfrm>
                <a:off x="3962400" y="2343150"/>
                <a:ext cx="514350" cy="3657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p:cNvSpPr txBox="1"/>
              <p:nvPr/>
            </p:nvSpPr>
            <p:spPr>
              <a:xfrm>
                <a:off x="1530515" y="2264420"/>
                <a:ext cx="652615" cy="523220"/>
              </a:xfrm>
              <a:prstGeom prst="rect">
                <a:avLst/>
              </a:prstGeom>
              <a:noFill/>
            </p:spPr>
            <p:txBody>
              <a:bodyPr wrap="none" rtlCol="0">
                <a:spAutoFit/>
              </a:bodyPr>
              <a:lstStyle/>
              <a:p>
                <a:r>
                  <a:rPr lang="en-ZA" sz="2800" dirty="0" smtClean="0"/>
                  <a:t>Yes</a:t>
                </a:r>
                <a:endParaRPr lang="en-ZA" sz="2800" dirty="0"/>
              </a:p>
            </p:txBody>
          </p:sp>
          <p:sp>
            <p:nvSpPr>
              <p:cNvPr id="23" name="TextBox 22"/>
              <p:cNvSpPr txBox="1"/>
              <p:nvPr/>
            </p:nvSpPr>
            <p:spPr>
              <a:xfrm>
                <a:off x="3448050" y="2295197"/>
                <a:ext cx="545342" cy="461665"/>
              </a:xfrm>
              <a:prstGeom prst="rect">
                <a:avLst/>
              </a:prstGeom>
              <a:noFill/>
            </p:spPr>
            <p:txBody>
              <a:bodyPr wrap="none" rtlCol="0">
                <a:spAutoFit/>
              </a:bodyPr>
              <a:lstStyle/>
              <a:p>
                <a:r>
                  <a:rPr lang="en-ZA" sz="2400" dirty="0" smtClean="0"/>
                  <a:t>No</a:t>
                </a:r>
                <a:endParaRPr lang="en-ZA" sz="2400" dirty="0"/>
              </a:p>
            </p:txBody>
          </p:sp>
        </p:grpSp>
        <p:grpSp>
          <p:nvGrpSpPr>
            <p:cNvPr id="24" name="Group 23"/>
            <p:cNvGrpSpPr/>
            <p:nvPr/>
          </p:nvGrpSpPr>
          <p:grpSpPr>
            <a:xfrm>
              <a:off x="8317758" y="5341052"/>
              <a:ext cx="2946235" cy="523220"/>
              <a:chOff x="1530515" y="2264420"/>
              <a:chExt cx="2946235" cy="523220"/>
            </a:xfrm>
          </p:grpSpPr>
          <p:sp>
            <p:nvSpPr>
              <p:cNvPr id="25" name="Rectangle 24"/>
              <p:cNvSpPr/>
              <p:nvPr/>
            </p:nvSpPr>
            <p:spPr>
              <a:xfrm>
                <a:off x="2183130" y="2343150"/>
                <a:ext cx="514350" cy="3657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26" name="Rectangle 25"/>
              <p:cNvSpPr/>
              <p:nvPr/>
            </p:nvSpPr>
            <p:spPr>
              <a:xfrm>
                <a:off x="3962400" y="2343150"/>
                <a:ext cx="514350" cy="3657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TextBox 26"/>
              <p:cNvSpPr txBox="1"/>
              <p:nvPr/>
            </p:nvSpPr>
            <p:spPr>
              <a:xfrm>
                <a:off x="1530515" y="2264420"/>
                <a:ext cx="652615" cy="523220"/>
              </a:xfrm>
              <a:prstGeom prst="rect">
                <a:avLst/>
              </a:prstGeom>
              <a:noFill/>
            </p:spPr>
            <p:txBody>
              <a:bodyPr wrap="none" rtlCol="0">
                <a:spAutoFit/>
              </a:bodyPr>
              <a:lstStyle/>
              <a:p>
                <a:r>
                  <a:rPr lang="en-ZA" sz="2800" dirty="0" smtClean="0"/>
                  <a:t>Yes</a:t>
                </a:r>
                <a:endParaRPr lang="en-ZA" sz="2800" dirty="0"/>
              </a:p>
            </p:txBody>
          </p:sp>
          <p:sp>
            <p:nvSpPr>
              <p:cNvPr id="28" name="TextBox 27"/>
              <p:cNvSpPr txBox="1"/>
              <p:nvPr/>
            </p:nvSpPr>
            <p:spPr>
              <a:xfrm>
                <a:off x="3448050" y="2295197"/>
                <a:ext cx="545342" cy="461665"/>
              </a:xfrm>
              <a:prstGeom prst="rect">
                <a:avLst/>
              </a:prstGeom>
              <a:noFill/>
            </p:spPr>
            <p:txBody>
              <a:bodyPr wrap="none" rtlCol="0">
                <a:spAutoFit/>
              </a:bodyPr>
              <a:lstStyle/>
              <a:p>
                <a:r>
                  <a:rPr lang="en-ZA" sz="2400" dirty="0" smtClean="0"/>
                  <a:t>No</a:t>
                </a:r>
                <a:endParaRPr lang="en-ZA" sz="2400" dirty="0"/>
              </a:p>
            </p:txBody>
          </p:sp>
        </p:grpSp>
      </p:grpSp>
    </p:spTree>
    <p:extLst>
      <p:ext uri="{BB962C8B-B14F-4D97-AF65-F5344CB8AC3E}">
        <p14:creationId xmlns:p14="http://schemas.microsoft.com/office/powerpoint/2010/main" val="39585207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400208980"/>
              </p:ext>
            </p:extLst>
          </p:nvPr>
        </p:nvGraphicFramePr>
        <p:xfrm>
          <a:off x="1135084" y="1281029"/>
          <a:ext cx="8414855" cy="543718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27690" y="154918"/>
            <a:ext cx="10515600" cy="1325563"/>
          </a:xfrm>
        </p:spPr>
        <p:txBody>
          <a:bodyPr>
            <a:normAutofit fontScale="90000"/>
          </a:bodyPr>
          <a:lstStyle/>
          <a:p>
            <a:r>
              <a:rPr lang="en-ZA" dirty="0" smtClean="0"/>
              <a:t>If you ticked </a:t>
            </a:r>
            <a:r>
              <a:rPr lang="en-ZA" dirty="0" smtClean="0">
                <a:solidFill>
                  <a:srgbClr val="FF0000"/>
                </a:solidFill>
              </a:rPr>
              <a:t>no</a:t>
            </a:r>
            <a:r>
              <a:rPr lang="en-ZA" dirty="0" smtClean="0"/>
              <a:t> for one or more questions, your fishery could end up here (if it is not here already).</a:t>
            </a:r>
            <a:endParaRPr lang="en-ZA" dirty="0"/>
          </a:p>
        </p:txBody>
      </p:sp>
      <p:cxnSp>
        <p:nvCxnSpPr>
          <p:cNvPr id="5" name="Straight Arrow Connector 4"/>
          <p:cNvCxnSpPr/>
          <p:nvPr/>
        </p:nvCxnSpPr>
        <p:spPr>
          <a:xfrm>
            <a:off x="5976257" y="1306286"/>
            <a:ext cx="1327068" cy="129441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3146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0" y="2259239"/>
            <a:ext cx="11473543" cy="1325563"/>
          </a:xfrm>
        </p:spPr>
        <p:txBody>
          <a:bodyPr>
            <a:normAutofit/>
          </a:bodyPr>
          <a:lstStyle/>
          <a:p>
            <a:pPr algn="ctr"/>
            <a:r>
              <a:rPr lang="en-ZA" sz="4000" dirty="0" smtClean="0"/>
              <a:t>Sometimes (very, very seldom) scientists get it wrong.</a:t>
            </a:r>
            <a:endParaRPr lang="en-ZA" sz="4000" dirty="0"/>
          </a:p>
        </p:txBody>
      </p:sp>
    </p:spTree>
    <p:extLst>
      <p:ext uri="{BB962C8B-B14F-4D97-AF65-F5344CB8AC3E}">
        <p14:creationId xmlns:p14="http://schemas.microsoft.com/office/powerpoint/2010/main" val="38251389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462" y="198870"/>
            <a:ext cx="10515600" cy="1325563"/>
          </a:xfrm>
        </p:spPr>
        <p:txBody>
          <a:bodyPr>
            <a:normAutofit/>
          </a:bodyPr>
          <a:lstStyle/>
          <a:p>
            <a:r>
              <a:rPr lang="en-ZA" sz="3200" b="1" dirty="0"/>
              <a:t>Mysterious New Whale Species Discovered in Alaska</a:t>
            </a:r>
            <a:br>
              <a:rPr lang="en-ZA" sz="3200" b="1" dirty="0"/>
            </a:br>
            <a:endParaRPr lang="en-ZA" sz="3200" dirty="0"/>
          </a:p>
        </p:txBody>
      </p:sp>
      <p:pic>
        <p:nvPicPr>
          <p:cNvPr id="4" name="Content Placeholder 3"/>
          <p:cNvPicPr>
            <a:picLocks noGrp="1" noChangeAspect="1"/>
          </p:cNvPicPr>
          <p:nvPr>
            <p:ph idx="1"/>
          </p:nvPr>
        </p:nvPicPr>
        <p:blipFill rotWithShape="1">
          <a:blip r:embed="rId2"/>
          <a:srcRect l="20972" t="47777" r="38122" b="13420"/>
          <a:stretch/>
        </p:blipFill>
        <p:spPr>
          <a:xfrm>
            <a:off x="373600" y="980405"/>
            <a:ext cx="10743458" cy="5729844"/>
          </a:xfrm>
          <a:prstGeom prst="rect">
            <a:avLst/>
          </a:prstGeom>
        </p:spPr>
      </p:pic>
    </p:spTree>
    <p:extLst>
      <p:ext uri="{BB962C8B-B14F-4D97-AF65-F5344CB8AC3E}">
        <p14:creationId xmlns:p14="http://schemas.microsoft.com/office/powerpoint/2010/main" val="30012305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10515600" cy="1325563"/>
          </a:xfrm>
        </p:spPr>
        <p:txBody>
          <a:bodyPr/>
          <a:lstStyle/>
          <a:p>
            <a:pPr algn="ctr"/>
            <a:r>
              <a:rPr lang="en-ZA" dirty="0" smtClean="0"/>
              <a:t>Insurance quote</a:t>
            </a:r>
            <a:endParaRPr lang="en-ZA" dirty="0"/>
          </a:p>
        </p:txBody>
      </p:sp>
      <p:graphicFrame>
        <p:nvGraphicFramePr>
          <p:cNvPr id="4" name="Chart 3"/>
          <p:cNvGraphicFramePr>
            <a:graphicFrameLocks noGrp="1"/>
          </p:cNvGraphicFramePr>
          <p:nvPr>
            <p:extLst>
              <p:ext uri="{D42A27DB-BD31-4B8C-83A1-F6EECF244321}">
                <p14:modId xmlns:p14="http://schemas.microsoft.com/office/powerpoint/2010/main" val="74902441"/>
              </p:ext>
            </p:extLst>
          </p:nvPr>
        </p:nvGraphicFramePr>
        <p:xfrm>
          <a:off x="1600201" y="1084097"/>
          <a:ext cx="8414855" cy="543718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130586" y="1360379"/>
            <a:ext cx="1892185" cy="646331"/>
          </a:xfrm>
          <a:prstGeom prst="rect">
            <a:avLst/>
          </a:prstGeom>
          <a:noFill/>
        </p:spPr>
        <p:txBody>
          <a:bodyPr wrap="none" rtlCol="0">
            <a:spAutoFit/>
          </a:bodyPr>
          <a:lstStyle/>
          <a:p>
            <a:pPr algn="ctr"/>
            <a:r>
              <a:rPr lang="en-ZA" sz="3600" dirty="0" smtClean="0"/>
              <a:t>Premium</a:t>
            </a:r>
            <a:endParaRPr lang="en-ZA" sz="3600" dirty="0"/>
          </a:p>
        </p:txBody>
      </p:sp>
      <p:sp>
        <p:nvSpPr>
          <p:cNvPr id="6" name="TextBox 5"/>
          <p:cNvSpPr txBox="1"/>
          <p:nvPr/>
        </p:nvSpPr>
        <p:spPr>
          <a:xfrm>
            <a:off x="7761514" y="2884714"/>
            <a:ext cx="1266565" cy="646331"/>
          </a:xfrm>
          <a:prstGeom prst="rect">
            <a:avLst/>
          </a:prstGeom>
          <a:noFill/>
        </p:spPr>
        <p:txBody>
          <a:bodyPr wrap="none" rtlCol="0">
            <a:spAutoFit/>
          </a:bodyPr>
          <a:lstStyle/>
          <a:p>
            <a:r>
              <a:rPr lang="en-ZA" sz="3600" dirty="0"/>
              <a:t>C</a:t>
            </a:r>
            <a:r>
              <a:rPr lang="en-ZA" sz="3600" dirty="0" smtClean="0"/>
              <a:t>over</a:t>
            </a:r>
            <a:endParaRPr lang="en-ZA" sz="3600" dirty="0"/>
          </a:p>
        </p:txBody>
      </p:sp>
      <p:cxnSp>
        <p:nvCxnSpPr>
          <p:cNvPr id="8" name="Straight Arrow Connector 7"/>
          <p:cNvCxnSpPr/>
          <p:nvPr/>
        </p:nvCxnSpPr>
        <p:spPr>
          <a:xfrm flipH="1">
            <a:off x="5671458" y="1905000"/>
            <a:ext cx="696685" cy="8164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p:cNvCxnSpPr>
          <p:nvPr/>
        </p:nvCxnSpPr>
        <p:spPr>
          <a:xfrm flipH="1">
            <a:off x="8265227" y="3531045"/>
            <a:ext cx="129570" cy="5303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3292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679"/>
            <a:ext cx="10515600" cy="985323"/>
          </a:xfrm>
        </p:spPr>
        <p:txBody>
          <a:bodyPr/>
          <a:lstStyle/>
          <a:p>
            <a:pPr algn="ctr"/>
            <a:r>
              <a:rPr lang="en-ZA" b="1" dirty="0" smtClean="0"/>
              <a:t>Annual costs of insurance</a:t>
            </a:r>
            <a:endParaRPr lang="en-ZA"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078" y="2826498"/>
            <a:ext cx="2857500" cy="1905000"/>
          </a:xfrm>
          <a:prstGeom prst="rect">
            <a:avLst/>
          </a:prstGeom>
        </p:spPr>
      </p:pic>
      <p:sp>
        <p:nvSpPr>
          <p:cNvPr id="8" name="TextBox 7"/>
          <p:cNvSpPr txBox="1"/>
          <p:nvPr/>
        </p:nvSpPr>
        <p:spPr>
          <a:xfrm>
            <a:off x="4757058" y="3455832"/>
            <a:ext cx="5541966" cy="646331"/>
          </a:xfrm>
          <a:prstGeom prst="rect">
            <a:avLst/>
          </a:prstGeom>
          <a:noFill/>
        </p:spPr>
        <p:txBody>
          <a:bodyPr wrap="none" rtlCol="0">
            <a:spAutoFit/>
          </a:bodyPr>
          <a:lstStyle/>
          <a:p>
            <a:r>
              <a:rPr lang="en-ZA" sz="3600" dirty="0" smtClean="0"/>
              <a:t>4.5% of the value of your car</a:t>
            </a:r>
            <a:endParaRPr lang="en-ZA" sz="36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148" y="1128002"/>
            <a:ext cx="1575874" cy="1562099"/>
          </a:xfrm>
          <a:prstGeom prst="rect">
            <a:avLst/>
          </a:prstGeom>
        </p:spPr>
      </p:pic>
      <p:sp>
        <p:nvSpPr>
          <p:cNvPr id="10" name="TextBox 9"/>
          <p:cNvSpPr txBox="1"/>
          <p:nvPr/>
        </p:nvSpPr>
        <p:spPr>
          <a:xfrm>
            <a:off x="4192159" y="1808684"/>
            <a:ext cx="6106865" cy="646331"/>
          </a:xfrm>
          <a:prstGeom prst="rect">
            <a:avLst/>
          </a:prstGeom>
          <a:noFill/>
        </p:spPr>
        <p:txBody>
          <a:bodyPr wrap="none" rtlCol="0">
            <a:spAutoFit/>
          </a:bodyPr>
          <a:lstStyle/>
          <a:p>
            <a:r>
              <a:rPr lang="en-ZA" sz="3600" dirty="0" smtClean="0"/>
              <a:t>1.5% of the value of your house</a:t>
            </a:r>
            <a:endParaRPr lang="en-ZA" sz="36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564" y="5173486"/>
            <a:ext cx="2726722" cy="1633004"/>
          </a:xfrm>
          <a:prstGeom prst="rect">
            <a:avLst/>
          </a:prstGeom>
        </p:spPr>
      </p:pic>
      <p:sp>
        <p:nvSpPr>
          <p:cNvPr id="12" name="TextBox 11"/>
          <p:cNvSpPr txBox="1"/>
          <p:nvPr/>
        </p:nvSpPr>
        <p:spPr>
          <a:xfrm>
            <a:off x="4142852" y="5474285"/>
            <a:ext cx="6156172" cy="646331"/>
          </a:xfrm>
          <a:prstGeom prst="rect">
            <a:avLst/>
          </a:prstGeom>
          <a:noFill/>
        </p:spPr>
        <p:txBody>
          <a:bodyPr wrap="none" rtlCol="0">
            <a:spAutoFit/>
          </a:bodyPr>
          <a:lstStyle/>
          <a:p>
            <a:r>
              <a:rPr lang="en-ZA" sz="3600" dirty="0" smtClean="0"/>
              <a:t>How much should we pay here?</a:t>
            </a:r>
            <a:endParaRPr lang="en-ZA" sz="3600" dirty="0"/>
          </a:p>
        </p:txBody>
      </p:sp>
    </p:spTree>
    <p:extLst>
      <p:ext uri="{BB962C8B-B14F-4D97-AF65-F5344CB8AC3E}">
        <p14:creationId xmlns:p14="http://schemas.microsoft.com/office/powerpoint/2010/main" val="29780271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613</Words>
  <Application>Microsoft Macintosh PowerPoint</Application>
  <PresentationFormat>Custom</PresentationFormat>
  <Paragraphs>84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Some advantages of MPAs for fisheries</vt:lpstr>
      <vt:lpstr>The Schaefer production model </vt:lpstr>
      <vt:lpstr>How do fishery dynamics alter with MPAs?</vt:lpstr>
      <vt:lpstr>Think of a fishery in your area, and tick the correct boxes.</vt:lpstr>
      <vt:lpstr>If you ticked no for one or more questions, your fishery could end up here (if it is not here already).</vt:lpstr>
      <vt:lpstr>Sometimes (very, very seldom) scientists get it wrong.</vt:lpstr>
      <vt:lpstr>Mysterious New Whale Species Discovered in Alaska </vt:lpstr>
      <vt:lpstr>Insurance quote</vt:lpstr>
      <vt:lpstr>Annual costs of insurance</vt:lpstr>
      <vt:lpstr>Regulation by TAC and effort control have some limitations.</vt:lpstr>
      <vt:lpstr>Most types of fishing gear catch several species of fish at once, other than the one targeted</vt:lpstr>
      <vt:lpstr>These other species are usually less productive.  What happens to catches of these species when we reach for the Holy Grail?</vt:lpstr>
      <vt:lpstr>Fisheries assessment is easy at high latitudes, but difficult in the tropics. Why?</vt:lpstr>
      <vt:lpstr>Problem  Fisheries assessments are difficult in the tropics.   AND   Tropical countries have the worst governance and the weakest scientific capacity. </vt:lpstr>
      <vt:lpstr>PowerPoint Presentation</vt:lpstr>
      <vt:lpstr>Farmers select the best strains for breeding</vt:lpstr>
      <vt:lpstr>Fishing does the opposite</vt:lpstr>
      <vt:lpstr>MPAs can provide substantial benefits to most of the world’s fisheries</vt:lpstr>
    </vt:vector>
  </TitlesOfParts>
  <Company>University of Cape Town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advantages of MPAs for fisheries</dc:title>
  <dc:creator>Colin Attwood</dc:creator>
  <cp:lastModifiedBy>Claire Attwood</cp:lastModifiedBy>
  <cp:revision>45</cp:revision>
  <dcterms:created xsi:type="dcterms:W3CDTF">2016-08-20T17:41:04Z</dcterms:created>
  <dcterms:modified xsi:type="dcterms:W3CDTF">2016-08-29T07:08:55Z</dcterms:modified>
</cp:coreProperties>
</file>