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drawings/drawing3.xml" ContentType="application/vnd.openxmlformats-officedocument.drawingml.chartshapes+xml"/>
  <Override PartName="/ppt/charts/chart4.xml" ContentType="application/vnd.openxmlformats-officedocument.drawingml.chart+xml"/>
  <Override PartName="/ppt/drawings/drawing4.xml" ContentType="application/vnd.openxmlformats-officedocument.drawingml.chartshapes+xml"/>
  <Override PartName="/ppt/charts/chart5.xml" ContentType="application/vnd.openxmlformats-officedocument.drawingml.chart+xml"/>
  <Override PartName="/ppt/drawings/drawing5.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Override PartName="/ppt/charts/style1.xml" ContentType="application/vnd.ms-office.chartstyle+xml"/>
  <Override PartName="/ppt/charts/colors1.xml" ContentType="application/vnd.ms-office.chartcolorstyle+xml"/>
  <Override PartName="/ppt/charts/style2.xml" ContentType="application/vnd.ms-office.chartstyle+xml"/>
  <Override PartName="/ppt/charts/colors2.xml" ContentType="application/vnd.ms-office.chartcolorstyle+xml"/>
  <Override PartName="/ppt/charts/style3.xml" ContentType="application/vnd.ms-office.chartstyle+xml"/>
  <Override PartName="/ppt/charts/colors3.xml" ContentType="application/vnd.ms-office.chartcolorstyle+xml"/>
  <Override PartName="/ppt/charts/style4.xml" ContentType="application/vnd.ms-office.chartstyle+xml"/>
  <Override PartName="/ppt/charts/colors4.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1" r:id="rId4"/>
    <p:sldId id="258" r:id="rId5"/>
    <p:sldId id="259" r:id="rId6"/>
    <p:sldId id="264" r:id="rId7"/>
    <p:sldId id="257" r:id="rId8"/>
    <p:sldId id="275" r:id="rId9"/>
    <p:sldId id="260" r:id="rId10"/>
    <p:sldId id="263" r:id="rId11"/>
    <p:sldId id="266" r:id="rId12"/>
    <p:sldId id="265" r:id="rId13"/>
    <p:sldId id="267" r:id="rId14"/>
    <p:sldId id="268" r:id="rId15"/>
    <p:sldId id="272" r:id="rId16"/>
    <p:sldId id="270" r:id="rId17"/>
    <p:sldId id="269" r:id="rId18"/>
    <p:sldId id="274"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5" d="100"/>
          <a:sy n="95" d="100"/>
        </p:scale>
        <p:origin x="-992" y="-11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4" Type="http://schemas.microsoft.com/office/2011/relationships/chartColorStyle" Target="colors1.xml"/><Relationship Id="rId1" Type="http://schemas.openxmlformats.org/officeDocument/2006/relationships/oleObject" Target="file:///C:\Users\Colin%20Attwood\Documents\Routines\Schaefer%20MPA%20fishing%20model.xls" TargetMode="External"/><Relationship Id="rId2"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4" Type="http://schemas.microsoft.com/office/2011/relationships/chartColorStyle" Target="colors2.xml"/><Relationship Id="rId1" Type="http://schemas.openxmlformats.org/officeDocument/2006/relationships/oleObject" Target="file:///C:\Users\Colin%20Attwood\Documents\Routines\Schaefer%20MPA%20fishing%20model.xls" TargetMode="External"/><Relationship Id="rId2"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4" Type="http://schemas.microsoft.com/office/2011/relationships/chartColorStyle" Target="colors3.xml"/><Relationship Id="rId1" Type="http://schemas.openxmlformats.org/officeDocument/2006/relationships/oleObject" Target="file:///C:\Users\Colin%20Attwood\Documents\Routines\Schaefer%20MPA%20fishing%20model.xls" TargetMode="External"/><Relationship Id="rId2" Type="http://schemas.openxmlformats.org/officeDocument/2006/relationships/chartUserShapes" Target="../drawings/drawing3.xml"/></Relationships>
</file>

<file path=ppt/charts/_rels/chart4.xml.rels><?xml version="1.0" encoding="UTF-8" standalone="yes"?>
<Relationships xmlns="http://schemas.openxmlformats.org/package/2006/relationships"><Relationship Id="rId3" Type="http://schemas.microsoft.com/office/2011/relationships/chartStyle" Target="style4.xml"/><Relationship Id="rId4" Type="http://schemas.microsoft.com/office/2011/relationships/chartColorStyle" Target="colors4.xml"/><Relationship Id="rId1" Type="http://schemas.openxmlformats.org/officeDocument/2006/relationships/oleObject" Target="file:///C:\Users\Colin%20Attwood\Documents\Routines\Schaefer%20MPA%20fishing%20model.xls" TargetMode="External"/><Relationship Id="rId2" Type="http://schemas.openxmlformats.org/officeDocument/2006/relationships/chartUserShapes" Target="../drawings/drawing4.xml"/></Relationships>
</file>

<file path=ppt/charts/_rels/chart5.xml.rels><?xml version="1.0" encoding="UTF-8" standalone="yes"?>
<Relationships xmlns="http://schemas.openxmlformats.org/package/2006/relationships"><Relationship Id="rId1" Type="http://schemas.openxmlformats.org/officeDocument/2006/relationships/oleObject" Target="file:///C:\Users\Colin%20Attwood\Documents\Routines\Schaefer%20MPA%20fishing%20model.xls" TargetMode="External"/><Relationship Id="rId2" Type="http://schemas.openxmlformats.org/officeDocument/2006/relationships/chartUserShapes" Target="../drawings/drawing5.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8989575664062"/>
          <c:y val="0.165487775557277"/>
          <c:w val="0.799354014076031"/>
          <c:h val="0.620505656280735"/>
        </c:manualLayout>
      </c:layout>
      <c:scatterChart>
        <c:scatterStyle val="lineMarker"/>
        <c:varyColors val="0"/>
        <c:ser>
          <c:idx val="0"/>
          <c:order val="0"/>
          <c:spPr>
            <a:ln w="28575" cap="rnd">
              <a:solidFill>
                <a:srgbClr val="FF0000"/>
              </a:solidFill>
              <a:round/>
            </a:ln>
            <a:effectLst/>
          </c:spPr>
          <c:marker>
            <c:symbol val="circle"/>
            <c:size val="5"/>
            <c:spPr>
              <a:solidFill>
                <a:srgbClr val="FF0000"/>
              </a:solidFill>
              <a:ln w="9525">
                <a:solidFill>
                  <a:schemeClr val="accent1"/>
                </a:solidFill>
              </a:ln>
              <a:effectLst/>
            </c:spPr>
          </c:marker>
          <c:xVal>
            <c:numRef>
              <c:f>Model!$O$15:$AI$15</c:f>
              <c:numCache>
                <c:formatCode>General</c:formatCode>
                <c:ptCount val="21"/>
                <c:pt idx="0">
                  <c:v>0.0</c:v>
                </c:pt>
                <c:pt idx="1">
                  <c:v>0.02</c:v>
                </c:pt>
                <c:pt idx="2">
                  <c:v>0.04</c:v>
                </c:pt>
                <c:pt idx="3">
                  <c:v>0.06</c:v>
                </c:pt>
                <c:pt idx="4">
                  <c:v>0.08</c:v>
                </c:pt>
                <c:pt idx="5">
                  <c:v>0.1</c:v>
                </c:pt>
                <c:pt idx="6">
                  <c:v>0.12</c:v>
                </c:pt>
                <c:pt idx="7">
                  <c:v>0.14</c:v>
                </c:pt>
                <c:pt idx="8">
                  <c:v>0.16</c:v>
                </c:pt>
                <c:pt idx="9">
                  <c:v>0.18</c:v>
                </c:pt>
                <c:pt idx="10">
                  <c:v>0.2</c:v>
                </c:pt>
                <c:pt idx="11">
                  <c:v>0.22</c:v>
                </c:pt>
                <c:pt idx="12">
                  <c:v>0.24</c:v>
                </c:pt>
                <c:pt idx="13">
                  <c:v>0.26</c:v>
                </c:pt>
                <c:pt idx="14">
                  <c:v>0.28</c:v>
                </c:pt>
                <c:pt idx="15">
                  <c:v>0.3</c:v>
                </c:pt>
                <c:pt idx="16">
                  <c:v>0.32</c:v>
                </c:pt>
                <c:pt idx="17">
                  <c:v>0.34</c:v>
                </c:pt>
                <c:pt idx="18">
                  <c:v>0.36</c:v>
                </c:pt>
                <c:pt idx="19">
                  <c:v>0.38</c:v>
                </c:pt>
                <c:pt idx="20">
                  <c:v>0.4</c:v>
                </c:pt>
              </c:numCache>
            </c:numRef>
          </c:xVal>
          <c:yVal>
            <c:numRef>
              <c:f>Model!$O$25:$AI$25</c:f>
              <c:numCache>
                <c:formatCode>General</c:formatCode>
                <c:ptCount val="21"/>
                <c:pt idx="0">
                  <c:v>0.0</c:v>
                </c:pt>
                <c:pt idx="1">
                  <c:v>1.900000000000002</c:v>
                </c:pt>
                <c:pt idx="2">
                  <c:v>3.6</c:v>
                </c:pt>
                <c:pt idx="3">
                  <c:v>5.100000000000001</c:v>
                </c:pt>
                <c:pt idx="4">
                  <c:v>6.4</c:v>
                </c:pt>
                <c:pt idx="5">
                  <c:v>7.500000000000001</c:v>
                </c:pt>
                <c:pt idx="6">
                  <c:v>8.4</c:v>
                </c:pt>
                <c:pt idx="7">
                  <c:v>9.100000000000001</c:v>
                </c:pt>
                <c:pt idx="8">
                  <c:v>9.6</c:v>
                </c:pt>
                <c:pt idx="9">
                  <c:v>9.9</c:v>
                </c:pt>
                <c:pt idx="10">
                  <c:v>10.0</c:v>
                </c:pt>
                <c:pt idx="11">
                  <c:v>9.9</c:v>
                </c:pt>
                <c:pt idx="12">
                  <c:v>9.600000000000001</c:v>
                </c:pt>
                <c:pt idx="13">
                  <c:v>9.1</c:v>
                </c:pt>
                <c:pt idx="14">
                  <c:v>8.4</c:v>
                </c:pt>
                <c:pt idx="15">
                  <c:v>7.500000000000003</c:v>
                </c:pt>
                <c:pt idx="16">
                  <c:v>6.400000000000002</c:v>
                </c:pt>
                <c:pt idx="17">
                  <c:v>5.100000000000001</c:v>
                </c:pt>
                <c:pt idx="18">
                  <c:v>3.600000000000003</c:v>
                </c:pt>
                <c:pt idx="19">
                  <c:v>1.900000000000002</c:v>
                </c:pt>
                <c:pt idx="20">
                  <c:v>0.0</c:v>
                </c:pt>
              </c:numCache>
            </c:numRef>
          </c:yVal>
          <c:smooth val="0"/>
        </c:ser>
        <c:dLbls>
          <c:showLegendKey val="0"/>
          <c:showVal val="0"/>
          <c:showCatName val="0"/>
          <c:showSerName val="0"/>
          <c:showPercent val="0"/>
          <c:showBubbleSize val="0"/>
        </c:dLbls>
        <c:axId val="1801650568"/>
        <c:axId val="1832665656"/>
      </c:scatterChart>
      <c:valAx>
        <c:axId val="1801650568"/>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sz="2800">
                    <a:solidFill>
                      <a:sysClr val="windowText" lastClr="000000"/>
                    </a:solidFill>
                  </a:rPr>
                  <a:t>Fishing mortality rate </a:t>
                </a:r>
                <a:r>
                  <a:rPr lang="en-US" sz="2400">
                    <a:solidFill>
                      <a:sysClr val="windowText" lastClr="000000"/>
                    </a:solidFill>
                  </a:rPr>
                  <a:t>(y</a:t>
                </a:r>
                <a:r>
                  <a:rPr lang="en-US" sz="2400" baseline="30000">
                    <a:solidFill>
                      <a:sysClr val="windowText" lastClr="000000"/>
                    </a:solidFill>
                  </a:rPr>
                  <a:t>-1</a:t>
                </a:r>
                <a:r>
                  <a:rPr lang="en-US" sz="2400">
                    <a:solidFill>
                      <a:sysClr val="windowText" lastClr="000000"/>
                    </a:solidFill>
                  </a:rPr>
                  <a:t>)</a:t>
                </a:r>
              </a:p>
            </c:rich>
          </c:tx>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1832665656"/>
        <c:crosses val="autoZero"/>
        <c:crossBetween val="midCat"/>
      </c:valAx>
      <c:valAx>
        <c:axId val="1832665656"/>
        <c:scaling>
          <c:orientation val="minMax"/>
        </c:scaling>
        <c:delete val="0"/>
        <c:axPos val="l"/>
        <c:title>
          <c:tx>
            <c:rich>
              <a:bodyPr rot="-5400000" spcFirstLastPara="1" vertOverflow="ellipsis" vert="horz" wrap="square" anchor="ctr" anchorCtr="1"/>
              <a:lstStyle/>
              <a:p>
                <a:pPr>
                  <a:defRPr sz="2400" b="0" i="0" u="none" strike="noStrike" kern="1200" baseline="0">
                    <a:solidFill>
                      <a:schemeClr val="tx1"/>
                    </a:solidFill>
                    <a:latin typeface="+mn-lt"/>
                    <a:ea typeface="+mn-ea"/>
                    <a:cs typeface="+mn-cs"/>
                  </a:defRPr>
                </a:pPr>
                <a:r>
                  <a:rPr lang="en-US" sz="2400" dirty="0">
                    <a:solidFill>
                      <a:schemeClr val="tx1"/>
                    </a:solidFill>
                  </a:rPr>
                  <a:t>Equilibrium annual </a:t>
                </a:r>
                <a:r>
                  <a:rPr lang="en-US" sz="2400" dirty="0" smtClean="0">
                    <a:solidFill>
                      <a:schemeClr val="tx1"/>
                    </a:solidFill>
                  </a:rPr>
                  <a:t>catch (1000 t) </a:t>
                </a:r>
                <a:endParaRPr lang="en-US" sz="2400" dirty="0">
                  <a:solidFill>
                    <a:schemeClr val="tx1"/>
                  </a:solidFill>
                </a:endParaRPr>
              </a:p>
              <a:p>
                <a:pPr>
                  <a:defRPr sz="2400" b="0" i="0" u="none" strike="noStrike" kern="1200" baseline="0">
                    <a:solidFill>
                      <a:schemeClr val="tx1"/>
                    </a:solidFill>
                    <a:latin typeface="+mn-lt"/>
                    <a:ea typeface="+mn-ea"/>
                    <a:cs typeface="+mn-cs"/>
                  </a:defRPr>
                </a:pPr>
                <a:endParaRPr lang="en-US" sz="1800" dirty="0">
                  <a:solidFill>
                    <a:schemeClr val="tx1"/>
                  </a:solidFill>
                </a:endParaRPr>
              </a:p>
            </c:rich>
          </c:tx>
          <c:layout>
            <c:manualLayout>
              <c:xMode val="edge"/>
              <c:yMode val="edge"/>
              <c:x val="0.0136606215038169"/>
              <c:y val="0.120087156453757"/>
            </c:manualLayout>
          </c:layout>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1801650568"/>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0620711824506"/>
          <c:y val="0.163145391173782"/>
          <c:w val="0.799354014076031"/>
          <c:h val="0.620505656280735"/>
        </c:manualLayout>
      </c:layout>
      <c:scatterChart>
        <c:scatterStyle val="lineMarker"/>
        <c:varyColors val="0"/>
        <c:ser>
          <c:idx val="0"/>
          <c:order val="0"/>
          <c:spPr>
            <a:ln w="28575" cap="rnd">
              <a:solidFill>
                <a:srgbClr val="FF0000"/>
              </a:solidFill>
              <a:round/>
            </a:ln>
            <a:effectLst/>
          </c:spPr>
          <c:marker>
            <c:symbol val="circle"/>
            <c:size val="5"/>
            <c:spPr>
              <a:solidFill>
                <a:srgbClr val="FF0000"/>
              </a:solidFill>
              <a:ln w="9525">
                <a:solidFill>
                  <a:srgbClr val="FF0000"/>
                </a:solidFill>
              </a:ln>
              <a:effectLst/>
            </c:spPr>
          </c:marker>
          <c:xVal>
            <c:numRef>
              <c:f>Model!$O$15:$AI$15</c:f>
              <c:numCache>
                <c:formatCode>General</c:formatCode>
                <c:ptCount val="21"/>
                <c:pt idx="0">
                  <c:v>0.0</c:v>
                </c:pt>
                <c:pt idx="1">
                  <c:v>0.02</c:v>
                </c:pt>
                <c:pt idx="2">
                  <c:v>0.04</c:v>
                </c:pt>
                <c:pt idx="3">
                  <c:v>0.06</c:v>
                </c:pt>
                <c:pt idx="4">
                  <c:v>0.08</c:v>
                </c:pt>
                <c:pt idx="5">
                  <c:v>0.1</c:v>
                </c:pt>
                <c:pt idx="6">
                  <c:v>0.12</c:v>
                </c:pt>
                <c:pt idx="7">
                  <c:v>0.14</c:v>
                </c:pt>
                <c:pt idx="8">
                  <c:v>0.16</c:v>
                </c:pt>
                <c:pt idx="9">
                  <c:v>0.18</c:v>
                </c:pt>
                <c:pt idx="10">
                  <c:v>0.2</c:v>
                </c:pt>
                <c:pt idx="11">
                  <c:v>0.22</c:v>
                </c:pt>
                <c:pt idx="12">
                  <c:v>0.24</c:v>
                </c:pt>
                <c:pt idx="13">
                  <c:v>0.26</c:v>
                </c:pt>
                <c:pt idx="14">
                  <c:v>0.28</c:v>
                </c:pt>
                <c:pt idx="15">
                  <c:v>0.3</c:v>
                </c:pt>
                <c:pt idx="16">
                  <c:v>0.32</c:v>
                </c:pt>
                <c:pt idx="17">
                  <c:v>0.34</c:v>
                </c:pt>
                <c:pt idx="18">
                  <c:v>0.36</c:v>
                </c:pt>
                <c:pt idx="19">
                  <c:v>0.38</c:v>
                </c:pt>
                <c:pt idx="20">
                  <c:v>0.4</c:v>
                </c:pt>
              </c:numCache>
            </c:numRef>
          </c:xVal>
          <c:yVal>
            <c:numRef>
              <c:f>Model!$O$25:$AI$25</c:f>
              <c:numCache>
                <c:formatCode>General</c:formatCode>
                <c:ptCount val="21"/>
                <c:pt idx="0">
                  <c:v>0.0</c:v>
                </c:pt>
                <c:pt idx="1">
                  <c:v>1.900000000000002</c:v>
                </c:pt>
                <c:pt idx="2">
                  <c:v>3.6</c:v>
                </c:pt>
                <c:pt idx="3">
                  <c:v>5.100000000000001</c:v>
                </c:pt>
                <c:pt idx="4">
                  <c:v>6.4</c:v>
                </c:pt>
                <c:pt idx="5">
                  <c:v>7.500000000000001</c:v>
                </c:pt>
                <c:pt idx="6">
                  <c:v>8.4</c:v>
                </c:pt>
                <c:pt idx="7">
                  <c:v>9.100000000000001</c:v>
                </c:pt>
                <c:pt idx="8">
                  <c:v>9.6</c:v>
                </c:pt>
                <c:pt idx="9">
                  <c:v>9.9</c:v>
                </c:pt>
                <c:pt idx="10">
                  <c:v>10.0</c:v>
                </c:pt>
                <c:pt idx="11">
                  <c:v>9.9</c:v>
                </c:pt>
                <c:pt idx="12">
                  <c:v>9.600000000000001</c:v>
                </c:pt>
                <c:pt idx="13">
                  <c:v>9.1</c:v>
                </c:pt>
                <c:pt idx="14">
                  <c:v>8.4</c:v>
                </c:pt>
                <c:pt idx="15">
                  <c:v>7.500000000000003</c:v>
                </c:pt>
                <c:pt idx="16">
                  <c:v>6.400000000000002</c:v>
                </c:pt>
                <c:pt idx="17">
                  <c:v>5.100000000000001</c:v>
                </c:pt>
                <c:pt idx="18">
                  <c:v>3.600000000000003</c:v>
                </c:pt>
                <c:pt idx="19">
                  <c:v>1.900000000000002</c:v>
                </c:pt>
                <c:pt idx="20">
                  <c:v>0.0</c:v>
                </c:pt>
              </c:numCache>
            </c:numRef>
          </c:yVal>
          <c:smooth val="0"/>
        </c:ser>
        <c:ser>
          <c:idx val="1"/>
          <c:order val="1"/>
          <c:spPr>
            <a:ln w="25400" cap="rnd">
              <a:solidFill>
                <a:srgbClr val="00B050"/>
              </a:solidFill>
              <a:round/>
            </a:ln>
            <a:effectLst/>
          </c:spPr>
          <c:marker>
            <c:symbol val="circle"/>
            <c:size val="5"/>
            <c:spPr>
              <a:solidFill>
                <a:srgbClr val="00B050"/>
              </a:solidFill>
              <a:ln w="9525">
                <a:solidFill>
                  <a:srgbClr val="00B050"/>
                </a:solidFill>
              </a:ln>
              <a:effectLst/>
            </c:spPr>
          </c:marker>
          <c:xVal>
            <c:numRef>
              <c:f>Model!$O$15:$AL$15</c:f>
              <c:numCache>
                <c:formatCode>General</c:formatCode>
                <c:ptCount val="24"/>
                <c:pt idx="0">
                  <c:v>0.0</c:v>
                </c:pt>
                <c:pt idx="1">
                  <c:v>0.02</c:v>
                </c:pt>
                <c:pt idx="2">
                  <c:v>0.04</c:v>
                </c:pt>
                <c:pt idx="3">
                  <c:v>0.06</c:v>
                </c:pt>
                <c:pt idx="4">
                  <c:v>0.08</c:v>
                </c:pt>
                <c:pt idx="5">
                  <c:v>0.1</c:v>
                </c:pt>
                <c:pt idx="6">
                  <c:v>0.12</c:v>
                </c:pt>
                <c:pt idx="7">
                  <c:v>0.14</c:v>
                </c:pt>
                <c:pt idx="8">
                  <c:v>0.16</c:v>
                </c:pt>
                <c:pt idx="9">
                  <c:v>0.18</c:v>
                </c:pt>
                <c:pt idx="10">
                  <c:v>0.2</c:v>
                </c:pt>
                <c:pt idx="11">
                  <c:v>0.22</c:v>
                </c:pt>
                <c:pt idx="12">
                  <c:v>0.24</c:v>
                </c:pt>
                <c:pt idx="13">
                  <c:v>0.26</c:v>
                </c:pt>
                <c:pt idx="14">
                  <c:v>0.28</c:v>
                </c:pt>
                <c:pt idx="15">
                  <c:v>0.3</c:v>
                </c:pt>
                <c:pt idx="16">
                  <c:v>0.32</c:v>
                </c:pt>
                <c:pt idx="17">
                  <c:v>0.34</c:v>
                </c:pt>
                <c:pt idx="18">
                  <c:v>0.36</c:v>
                </c:pt>
                <c:pt idx="19">
                  <c:v>0.38</c:v>
                </c:pt>
                <c:pt idx="20">
                  <c:v>0.4</c:v>
                </c:pt>
                <c:pt idx="21">
                  <c:v>0.42</c:v>
                </c:pt>
                <c:pt idx="22">
                  <c:v>0.44</c:v>
                </c:pt>
                <c:pt idx="23">
                  <c:v>0.46</c:v>
                </c:pt>
              </c:numCache>
            </c:numRef>
          </c:xVal>
          <c:yVal>
            <c:numRef>
              <c:f>Model!$O$23:$AL$23</c:f>
              <c:numCache>
                <c:formatCode>0.00</c:formatCode>
                <c:ptCount val="24"/>
                <c:pt idx="0" formatCode="General">
                  <c:v>0.0</c:v>
                </c:pt>
                <c:pt idx="1">
                  <c:v>1.88</c:v>
                </c:pt>
                <c:pt idx="2" formatCode="General">
                  <c:v>3.52</c:v>
                </c:pt>
                <c:pt idx="3" formatCode="General">
                  <c:v>4.93</c:v>
                </c:pt>
                <c:pt idx="4" formatCode="General">
                  <c:v>6.1</c:v>
                </c:pt>
                <c:pt idx="5" formatCode="General">
                  <c:v>7.05</c:v>
                </c:pt>
                <c:pt idx="6" formatCode="General">
                  <c:v>7.77</c:v>
                </c:pt>
                <c:pt idx="7" formatCode="General">
                  <c:v>8.27</c:v>
                </c:pt>
                <c:pt idx="8" formatCode="General">
                  <c:v>8.57</c:v>
                </c:pt>
                <c:pt idx="9" formatCode="General">
                  <c:v>8.67</c:v>
                </c:pt>
                <c:pt idx="10" formatCode="General">
                  <c:v>8.59</c:v>
                </c:pt>
                <c:pt idx="11" formatCode="General">
                  <c:v>8.34</c:v>
                </c:pt>
                <c:pt idx="12" formatCode="General">
                  <c:v>7.97</c:v>
                </c:pt>
                <c:pt idx="13" formatCode="General">
                  <c:v>7.49</c:v>
                </c:pt>
                <c:pt idx="14" formatCode="General">
                  <c:v>6.94</c:v>
                </c:pt>
                <c:pt idx="15" formatCode="General">
                  <c:v>6.38</c:v>
                </c:pt>
                <c:pt idx="16" formatCode="General">
                  <c:v>5.819999999999999</c:v>
                </c:pt>
                <c:pt idx="17" formatCode="General">
                  <c:v>5.3</c:v>
                </c:pt>
                <c:pt idx="18" formatCode="General">
                  <c:v>4.84</c:v>
                </c:pt>
                <c:pt idx="19" formatCode="General">
                  <c:v>4.44</c:v>
                </c:pt>
                <c:pt idx="20" formatCode="General">
                  <c:v>4.1</c:v>
                </c:pt>
                <c:pt idx="21" formatCode="General">
                  <c:v>3.81</c:v>
                </c:pt>
                <c:pt idx="22" formatCode="General">
                  <c:v>3.56</c:v>
                </c:pt>
                <c:pt idx="23" formatCode="General">
                  <c:v>3.36</c:v>
                </c:pt>
              </c:numCache>
            </c:numRef>
          </c:yVal>
          <c:smooth val="0"/>
        </c:ser>
        <c:dLbls>
          <c:showLegendKey val="0"/>
          <c:showVal val="0"/>
          <c:showCatName val="0"/>
          <c:showSerName val="0"/>
          <c:showPercent val="0"/>
          <c:showBubbleSize val="0"/>
        </c:dLbls>
        <c:axId val="2114533128"/>
        <c:axId val="2114844952"/>
      </c:scatterChart>
      <c:valAx>
        <c:axId val="2114533128"/>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sz="2800">
                    <a:solidFill>
                      <a:sysClr val="windowText" lastClr="000000"/>
                    </a:solidFill>
                  </a:rPr>
                  <a:t>Fishing mortality rate </a:t>
                </a:r>
                <a:r>
                  <a:rPr lang="en-US" sz="2400">
                    <a:solidFill>
                      <a:sysClr val="windowText" lastClr="000000"/>
                    </a:solidFill>
                  </a:rPr>
                  <a:t>(y</a:t>
                </a:r>
                <a:r>
                  <a:rPr lang="en-US" sz="2400" baseline="30000">
                    <a:solidFill>
                      <a:sysClr val="windowText" lastClr="000000"/>
                    </a:solidFill>
                  </a:rPr>
                  <a:t>-1</a:t>
                </a:r>
                <a:r>
                  <a:rPr lang="en-US" sz="2400">
                    <a:solidFill>
                      <a:sysClr val="windowText" lastClr="000000"/>
                    </a:solidFill>
                  </a:rPr>
                  <a:t>)</a:t>
                </a:r>
              </a:p>
            </c:rich>
          </c:tx>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2114844952"/>
        <c:crosses val="autoZero"/>
        <c:crossBetween val="midCat"/>
      </c:valAx>
      <c:valAx>
        <c:axId val="2114844952"/>
        <c:scaling>
          <c:orientation val="minMax"/>
        </c:scaling>
        <c:delete val="0"/>
        <c:axPos val="l"/>
        <c:title>
          <c:tx>
            <c:rich>
              <a:bodyPr rot="-5400000" spcFirstLastPara="1" vertOverflow="ellipsis" vert="horz" wrap="square" anchor="ctr" anchorCtr="1"/>
              <a:lstStyle/>
              <a:p>
                <a:pPr>
                  <a:defRPr sz="2400" b="0" i="0" u="none" strike="noStrike" kern="1200" baseline="0">
                    <a:solidFill>
                      <a:schemeClr val="tx1"/>
                    </a:solidFill>
                    <a:latin typeface="+mn-lt"/>
                    <a:ea typeface="+mn-ea"/>
                    <a:cs typeface="+mn-cs"/>
                  </a:defRPr>
                </a:pPr>
                <a:r>
                  <a:rPr lang="en-US" sz="2400" dirty="0">
                    <a:solidFill>
                      <a:schemeClr val="tx1"/>
                    </a:solidFill>
                  </a:rPr>
                  <a:t>Equilibrium annual </a:t>
                </a:r>
                <a:r>
                  <a:rPr lang="en-US" sz="2400" dirty="0" smtClean="0">
                    <a:solidFill>
                      <a:schemeClr val="tx1"/>
                    </a:solidFill>
                  </a:rPr>
                  <a:t>catch (1000 t) </a:t>
                </a:r>
                <a:endParaRPr lang="en-US" sz="2400" dirty="0">
                  <a:solidFill>
                    <a:schemeClr val="tx1"/>
                  </a:solidFill>
                </a:endParaRPr>
              </a:p>
              <a:p>
                <a:pPr>
                  <a:defRPr sz="2400" b="0" i="0" u="none" strike="noStrike" kern="1200" baseline="0">
                    <a:solidFill>
                      <a:schemeClr val="tx1"/>
                    </a:solidFill>
                    <a:latin typeface="+mn-lt"/>
                    <a:ea typeface="+mn-ea"/>
                    <a:cs typeface="+mn-cs"/>
                  </a:defRPr>
                </a:pPr>
                <a:endParaRPr lang="en-US" sz="1800" dirty="0">
                  <a:solidFill>
                    <a:schemeClr val="tx1"/>
                  </a:solidFill>
                </a:endParaRPr>
              </a:p>
            </c:rich>
          </c:tx>
          <c:layout>
            <c:manualLayout>
              <c:xMode val="edge"/>
              <c:yMode val="edge"/>
              <c:x val="0.0136606037774864"/>
              <c:y val="0.110531236096901"/>
            </c:manualLayout>
          </c:layout>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2114533128"/>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2129947574854"/>
          <c:y val="0.167816924450088"/>
          <c:w val="0.799354014076031"/>
          <c:h val="0.620505656280735"/>
        </c:manualLayout>
      </c:layout>
      <c:scatterChart>
        <c:scatterStyle val="lineMarker"/>
        <c:varyColors val="0"/>
        <c:ser>
          <c:idx val="0"/>
          <c:order val="0"/>
          <c:spPr>
            <a:ln w="28575" cap="rnd">
              <a:solidFill>
                <a:srgbClr val="FF0000"/>
              </a:solidFill>
              <a:round/>
            </a:ln>
            <a:effectLst/>
          </c:spPr>
          <c:marker>
            <c:symbol val="circle"/>
            <c:size val="5"/>
            <c:spPr>
              <a:solidFill>
                <a:srgbClr val="FF0000"/>
              </a:solidFill>
              <a:ln w="9525">
                <a:solidFill>
                  <a:srgbClr val="FF0000"/>
                </a:solidFill>
              </a:ln>
              <a:effectLst/>
            </c:spPr>
          </c:marker>
          <c:xVal>
            <c:numRef>
              <c:f>Model!$O$15:$AI$15</c:f>
              <c:numCache>
                <c:formatCode>General</c:formatCode>
                <c:ptCount val="21"/>
                <c:pt idx="0">
                  <c:v>0.0</c:v>
                </c:pt>
                <c:pt idx="1">
                  <c:v>0.02</c:v>
                </c:pt>
                <c:pt idx="2">
                  <c:v>0.04</c:v>
                </c:pt>
                <c:pt idx="3">
                  <c:v>0.06</c:v>
                </c:pt>
                <c:pt idx="4">
                  <c:v>0.08</c:v>
                </c:pt>
                <c:pt idx="5">
                  <c:v>0.1</c:v>
                </c:pt>
                <c:pt idx="6">
                  <c:v>0.12</c:v>
                </c:pt>
                <c:pt idx="7">
                  <c:v>0.14</c:v>
                </c:pt>
                <c:pt idx="8">
                  <c:v>0.16</c:v>
                </c:pt>
                <c:pt idx="9">
                  <c:v>0.18</c:v>
                </c:pt>
                <c:pt idx="10">
                  <c:v>0.2</c:v>
                </c:pt>
                <c:pt idx="11">
                  <c:v>0.22</c:v>
                </c:pt>
                <c:pt idx="12">
                  <c:v>0.24</c:v>
                </c:pt>
                <c:pt idx="13">
                  <c:v>0.26</c:v>
                </c:pt>
                <c:pt idx="14">
                  <c:v>0.28</c:v>
                </c:pt>
                <c:pt idx="15">
                  <c:v>0.3</c:v>
                </c:pt>
                <c:pt idx="16">
                  <c:v>0.32</c:v>
                </c:pt>
                <c:pt idx="17">
                  <c:v>0.34</c:v>
                </c:pt>
                <c:pt idx="18">
                  <c:v>0.36</c:v>
                </c:pt>
                <c:pt idx="19">
                  <c:v>0.38</c:v>
                </c:pt>
                <c:pt idx="20">
                  <c:v>0.4</c:v>
                </c:pt>
              </c:numCache>
            </c:numRef>
          </c:xVal>
          <c:yVal>
            <c:numRef>
              <c:f>Model!$O$25:$AI$25</c:f>
              <c:numCache>
                <c:formatCode>General</c:formatCode>
                <c:ptCount val="21"/>
                <c:pt idx="0">
                  <c:v>0.0</c:v>
                </c:pt>
                <c:pt idx="1">
                  <c:v>1.900000000000002</c:v>
                </c:pt>
                <c:pt idx="2">
                  <c:v>3.6</c:v>
                </c:pt>
                <c:pt idx="3">
                  <c:v>5.100000000000001</c:v>
                </c:pt>
                <c:pt idx="4">
                  <c:v>6.4</c:v>
                </c:pt>
                <c:pt idx="5">
                  <c:v>7.500000000000001</c:v>
                </c:pt>
                <c:pt idx="6">
                  <c:v>8.4</c:v>
                </c:pt>
                <c:pt idx="7">
                  <c:v>9.100000000000001</c:v>
                </c:pt>
                <c:pt idx="8">
                  <c:v>9.6</c:v>
                </c:pt>
                <c:pt idx="9">
                  <c:v>9.9</c:v>
                </c:pt>
                <c:pt idx="10">
                  <c:v>10.0</c:v>
                </c:pt>
                <c:pt idx="11">
                  <c:v>9.9</c:v>
                </c:pt>
                <c:pt idx="12">
                  <c:v>9.600000000000001</c:v>
                </c:pt>
                <c:pt idx="13">
                  <c:v>9.1</c:v>
                </c:pt>
                <c:pt idx="14">
                  <c:v>8.4</c:v>
                </c:pt>
                <c:pt idx="15">
                  <c:v>7.500000000000003</c:v>
                </c:pt>
                <c:pt idx="16">
                  <c:v>6.400000000000002</c:v>
                </c:pt>
                <c:pt idx="17">
                  <c:v>5.100000000000001</c:v>
                </c:pt>
                <c:pt idx="18">
                  <c:v>3.600000000000003</c:v>
                </c:pt>
                <c:pt idx="19">
                  <c:v>1.900000000000002</c:v>
                </c:pt>
                <c:pt idx="20">
                  <c:v>0.0</c:v>
                </c:pt>
              </c:numCache>
            </c:numRef>
          </c:yVal>
          <c:smooth val="0"/>
        </c:ser>
        <c:ser>
          <c:idx val="1"/>
          <c:order val="1"/>
          <c:spPr>
            <a:ln w="25400" cap="rnd">
              <a:solidFill>
                <a:srgbClr val="00B050"/>
              </a:solidFill>
              <a:round/>
            </a:ln>
            <a:effectLst/>
          </c:spPr>
          <c:marker>
            <c:symbol val="circle"/>
            <c:size val="5"/>
            <c:spPr>
              <a:solidFill>
                <a:srgbClr val="00B050"/>
              </a:solidFill>
              <a:ln w="9525">
                <a:solidFill>
                  <a:srgbClr val="00B050"/>
                </a:solidFill>
              </a:ln>
              <a:effectLst/>
            </c:spPr>
          </c:marker>
          <c:xVal>
            <c:numRef>
              <c:f>Model!$O$15:$AL$15</c:f>
              <c:numCache>
                <c:formatCode>General</c:formatCode>
                <c:ptCount val="24"/>
                <c:pt idx="0">
                  <c:v>0.0</c:v>
                </c:pt>
                <c:pt idx="1">
                  <c:v>0.02</c:v>
                </c:pt>
                <c:pt idx="2">
                  <c:v>0.04</c:v>
                </c:pt>
                <c:pt idx="3">
                  <c:v>0.06</c:v>
                </c:pt>
                <c:pt idx="4">
                  <c:v>0.08</c:v>
                </c:pt>
                <c:pt idx="5">
                  <c:v>0.1</c:v>
                </c:pt>
                <c:pt idx="6">
                  <c:v>0.12</c:v>
                </c:pt>
                <c:pt idx="7">
                  <c:v>0.14</c:v>
                </c:pt>
                <c:pt idx="8">
                  <c:v>0.16</c:v>
                </c:pt>
                <c:pt idx="9">
                  <c:v>0.18</c:v>
                </c:pt>
                <c:pt idx="10">
                  <c:v>0.2</c:v>
                </c:pt>
                <c:pt idx="11">
                  <c:v>0.22</c:v>
                </c:pt>
                <c:pt idx="12">
                  <c:v>0.24</c:v>
                </c:pt>
                <c:pt idx="13">
                  <c:v>0.26</c:v>
                </c:pt>
                <c:pt idx="14">
                  <c:v>0.28</c:v>
                </c:pt>
                <c:pt idx="15">
                  <c:v>0.3</c:v>
                </c:pt>
                <c:pt idx="16">
                  <c:v>0.32</c:v>
                </c:pt>
                <c:pt idx="17">
                  <c:v>0.34</c:v>
                </c:pt>
                <c:pt idx="18">
                  <c:v>0.36</c:v>
                </c:pt>
                <c:pt idx="19">
                  <c:v>0.38</c:v>
                </c:pt>
                <c:pt idx="20">
                  <c:v>0.4</c:v>
                </c:pt>
                <c:pt idx="21">
                  <c:v>0.42</c:v>
                </c:pt>
                <c:pt idx="22">
                  <c:v>0.44</c:v>
                </c:pt>
                <c:pt idx="23">
                  <c:v>0.46</c:v>
                </c:pt>
              </c:numCache>
            </c:numRef>
          </c:xVal>
          <c:yVal>
            <c:numRef>
              <c:f>Model!$O$23:$AL$23</c:f>
              <c:numCache>
                <c:formatCode>0.00</c:formatCode>
                <c:ptCount val="24"/>
                <c:pt idx="0" formatCode="General">
                  <c:v>0.0</c:v>
                </c:pt>
                <c:pt idx="1">
                  <c:v>1.88</c:v>
                </c:pt>
                <c:pt idx="2" formatCode="General">
                  <c:v>3.52</c:v>
                </c:pt>
                <c:pt idx="3" formatCode="General">
                  <c:v>4.93</c:v>
                </c:pt>
                <c:pt idx="4" formatCode="General">
                  <c:v>6.1</c:v>
                </c:pt>
                <c:pt idx="5" formatCode="General">
                  <c:v>7.05</c:v>
                </c:pt>
                <c:pt idx="6" formatCode="General">
                  <c:v>7.77</c:v>
                </c:pt>
                <c:pt idx="7" formatCode="General">
                  <c:v>8.27</c:v>
                </c:pt>
                <c:pt idx="8" formatCode="General">
                  <c:v>8.57</c:v>
                </c:pt>
                <c:pt idx="9" formatCode="General">
                  <c:v>8.67</c:v>
                </c:pt>
                <c:pt idx="10" formatCode="General">
                  <c:v>8.59</c:v>
                </c:pt>
                <c:pt idx="11" formatCode="General">
                  <c:v>8.34</c:v>
                </c:pt>
                <c:pt idx="12" formatCode="General">
                  <c:v>7.97</c:v>
                </c:pt>
                <c:pt idx="13" formatCode="General">
                  <c:v>7.49</c:v>
                </c:pt>
                <c:pt idx="14" formatCode="General">
                  <c:v>6.94</c:v>
                </c:pt>
                <c:pt idx="15" formatCode="General">
                  <c:v>6.38</c:v>
                </c:pt>
                <c:pt idx="16" formatCode="General">
                  <c:v>5.819999999999999</c:v>
                </c:pt>
                <c:pt idx="17" formatCode="General">
                  <c:v>5.3</c:v>
                </c:pt>
                <c:pt idx="18" formatCode="General">
                  <c:v>4.84</c:v>
                </c:pt>
                <c:pt idx="19" formatCode="General">
                  <c:v>4.44</c:v>
                </c:pt>
                <c:pt idx="20" formatCode="General">
                  <c:v>4.1</c:v>
                </c:pt>
                <c:pt idx="21" formatCode="General">
                  <c:v>3.81</c:v>
                </c:pt>
                <c:pt idx="22" formatCode="General">
                  <c:v>3.56</c:v>
                </c:pt>
                <c:pt idx="23" formatCode="General">
                  <c:v>3.36</c:v>
                </c:pt>
              </c:numCache>
            </c:numRef>
          </c:yVal>
          <c:smooth val="0"/>
        </c:ser>
        <c:dLbls>
          <c:showLegendKey val="0"/>
          <c:showVal val="0"/>
          <c:showCatName val="0"/>
          <c:showSerName val="0"/>
          <c:showPercent val="0"/>
          <c:showBubbleSize val="0"/>
        </c:dLbls>
        <c:axId val="2113932808"/>
        <c:axId val="2114046040"/>
      </c:scatterChart>
      <c:valAx>
        <c:axId val="2113932808"/>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sz="2800">
                    <a:solidFill>
                      <a:sysClr val="windowText" lastClr="000000"/>
                    </a:solidFill>
                  </a:rPr>
                  <a:t>Fishing mortality rate </a:t>
                </a:r>
                <a:r>
                  <a:rPr lang="en-US" sz="2400">
                    <a:solidFill>
                      <a:sysClr val="windowText" lastClr="000000"/>
                    </a:solidFill>
                  </a:rPr>
                  <a:t>(y</a:t>
                </a:r>
                <a:r>
                  <a:rPr lang="en-US" sz="2400" baseline="30000">
                    <a:solidFill>
                      <a:sysClr val="windowText" lastClr="000000"/>
                    </a:solidFill>
                  </a:rPr>
                  <a:t>-1</a:t>
                </a:r>
                <a:r>
                  <a:rPr lang="en-US" sz="2400">
                    <a:solidFill>
                      <a:sysClr val="windowText" lastClr="000000"/>
                    </a:solidFill>
                  </a:rPr>
                  <a:t>)</a:t>
                </a:r>
              </a:p>
            </c:rich>
          </c:tx>
          <c:overlay val="0"/>
          <c:spPr>
            <a:noFill/>
            <a:ln>
              <a:noFill/>
            </a:ln>
            <a:effectLst/>
          </c:spPr>
        </c:title>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2114046040"/>
        <c:crosses val="autoZero"/>
        <c:crossBetween val="midCat"/>
      </c:valAx>
      <c:valAx>
        <c:axId val="2114046040"/>
        <c:scaling>
          <c:orientation val="minMax"/>
        </c:scaling>
        <c:delete val="0"/>
        <c:axPos val="l"/>
        <c:title>
          <c:tx>
            <c:rich>
              <a:bodyPr rot="-5400000" spcFirstLastPara="1" vertOverflow="ellipsis" vert="horz" wrap="square" anchor="ctr" anchorCtr="1"/>
              <a:lstStyle/>
              <a:p>
                <a:pPr>
                  <a:defRPr sz="2400" b="0" i="0" u="none" strike="noStrike" kern="1200" baseline="0">
                    <a:solidFill>
                      <a:schemeClr val="tx1"/>
                    </a:solidFill>
                    <a:latin typeface="+mn-lt"/>
                    <a:ea typeface="+mn-ea"/>
                    <a:cs typeface="+mn-cs"/>
                  </a:defRPr>
                </a:pPr>
                <a:r>
                  <a:rPr lang="en-US" sz="2400" dirty="0">
                    <a:solidFill>
                      <a:schemeClr val="tx1"/>
                    </a:solidFill>
                  </a:rPr>
                  <a:t>Equilibrium annual </a:t>
                </a:r>
                <a:r>
                  <a:rPr lang="en-US" sz="2400" dirty="0" smtClean="0">
                    <a:solidFill>
                      <a:schemeClr val="tx1"/>
                    </a:solidFill>
                  </a:rPr>
                  <a:t>catch (1000 t) </a:t>
                </a:r>
                <a:endParaRPr lang="en-US" sz="2400" dirty="0">
                  <a:solidFill>
                    <a:schemeClr val="tx1"/>
                  </a:solidFill>
                </a:endParaRPr>
              </a:p>
              <a:p>
                <a:pPr>
                  <a:defRPr sz="2400" b="0" i="0" u="none" strike="noStrike" kern="1200" baseline="0">
                    <a:solidFill>
                      <a:schemeClr val="tx1"/>
                    </a:solidFill>
                    <a:latin typeface="+mn-lt"/>
                    <a:ea typeface="+mn-ea"/>
                    <a:cs typeface="+mn-cs"/>
                  </a:defRPr>
                </a:pPr>
                <a:endParaRPr lang="en-US" sz="1800" dirty="0">
                  <a:solidFill>
                    <a:schemeClr val="tx1"/>
                  </a:solidFill>
                </a:endParaRPr>
              </a:p>
            </c:rich>
          </c:tx>
          <c:layout>
            <c:manualLayout>
              <c:xMode val="edge"/>
              <c:yMode val="edge"/>
              <c:x val="0.00762366077609181"/>
              <c:y val="0.096516636267982"/>
            </c:manualLayout>
          </c:layout>
          <c:overlay val="0"/>
          <c:spPr>
            <a:noFill/>
            <a:ln>
              <a:noFill/>
            </a:ln>
            <a:effectLst/>
          </c:spPr>
        </c:title>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2113932808"/>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0620711824506"/>
          <c:y val="0.163145391173782"/>
          <c:w val="0.799354014076031"/>
          <c:h val="0.620505656280735"/>
        </c:manualLayout>
      </c:layout>
      <c:scatterChart>
        <c:scatterStyle val="lineMarker"/>
        <c:varyColors val="0"/>
        <c:ser>
          <c:idx val="0"/>
          <c:order val="0"/>
          <c:spPr>
            <a:ln w="28575" cap="rnd">
              <a:solidFill>
                <a:srgbClr val="FF0000"/>
              </a:solidFill>
              <a:round/>
            </a:ln>
            <a:effectLst/>
          </c:spPr>
          <c:marker>
            <c:symbol val="circle"/>
            <c:size val="5"/>
            <c:spPr>
              <a:solidFill>
                <a:srgbClr val="FF0000"/>
              </a:solidFill>
              <a:ln w="9525">
                <a:solidFill>
                  <a:srgbClr val="FF0000"/>
                </a:solidFill>
              </a:ln>
              <a:effectLst/>
            </c:spPr>
          </c:marker>
          <c:xVal>
            <c:numRef>
              <c:f>Model!$O$15:$AI$15</c:f>
              <c:numCache>
                <c:formatCode>General</c:formatCode>
                <c:ptCount val="21"/>
                <c:pt idx="0">
                  <c:v>0.0</c:v>
                </c:pt>
                <c:pt idx="1">
                  <c:v>0.02</c:v>
                </c:pt>
                <c:pt idx="2">
                  <c:v>0.04</c:v>
                </c:pt>
                <c:pt idx="3">
                  <c:v>0.06</c:v>
                </c:pt>
                <c:pt idx="4">
                  <c:v>0.08</c:v>
                </c:pt>
                <c:pt idx="5">
                  <c:v>0.1</c:v>
                </c:pt>
                <c:pt idx="6">
                  <c:v>0.12</c:v>
                </c:pt>
                <c:pt idx="7">
                  <c:v>0.14</c:v>
                </c:pt>
                <c:pt idx="8">
                  <c:v>0.16</c:v>
                </c:pt>
                <c:pt idx="9">
                  <c:v>0.18</c:v>
                </c:pt>
                <c:pt idx="10">
                  <c:v>0.2</c:v>
                </c:pt>
                <c:pt idx="11">
                  <c:v>0.22</c:v>
                </c:pt>
                <c:pt idx="12">
                  <c:v>0.24</c:v>
                </c:pt>
                <c:pt idx="13">
                  <c:v>0.26</c:v>
                </c:pt>
                <c:pt idx="14">
                  <c:v>0.28</c:v>
                </c:pt>
                <c:pt idx="15">
                  <c:v>0.3</c:v>
                </c:pt>
                <c:pt idx="16">
                  <c:v>0.32</c:v>
                </c:pt>
                <c:pt idx="17">
                  <c:v>0.34</c:v>
                </c:pt>
                <c:pt idx="18">
                  <c:v>0.36</c:v>
                </c:pt>
                <c:pt idx="19">
                  <c:v>0.38</c:v>
                </c:pt>
                <c:pt idx="20">
                  <c:v>0.4</c:v>
                </c:pt>
              </c:numCache>
            </c:numRef>
          </c:xVal>
          <c:yVal>
            <c:numRef>
              <c:f>Model!$O$25:$AI$25</c:f>
              <c:numCache>
                <c:formatCode>General</c:formatCode>
                <c:ptCount val="21"/>
                <c:pt idx="0">
                  <c:v>0.0</c:v>
                </c:pt>
                <c:pt idx="1">
                  <c:v>1.900000000000002</c:v>
                </c:pt>
                <c:pt idx="2">
                  <c:v>3.6</c:v>
                </c:pt>
                <c:pt idx="3">
                  <c:v>5.100000000000001</c:v>
                </c:pt>
                <c:pt idx="4">
                  <c:v>6.4</c:v>
                </c:pt>
                <c:pt idx="5">
                  <c:v>7.500000000000001</c:v>
                </c:pt>
                <c:pt idx="6">
                  <c:v>8.4</c:v>
                </c:pt>
                <c:pt idx="7">
                  <c:v>9.100000000000001</c:v>
                </c:pt>
                <c:pt idx="8">
                  <c:v>9.6</c:v>
                </c:pt>
                <c:pt idx="9">
                  <c:v>9.9</c:v>
                </c:pt>
                <c:pt idx="10">
                  <c:v>10.0</c:v>
                </c:pt>
                <c:pt idx="11">
                  <c:v>9.9</c:v>
                </c:pt>
                <c:pt idx="12">
                  <c:v>9.600000000000001</c:v>
                </c:pt>
                <c:pt idx="13">
                  <c:v>9.1</c:v>
                </c:pt>
                <c:pt idx="14">
                  <c:v>8.4</c:v>
                </c:pt>
                <c:pt idx="15">
                  <c:v>7.500000000000003</c:v>
                </c:pt>
                <c:pt idx="16">
                  <c:v>6.400000000000002</c:v>
                </c:pt>
                <c:pt idx="17">
                  <c:v>5.100000000000001</c:v>
                </c:pt>
                <c:pt idx="18">
                  <c:v>3.600000000000003</c:v>
                </c:pt>
                <c:pt idx="19">
                  <c:v>1.900000000000002</c:v>
                </c:pt>
                <c:pt idx="20">
                  <c:v>0.0</c:v>
                </c:pt>
              </c:numCache>
            </c:numRef>
          </c:yVal>
          <c:smooth val="0"/>
        </c:ser>
        <c:ser>
          <c:idx val="1"/>
          <c:order val="1"/>
          <c:spPr>
            <a:ln w="25400" cap="rnd">
              <a:solidFill>
                <a:srgbClr val="00B050"/>
              </a:solidFill>
              <a:round/>
            </a:ln>
            <a:effectLst/>
          </c:spPr>
          <c:marker>
            <c:symbol val="circle"/>
            <c:size val="5"/>
            <c:spPr>
              <a:solidFill>
                <a:srgbClr val="00B050"/>
              </a:solidFill>
              <a:ln w="9525">
                <a:solidFill>
                  <a:srgbClr val="00B050"/>
                </a:solidFill>
              </a:ln>
              <a:effectLst/>
            </c:spPr>
          </c:marker>
          <c:xVal>
            <c:numRef>
              <c:f>Model!$O$15:$AL$15</c:f>
              <c:numCache>
                <c:formatCode>General</c:formatCode>
                <c:ptCount val="24"/>
                <c:pt idx="0">
                  <c:v>0.0</c:v>
                </c:pt>
                <c:pt idx="1">
                  <c:v>0.02</c:v>
                </c:pt>
                <c:pt idx="2">
                  <c:v>0.04</c:v>
                </c:pt>
                <c:pt idx="3">
                  <c:v>0.06</c:v>
                </c:pt>
                <c:pt idx="4">
                  <c:v>0.08</c:v>
                </c:pt>
                <c:pt idx="5">
                  <c:v>0.1</c:v>
                </c:pt>
                <c:pt idx="6">
                  <c:v>0.12</c:v>
                </c:pt>
                <c:pt idx="7">
                  <c:v>0.14</c:v>
                </c:pt>
                <c:pt idx="8">
                  <c:v>0.16</c:v>
                </c:pt>
                <c:pt idx="9">
                  <c:v>0.18</c:v>
                </c:pt>
                <c:pt idx="10">
                  <c:v>0.2</c:v>
                </c:pt>
                <c:pt idx="11">
                  <c:v>0.22</c:v>
                </c:pt>
                <c:pt idx="12">
                  <c:v>0.24</c:v>
                </c:pt>
                <c:pt idx="13">
                  <c:v>0.26</c:v>
                </c:pt>
                <c:pt idx="14">
                  <c:v>0.28</c:v>
                </c:pt>
                <c:pt idx="15">
                  <c:v>0.3</c:v>
                </c:pt>
                <c:pt idx="16">
                  <c:v>0.32</c:v>
                </c:pt>
                <c:pt idx="17">
                  <c:v>0.34</c:v>
                </c:pt>
                <c:pt idx="18">
                  <c:v>0.36</c:v>
                </c:pt>
                <c:pt idx="19">
                  <c:v>0.38</c:v>
                </c:pt>
                <c:pt idx="20">
                  <c:v>0.4</c:v>
                </c:pt>
                <c:pt idx="21">
                  <c:v>0.42</c:v>
                </c:pt>
                <c:pt idx="22">
                  <c:v>0.44</c:v>
                </c:pt>
                <c:pt idx="23">
                  <c:v>0.46</c:v>
                </c:pt>
              </c:numCache>
            </c:numRef>
          </c:xVal>
          <c:yVal>
            <c:numRef>
              <c:f>Model!$O$23:$AL$23</c:f>
              <c:numCache>
                <c:formatCode>0.00</c:formatCode>
                <c:ptCount val="24"/>
                <c:pt idx="0" formatCode="General">
                  <c:v>0.0</c:v>
                </c:pt>
                <c:pt idx="1">
                  <c:v>1.88</c:v>
                </c:pt>
                <c:pt idx="2" formatCode="General">
                  <c:v>3.52</c:v>
                </c:pt>
                <c:pt idx="3" formatCode="General">
                  <c:v>4.93</c:v>
                </c:pt>
                <c:pt idx="4" formatCode="General">
                  <c:v>6.1</c:v>
                </c:pt>
                <c:pt idx="5" formatCode="General">
                  <c:v>7.05</c:v>
                </c:pt>
                <c:pt idx="6" formatCode="General">
                  <c:v>7.77</c:v>
                </c:pt>
                <c:pt idx="7" formatCode="General">
                  <c:v>8.27</c:v>
                </c:pt>
                <c:pt idx="8" formatCode="General">
                  <c:v>8.57</c:v>
                </c:pt>
                <c:pt idx="9" formatCode="General">
                  <c:v>8.67</c:v>
                </c:pt>
                <c:pt idx="10" formatCode="General">
                  <c:v>8.59</c:v>
                </c:pt>
                <c:pt idx="11" formatCode="General">
                  <c:v>8.34</c:v>
                </c:pt>
                <c:pt idx="12" formatCode="General">
                  <c:v>7.97</c:v>
                </c:pt>
                <c:pt idx="13" formatCode="General">
                  <c:v>7.49</c:v>
                </c:pt>
                <c:pt idx="14" formatCode="General">
                  <c:v>6.94</c:v>
                </c:pt>
                <c:pt idx="15" formatCode="General">
                  <c:v>6.38</c:v>
                </c:pt>
                <c:pt idx="16" formatCode="General">
                  <c:v>5.819999999999999</c:v>
                </c:pt>
                <c:pt idx="17" formatCode="General">
                  <c:v>5.3</c:v>
                </c:pt>
                <c:pt idx="18" formatCode="General">
                  <c:v>4.84</c:v>
                </c:pt>
                <c:pt idx="19" formatCode="General">
                  <c:v>4.44</c:v>
                </c:pt>
                <c:pt idx="20" formatCode="General">
                  <c:v>4.1</c:v>
                </c:pt>
                <c:pt idx="21" formatCode="General">
                  <c:v>3.81</c:v>
                </c:pt>
                <c:pt idx="22" formatCode="General">
                  <c:v>3.56</c:v>
                </c:pt>
                <c:pt idx="23" formatCode="General">
                  <c:v>3.36</c:v>
                </c:pt>
              </c:numCache>
            </c:numRef>
          </c:yVal>
          <c:smooth val="0"/>
        </c:ser>
        <c:dLbls>
          <c:showLegendKey val="0"/>
          <c:showVal val="0"/>
          <c:showCatName val="0"/>
          <c:showSerName val="0"/>
          <c:showPercent val="0"/>
          <c:showBubbleSize val="0"/>
        </c:dLbls>
        <c:axId val="1832099768"/>
        <c:axId val="1826245928"/>
      </c:scatterChart>
      <c:valAx>
        <c:axId val="1832099768"/>
        <c:scaling>
          <c:orientation val="minMax"/>
        </c:scaling>
        <c:delete val="0"/>
        <c:axPos val="b"/>
        <c:title>
          <c:tx>
            <c:rich>
              <a:bodyPr rot="0" spcFirstLastPara="1" vertOverflow="ellipsis" vert="horz" wrap="square" anchor="ctr" anchorCtr="1"/>
              <a:lstStyle/>
              <a:p>
                <a:pPr>
                  <a:defRPr sz="2400" b="0" i="0" u="none" strike="noStrike" kern="1200" baseline="0">
                    <a:solidFill>
                      <a:schemeClr val="tx1"/>
                    </a:solidFill>
                    <a:latin typeface="+mn-lt"/>
                    <a:ea typeface="+mn-ea"/>
                    <a:cs typeface="+mn-cs"/>
                  </a:defRPr>
                </a:pPr>
                <a:r>
                  <a:rPr lang="en-US" sz="2400" dirty="0">
                    <a:solidFill>
                      <a:schemeClr val="tx1"/>
                    </a:solidFill>
                  </a:rPr>
                  <a:t>Fishing mortality rate (y</a:t>
                </a:r>
                <a:r>
                  <a:rPr lang="en-US" sz="2400" baseline="30000" dirty="0">
                    <a:solidFill>
                      <a:schemeClr val="tx1"/>
                    </a:solidFill>
                  </a:rPr>
                  <a:t>-1</a:t>
                </a:r>
                <a:r>
                  <a:rPr lang="en-US" sz="2400" dirty="0">
                    <a:solidFill>
                      <a:schemeClr val="tx1"/>
                    </a:solidFill>
                  </a:rPr>
                  <a:t>)</a:t>
                </a:r>
              </a:p>
            </c:rich>
          </c:tx>
          <c:overlay val="0"/>
          <c:spPr>
            <a:noFill/>
            <a:ln>
              <a:noFill/>
            </a:ln>
            <a:effectLst/>
          </c:spPr>
        </c:title>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1826245928"/>
        <c:crosses val="autoZero"/>
        <c:crossBetween val="midCat"/>
      </c:valAx>
      <c:valAx>
        <c:axId val="1826245928"/>
        <c:scaling>
          <c:orientation val="minMax"/>
        </c:scaling>
        <c:delete val="0"/>
        <c:axPos val="l"/>
        <c:title>
          <c:tx>
            <c:rich>
              <a:bodyPr rot="-5400000" spcFirstLastPara="1" vertOverflow="ellipsis" vert="horz" wrap="square" anchor="ctr" anchorCtr="1"/>
              <a:lstStyle/>
              <a:p>
                <a:pPr>
                  <a:defRPr sz="2400" b="0" i="0" u="none" strike="noStrike" kern="1200" baseline="0">
                    <a:solidFill>
                      <a:schemeClr val="tx1"/>
                    </a:solidFill>
                    <a:latin typeface="+mn-lt"/>
                    <a:ea typeface="+mn-ea"/>
                    <a:cs typeface="+mn-cs"/>
                  </a:defRPr>
                </a:pPr>
                <a:r>
                  <a:rPr lang="en-US" sz="2400" dirty="0">
                    <a:solidFill>
                      <a:schemeClr val="tx1"/>
                    </a:solidFill>
                  </a:rPr>
                  <a:t>Equilibrium annual </a:t>
                </a:r>
                <a:r>
                  <a:rPr lang="en-US" sz="2400" dirty="0" smtClean="0">
                    <a:solidFill>
                      <a:schemeClr val="tx1"/>
                    </a:solidFill>
                  </a:rPr>
                  <a:t>catch (1000 t) </a:t>
                </a:r>
                <a:endParaRPr lang="en-US" sz="2400" dirty="0">
                  <a:solidFill>
                    <a:schemeClr val="tx1"/>
                  </a:solidFill>
                </a:endParaRPr>
              </a:p>
              <a:p>
                <a:pPr>
                  <a:defRPr sz="2400" b="0" i="0" u="none" strike="noStrike" kern="1200" baseline="0">
                    <a:solidFill>
                      <a:schemeClr val="tx1"/>
                    </a:solidFill>
                    <a:latin typeface="+mn-lt"/>
                    <a:ea typeface="+mn-ea"/>
                    <a:cs typeface="+mn-cs"/>
                  </a:defRPr>
                </a:pPr>
                <a:endParaRPr lang="en-US" sz="2400" dirty="0">
                  <a:solidFill>
                    <a:schemeClr val="tx1"/>
                  </a:solidFill>
                </a:endParaRPr>
              </a:p>
            </c:rich>
          </c:tx>
          <c:layout>
            <c:manualLayout>
              <c:xMode val="edge"/>
              <c:yMode val="edge"/>
              <c:x val="0.0121513680271377"/>
              <c:y val="0.0684874366101442"/>
            </c:manualLayout>
          </c:layout>
          <c:overlay val="0"/>
          <c:spPr>
            <a:noFill/>
            <a:ln>
              <a:noFill/>
            </a:ln>
            <a:effectLst/>
          </c:spPr>
        </c:title>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1832099768"/>
        <c:crosses val="autoZero"/>
        <c:crossBetween val="midCat"/>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59397801199704"/>
          <c:y val="0.167816938474237"/>
          <c:w val="0.799354014076031"/>
          <c:h val="0.620505656280735"/>
        </c:manualLayout>
      </c:layout>
      <c:scatterChart>
        <c:scatterStyle val="lineMarker"/>
        <c:varyColors val="0"/>
        <c:ser>
          <c:idx val="0"/>
          <c:order val="0"/>
          <c:spPr>
            <a:ln w="28575" cap="rnd">
              <a:solidFill>
                <a:srgbClr val="FF0000"/>
              </a:solidFill>
              <a:round/>
            </a:ln>
            <a:effectLst/>
          </c:spPr>
          <c:marker>
            <c:symbol val="circle"/>
            <c:size val="5"/>
            <c:spPr>
              <a:solidFill>
                <a:srgbClr val="FF0000"/>
              </a:solidFill>
              <a:ln w="9525">
                <a:solidFill>
                  <a:srgbClr val="FF0000"/>
                </a:solidFill>
              </a:ln>
              <a:effectLst/>
            </c:spPr>
          </c:marker>
          <c:xVal>
            <c:numRef>
              <c:f>Model!$O$15:$AI$15</c:f>
              <c:numCache>
                <c:formatCode>General</c:formatCode>
                <c:ptCount val="21"/>
                <c:pt idx="0">
                  <c:v>0.0</c:v>
                </c:pt>
                <c:pt idx="1">
                  <c:v>0.02</c:v>
                </c:pt>
                <c:pt idx="2">
                  <c:v>0.04</c:v>
                </c:pt>
                <c:pt idx="3">
                  <c:v>0.06</c:v>
                </c:pt>
                <c:pt idx="4">
                  <c:v>0.08</c:v>
                </c:pt>
                <c:pt idx="5">
                  <c:v>0.1</c:v>
                </c:pt>
                <c:pt idx="6">
                  <c:v>0.12</c:v>
                </c:pt>
                <c:pt idx="7">
                  <c:v>0.14</c:v>
                </c:pt>
                <c:pt idx="8">
                  <c:v>0.16</c:v>
                </c:pt>
                <c:pt idx="9">
                  <c:v>0.18</c:v>
                </c:pt>
                <c:pt idx="10">
                  <c:v>0.2</c:v>
                </c:pt>
                <c:pt idx="11">
                  <c:v>0.22</c:v>
                </c:pt>
                <c:pt idx="12">
                  <c:v>0.24</c:v>
                </c:pt>
                <c:pt idx="13">
                  <c:v>0.26</c:v>
                </c:pt>
                <c:pt idx="14">
                  <c:v>0.28</c:v>
                </c:pt>
                <c:pt idx="15">
                  <c:v>0.3</c:v>
                </c:pt>
                <c:pt idx="16">
                  <c:v>0.32</c:v>
                </c:pt>
                <c:pt idx="17">
                  <c:v>0.34</c:v>
                </c:pt>
                <c:pt idx="18">
                  <c:v>0.36</c:v>
                </c:pt>
                <c:pt idx="19">
                  <c:v>0.38</c:v>
                </c:pt>
                <c:pt idx="20">
                  <c:v>0.4</c:v>
                </c:pt>
              </c:numCache>
            </c:numRef>
          </c:xVal>
          <c:yVal>
            <c:numRef>
              <c:f>Model!$O$25:$AI$25</c:f>
              <c:numCache>
                <c:formatCode>General</c:formatCode>
                <c:ptCount val="21"/>
                <c:pt idx="0">
                  <c:v>0.0</c:v>
                </c:pt>
                <c:pt idx="1">
                  <c:v>1.900000000000002</c:v>
                </c:pt>
                <c:pt idx="2">
                  <c:v>3.6</c:v>
                </c:pt>
                <c:pt idx="3">
                  <c:v>5.100000000000001</c:v>
                </c:pt>
                <c:pt idx="4">
                  <c:v>6.4</c:v>
                </c:pt>
                <c:pt idx="5">
                  <c:v>7.500000000000001</c:v>
                </c:pt>
                <c:pt idx="6">
                  <c:v>8.4</c:v>
                </c:pt>
                <c:pt idx="7">
                  <c:v>9.100000000000001</c:v>
                </c:pt>
                <c:pt idx="8">
                  <c:v>9.6</c:v>
                </c:pt>
                <c:pt idx="9">
                  <c:v>9.9</c:v>
                </c:pt>
                <c:pt idx="10">
                  <c:v>10.0</c:v>
                </c:pt>
                <c:pt idx="11">
                  <c:v>9.9</c:v>
                </c:pt>
                <c:pt idx="12">
                  <c:v>9.600000000000001</c:v>
                </c:pt>
                <c:pt idx="13">
                  <c:v>9.1</c:v>
                </c:pt>
                <c:pt idx="14">
                  <c:v>8.4</c:v>
                </c:pt>
                <c:pt idx="15">
                  <c:v>7.500000000000003</c:v>
                </c:pt>
                <c:pt idx="16">
                  <c:v>6.400000000000002</c:v>
                </c:pt>
                <c:pt idx="17">
                  <c:v>5.100000000000001</c:v>
                </c:pt>
                <c:pt idx="18">
                  <c:v>3.600000000000003</c:v>
                </c:pt>
                <c:pt idx="19">
                  <c:v>1.900000000000002</c:v>
                </c:pt>
                <c:pt idx="20">
                  <c:v>0.0</c:v>
                </c:pt>
              </c:numCache>
            </c:numRef>
          </c:yVal>
          <c:smooth val="0"/>
        </c:ser>
        <c:ser>
          <c:idx val="1"/>
          <c:order val="1"/>
          <c:spPr>
            <a:ln>
              <a:solidFill>
                <a:schemeClr val="tx2">
                  <a:lumMod val="60000"/>
                  <a:lumOff val="40000"/>
                </a:schemeClr>
              </a:solidFill>
            </a:ln>
          </c:spPr>
          <c:marker>
            <c:spPr>
              <a:solidFill>
                <a:schemeClr val="tx2">
                  <a:lumMod val="60000"/>
                  <a:lumOff val="40000"/>
                </a:schemeClr>
              </a:solidFill>
              <a:ln>
                <a:solidFill>
                  <a:schemeClr val="tx2">
                    <a:lumMod val="60000"/>
                    <a:lumOff val="40000"/>
                  </a:schemeClr>
                </a:solidFill>
              </a:ln>
            </c:spPr>
          </c:marker>
          <c:xVal>
            <c:numRef>
              <c:f>Model!$O$15:$AE$15</c:f>
              <c:numCache>
                <c:formatCode>General</c:formatCode>
                <c:ptCount val="17"/>
                <c:pt idx="0">
                  <c:v>0.0</c:v>
                </c:pt>
                <c:pt idx="1">
                  <c:v>0.02</c:v>
                </c:pt>
                <c:pt idx="2">
                  <c:v>0.04</c:v>
                </c:pt>
                <c:pt idx="3">
                  <c:v>0.06</c:v>
                </c:pt>
                <c:pt idx="4">
                  <c:v>0.08</c:v>
                </c:pt>
                <c:pt idx="5">
                  <c:v>0.1</c:v>
                </c:pt>
                <c:pt idx="6">
                  <c:v>0.12</c:v>
                </c:pt>
                <c:pt idx="7">
                  <c:v>0.14</c:v>
                </c:pt>
                <c:pt idx="8">
                  <c:v>0.16</c:v>
                </c:pt>
                <c:pt idx="9">
                  <c:v>0.18</c:v>
                </c:pt>
                <c:pt idx="10">
                  <c:v>0.2</c:v>
                </c:pt>
                <c:pt idx="11">
                  <c:v>0.22</c:v>
                </c:pt>
                <c:pt idx="12">
                  <c:v>0.24</c:v>
                </c:pt>
                <c:pt idx="13">
                  <c:v>0.26</c:v>
                </c:pt>
                <c:pt idx="14">
                  <c:v>0.28</c:v>
                </c:pt>
                <c:pt idx="15">
                  <c:v>0.3</c:v>
                </c:pt>
                <c:pt idx="16">
                  <c:v>0.32</c:v>
                </c:pt>
              </c:numCache>
            </c:numRef>
          </c:xVal>
          <c:yVal>
            <c:numRef>
              <c:f>Model!$O$26:$AE$26</c:f>
              <c:numCache>
                <c:formatCode>0.0</c:formatCode>
                <c:ptCount val="17"/>
                <c:pt idx="0">
                  <c:v>0.0</c:v>
                </c:pt>
                <c:pt idx="1">
                  <c:v>1.875</c:v>
                </c:pt>
                <c:pt idx="2">
                  <c:v>3.5</c:v>
                </c:pt>
                <c:pt idx="3">
                  <c:v>4.875</c:v>
                </c:pt>
                <c:pt idx="4">
                  <c:v>6.0</c:v>
                </c:pt>
                <c:pt idx="5">
                  <c:v>6.875</c:v>
                </c:pt>
                <c:pt idx="6">
                  <c:v>7.5</c:v>
                </c:pt>
                <c:pt idx="7">
                  <c:v>7.875</c:v>
                </c:pt>
                <c:pt idx="8">
                  <c:v>8.0</c:v>
                </c:pt>
                <c:pt idx="9">
                  <c:v>7.875000000000001</c:v>
                </c:pt>
                <c:pt idx="10">
                  <c:v>7.5</c:v>
                </c:pt>
                <c:pt idx="11">
                  <c:v>6.875</c:v>
                </c:pt>
                <c:pt idx="12">
                  <c:v>6.0</c:v>
                </c:pt>
                <c:pt idx="13">
                  <c:v>4.875</c:v>
                </c:pt>
                <c:pt idx="14">
                  <c:v>3.499999999999997</c:v>
                </c:pt>
                <c:pt idx="15">
                  <c:v>1.875</c:v>
                </c:pt>
                <c:pt idx="16">
                  <c:v>0.0</c:v>
                </c:pt>
              </c:numCache>
            </c:numRef>
          </c:yVal>
          <c:smooth val="0"/>
        </c:ser>
        <c:ser>
          <c:idx val="2"/>
          <c:order val="2"/>
          <c:spPr>
            <a:ln>
              <a:solidFill>
                <a:srgbClr val="00B050"/>
              </a:solidFill>
            </a:ln>
          </c:spPr>
          <c:marker>
            <c:spPr>
              <a:solidFill>
                <a:srgbClr val="00B050"/>
              </a:solidFill>
              <a:ln>
                <a:solidFill>
                  <a:srgbClr val="00B050"/>
                </a:solidFill>
              </a:ln>
            </c:spPr>
          </c:marker>
          <c:xVal>
            <c:numRef>
              <c:f>Model!$O$15:$AE$15</c:f>
              <c:numCache>
                <c:formatCode>General</c:formatCode>
                <c:ptCount val="17"/>
                <c:pt idx="0">
                  <c:v>0.0</c:v>
                </c:pt>
                <c:pt idx="1">
                  <c:v>0.02</c:v>
                </c:pt>
                <c:pt idx="2">
                  <c:v>0.04</c:v>
                </c:pt>
                <c:pt idx="3">
                  <c:v>0.06</c:v>
                </c:pt>
                <c:pt idx="4">
                  <c:v>0.08</c:v>
                </c:pt>
                <c:pt idx="5">
                  <c:v>0.1</c:v>
                </c:pt>
                <c:pt idx="6">
                  <c:v>0.12</c:v>
                </c:pt>
                <c:pt idx="7">
                  <c:v>0.14</c:v>
                </c:pt>
                <c:pt idx="8">
                  <c:v>0.16</c:v>
                </c:pt>
                <c:pt idx="9">
                  <c:v>0.18</c:v>
                </c:pt>
                <c:pt idx="10">
                  <c:v>0.2</c:v>
                </c:pt>
                <c:pt idx="11">
                  <c:v>0.22</c:v>
                </c:pt>
                <c:pt idx="12">
                  <c:v>0.24</c:v>
                </c:pt>
                <c:pt idx="13">
                  <c:v>0.26</c:v>
                </c:pt>
                <c:pt idx="14">
                  <c:v>0.28</c:v>
                </c:pt>
                <c:pt idx="15">
                  <c:v>0.3</c:v>
                </c:pt>
                <c:pt idx="16">
                  <c:v>0.32</c:v>
                </c:pt>
              </c:numCache>
            </c:numRef>
          </c:xVal>
          <c:yVal>
            <c:numRef>
              <c:f>Model!$O$27:$AB$27</c:f>
              <c:numCache>
                <c:formatCode>0.0</c:formatCode>
                <c:ptCount val="14"/>
                <c:pt idx="0">
                  <c:v>0.0</c:v>
                </c:pt>
                <c:pt idx="1">
                  <c:v>1.846153846153845</c:v>
                </c:pt>
                <c:pt idx="2">
                  <c:v>3.384615384615385</c:v>
                </c:pt>
                <c:pt idx="3">
                  <c:v>4.615384615384615</c:v>
                </c:pt>
                <c:pt idx="4">
                  <c:v>5.538461538461538</c:v>
                </c:pt>
                <c:pt idx="5">
                  <c:v>6.153846153846152</c:v>
                </c:pt>
                <c:pt idx="6">
                  <c:v>6.461538461538461</c:v>
                </c:pt>
                <c:pt idx="7">
                  <c:v>6.461538461538462</c:v>
                </c:pt>
                <c:pt idx="8">
                  <c:v>6.153846153846154</c:v>
                </c:pt>
                <c:pt idx="9">
                  <c:v>5.538461538461538</c:v>
                </c:pt>
                <c:pt idx="10">
                  <c:v>4.615384615384615</c:v>
                </c:pt>
                <c:pt idx="11">
                  <c:v>3.384615384615384</c:v>
                </c:pt>
                <c:pt idx="12">
                  <c:v>1.846153846153848</c:v>
                </c:pt>
                <c:pt idx="13">
                  <c:v>0.0</c:v>
                </c:pt>
              </c:numCache>
            </c:numRef>
          </c:yVal>
          <c:smooth val="0"/>
        </c:ser>
        <c:ser>
          <c:idx val="3"/>
          <c:order val="3"/>
          <c:spPr>
            <a:ln>
              <a:solidFill>
                <a:srgbClr val="FFC000"/>
              </a:solidFill>
            </a:ln>
          </c:spPr>
          <c:marker>
            <c:spPr>
              <a:noFill/>
              <a:ln>
                <a:solidFill>
                  <a:srgbClr val="FFC000"/>
                </a:solidFill>
              </a:ln>
            </c:spPr>
          </c:marker>
          <c:dPt>
            <c:idx val="9"/>
            <c:marker>
              <c:symbol val="x"/>
              <c:size val="7"/>
            </c:marker>
            <c:bubble3D val="0"/>
          </c:dPt>
          <c:xVal>
            <c:numRef>
              <c:f>Model!$O$15:$X$15</c:f>
              <c:numCache>
                <c:formatCode>General</c:formatCode>
                <c:ptCount val="10"/>
                <c:pt idx="0">
                  <c:v>0.0</c:v>
                </c:pt>
                <c:pt idx="1">
                  <c:v>0.02</c:v>
                </c:pt>
                <c:pt idx="2">
                  <c:v>0.04</c:v>
                </c:pt>
                <c:pt idx="3">
                  <c:v>0.06</c:v>
                </c:pt>
                <c:pt idx="4">
                  <c:v>0.08</c:v>
                </c:pt>
                <c:pt idx="5">
                  <c:v>0.1</c:v>
                </c:pt>
                <c:pt idx="6">
                  <c:v>0.12</c:v>
                </c:pt>
                <c:pt idx="7">
                  <c:v>0.14</c:v>
                </c:pt>
                <c:pt idx="8">
                  <c:v>0.16</c:v>
                </c:pt>
                <c:pt idx="9">
                  <c:v>0.18</c:v>
                </c:pt>
              </c:numCache>
            </c:numRef>
          </c:xVal>
          <c:yVal>
            <c:numRef>
              <c:f>Model!$O$28:$X$28</c:f>
              <c:numCache>
                <c:formatCode>0.0</c:formatCode>
                <c:ptCount val="10"/>
                <c:pt idx="0">
                  <c:v>0.0</c:v>
                </c:pt>
                <c:pt idx="1">
                  <c:v>1.777777777777778</c:v>
                </c:pt>
                <c:pt idx="2">
                  <c:v>3.111111111111111</c:v>
                </c:pt>
                <c:pt idx="3">
                  <c:v>3.999999999999999</c:v>
                </c:pt>
                <c:pt idx="4">
                  <c:v>4.444444444444445</c:v>
                </c:pt>
                <c:pt idx="5">
                  <c:v>4.444444444444444</c:v>
                </c:pt>
                <c:pt idx="6">
                  <c:v>4.0</c:v>
                </c:pt>
                <c:pt idx="7">
                  <c:v>3.111111111111109</c:v>
                </c:pt>
                <c:pt idx="8">
                  <c:v>1.777777777777777</c:v>
                </c:pt>
                <c:pt idx="9">
                  <c:v>0.0</c:v>
                </c:pt>
              </c:numCache>
            </c:numRef>
          </c:yVal>
          <c:smooth val="0"/>
        </c:ser>
        <c:dLbls>
          <c:showLegendKey val="0"/>
          <c:showVal val="0"/>
          <c:showCatName val="0"/>
          <c:showSerName val="0"/>
          <c:showPercent val="0"/>
          <c:showBubbleSize val="0"/>
        </c:dLbls>
        <c:axId val="-2029470536"/>
        <c:axId val="-2029695640"/>
      </c:scatterChart>
      <c:valAx>
        <c:axId val="-2029470536"/>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sz="2800">
                    <a:solidFill>
                      <a:sysClr val="windowText" lastClr="000000"/>
                    </a:solidFill>
                  </a:rPr>
                  <a:t>Fishing mortality rate </a:t>
                </a:r>
                <a:r>
                  <a:rPr lang="en-US" sz="2400">
                    <a:solidFill>
                      <a:sysClr val="windowText" lastClr="000000"/>
                    </a:solidFill>
                  </a:rPr>
                  <a:t>(y</a:t>
                </a:r>
                <a:r>
                  <a:rPr lang="en-US" sz="2400" baseline="30000">
                    <a:solidFill>
                      <a:sysClr val="windowText" lastClr="000000"/>
                    </a:solidFill>
                  </a:rPr>
                  <a:t>-1</a:t>
                </a:r>
                <a:r>
                  <a:rPr lang="en-US" sz="2400">
                    <a:solidFill>
                      <a:sysClr val="windowText" lastClr="000000"/>
                    </a:solidFill>
                  </a:rPr>
                  <a:t>)</a:t>
                </a:r>
              </a:p>
            </c:rich>
          </c:tx>
          <c:overlay val="0"/>
          <c:spPr>
            <a:noFill/>
            <a:ln>
              <a:noFill/>
            </a:ln>
            <a:effectLst/>
          </c:spPr>
        </c:title>
        <c:numFmt formatCode="General" sourceLinked="1"/>
        <c:majorTickMark val="in"/>
        <c:minorTickMark val="none"/>
        <c:tickLblPos val="nextTo"/>
        <c:spPr>
          <a:noFill/>
          <a:ln w="9525" cap="flat" cmpd="sng" algn="ctr">
            <a:solidFill>
              <a:schemeClr val="tx1"/>
            </a:solidFill>
            <a:round/>
          </a:ln>
          <a:effectLst/>
        </c:spPr>
        <c:txPr>
          <a:bodyPr rot="0" vert="horz"/>
          <a:lstStyle/>
          <a:p>
            <a:pPr>
              <a:defRPr sz="2400" b="0" i="0" u="none" strike="noStrike" baseline="0">
                <a:solidFill>
                  <a:srgbClr val="000000"/>
                </a:solidFill>
                <a:latin typeface="Calibri"/>
                <a:ea typeface="Calibri"/>
                <a:cs typeface="Calibri"/>
              </a:defRPr>
            </a:pPr>
            <a:endParaRPr lang="en-US"/>
          </a:p>
        </c:txPr>
        <c:crossAx val="-2029695640"/>
        <c:crosses val="autoZero"/>
        <c:crossBetween val="midCat"/>
      </c:valAx>
      <c:valAx>
        <c:axId val="-2029695640"/>
        <c:scaling>
          <c:orientation val="minMax"/>
        </c:scaling>
        <c:delete val="0"/>
        <c:axPos val="l"/>
        <c:title>
          <c:tx>
            <c:rich>
              <a:bodyPr rot="-5400000" spcFirstLastPara="1" vertOverflow="ellipsis" vert="horz" wrap="square" anchor="ctr" anchorCtr="1"/>
              <a:lstStyle/>
              <a:p>
                <a:pPr>
                  <a:defRPr sz="2400" b="0" i="0" u="none" strike="noStrike" kern="1200" baseline="0">
                    <a:solidFill>
                      <a:schemeClr val="tx1"/>
                    </a:solidFill>
                    <a:latin typeface="+mn-lt"/>
                    <a:ea typeface="+mn-ea"/>
                    <a:cs typeface="+mn-cs"/>
                  </a:defRPr>
                </a:pPr>
                <a:r>
                  <a:rPr lang="en-US" sz="2400" dirty="0">
                    <a:solidFill>
                      <a:schemeClr val="tx1"/>
                    </a:solidFill>
                  </a:rPr>
                  <a:t>Equilibrium annual </a:t>
                </a:r>
                <a:r>
                  <a:rPr lang="en-US" sz="2400" dirty="0" smtClean="0">
                    <a:solidFill>
                      <a:schemeClr val="tx1"/>
                    </a:solidFill>
                  </a:rPr>
                  <a:t>catch (1000 t) </a:t>
                </a:r>
                <a:endParaRPr lang="en-US" sz="2400" dirty="0">
                  <a:solidFill>
                    <a:schemeClr val="tx1"/>
                  </a:solidFill>
                </a:endParaRPr>
              </a:p>
              <a:p>
                <a:pPr>
                  <a:defRPr sz="2400" b="0" i="0" u="none" strike="noStrike" kern="1200" baseline="0">
                    <a:solidFill>
                      <a:schemeClr val="tx1"/>
                    </a:solidFill>
                    <a:latin typeface="+mn-lt"/>
                    <a:ea typeface="+mn-ea"/>
                    <a:cs typeface="+mn-cs"/>
                  </a:defRPr>
                </a:pPr>
                <a:endParaRPr lang="en-US" sz="1800" dirty="0">
                  <a:solidFill>
                    <a:schemeClr val="tx1"/>
                  </a:solidFill>
                </a:endParaRPr>
              </a:p>
            </c:rich>
          </c:tx>
          <c:layout>
            <c:manualLayout>
              <c:xMode val="edge"/>
              <c:yMode val="edge"/>
              <c:x val="0.0186062747817376"/>
              <c:y val="0.0935018516907803"/>
            </c:manualLayout>
          </c:layout>
          <c:overlay val="0"/>
          <c:spPr>
            <a:noFill/>
            <a:ln>
              <a:noFill/>
            </a:ln>
            <a:effectLst/>
          </c:spPr>
        </c:title>
        <c:numFmt formatCode="General" sourceLinked="1"/>
        <c:majorTickMark val="in"/>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2029470536"/>
        <c:crosses val="autoZero"/>
        <c:crossBetween val="midCat"/>
      </c:valAx>
      <c:spPr>
        <a:noFill/>
        <a:ln w="25400">
          <a:noFill/>
        </a:ln>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userShapes r:id="rId2"/>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2.jpg"/></Relationships>
</file>

<file path=ppt/drawings/drawing1.xml><?xml version="1.0" encoding="utf-8"?>
<c:userShapes xmlns:c="http://schemas.openxmlformats.org/drawingml/2006/chart">
  <cdr:relSizeAnchor xmlns:cdr="http://schemas.openxmlformats.org/drawingml/2006/chartDrawing">
    <cdr:from>
      <cdr:x>0.59576</cdr:x>
      <cdr:y>0.45086</cdr:y>
    </cdr:from>
    <cdr:to>
      <cdr:x>0.66085</cdr:x>
      <cdr:y>0.5548</cdr:y>
    </cdr:to>
    <cdr:pic>
      <cdr:nvPicPr>
        <cdr:cNvPr id="11" name="Content Placeholder 3"/>
        <cdr:cNvPicPr>
          <a:picLocks xmlns:a="http://schemas.openxmlformats.org/drawingml/2006/main" noGrp="1"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4818655" y="2458435"/>
          <a:ext cx="526466" cy="566756"/>
        </a:xfrm>
        <a:prstGeom xmlns:a="http://schemas.openxmlformats.org/drawingml/2006/main" prst="rect">
          <a:avLst/>
        </a:prstGeom>
      </cdr:spPr>
    </cdr:pic>
  </cdr:relSizeAnchor>
  <cdr:relSizeAnchor xmlns:cdr="http://schemas.openxmlformats.org/drawingml/2006/chartDrawing">
    <cdr:from>
      <cdr:x>0.20681</cdr:x>
      <cdr:y>0.68597</cdr:y>
    </cdr:from>
    <cdr:to>
      <cdr:x>0.27189</cdr:x>
      <cdr:y>0.78439</cdr:y>
    </cdr:to>
    <cdr:pic>
      <cdr:nvPicPr>
        <cdr:cNvPr id="2" name="Content Placeholder 3"/>
        <cdr:cNvPicPr>
          <a:picLocks xmlns:a="http://schemas.openxmlformats.org/drawingml/2006/main" noGrp="1"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1672706" y="3740379"/>
          <a:ext cx="526407" cy="536688"/>
        </a:xfrm>
        <a:prstGeom xmlns:a="http://schemas.openxmlformats.org/drawingml/2006/main" prst="rect">
          <a:avLst/>
        </a:prstGeom>
      </cdr:spPr>
    </cdr:pic>
  </cdr:relSizeAnchor>
  <cdr:relSizeAnchor xmlns:cdr="http://schemas.openxmlformats.org/drawingml/2006/chartDrawing">
    <cdr:from>
      <cdr:x>0.34494</cdr:x>
      <cdr:y>0.68597</cdr:y>
    </cdr:from>
    <cdr:to>
      <cdr:x>0.41002</cdr:x>
      <cdr:y>0.78439</cdr:y>
    </cdr:to>
    <cdr:pic>
      <cdr:nvPicPr>
        <cdr:cNvPr id="3" name="Content Placeholder 3"/>
        <cdr:cNvPicPr>
          <a:picLocks xmlns:a="http://schemas.openxmlformats.org/drawingml/2006/main" noGrp="1"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2789976" y="3740379"/>
          <a:ext cx="526407" cy="536688"/>
        </a:xfrm>
        <a:prstGeom xmlns:a="http://schemas.openxmlformats.org/drawingml/2006/main" prst="rect">
          <a:avLst/>
        </a:prstGeom>
      </cdr:spPr>
    </cdr:pic>
  </cdr:relSizeAnchor>
  <cdr:relSizeAnchor xmlns:cdr="http://schemas.openxmlformats.org/drawingml/2006/chartDrawing">
    <cdr:from>
      <cdr:x>0.34364</cdr:x>
      <cdr:y>0.61709</cdr:y>
    </cdr:from>
    <cdr:to>
      <cdr:x>0.40872</cdr:x>
      <cdr:y>0.71552</cdr:y>
    </cdr:to>
    <cdr:pic>
      <cdr:nvPicPr>
        <cdr:cNvPr id="4" name="Content Placeholder 3"/>
        <cdr:cNvPicPr>
          <a:picLocks xmlns:a="http://schemas.openxmlformats.org/drawingml/2006/main" noGrp="1"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2779420" y="3364821"/>
          <a:ext cx="526407" cy="536688"/>
        </a:xfrm>
        <a:prstGeom xmlns:a="http://schemas.openxmlformats.org/drawingml/2006/main" prst="rect">
          <a:avLst/>
        </a:prstGeom>
      </cdr:spPr>
    </cdr:pic>
  </cdr:relSizeAnchor>
  <cdr:relSizeAnchor xmlns:cdr="http://schemas.openxmlformats.org/drawingml/2006/chartDrawing">
    <cdr:from>
      <cdr:x>0.45676</cdr:x>
      <cdr:y>0.68516</cdr:y>
    </cdr:from>
    <cdr:to>
      <cdr:x>0.52184</cdr:x>
      <cdr:y>0.78358</cdr:y>
    </cdr:to>
    <cdr:pic>
      <cdr:nvPicPr>
        <cdr:cNvPr id="5" name="Content Placeholder 3"/>
        <cdr:cNvPicPr>
          <a:picLocks xmlns:a="http://schemas.openxmlformats.org/drawingml/2006/main" noGrp="1"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3694419" y="3735985"/>
          <a:ext cx="526386" cy="536657"/>
        </a:xfrm>
        <a:prstGeom xmlns:a="http://schemas.openxmlformats.org/drawingml/2006/main" prst="rect">
          <a:avLst/>
        </a:prstGeom>
      </cdr:spPr>
    </cdr:pic>
  </cdr:relSizeAnchor>
  <cdr:relSizeAnchor xmlns:cdr="http://schemas.openxmlformats.org/drawingml/2006/chartDrawing">
    <cdr:from>
      <cdr:x>0.45676</cdr:x>
      <cdr:y>0.61628</cdr:y>
    </cdr:from>
    <cdr:to>
      <cdr:x>0.52184</cdr:x>
      <cdr:y>0.71471</cdr:y>
    </cdr:to>
    <cdr:pic>
      <cdr:nvPicPr>
        <cdr:cNvPr id="6" name="Content Placeholder 3"/>
        <cdr:cNvPicPr>
          <a:picLocks xmlns:a="http://schemas.openxmlformats.org/drawingml/2006/main" noGrp="1"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3694419" y="3360402"/>
          <a:ext cx="526386" cy="536711"/>
        </a:xfrm>
        <a:prstGeom xmlns:a="http://schemas.openxmlformats.org/drawingml/2006/main" prst="rect">
          <a:avLst/>
        </a:prstGeom>
      </cdr:spPr>
    </cdr:pic>
  </cdr:relSizeAnchor>
  <cdr:relSizeAnchor xmlns:cdr="http://schemas.openxmlformats.org/drawingml/2006/chartDrawing">
    <cdr:from>
      <cdr:x>0.45676</cdr:x>
      <cdr:y>0.53513</cdr:y>
    </cdr:from>
    <cdr:to>
      <cdr:x>0.52184</cdr:x>
      <cdr:y>0.63355</cdr:y>
    </cdr:to>
    <cdr:pic>
      <cdr:nvPicPr>
        <cdr:cNvPr id="7" name="Content Placeholder 3"/>
        <cdr:cNvPicPr>
          <a:picLocks xmlns:a="http://schemas.openxmlformats.org/drawingml/2006/main" noGrp="1"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3694419" y="2917913"/>
          <a:ext cx="526386" cy="536657"/>
        </a:xfrm>
        <a:prstGeom xmlns:a="http://schemas.openxmlformats.org/drawingml/2006/main" prst="rect">
          <a:avLst/>
        </a:prstGeom>
      </cdr:spPr>
    </cdr:pic>
  </cdr:relSizeAnchor>
  <cdr:relSizeAnchor xmlns:cdr="http://schemas.openxmlformats.org/drawingml/2006/chartDrawing">
    <cdr:from>
      <cdr:x>0.59629</cdr:x>
      <cdr:y>0.68397</cdr:y>
    </cdr:from>
    <cdr:to>
      <cdr:x>0.66137</cdr:x>
      <cdr:y>0.78239</cdr:y>
    </cdr:to>
    <cdr:pic>
      <cdr:nvPicPr>
        <cdr:cNvPr id="8" name="Content Placeholder 3"/>
        <cdr:cNvPicPr>
          <a:picLocks xmlns:a="http://schemas.openxmlformats.org/drawingml/2006/main" noGrp="1"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4822942" y="3729519"/>
          <a:ext cx="526385" cy="536657"/>
        </a:xfrm>
        <a:prstGeom xmlns:a="http://schemas.openxmlformats.org/drawingml/2006/main" prst="rect">
          <a:avLst/>
        </a:prstGeom>
      </cdr:spPr>
    </cdr:pic>
  </cdr:relSizeAnchor>
  <cdr:relSizeAnchor xmlns:cdr="http://schemas.openxmlformats.org/drawingml/2006/chartDrawing">
    <cdr:from>
      <cdr:x>0.59629</cdr:x>
      <cdr:y>0.61509</cdr:y>
    </cdr:from>
    <cdr:to>
      <cdr:x>0.66137</cdr:x>
      <cdr:y>0.71352</cdr:y>
    </cdr:to>
    <cdr:pic>
      <cdr:nvPicPr>
        <cdr:cNvPr id="9" name="Content Placeholder 3"/>
        <cdr:cNvPicPr>
          <a:picLocks xmlns:a="http://schemas.openxmlformats.org/drawingml/2006/main" noGrp="1"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4822942" y="3353936"/>
          <a:ext cx="526385" cy="536711"/>
        </a:xfrm>
        <a:prstGeom xmlns:a="http://schemas.openxmlformats.org/drawingml/2006/main" prst="rect">
          <a:avLst/>
        </a:prstGeom>
      </cdr:spPr>
    </cdr:pic>
  </cdr:relSizeAnchor>
  <cdr:relSizeAnchor xmlns:cdr="http://schemas.openxmlformats.org/drawingml/2006/chartDrawing">
    <cdr:from>
      <cdr:x>0.59629</cdr:x>
      <cdr:y>0.53394</cdr:y>
    </cdr:from>
    <cdr:to>
      <cdr:x>0.66137</cdr:x>
      <cdr:y>0.63236</cdr:y>
    </cdr:to>
    <cdr:pic>
      <cdr:nvPicPr>
        <cdr:cNvPr id="10" name="Content Placeholder 3"/>
        <cdr:cNvPicPr>
          <a:picLocks xmlns:a="http://schemas.openxmlformats.org/drawingml/2006/main" noGrp="1"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4822942" y="2911447"/>
          <a:ext cx="526385" cy="536657"/>
        </a:xfrm>
        <a:prstGeom xmlns:a="http://schemas.openxmlformats.org/drawingml/2006/main" prst="rect">
          <a:avLst/>
        </a:prstGeom>
      </cdr:spPr>
    </cdr:pic>
  </cdr:relSizeAnchor>
  <cdr:relSizeAnchor xmlns:cdr="http://schemas.openxmlformats.org/drawingml/2006/chartDrawing">
    <cdr:from>
      <cdr:x>0.80158</cdr:x>
      <cdr:y>0.45104</cdr:y>
    </cdr:from>
    <cdr:to>
      <cdr:x>0.86666</cdr:x>
      <cdr:y>0.55498</cdr:y>
    </cdr:to>
    <cdr:pic>
      <cdr:nvPicPr>
        <cdr:cNvPr id="12" name="Content Placeholder 3"/>
        <cdr:cNvPicPr>
          <a:picLocks xmlns:a="http://schemas.openxmlformats.org/drawingml/2006/main" noGrp="1"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6483370" y="2459411"/>
          <a:ext cx="526385" cy="566756"/>
        </a:xfrm>
        <a:prstGeom xmlns:a="http://schemas.openxmlformats.org/drawingml/2006/main" prst="rect">
          <a:avLst/>
        </a:prstGeom>
      </cdr:spPr>
    </cdr:pic>
  </cdr:relSizeAnchor>
  <cdr:relSizeAnchor xmlns:cdr="http://schemas.openxmlformats.org/drawingml/2006/chartDrawing">
    <cdr:from>
      <cdr:x>0.80211</cdr:x>
      <cdr:y>0.68415</cdr:y>
    </cdr:from>
    <cdr:to>
      <cdr:x>0.86719</cdr:x>
      <cdr:y>0.78257</cdr:y>
    </cdr:to>
    <cdr:pic>
      <cdr:nvPicPr>
        <cdr:cNvPr id="13" name="Content Placeholder 3"/>
        <cdr:cNvPicPr>
          <a:picLocks xmlns:a="http://schemas.openxmlformats.org/drawingml/2006/main" noGrp="1"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6487656" y="3730495"/>
          <a:ext cx="526386" cy="536657"/>
        </a:xfrm>
        <a:prstGeom xmlns:a="http://schemas.openxmlformats.org/drawingml/2006/main" prst="rect">
          <a:avLst/>
        </a:prstGeom>
      </cdr:spPr>
    </cdr:pic>
  </cdr:relSizeAnchor>
  <cdr:relSizeAnchor xmlns:cdr="http://schemas.openxmlformats.org/drawingml/2006/chartDrawing">
    <cdr:from>
      <cdr:x>0.80211</cdr:x>
      <cdr:y>0.61527</cdr:y>
    </cdr:from>
    <cdr:to>
      <cdr:x>0.86719</cdr:x>
      <cdr:y>0.7137</cdr:y>
    </cdr:to>
    <cdr:pic>
      <cdr:nvPicPr>
        <cdr:cNvPr id="14" name="Content Placeholder 3"/>
        <cdr:cNvPicPr>
          <a:picLocks xmlns:a="http://schemas.openxmlformats.org/drawingml/2006/main" noGrp="1"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6487656" y="3354912"/>
          <a:ext cx="526386" cy="536711"/>
        </a:xfrm>
        <a:prstGeom xmlns:a="http://schemas.openxmlformats.org/drawingml/2006/main" prst="rect">
          <a:avLst/>
        </a:prstGeom>
      </cdr:spPr>
    </cdr:pic>
  </cdr:relSizeAnchor>
  <cdr:relSizeAnchor xmlns:cdr="http://schemas.openxmlformats.org/drawingml/2006/chartDrawing">
    <cdr:from>
      <cdr:x>0.80211</cdr:x>
      <cdr:y>0.53412</cdr:y>
    </cdr:from>
    <cdr:to>
      <cdr:x>0.86719</cdr:x>
      <cdr:y>0.63254</cdr:y>
    </cdr:to>
    <cdr:pic>
      <cdr:nvPicPr>
        <cdr:cNvPr id="15" name="Content Placeholder 3"/>
        <cdr:cNvPicPr>
          <a:picLocks xmlns:a="http://schemas.openxmlformats.org/drawingml/2006/main" noGrp="1"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6487656" y="2912423"/>
          <a:ext cx="526386" cy="536657"/>
        </a:xfrm>
        <a:prstGeom xmlns:a="http://schemas.openxmlformats.org/drawingml/2006/main" prst="rect">
          <a:avLst/>
        </a:prstGeom>
      </cdr:spPr>
    </cdr:pic>
  </cdr:relSizeAnchor>
  <cdr:relSizeAnchor xmlns:cdr="http://schemas.openxmlformats.org/drawingml/2006/chartDrawing">
    <cdr:from>
      <cdr:x>0.7971</cdr:x>
      <cdr:y>0.37023</cdr:y>
    </cdr:from>
    <cdr:to>
      <cdr:x>0.86218</cdr:x>
      <cdr:y>0.47417</cdr:y>
    </cdr:to>
    <cdr:pic>
      <cdr:nvPicPr>
        <cdr:cNvPr id="16" name="Content Placeholder 3"/>
        <cdr:cNvPicPr>
          <a:picLocks xmlns:a="http://schemas.openxmlformats.org/drawingml/2006/main" noGrp="1"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6447134" y="2018777"/>
          <a:ext cx="526386" cy="566756"/>
        </a:xfrm>
        <a:prstGeom xmlns:a="http://schemas.openxmlformats.org/drawingml/2006/main" prst="rect">
          <a:avLst/>
        </a:prstGeom>
      </cdr:spPr>
    </cdr:pic>
  </cdr:relSizeAnchor>
  <cdr:relSizeAnchor xmlns:cdr="http://schemas.openxmlformats.org/drawingml/2006/chartDrawing">
    <cdr:from>
      <cdr:x>0.7971</cdr:x>
      <cdr:y>0.28667</cdr:y>
    </cdr:from>
    <cdr:to>
      <cdr:x>0.86218</cdr:x>
      <cdr:y>0.39061</cdr:y>
    </cdr:to>
    <cdr:pic>
      <cdr:nvPicPr>
        <cdr:cNvPr id="17" name="Content Placeholder 3"/>
        <cdr:cNvPicPr>
          <a:picLocks xmlns:a="http://schemas.openxmlformats.org/drawingml/2006/main" noGrp="1"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6447134" y="1563147"/>
          <a:ext cx="526386" cy="566756"/>
        </a:xfrm>
        <a:prstGeom xmlns:a="http://schemas.openxmlformats.org/drawingml/2006/main" prst="rect">
          <a:avLst/>
        </a:prstGeom>
      </cdr:spPr>
    </cdr:pic>
  </cdr:relSizeAnchor>
</c:userShapes>
</file>

<file path=ppt/drawings/drawing2.xml><?xml version="1.0" encoding="utf-8"?>
<c:userShapes xmlns:c="http://schemas.openxmlformats.org/drawingml/2006/chart">
  <cdr:relSizeAnchor xmlns:cdr="http://schemas.openxmlformats.org/drawingml/2006/chartDrawing">
    <cdr:from>
      <cdr:x>0.63921</cdr:x>
      <cdr:y>0.33715</cdr:y>
    </cdr:from>
    <cdr:to>
      <cdr:x>0.74486</cdr:x>
      <cdr:y>0.40251</cdr:y>
    </cdr:to>
    <cdr:sp macro="" textlink="">
      <cdr:nvSpPr>
        <cdr:cNvPr id="2" name="TextBox 1"/>
        <cdr:cNvSpPr txBox="1"/>
      </cdr:nvSpPr>
      <cdr:spPr>
        <a:xfrm xmlns:a="http://schemas.openxmlformats.org/drawingml/2006/main">
          <a:off x="5378838" y="1833170"/>
          <a:ext cx="889029" cy="355374"/>
        </a:xfrm>
        <a:prstGeom xmlns:a="http://schemas.openxmlformats.org/drawingml/2006/main" prst="rect">
          <a:avLst/>
        </a:prstGeom>
        <a:noFill xmlns:a="http://schemas.openxmlformats.org/drawingml/2006/main"/>
      </cdr:spPr>
      <cdr:txBody>
        <a:bodyPr xmlns:a="http://schemas.openxmlformats.org/drawingml/2006/main" vertOverflow="clip" wrap="none" rtlCol="0"/>
        <a:lstStyle xmlns:a="http://schemas.openxmlformats.org/drawingml/2006/main"/>
        <a:p xmlns:a="http://schemas.openxmlformats.org/drawingml/2006/main">
          <a:r>
            <a:rPr lang="en-ZA" sz="2400" dirty="0">
              <a:solidFill>
                <a:srgbClr val="FF0000"/>
              </a:solidFill>
            </a:rPr>
            <a:t>No MPA</a:t>
          </a:r>
        </a:p>
      </cdr:txBody>
    </cdr:sp>
  </cdr:relSizeAnchor>
  <cdr:relSizeAnchor xmlns:cdr="http://schemas.openxmlformats.org/drawingml/2006/chartDrawing">
    <cdr:from>
      <cdr:x>0.78561</cdr:x>
      <cdr:y>0.5051</cdr:y>
    </cdr:from>
    <cdr:to>
      <cdr:x>0.89127</cdr:x>
      <cdr:y>0.57046</cdr:y>
    </cdr:to>
    <cdr:sp macro="" textlink="">
      <cdr:nvSpPr>
        <cdr:cNvPr id="4" name="TextBox 1"/>
        <cdr:cNvSpPr txBox="1"/>
      </cdr:nvSpPr>
      <cdr:spPr>
        <a:xfrm xmlns:a="http://schemas.openxmlformats.org/drawingml/2006/main">
          <a:off x="7303690" y="3067050"/>
          <a:ext cx="982266" cy="396875"/>
        </a:xfrm>
        <a:prstGeom xmlns:a="http://schemas.openxmlformats.org/drawingml/2006/main" prst="rect">
          <a:avLst/>
        </a:prstGeom>
        <a:noFill xmlns:a="http://schemas.openxmlformats.org/drawingml/2006/main"/>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ZA" sz="2400">
              <a:solidFill>
                <a:srgbClr val="00B050"/>
              </a:solidFill>
            </a:rPr>
            <a:t>With</a:t>
          </a:r>
          <a:r>
            <a:rPr lang="en-ZA" sz="2400" baseline="0">
              <a:solidFill>
                <a:srgbClr val="00B050"/>
              </a:solidFill>
            </a:rPr>
            <a:t> </a:t>
          </a:r>
          <a:r>
            <a:rPr lang="en-ZA" sz="2400">
              <a:solidFill>
                <a:srgbClr val="00B050"/>
              </a:solidFill>
            </a:rPr>
            <a:t>MPAs </a:t>
          </a:r>
        </a:p>
      </cdr:txBody>
    </cdr:sp>
  </cdr:relSizeAnchor>
</c:userShapes>
</file>

<file path=ppt/drawings/drawing3.xml><?xml version="1.0" encoding="utf-8"?>
<c:userShapes xmlns:c="http://schemas.openxmlformats.org/drawingml/2006/chart">
  <cdr:relSizeAnchor xmlns:cdr="http://schemas.openxmlformats.org/drawingml/2006/chartDrawing">
    <cdr:from>
      <cdr:x>0.63921</cdr:x>
      <cdr:y>0.33715</cdr:y>
    </cdr:from>
    <cdr:to>
      <cdr:x>0.74486</cdr:x>
      <cdr:y>0.40251</cdr:y>
    </cdr:to>
    <cdr:sp macro="" textlink="">
      <cdr:nvSpPr>
        <cdr:cNvPr id="2" name="TextBox 1"/>
        <cdr:cNvSpPr txBox="1"/>
      </cdr:nvSpPr>
      <cdr:spPr>
        <a:xfrm xmlns:a="http://schemas.openxmlformats.org/drawingml/2006/main">
          <a:off x="5378838" y="1833170"/>
          <a:ext cx="889029" cy="355374"/>
        </a:xfrm>
        <a:prstGeom xmlns:a="http://schemas.openxmlformats.org/drawingml/2006/main" prst="rect">
          <a:avLst/>
        </a:prstGeom>
        <a:noFill xmlns:a="http://schemas.openxmlformats.org/drawingml/2006/main"/>
      </cdr:spPr>
      <cdr:txBody>
        <a:bodyPr xmlns:a="http://schemas.openxmlformats.org/drawingml/2006/main" vertOverflow="clip" wrap="none" rtlCol="0"/>
        <a:lstStyle xmlns:a="http://schemas.openxmlformats.org/drawingml/2006/main"/>
        <a:p xmlns:a="http://schemas.openxmlformats.org/drawingml/2006/main">
          <a:r>
            <a:rPr lang="en-ZA" sz="2400" dirty="0">
              <a:solidFill>
                <a:srgbClr val="FF0000"/>
              </a:solidFill>
            </a:rPr>
            <a:t>No MPA</a:t>
          </a:r>
        </a:p>
      </cdr:txBody>
    </cdr:sp>
  </cdr:relSizeAnchor>
  <cdr:relSizeAnchor xmlns:cdr="http://schemas.openxmlformats.org/drawingml/2006/chartDrawing">
    <cdr:from>
      <cdr:x>0.78561</cdr:x>
      <cdr:y>0.5051</cdr:y>
    </cdr:from>
    <cdr:to>
      <cdr:x>0.89127</cdr:x>
      <cdr:y>0.57046</cdr:y>
    </cdr:to>
    <cdr:sp macro="" textlink="">
      <cdr:nvSpPr>
        <cdr:cNvPr id="4" name="TextBox 1"/>
        <cdr:cNvSpPr txBox="1"/>
      </cdr:nvSpPr>
      <cdr:spPr>
        <a:xfrm xmlns:a="http://schemas.openxmlformats.org/drawingml/2006/main">
          <a:off x="7303690" y="3067050"/>
          <a:ext cx="982266" cy="396875"/>
        </a:xfrm>
        <a:prstGeom xmlns:a="http://schemas.openxmlformats.org/drawingml/2006/main" prst="rect">
          <a:avLst/>
        </a:prstGeom>
        <a:noFill xmlns:a="http://schemas.openxmlformats.org/drawingml/2006/main"/>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ZA" sz="2400">
              <a:solidFill>
                <a:srgbClr val="00B050"/>
              </a:solidFill>
            </a:rPr>
            <a:t>With</a:t>
          </a:r>
          <a:r>
            <a:rPr lang="en-ZA" sz="2400" baseline="0">
              <a:solidFill>
                <a:srgbClr val="00B050"/>
              </a:solidFill>
            </a:rPr>
            <a:t> </a:t>
          </a:r>
          <a:r>
            <a:rPr lang="en-ZA" sz="2400">
              <a:solidFill>
                <a:srgbClr val="00B050"/>
              </a:solidFill>
            </a:rPr>
            <a:t>MPAs </a:t>
          </a:r>
        </a:p>
      </cdr:txBody>
    </cdr:sp>
  </cdr:relSizeAnchor>
  <cdr:relSizeAnchor xmlns:cdr="http://schemas.openxmlformats.org/drawingml/2006/chartDrawing">
    <cdr:from>
      <cdr:x>0.68786</cdr:x>
      <cdr:y>0.18374</cdr:y>
    </cdr:from>
    <cdr:to>
      <cdr:x>0.85862</cdr:x>
      <cdr:y>0.78655</cdr:y>
    </cdr:to>
    <cdr:sp macro="" textlink="">
      <cdr:nvSpPr>
        <cdr:cNvPr id="3" name="Rectangle 2"/>
        <cdr:cNvSpPr/>
      </cdr:nvSpPr>
      <cdr:spPr>
        <a:xfrm xmlns:a="http://schemas.openxmlformats.org/drawingml/2006/main">
          <a:off x="5788229" y="999033"/>
          <a:ext cx="1436915" cy="3277590"/>
        </a:xfrm>
        <a:prstGeom xmlns:a="http://schemas.openxmlformats.org/drawingml/2006/main" prst="rect">
          <a:avLst/>
        </a:prstGeom>
        <a:solidFill xmlns:a="http://schemas.openxmlformats.org/drawingml/2006/main">
          <a:schemeClr val="bg2">
            <a:lumMod val="90000"/>
            <a:alpha val="45000"/>
          </a:schemeClr>
        </a:solidFill>
        <a:ln xmlns:a="http://schemas.openxmlformats.org/drawingml/2006/main">
          <a:solidFill>
            <a:schemeClr val="accent1">
              <a:shade val="50000"/>
              <a:alpha val="50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0.42941</cdr:x>
      <cdr:y>0.12646</cdr:y>
    </cdr:from>
    <cdr:to>
      <cdr:x>0.56276</cdr:x>
      <cdr:y>0.78761</cdr:y>
    </cdr:to>
    <cdr:grpSp>
      <cdr:nvGrpSpPr>
        <cdr:cNvPr id="5" name="Group 4"/>
        <cdr:cNvGrpSpPr/>
      </cdr:nvGrpSpPr>
      <cdr:grpSpPr>
        <a:xfrm xmlns:a="http://schemas.openxmlformats.org/drawingml/2006/main">
          <a:off x="3613423" y="687587"/>
          <a:ext cx="1122121" cy="3594796"/>
          <a:chOff x="4785756" y="1325563"/>
          <a:chExt cx="1122167" cy="3594781"/>
        </a:xfrm>
      </cdr:grpSpPr>
      <cdr:cxnSp macro="">
        <cdr:nvCxnSpPr>
          <cdr:cNvPr id="6" name="Straight Arrow Connector 5"/>
          <cdr:cNvCxnSpPr/>
        </cdr:nvCxnSpPr>
        <cdr:spPr>
          <a:xfrm xmlns:a="http://schemas.openxmlformats.org/drawingml/2006/main" flipV="1">
            <a:off x="5257800" y="2671948"/>
            <a:ext cx="2969" cy="2248396"/>
          </a:xfrm>
          <a:prstGeom xmlns:a="http://schemas.openxmlformats.org/drawingml/2006/main" prst="straightConnector1">
            <a:avLst/>
          </a:prstGeom>
          <a:ln xmlns:a="http://schemas.openxmlformats.org/drawingml/2006/main" w="38100">
            <a:solidFill>
              <a:schemeClr val="tx1"/>
            </a:solidFill>
            <a:tailEnd type="triangle" w="lg" len="lg"/>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sp macro="" textlink="">
        <cdr:nvSpPr>
          <cdr:cNvPr id="7" name="TextBox 8"/>
          <cdr:cNvSpPr txBox="1"/>
        </cdr:nvSpPr>
        <cdr:spPr>
          <a:xfrm xmlns:a="http://schemas.openxmlformats.org/drawingml/2006/main">
            <a:off x="4785756" y="1325563"/>
            <a:ext cx="1122167" cy="3693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ZA" b="1" dirty="0" smtClean="0"/>
              <a:t>Holy</a:t>
            </a:r>
            <a:r>
              <a:rPr lang="en-ZA" b="1" dirty="0" smtClean="0">
                <a:solidFill>
                  <a:srgbClr val="FFFF00"/>
                </a:solidFill>
              </a:rPr>
              <a:t> </a:t>
            </a:r>
            <a:r>
              <a:rPr lang="en-ZA" b="1" dirty="0" smtClean="0"/>
              <a:t>Grail</a:t>
            </a:r>
            <a:endParaRPr lang="en-ZA" b="1" dirty="0"/>
          </a:p>
        </cdr:txBody>
      </cdr:sp>
      <cdr:sp macro="" textlink="">
        <cdr:nvSpPr>
          <cdr:cNvPr id="8" name="Oval 7"/>
          <cdr:cNvSpPr/>
        </cdr:nvSpPr>
        <cdr:spPr>
          <a:xfrm xmlns:a="http://schemas.openxmlformats.org/drawingml/2006/main">
            <a:off x="4785756" y="1650670"/>
            <a:ext cx="973776" cy="929244"/>
          </a:xfrm>
          <a:prstGeom xmlns:a="http://schemas.openxmlformats.org/drawingml/2006/main" prst="ellipse">
            <a:avLst/>
          </a:prstGeom>
          <a:noFill xmlns:a="http://schemas.openxmlformats.org/drawingml/2006/main"/>
          <a:ln xmlns:a="http://schemas.openxmlformats.org/drawingml/2006/main" w="57150">
            <a:solidFill>
              <a:srgbClr val="FFFF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ZA"/>
          </a:p>
        </cdr:txBody>
      </cdr:sp>
    </cdr:grpSp>
  </cdr:relSizeAnchor>
</c:userShapes>
</file>

<file path=ppt/drawings/drawing4.xml><?xml version="1.0" encoding="utf-8"?>
<c:userShapes xmlns:c="http://schemas.openxmlformats.org/drawingml/2006/chart">
  <cdr:relSizeAnchor xmlns:cdr="http://schemas.openxmlformats.org/drawingml/2006/chartDrawing">
    <cdr:from>
      <cdr:x>0.70244</cdr:x>
      <cdr:y>0.05088</cdr:y>
    </cdr:from>
    <cdr:to>
      <cdr:x>0.81111</cdr:x>
      <cdr:y>0.21905</cdr:y>
    </cdr:to>
    <cdr:sp macro="" textlink="">
      <cdr:nvSpPr>
        <cdr:cNvPr id="6" name="TextBox 5"/>
        <cdr:cNvSpPr txBox="1"/>
      </cdr:nvSpPr>
      <cdr:spPr>
        <a:xfrm xmlns:a="http://schemas.openxmlformats.org/drawingml/2006/main">
          <a:off x="5910942" y="276617"/>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ZA" sz="1100" dirty="0"/>
        </a:p>
      </cdr:txBody>
    </cdr:sp>
  </cdr:relSizeAnchor>
  <cdr:relSizeAnchor xmlns:cdr="http://schemas.openxmlformats.org/drawingml/2006/chartDrawing">
    <cdr:from>
      <cdr:x>0.47407</cdr:x>
      <cdr:y>0.27224</cdr:y>
    </cdr:from>
    <cdr:to>
      <cdr:x>0.47428</cdr:x>
      <cdr:y>0.33003</cdr:y>
    </cdr:to>
    <cdr:cxnSp macro="">
      <cdr:nvCxnSpPr>
        <cdr:cNvPr id="9" name="Straight Arrow Connector 8"/>
        <cdr:cNvCxnSpPr/>
      </cdr:nvCxnSpPr>
      <cdr:spPr>
        <a:xfrm xmlns:a="http://schemas.openxmlformats.org/drawingml/2006/main" flipH="1">
          <a:off x="3989245" y="1480204"/>
          <a:ext cx="1716" cy="314256"/>
        </a:xfrm>
        <a:prstGeom xmlns:a="http://schemas.openxmlformats.org/drawingml/2006/main" prst="straightConnector1">
          <a:avLst/>
        </a:prstGeom>
        <a:ln xmlns:a="http://schemas.openxmlformats.org/drawingml/2006/main">
          <a:solidFill>
            <a:schemeClr val="tx1"/>
          </a:solidFill>
          <a:headEnd type="triangle"/>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5.xml><?xml version="1.0" encoding="utf-8"?>
<c:userShapes xmlns:c="http://schemas.openxmlformats.org/drawingml/2006/chart">
  <cdr:relSizeAnchor xmlns:cdr="http://schemas.openxmlformats.org/drawingml/2006/chartDrawing">
    <cdr:from>
      <cdr:x>0.47624</cdr:x>
      <cdr:y>0.3236</cdr:y>
    </cdr:from>
    <cdr:to>
      <cdr:x>0.47773</cdr:x>
      <cdr:y>0.79039</cdr:y>
    </cdr:to>
    <cdr:cxnSp macro="">
      <cdr:nvCxnSpPr>
        <cdr:cNvPr id="3" name="Straight Arrow Connector 2"/>
        <cdr:cNvCxnSpPr/>
      </cdr:nvCxnSpPr>
      <cdr:spPr>
        <a:xfrm xmlns:a="http://schemas.openxmlformats.org/drawingml/2006/main" flipH="1" flipV="1">
          <a:off x="4334753" y="1763498"/>
          <a:ext cx="13526" cy="2543822"/>
        </a:xfrm>
        <a:prstGeom xmlns:a="http://schemas.openxmlformats.org/drawingml/2006/main" prst="straightConnector1">
          <a:avLst/>
        </a:prstGeom>
        <a:ln xmlns:a="http://schemas.openxmlformats.org/drawingml/2006/main" w="28575">
          <a:solidFill>
            <a:schemeClr val="tx1"/>
          </a:solidFill>
          <a:tailEnd type="triangle" w="lg" len="lg"/>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Z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FF4E3C23-ADC9-4FE4-A22F-988C1E2F2091}" type="datetimeFigureOut">
              <a:rPr lang="en-ZA" smtClean="0"/>
              <a:t>16/08/29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5EB0120D-4286-47BA-92C1-14DDF48FB5F0}" type="slidenum">
              <a:rPr lang="en-ZA" smtClean="0"/>
              <a:t>‹#›</a:t>
            </a:fld>
            <a:endParaRPr lang="en-ZA"/>
          </a:p>
        </p:txBody>
      </p:sp>
    </p:spTree>
    <p:extLst>
      <p:ext uri="{BB962C8B-B14F-4D97-AF65-F5344CB8AC3E}">
        <p14:creationId xmlns:p14="http://schemas.microsoft.com/office/powerpoint/2010/main" val="1714285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FF4E3C23-ADC9-4FE4-A22F-988C1E2F2091}" type="datetimeFigureOut">
              <a:rPr lang="en-ZA" smtClean="0"/>
              <a:t>16/08/29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5EB0120D-4286-47BA-92C1-14DDF48FB5F0}" type="slidenum">
              <a:rPr lang="en-ZA" smtClean="0"/>
              <a:t>‹#›</a:t>
            </a:fld>
            <a:endParaRPr lang="en-ZA"/>
          </a:p>
        </p:txBody>
      </p:sp>
    </p:spTree>
    <p:extLst>
      <p:ext uri="{BB962C8B-B14F-4D97-AF65-F5344CB8AC3E}">
        <p14:creationId xmlns:p14="http://schemas.microsoft.com/office/powerpoint/2010/main" val="2414685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FF4E3C23-ADC9-4FE4-A22F-988C1E2F2091}" type="datetimeFigureOut">
              <a:rPr lang="en-ZA" smtClean="0"/>
              <a:t>16/08/29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5EB0120D-4286-47BA-92C1-14DDF48FB5F0}" type="slidenum">
              <a:rPr lang="en-ZA" smtClean="0"/>
              <a:t>‹#›</a:t>
            </a:fld>
            <a:endParaRPr lang="en-ZA"/>
          </a:p>
        </p:txBody>
      </p:sp>
    </p:spTree>
    <p:extLst>
      <p:ext uri="{BB962C8B-B14F-4D97-AF65-F5344CB8AC3E}">
        <p14:creationId xmlns:p14="http://schemas.microsoft.com/office/powerpoint/2010/main" val="3551394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FF4E3C23-ADC9-4FE4-A22F-988C1E2F2091}" type="datetimeFigureOut">
              <a:rPr lang="en-ZA" smtClean="0"/>
              <a:t>16/08/29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5EB0120D-4286-47BA-92C1-14DDF48FB5F0}" type="slidenum">
              <a:rPr lang="en-ZA" smtClean="0"/>
              <a:t>‹#›</a:t>
            </a:fld>
            <a:endParaRPr lang="en-ZA"/>
          </a:p>
        </p:txBody>
      </p:sp>
    </p:spTree>
    <p:extLst>
      <p:ext uri="{BB962C8B-B14F-4D97-AF65-F5344CB8AC3E}">
        <p14:creationId xmlns:p14="http://schemas.microsoft.com/office/powerpoint/2010/main" val="4121796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Z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F4E3C23-ADC9-4FE4-A22F-988C1E2F2091}" type="datetimeFigureOut">
              <a:rPr lang="en-ZA" smtClean="0"/>
              <a:t>16/08/29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5EB0120D-4286-47BA-92C1-14DDF48FB5F0}" type="slidenum">
              <a:rPr lang="en-ZA" smtClean="0"/>
              <a:t>‹#›</a:t>
            </a:fld>
            <a:endParaRPr lang="en-ZA"/>
          </a:p>
        </p:txBody>
      </p:sp>
    </p:spTree>
    <p:extLst>
      <p:ext uri="{BB962C8B-B14F-4D97-AF65-F5344CB8AC3E}">
        <p14:creationId xmlns:p14="http://schemas.microsoft.com/office/powerpoint/2010/main" val="1178516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FF4E3C23-ADC9-4FE4-A22F-988C1E2F2091}" type="datetimeFigureOut">
              <a:rPr lang="en-ZA" smtClean="0"/>
              <a:t>16/08/29</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5EB0120D-4286-47BA-92C1-14DDF48FB5F0}" type="slidenum">
              <a:rPr lang="en-ZA" smtClean="0"/>
              <a:t>‹#›</a:t>
            </a:fld>
            <a:endParaRPr lang="en-ZA"/>
          </a:p>
        </p:txBody>
      </p:sp>
    </p:spTree>
    <p:extLst>
      <p:ext uri="{BB962C8B-B14F-4D97-AF65-F5344CB8AC3E}">
        <p14:creationId xmlns:p14="http://schemas.microsoft.com/office/powerpoint/2010/main" val="2461519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Z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FF4E3C23-ADC9-4FE4-A22F-988C1E2F2091}" type="datetimeFigureOut">
              <a:rPr lang="en-ZA" smtClean="0"/>
              <a:t>16/08/29</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5EB0120D-4286-47BA-92C1-14DDF48FB5F0}" type="slidenum">
              <a:rPr lang="en-ZA" smtClean="0"/>
              <a:t>‹#›</a:t>
            </a:fld>
            <a:endParaRPr lang="en-ZA"/>
          </a:p>
        </p:txBody>
      </p:sp>
    </p:spTree>
    <p:extLst>
      <p:ext uri="{BB962C8B-B14F-4D97-AF65-F5344CB8AC3E}">
        <p14:creationId xmlns:p14="http://schemas.microsoft.com/office/powerpoint/2010/main" val="760268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FF4E3C23-ADC9-4FE4-A22F-988C1E2F2091}" type="datetimeFigureOut">
              <a:rPr lang="en-ZA" smtClean="0"/>
              <a:t>16/08/29</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5EB0120D-4286-47BA-92C1-14DDF48FB5F0}" type="slidenum">
              <a:rPr lang="en-ZA" smtClean="0"/>
              <a:t>‹#›</a:t>
            </a:fld>
            <a:endParaRPr lang="en-ZA"/>
          </a:p>
        </p:txBody>
      </p:sp>
    </p:spTree>
    <p:extLst>
      <p:ext uri="{BB962C8B-B14F-4D97-AF65-F5344CB8AC3E}">
        <p14:creationId xmlns:p14="http://schemas.microsoft.com/office/powerpoint/2010/main" val="2736532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4E3C23-ADC9-4FE4-A22F-988C1E2F2091}" type="datetimeFigureOut">
              <a:rPr lang="en-ZA" smtClean="0"/>
              <a:t>16/08/29</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5EB0120D-4286-47BA-92C1-14DDF48FB5F0}" type="slidenum">
              <a:rPr lang="en-ZA" smtClean="0"/>
              <a:t>‹#›</a:t>
            </a:fld>
            <a:endParaRPr lang="en-ZA"/>
          </a:p>
        </p:txBody>
      </p:sp>
    </p:spTree>
    <p:extLst>
      <p:ext uri="{BB962C8B-B14F-4D97-AF65-F5344CB8AC3E}">
        <p14:creationId xmlns:p14="http://schemas.microsoft.com/office/powerpoint/2010/main" val="4070958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Z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4E3C23-ADC9-4FE4-A22F-988C1E2F2091}" type="datetimeFigureOut">
              <a:rPr lang="en-ZA" smtClean="0"/>
              <a:t>16/08/29</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5EB0120D-4286-47BA-92C1-14DDF48FB5F0}" type="slidenum">
              <a:rPr lang="en-ZA" smtClean="0"/>
              <a:t>‹#›</a:t>
            </a:fld>
            <a:endParaRPr lang="en-ZA"/>
          </a:p>
        </p:txBody>
      </p:sp>
    </p:spTree>
    <p:extLst>
      <p:ext uri="{BB962C8B-B14F-4D97-AF65-F5344CB8AC3E}">
        <p14:creationId xmlns:p14="http://schemas.microsoft.com/office/powerpoint/2010/main" val="180229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Z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4E3C23-ADC9-4FE4-A22F-988C1E2F2091}" type="datetimeFigureOut">
              <a:rPr lang="en-ZA" smtClean="0"/>
              <a:t>16/08/29</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5EB0120D-4286-47BA-92C1-14DDF48FB5F0}" type="slidenum">
              <a:rPr lang="en-ZA" smtClean="0"/>
              <a:t>‹#›</a:t>
            </a:fld>
            <a:endParaRPr lang="en-ZA"/>
          </a:p>
        </p:txBody>
      </p:sp>
    </p:spTree>
    <p:extLst>
      <p:ext uri="{BB962C8B-B14F-4D97-AF65-F5344CB8AC3E}">
        <p14:creationId xmlns:p14="http://schemas.microsoft.com/office/powerpoint/2010/main" val="117220037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4E3C23-ADC9-4FE4-A22F-988C1E2F2091}" type="datetimeFigureOut">
              <a:rPr lang="en-ZA" smtClean="0"/>
              <a:t>16/08/29</a:t>
            </a:fld>
            <a:endParaRPr lang="en-Z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B0120D-4286-47BA-92C1-14DDF48FB5F0}" type="slidenum">
              <a:rPr lang="en-ZA" smtClean="0"/>
              <a:t>‹#›</a:t>
            </a:fld>
            <a:endParaRPr lang="en-ZA"/>
          </a:p>
        </p:txBody>
      </p:sp>
    </p:spTree>
    <p:extLst>
      <p:ext uri="{BB962C8B-B14F-4D97-AF65-F5344CB8AC3E}">
        <p14:creationId xmlns:p14="http://schemas.microsoft.com/office/powerpoint/2010/main" val="21996684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4" Type="http://schemas.openxmlformats.org/officeDocument/2006/relationships/image" Target="../media/image11.jpeg"/><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4" Type="http://schemas.openxmlformats.org/officeDocument/2006/relationships/image" Target="../media/image14.jpeg"/><Relationship Id="rId5" Type="http://schemas.openxmlformats.org/officeDocument/2006/relationships/image" Target="../media/image15.jpg"/><Relationship Id="rId6" Type="http://schemas.openxmlformats.org/officeDocument/2006/relationships/image" Target="../media/image16.jpg"/><Relationship Id="rId1" Type="http://schemas.openxmlformats.org/officeDocument/2006/relationships/slideLayout" Target="../slideLayouts/slideLayout2.xml"/><Relationship Id="rId2" Type="http://schemas.openxmlformats.org/officeDocument/2006/relationships/image" Target="../media/image1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eg"/><Relationship Id="rId3" Type="http://schemas.openxmlformats.org/officeDocument/2006/relationships/image" Target="../media/image1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4.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gif"/><Relationship Id="rId1" Type="http://schemas.openxmlformats.org/officeDocument/2006/relationships/slideLayout" Target="../slideLayouts/slideLayout2.xml"/><Relationship Id="rId2"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27842"/>
            <a:ext cx="9144000" cy="2387600"/>
          </a:xfrm>
        </p:spPr>
        <p:txBody>
          <a:bodyPr/>
          <a:lstStyle/>
          <a:p>
            <a:r>
              <a:rPr lang="en-ZA" dirty="0" smtClean="0"/>
              <a:t>Some advantages of MPAs for fisheries</a:t>
            </a:r>
            <a:endParaRPr lang="en-ZA" dirty="0"/>
          </a:p>
        </p:txBody>
      </p:sp>
      <p:sp>
        <p:nvSpPr>
          <p:cNvPr id="3" name="Subtitle 2"/>
          <p:cNvSpPr>
            <a:spLocks noGrp="1"/>
          </p:cNvSpPr>
          <p:nvPr>
            <p:ph type="subTitle" idx="1"/>
          </p:nvPr>
        </p:nvSpPr>
        <p:spPr>
          <a:xfrm>
            <a:off x="1524000" y="3222669"/>
            <a:ext cx="9144000" cy="1655762"/>
          </a:xfrm>
        </p:spPr>
        <p:txBody>
          <a:bodyPr>
            <a:normAutofit lnSpcReduction="10000"/>
          </a:bodyPr>
          <a:lstStyle/>
          <a:p>
            <a:r>
              <a:rPr lang="en-ZA" dirty="0" smtClean="0"/>
              <a:t>Colin Attwood</a:t>
            </a:r>
          </a:p>
          <a:p>
            <a:r>
              <a:rPr lang="en-ZA" dirty="0" smtClean="0"/>
              <a:t>Marine Research Institute</a:t>
            </a:r>
          </a:p>
          <a:p>
            <a:r>
              <a:rPr lang="en-ZA" dirty="0" smtClean="0"/>
              <a:t>Department of Biological Science</a:t>
            </a:r>
          </a:p>
          <a:p>
            <a:r>
              <a:rPr lang="en-ZA" dirty="0" smtClean="0"/>
              <a:t>University of Cape Town</a:t>
            </a:r>
            <a:endParaRPr lang="en-ZA"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3387" y="5485658"/>
            <a:ext cx="2285714" cy="1333333"/>
          </a:xfrm>
          <a:prstGeom prst="rect">
            <a:avLst/>
          </a:prstGeom>
        </p:spPr>
      </p:pic>
    </p:spTree>
    <p:extLst>
      <p:ext uri="{BB962C8B-B14F-4D97-AF65-F5344CB8AC3E}">
        <p14:creationId xmlns:p14="http://schemas.microsoft.com/office/powerpoint/2010/main" val="184078011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270125"/>
            <a:ext cx="12115799" cy="1325563"/>
          </a:xfrm>
        </p:spPr>
        <p:txBody>
          <a:bodyPr>
            <a:normAutofit/>
          </a:bodyPr>
          <a:lstStyle/>
          <a:p>
            <a:pPr algn="ctr"/>
            <a:r>
              <a:rPr lang="en-ZA" sz="3600" dirty="0" smtClean="0"/>
              <a:t>Regulation by TAC and effort control have some limitations.</a:t>
            </a:r>
            <a:endParaRPr lang="en-ZA" sz="3600" dirty="0"/>
          </a:p>
        </p:txBody>
      </p:sp>
    </p:spTree>
    <p:extLst>
      <p:ext uri="{BB962C8B-B14F-4D97-AF65-F5344CB8AC3E}">
        <p14:creationId xmlns:p14="http://schemas.microsoft.com/office/powerpoint/2010/main" val="421129244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ormAutofit fontScale="90000"/>
          </a:bodyPr>
          <a:lstStyle/>
          <a:p>
            <a:pPr algn="ctr"/>
            <a:r>
              <a:rPr lang="en-ZA" dirty="0" smtClean="0"/>
              <a:t>Most types of fishing gear catch several species of fish at once, other than the one targeted</a:t>
            </a:r>
            <a:endParaRPr lang="en-ZA"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35630" y="1205593"/>
            <a:ext cx="7652656" cy="5739493"/>
          </a:xfrm>
          <a:prstGeom prst="rect">
            <a:avLst/>
          </a:prstGeom>
        </p:spPr>
      </p:pic>
    </p:spTree>
    <p:extLst>
      <p:ext uri="{BB962C8B-B14F-4D97-AF65-F5344CB8AC3E}">
        <p14:creationId xmlns:p14="http://schemas.microsoft.com/office/powerpoint/2010/main" val="3949734195"/>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noGrp="1"/>
          </p:cNvGraphicFramePr>
          <p:nvPr>
            <p:extLst>
              <p:ext uri="{D42A27DB-BD31-4B8C-83A1-F6EECF244321}">
                <p14:modId xmlns:p14="http://schemas.microsoft.com/office/powerpoint/2010/main" val="313456092"/>
              </p:ext>
            </p:extLst>
          </p:nvPr>
        </p:nvGraphicFramePr>
        <p:xfrm>
          <a:off x="1713186" y="1408386"/>
          <a:ext cx="9101959" cy="5449614"/>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324872" y="86981"/>
            <a:ext cx="11446136" cy="1325563"/>
          </a:xfrm>
        </p:spPr>
        <p:txBody>
          <a:bodyPr>
            <a:noAutofit/>
          </a:bodyPr>
          <a:lstStyle/>
          <a:p>
            <a:pPr algn="ctr"/>
            <a:r>
              <a:rPr lang="en-ZA" sz="3600" dirty="0" smtClean="0"/>
              <a:t>These other species are usually less productive. </a:t>
            </a:r>
            <a:br>
              <a:rPr lang="en-ZA" sz="3600" dirty="0" smtClean="0"/>
            </a:br>
            <a:r>
              <a:rPr lang="en-ZA" sz="3600" dirty="0" smtClean="0"/>
              <a:t>What happens to catches of these species when we reach for the Holy Grail?</a:t>
            </a:r>
            <a:endParaRPr lang="en-ZA" sz="3600" dirty="0"/>
          </a:p>
        </p:txBody>
      </p:sp>
      <p:sp>
        <p:nvSpPr>
          <p:cNvPr id="5" name="Oval 4"/>
          <p:cNvSpPr/>
          <p:nvPr/>
        </p:nvSpPr>
        <p:spPr>
          <a:xfrm>
            <a:off x="5808454" y="2660254"/>
            <a:ext cx="478971" cy="489858"/>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solidFill>
                <a:schemeClr val="bg1"/>
              </a:solidFill>
            </a:endParaRPr>
          </a:p>
        </p:txBody>
      </p:sp>
      <p:grpSp>
        <p:nvGrpSpPr>
          <p:cNvPr id="3" name="Group 2"/>
          <p:cNvGrpSpPr/>
          <p:nvPr/>
        </p:nvGrpSpPr>
        <p:grpSpPr>
          <a:xfrm>
            <a:off x="5996496" y="3342290"/>
            <a:ext cx="385093" cy="1075679"/>
            <a:chOff x="5901906" y="3687794"/>
            <a:chExt cx="385093" cy="1024455"/>
          </a:xfrm>
        </p:grpSpPr>
        <p:sp>
          <p:nvSpPr>
            <p:cNvPr id="7" name="TextBox 6"/>
            <p:cNvSpPr txBox="1"/>
            <p:nvPr/>
          </p:nvSpPr>
          <p:spPr>
            <a:xfrm>
              <a:off x="5901906" y="4342917"/>
              <a:ext cx="292068" cy="369332"/>
            </a:xfrm>
            <a:prstGeom prst="rect">
              <a:avLst/>
            </a:prstGeom>
            <a:noFill/>
          </p:spPr>
          <p:txBody>
            <a:bodyPr wrap="none" rtlCol="0">
              <a:spAutoFit/>
            </a:bodyPr>
            <a:lstStyle/>
            <a:p>
              <a:r>
                <a:rPr lang="en-ZA" dirty="0" smtClean="0"/>
                <a:t>?</a:t>
              </a:r>
              <a:endParaRPr lang="en-ZA" dirty="0"/>
            </a:p>
          </p:txBody>
        </p:sp>
        <p:sp>
          <p:nvSpPr>
            <p:cNvPr id="6" name="TextBox 5"/>
            <p:cNvSpPr txBox="1"/>
            <p:nvPr/>
          </p:nvSpPr>
          <p:spPr>
            <a:xfrm>
              <a:off x="5994931" y="3687794"/>
              <a:ext cx="292068" cy="369332"/>
            </a:xfrm>
            <a:prstGeom prst="rect">
              <a:avLst/>
            </a:prstGeom>
            <a:noFill/>
          </p:spPr>
          <p:txBody>
            <a:bodyPr wrap="none" rtlCol="0">
              <a:spAutoFit/>
            </a:bodyPr>
            <a:lstStyle/>
            <a:p>
              <a:r>
                <a:rPr lang="en-ZA" dirty="0" smtClean="0"/>
                <a:t>?</a:t>
              </a:r>
              <a:endParaRPr lang="en-ZA" dirty="0"/>
            </a:p>
          </p:txBody>
        </p:sp>
      </p:grpSp>
      <p:grpSp>
        <p:nvGrpSpPr>
          <p:cNvPr id="11" name="Group 10"/>
          <p:cNvGrpSpPr/>
          <p:nvPr/>
        </p:nvGrpSpPr>
        <p:grpSpPr>
          <a:xfrm>
            <a:off x="4408715" y="5116286"/>
            <a:ext cx="1158238" cy="487675"/>
            <a:chOff x="269966" y="2804160"/>
            <a:chExt cx="1158238" cy="487675"/>
          </a:xfrm>
        </p:grpSpPr>
        <p:sp>
          <p:nvSpPr>
            <p:cNvPr id="8" name="TextBox 7"/>
            <p:cNvSpPr txBox="1"/>
            <p:nvPr/>
          </p:nvSpPr>
          <p:spPr>
            <a:xfrm>
              <a:off x="269966" y="2804160"/>
              <a:ext cx="630878" cy="369332"/>
            </a:xfrm>
            <a:prstGeom prst="rect">
              <a:avLst/>
            </a:prstGeom>
            <a:noFill/>
          </p:spPr>
          <p:txBody>
            <a:bodyPr wrap="none" rtlCol="0">
              <a:spAutoFit/>
            </a:bodyPr>
            <a:lstStyle/>
            <a:p>
              <a:r>
                <a:rPr lang="en-ZA" dirty="0" smtClean="0"/>
                <a:t>R.I.P.</a:t>
              </a:r>
              <a:endParaRPr lang="en-ZA" dirty="0"/>
            </a:p>
          </p:txBody>
        </p:sp>
        <p:cxnSp>
          <p:nvCxnSpPr>
            <p:cNvPr id="10" name="Straight Arrow Connector 9"/>
            <p:cNvCxnSpPr/>
            <p:nvPr/>
          </p:nvCxnSpPr>
          <p:spPr>
            <a:xfrm>
              <a:off x="815105" y="3077693"/>
              <a:ext cx="613099" cy="21414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6261484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560494"/>
          </a:xfrm>
        </p:spPr>
        <p:txBody>
          <a:bodyPr>
            <a:normAutofit/>
          </a:bodyPr>
          <a:lstStyle/>
          <a:p>
            <a:r>
              <a:rPr lang="en-ZA" dirty="0" smtClean="0"/>
              <a:t>Fisheries assessment is easy at high latitudes, but difficult in the tropics. Why?</a:t>
            </a:r>
            <a:endParaRPr lang="en-ZA" dirty="0"/>
          </a:p>
        </p:txBody>
      </p:sp>
      <p:sp>
        <p:nvSpPr>
          <p:cNvPr id="3" name="Content Placeholder 2"/>
          <p:cNvSpPr>
            <a:spLocks noGrp="1"/>
          </p:cNvSpPr>
          <p:nvPr>
            <p:ph idx="1"/>
          </p:nvPr>
        </p:nvSpPr>
        <p:spPr>
          <a:xfrm>
            <a:off x="838200" y="2309719"/>
            <a:ext cx="10515600" cy="4351338"/>
          </a:xfrm>
        </p:spPr>
        <p:txBody>
          <a:bodyPr>
            <a:normAutofit lnSpcReduction="10000"/>
          </a:bodyPr>
          <a:lstStyle/>
          <a:p>
            <a:pPr marL="514350" indent="-514350">
              <a:buAutoNum type="arabicPeriod"/>
            </a:pPr>
            <a:r>
              <a:rPr lang="en-ZA" dirty="0" smtClean="0"/>
              <a:t>The number of species increases dramatically from pole to equator, but the abundances diminish. We need to do more assessments in the tropics, yet the financial incentive is less for each species. Of ±600 exploited fish species in SA, 16 are assessed!</a:t>
            </a:r>
          </a:p>
          <a:p>
            <a:pPr marL="514350" indent="-514350">
              <a:buAutoNum type="arabicPeriod"/>
            </a:pPr>
            <a:r>
              <a:rPr lang="en-ZA" dirty="0" smtClean="0"/>
              <a:t>With so many similar tropical species, there is great taxonomic confusion, and catch records are not reliably assigned to species.</a:t>
            </a:r>
          </a:p>
          <a:p>
            <a:pPr marL="514350" indent="-514350">
              <a:buAutoNum type="arabicPeriod"/>
            </a:pPr>
            <a:r>
              <a:rPr lang="en-ZA" dirty="0" smtClean="0"/>
              <a:t>Seasonal signals are weak or non-existent, so we struggle to read the bands in the otoliths, and to follow cohorts. We do not know the fish’s vital rates, such as growth and mortality, and the age-at-maturity. These are important parameters that influence productivity.</a:t>
            </a:r>
            <a:endParaRPr lang="en-ZA" dirty="0"/>
          </a:p>
        </p:txBody>
      </p:sp>
    </p:spTree>
    <p:extLst>
      <p:ext uri="{BB962C8B-B14F-4D97-AF65-F5344CB8AC3E}">
        <p14:creationId xmlns:p14="http://schemas.microsoft.com/office/powerpoint/2010/main" val="183987752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54778" y="5272438"/>
            <a:ext cx="6104908" cy="691943"/>
          </a:xfrm>
        </p:spPr>
        <p:txBody>
          <a:bodyPr>
            <a:noAutofit/>
          </a:bodyPr>
          <a:lstStyle/>
          <a:p>
            <a:pPr marL="0" indent="0">
              <a:buNone/>
            </a:pPr>
            <a:r>
              <a:rPr lang="en-ZA" dirty="0" smtClean="0"/>
              <a:t>MPAs are especially useful in the tropics!</a:t>
            </a:r>
            <a:endParaRPr lang="en-ZA" dirty="0"/>
          </a:p>
        </p:txBody>
      </p:sp>
      <p:sp>
        <p:nvSpPr>
          <p:cNvPr id="4" name="Title 3"/>
          <p:cNvSpPr>
            <a:spLocks noGrp="1"/>
          </p:cNvSpPr>
          <p:nvPr>
            <p:ph type="title"/>
          </p:nvPr>
        </p:nvSpPr>
        <p:spPr>
          <a:xfrm>
            <a:off x="315686" y="1918814"/>
            <a:ext cx="11876314" cy="1325563"/>
          </a:xfrm>
        </p:spPr>
        <p:txBody>
          <a:bodyPr>
            <a:normAutofit fontScale="90000"/>
          </a:bodyPr>
          <a:lstStyle/>
          <a:p>
            <a:pPr algn="ctr"/>
            <a:r>
              <a:rPr lang="en-ZA" b="1" dirty="0" smtClean="0"/>
              <a:t>Problem</a:t>
            </a:r>
            <a:br>
              <a:rPr lang="en-ZA" b="1" dirty="0" smtClean="0"/>
            </a:br>
            <a:r>
              <a:rPr lang="en-ZA" dirty="0"/>
              <a:t/>
            </a:r>
            <a:br>
              <a:rPr lang="en-ZA" dirty="0"/>
            </a:br>
            <a:r>
              <a:rPr lang="en-ZA" dirty="0" smtClean="0"/>
              <a:t>Fisheries assessments are difficult in the tropics. </a:t>
            </a:r>
            <a:br>
              <a:rPr lang="en-ZA" dirty="0" smtClean="0"/>
            </a:br>
            <a:r>
              <a:rPr lang="en-ZA" dirty="0" smtClean="0"/>
              <a:t/>
            </a:r>
            <a:br>
              <a:rPr lang="en-ZA" dirty="0" smtClean="0"/>
            </a:br>
            <a:r>
              <a:rPr lang="en-ZA" dirty="0" smtClean="0"/>
              <a:t>AND </a:t>
            </a:r>
            <a:br>
              <a:rPr lang="en-ZA" dirty="0" smtClean="0"/>
            </a:br>
            <a:r>
              <a:rPr lang="en-ZA" dirty="0"/>
              <a:t/>
            </a:r>
            <a:br>
              <a:rPr lang="en-ZA" dirty="0"/>
            </a:br>
            <a:r>
              <a:rPr lang="en-ZA" dirty="0"/>
              <a:t>T</a:t>
            </a:r>
            <a:r>
              <a:rPr lang="en-ZA" dirty="0" smtClean="0"/>
              <a:t>ropical </a:t>
            </a:r>
            <a:r>
              <a:rPr lang="en-ZA" dirty="0"/>
              <a:t>countries have the worst governance and </a:t>
            </a:r>
            <a:r>
              <a:rPr lang="en-ZA" dirty="0" smtClean="0"/>
              <a:t>the weakest </a:t>
            </a:r>
            <a:r>
              <a:rPr lang="en-ZA" dirty="0"/>
              <a:t>scientific capacity.</a:t>
            </a:r>
            <a:br>
              <a:rPr lang="en-ZA" dirty="0"/>
            </a:br>
            <a:endParaRPr lang="en-ZA" dirty="0"/>
          </a:p>
        </p:txBody>
      </p:sp>
    </p:spTree>
    <p:extLst>
      <p:ext uri="{BB962C8B-B14F-4D97-AF65-F5344CB8AC3E}">
        <p14:creationId xmlns:p14="http://schemas.microsoft.com/office/powerpoint/2010/main" val="107138799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SCAN31-P"/>
          <p:cNvPicPr>
            <a:picLocks noGrp="1" noChangeAspect="1" noChangeArrowheads="1"/>
          </p:cNvPicPr>
          <p:nvPr>
            <p:ph idx="1"/>
          </p:nvPr>
        </p:nvPicPr>
        <p:blipFill>
          <a:blip r:embed="rId2" cstate="print"/>
          <a:srcRect/>
          <a:stretch>
            <a:fillRect/>
          </a:stretch>
        </p:blipFill>
        <p:spPr bwMode="auto">
          <a:xfrm>
            <a:off x="8868614" y="1400039"/>
            <a:ext cx="3167743" cy="4747301"/>
          </a:xfrm>
          <a:prstGeom prst="rect">
            <a:avLst/>
          </a:prstGeom>
          <a:noFill/>
          <a:ln w="9525">
            <a:noFill/>
            <a:miter lim="800000"/>
            <a:headEnd/>
            <a:tailEnd/>
          </a:ln>
        </p:spPr>
      </p:pic>
      <p:pic>
        <p:nvPicPr>
          <p:cNvPr id="5" name="Content Placeholder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098" y="1400039"/>
            <a:ext cx="8450272" cy="4744476"/>
          </a:xfrm>
          <a:prstGeom prst="rect">
            <a:avLst/>
          </a:prstGeom>
        </p:spPr>
      </p:pic>
      <p:sp>
        <p:nvSpPr>
          <p:cNvPr id="6" name="TextBox 5"/>
          <p:cNvSpPr txBox="1"/>
          <p:nvPr/>
        </p:nvSpPr>
        <p:spPr>
          <a:xfrm>
            <a:off x="-43172" y="111410"/>
            <a:ext cx="11984820" cy="1077218"/>
          </a:xfrm>
          <a:prstGeom prst="rect">
            <a:avLst/>
          </a:prstGeom>
          <a:noFill/>
        </p:spPr>
        <p:txBody>
          <a:bodyPr wrap="none" rtlCol="0">
            <a:spAutoFit/>
          </a:bodyPr>
          <a:lstStyle/>
          <a:p>
            <a:pPr algn="ctr"/>
            <a:r>
              <a:rPr lang="en-ZA" sz="3200" dirty="0"/>
              <a:t>M</a:t>
            </a:r>
            <a:r>
              <a:rPr lang="en-ZA" sz="3200" dirty="0" smtClean="0"/>
              <a:t>odern fishing intensity presents a massive selection pressure against </a:t>
            </a:r>
          </a:p>
          <a:p>
            <a:pPr algn="ctr"/>
            <a:r>
              <a:rPr lang="en-ZA" sz="3200" dirty="0" smtClean="0"/>
              <a:t>particular traits. Many of these are heritable.</a:t>
            </a:r>
            <a:endParaRPr lang="en-ZA" sz="3200" dirty="0"/>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14856" y="530557"/>
            <a:ext cx="1569441" cy="869482"/>
          </a:xfrm>
          <a:prstGeom prst="rect">
            <a:avLst/>
          </a:prstGeom>
        </p:spPr>
      </p:pic>
    </p:spTree>
    <p:extLst>
      <p:ext uri="{BB962C8B-B14F-4D97-AF65-F5344CB8AC3E}">
        <p14:creationId xmlns:p14="http://schemas.microsoft.com/office/powerpoint/2010/main" val="308701686"/>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685" y="365125"/>
            <a:ext cx="11310257" cy="1325563"/>
          </a:xfrm>
        </p:spPr>
        <p:txBody>
          <a:bodyPr>
            <a:normAutofit/>
          </a:bodyPr>
          <a:lstStyle/>
          <a:p>
            <a:pPr algn="ctr"/>
            <a:r>
              <a:rPr lang="en-ZA" dirty="0" smtClean="0"/>
              <a:t>Farmers select the best strains for breeding</a:t>
            </a:r>
            <a:endParaRPr lang="en-ZA" dirty="0"/>
          </a:p>
        </p:txBody>
      </p:sp>
      <p:sp>
        <p:nvSpPr>
          <p:cNvPr id="3" name="Content Placeholder 2"/>
          <p:cNvSpPr>
            <a:spLocks noGrp="1"/>
          </p:cNvSpPr>
          <p:nvPr>
            <p:ph idx="1"/>
          </p:nvPr>
        </p:nvSpPr>
        <p:spPr>
          <a:xfrm>
            <a:off x="3230088" y="5297395"/>
            <a:ext cx="4845155" cy="442562"/>
          </a:xfrm>
        </p:spPr>
        <p:txBody>
          <a:bodyPr>
            <a:noAutofit/>
          </a:bodyPr>
          <a:lstStyle/>
          <a:p>
            <a:pPr marL="0" indent="0" algn="ctr">
              <a:buNone/>
            </a:pPr>
            <a:r>
              <a:rPr lang="en-ZA" sz="3200" dirty="0" smtClean="0"/>
              <a:t>Farmers </a:t>
            </a:r>
            <a:r>
              <a:rPr lang="en-ZA" sz="3200" dirty="0"/>
              <a:t>improve </a:t>
            </a:r>
            <a:r>
              <a:rPr lang="en-ZA" sz="3200" dirty="0" smtClean="0"/>
              <a:t>their stock</a:t>
            </a:r>
            <a:endParaRPr lang="en-ZA" sz="3200" dirty="0"/>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19288"/>
            <a:ext cx="3460238" cy="245676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5854" y="1896581"/>
            <a:ext cx="3701143" cy="2479476"/>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62915" y="1896581"/>
            <a:ext cx="4461464" cy="250978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95854" y="4524375"/>
            <a:ext cx="3619500" cy="2333625"/>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621914"/>
            <a:ext cx="2981448" cy="2236086"/>
          </a:xfrm>
          <a:prstGeom prst="rect">
            <a:avLst/>
          </a:prstGeom>
        </p:spPr>
      </p:pic>
    </p:spTree>
    <p:extLst>
      <p:ext uri="{BB962C8B-B14F-4D97-AF65-F5344CB8AC3E}">
        <p14:creationId xmlns:p14="http://schemas.microsoft.com/office/powerpoint/2010/main" val="206721123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3"/>
          <p:cNvPicPr>
            <a:picLocks noGrp="1"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49749" y="1017113"/>
            <a:ext cx="933855" cy="1005475"/>
          </a:xfrm>
          <a:prstGeom prst="rect">
            <a:avLst/>
          </a:prstGeom>
        </p:spPr>
      </p:pic>
      <p:sp>
        <p:nvSpPr>
          <p:cNvPr id="2" name="Title 1"/>
          <p:cNvSpPr>
            <a:spLocks noGrp="1"/>
          </p:cNvSpPr>
          <p:nvPr>
            <p:ph type="title"/>
          </p:nvPr>
        </p:nvSpPr>
        <p:spPr>
          <a:xfrm>
            <a:off x="1158877" y="91766"/>
            <a:ext cx="10515600" cy="1325563"/>
          </a:xfrm>
        </p:spPr>
        <p:txBody>
          <a:bodyPr/>
          <a:lstStyle/>
          <a:p>
            <a:pPr algn="ctr"/>
            <a:r>
              <a:rPr lang="en-ZA" dirty="0" smtClean="0"/>
              <a:t>Fishing does the opposite</a:t>
            </a:r>
            <a:endParaRPr lang="en-ZA"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027" y="1017113"/>
            <a:ext cx="4048125" cy="17526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6227" y="1121517"/>
            <a:ext cx="3140042" cy="1359453"/>
          </a:xfrm>
          <a:prstGeom prst="rect">
            <a:avLst/>
          </a:prstGeom>
        </p:spPr>
      </p:pic>
      <p:cxnSp>
        <p:nvCxnSpPr>
          <p:cNvPr id="9" name="Straight Arrow Connector 8"/>
          <p:cNvCxnSpPr/>
          <p:nvPr/>
        </p:nvCxnSpPr>
        <p:spPr>
          <a:xfrm>
            <a:off x="5031032" y="1913319"/>
            <a:ext cx="3113315" cy="21771"/>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840757" y="2947935"/>
            <a:ext cx="10382414" cy="3416320"/>
          </a:xfrm>
          <a:prstGeom prst="rect">
            <a:avLst/>
          </a:prstGeom>
          <a:noFill/>
        </p:spPr>
        <p:txBody>
          <a:bodyPr wrap="square" rtlCol="0">
            <a:spAutoFit/>
          </a:bodyPr>
          <a:lstStyle/>
          <a:p>
            <a:r>
              <a:rPr lang="en-ZA" sz="2400" dirty="0" smtClean="0"/>
              <a:t>We kill the strong and leave the weak to breed.</a:t>
            </a:r>
          </a:p>
          <a:p>
            <a:r>
              <a:rPr lang="en-ZA" sz="2400" dirty="0" smtClean="0"/>
              <a:t>Intense fishing weakens the productivity of the stock.</a:t>
            </a:r>
          </a:p>
          <a:p>
            <a:endParaRPr lang="en-ZA" sz="2400" dirty="0"/>
          </a:p>
          <a:p>
            <a:r>
              <a:rPr lang="en-ZA" sz="2400" dirty="0" smtClean="0"/>
              <a:t>Fishing also quickly reduces genetic variability. Genetic variability </a:t>
            </a:r>
          </a:p>
          <a:p>
            <a:r>
              <a:rPr lang="en-ZA" sz="2400" dirty="0" smtClean="0"/>
              <a:t>is a fundamental requirement for Darwinian selection and adaptation in times </a:t>
            </a:r>
          </a:p>
          <a:p>
            <a:r>
              <a:rPr lang="en-ZA" sz="2400" dirty="0" smtClean="0"/>
              <a:t>of (climate) change. Ultimately, fish production depends on genetic variability. </a:t>
            </a:r>
          </a:p>
          <a:p>
            <a:endParaRPr lang="en-ZA" sz="2400" dirty="0"/>
          </a:p>
          <a:p>
            <a:r>
              <a:rPr lang="en-ZA" sz="2400" dirty="0" smtClean="0"/>
              <a:t>MPAs are the best means to maintain natural selection pressures and to preserve </a:t>
            </a:r>
          </a:p>
          <a:p>
            <a:r>
              <a:rPr lang="en-ZA" sz="2400" dirty="0" smtClean="0"/>
              <a:t>genetic variability. </a:t>
            </a:r>
          </a:p>
        </p:txBody>
      </p:sp>
    </p:spTree>
    <p:extLst>
      <p:ext uri="{BB962C8B-B14F-4D97-AF65-F5344CB8AC3E}">
        <p14:creationId xmlns:p14="http://schemas.microsoft.com/office/powerpoint/2010/main" val="3906444264"/>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655" y="2116103"/>
            <a:ext cx="10515600" cy="1325563"/>
          </a:xfrm>
        </p:spPr>
        <p:txBody>
          <a:bodyPr/>
          <a:lstStyle/>
          <a:p>
            <a:pPr algn="ctr"/>
            <a:r>
              <a:rPr lang="en-ZA" dirty="0" smtClean="0"/>
              <a:t>MPAs can provide substantial benefits to most of the world’s fisheries</a:t>
            </a:r>
            <a:endParaRPr lang="en-ZA" dirty="0"/>
          </a:p>
        </p:txBody>
      </p:sp>
    </p:spTree>
    <p:extLst>
      <p:ext uri="{BB962C8B-B14F-4D97-AF65-F5344CB8AC3E}">
        <p14:creationId xmlns:p14="http://schemas.microsoft.com/office/powerpoint/2010/main" val="427715407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0458" y="0"/>
            <a:ext cx="10515600" cy="1325563"/>
          </a:xfrm>
        </p:spPr>
        <p:txBody>
          <a:bodyPr/>
          <a:lstStyle/>
          <a:p>
            <a:r>
              <a:rPr lang="en-ZA" dirty="0" smtClean="0"/>
              <a:t>The Schaefer production model </a:t>
            </a:r>
            <a:endParaRPr lang="en-ZA" dirty="0"/>
          </a:p>
        </p:txBody>
      </p:sp>
      <p:graphicFrame>
        <p:nvGraphicFramePr>
          <p:cNvPr id="5" name="Chart 4"/>
          <p:cNvGraphicFramePr>
            <a:graphicFrameLocks noGrp="1"/>
          </p:cNvGraphicFramePr>
          <p:nvPr>
            <p:extLst>
              <p:ext uri="{D42A27DB-BD31-4B8C-83A1-F6EECF244321}">
                <p14:modId xmlns:p14="http://schemas.microsoft.com/office/powerpoint/2010/main" val="1546330475"/>
              </p:ext>
            </p:extLst>
          </p:nvPr>
        </p:nvGraphicFramePr>
        <p:xfrm>
          <a:off x="1393173" y="643277"/>
          <a:ext cx="8088285" cy="5452723"/>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381000" y="6509657"/>
            <a:ext cx="4304768" cy="369332"/>
          </a:xfrm>
          <a:prstGeom prst="rect">
            <a:avLst/>
          </a:prstGeom>
          <a:noFill/>
        </p:spPr>
        <p:txBody>
          <a:bodyPr wrap="none" rtlCol="0">
            <a:spAutoFit/>
          </a:bodyPr>
          <a:lstStyle/>
          <a:p>
            <a:r>
              <a:rPr lang="en-ZA" dirty="0" smtClean="0"/>
              <a:t>Model parameters: r = 0.4 y</a:t>
            </a:r>
            <a:r>
              <a:rPr lang="en-ZA" baseline="30000" dirty="0" smtClean="0"/>
              <a:t>-1</a:t>
            </a:r>
            <a:r>
              <a:rPr lang="en-ZA" dirty="0" smtClean="0"/>
              <a:t>, K= 100 000 t</a:t>
            </a:r>
            <a:endParaRPr lang="en-ZA" dirty="0"/>
          </a:p>
        </p:txBody>
      </p:sp>
      <p:grpSp>
        <p:nvGrpSpPr>
          <p:cNvPr id="11" name="Group 10"/>
          <p:cNvGrpSpPr/>
          <p:nvPr/>
        </p:nvGrpSpPr>
        <p:grpSpPr>
          <a:xfrm>
            <a:off x="4785756" y="1325563"/>
            <a:ext cx="1122167" cy="2277608"/>
            <a:chOff x="4785756" y="1325563"/>
            <a:chExt cx="1122167" cy="2277608"/>
          </a:xfrm>
        </p:grpSpPr>
        <p:cxnSp>
          <p:nvCxnSpPr>
            <p:cNvPr id="8" name="Straight Arrow Connector 7"/>
            <p:cNvCxnSpPr/>
            <p:nvPr/>
          </p:nvCxnSpPr>
          <p:spPr>
            <a:xfrm flipV="1">
              <a:off x="5257800" y="2671948"/>
              <a:ext cx="2969" cy="931223"/>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785756" y="1325563"/>
              <a:ext cx="1122167" cy="369332"/>
            </a:xfrm>
            <a:prstGeom prst="rect">
              <a:avLst/>
            </a:prstGeom>
            <a:noFill/>
          </p:spPr>
          <p:txBody>
            <a:bodyPr wrap="square" rtlCol="0">
              <a:spAutoFit/>
            </a:bodyPr>
            <a:lstStyle/>
            <a:p>
              <a:r>
                <a:rPr lang="en-ZA" b="1" dirty="0" smtClean="0"/>
                <a:t>Holy</a:t>
              </a:r>
              <a:r>
                <a:rPr lang="en-ZA" b="1" dirty="0" smtClean="0">
                  <a:solidFill>
                    <a:srgbClr val="FFFF00"/>
                  </a:solidFill>
                </a:rPr>
                <a:t> </a:t>
              </a:r>
              <a:r>
                <a:rPr lang="en-ZA" b="1" dirty="0" smtClean="0"/>
                <a:t>Grail</a:t>
              </a:r>
              <a:endParaRPr lang="en-ZA" b="1" dirty="0"/>
            </a:p>
          </p:txBody>
        </p:sp>
        <p:sp>
          <p:nvSpPr>
            <p:cNvPr id="10" name="Oval 9"/>
            <p:cNvSpPr/>
            <p:nvPr/>
          </p:nvSpPr>
          <p:spPr>
            <a:xfrm>
              <a:off x="4785756" y="1650670"/>
              <a:ext cx="973776" cy="929244"/>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0786" y="2517073"/>
            <a:ext cx="620486" cy="620486"/>
          </a:xfrm>
          <a:prstGeom prst="rect">
            <a:avLst/>
          </a:prstGeom>
        </p:spPr>
      </p:pic>
    </p:spTree>
    <p:extLst>
      <p:ext uri="{BB962C8B-B14F-4D97-AF65-F5344CB8AC3E}">
        <p14:creationId xmlns:p14="http://schemas.microsoft.com/office/powerpoint/2010/main" val="249354606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8829" y="210746"/>
            <a:ext cx="10515600" cy="549275"/>
          </a:xfrm>
        </p:spPr>
        <p:txBody>
          <a:bodyPr>
            <a:normAutofit fontScale="90000"/>
          </a:bodyPr>
          <a:lstStyle/>
          <a:p>
            <a:r>
              <a:rPr lang="en-ZA" dirty="0" smtClean="0"/>
              <a:t>How do fishery dynamics alter with MPAs?</a:t>
            </a:r>
            <a:endParaRPr lang="en-ZA" dirty="0"/>
          </a:p>
        </p:txBody>
      </p:sp>
      <p:graphicFrame>
        <p:nvGraphicFramePr>
          <p:cNvPr id="7" name="Chart 6"/>
          <p:cNvGraphicFramePr>
            <a:graphicFrameLocks noGrp="1"/>
          </p:cNvGraphicFramePr>
          <p:nvPr>
            <p:extLst>
              <p:ext uri="{D42A27DB-BD31-4B8C-83A1-F6EECF244321}">
                <p14:modId xmlns:p14="http://schemas.microsoft.com/office/powerpoint/2010/main" val="3173617458"/>
              </p:ext>
            </p:extLst>
          </p:nvPr>
        </p:nvGraphicFramePr>
        <p:xfrm>
          <a:off x="968829" y="485383"/>
          <a:ext cx="8414855" cy="5437187"/>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130628" y="6211669"/>
            <a:ext cx="8655959" cy="646331"/>
          </a:xfrm>
          <a:prstGeom prst="rect">
            <a:avLst/>
          </a:prstGeom>
          <a:noFill/>
        </p:spPr>
        <p:txBody>
          <a:bodyPr wrap="none" rtlCol="0">
            <a:spAutoFit/>
          </a:bodyPr>
          <a:lstStyle/>
          <a:p>
            <a:r>
              <a:rPr lang="en-ZA" dirty="0" smtClean="0"/>
              <a:t>MPA model parameters: r = 0.4 y</a:t>
            </a:r>
            <a:r>
              <a:rPr lang="en-ZA" baseline="30000" dirty="0" smtClean="0"/>
              <a:t>-1</a:t>
            </a:r>
            <a:r>
              <a:rPr lang="en-ZA" dirty="0" smtClean="0"/>
              <a:t>, MPAs cover 20% of area, Effort displacement included, </a:t>
            </a:r>
          </a:p>
          <a:p>
            <a:r>
              <a:rPr lang="en-ZA" dirty="0" smtClean="0"/>
              <a:t>Movement mimics resident fish with broadcast spawning</a:t>
            </a:r>
            <a:endParaRPr lang="en-ZA" dirty="0"/>
          </a:p>
        </p:txBody>
      </p:sp>
      <p:grpSp>
        <p:nvGrpSpPr>
          <p:cNvPr id="12" name="Group 11"/>
          <p:cNvGrpSpPr/>
          <p:nvPr/>
        </p:nvGrpSpPr>
        <p:grpSpPr>
          <a:xfrm>
            <a:off x="4964494" y="1944484"/>
            <a:ext cx="525272" cy="351758"/>
            <a:chOff x="4964494" y="1944484"/>
            <a:chExt cx="525272" cy="351758"/>
          </a:xfrm>
        </p:grpSpPr>
        <p:sp>
          <p:nvSpPr>
            <p:cNvPr id="11" name="TextBox 10"/>
            <p:cNvSpPr txBox="1"/>
            <p:nvPr/>
          </p:nvSpPr>
          <p:spPr>
            <a:xfrm>
              <a:off x="4964494" y="1944484"/>
              <a:ext cx="525272" cy="338554"/>
            </a:xfrm>
            <a:prstGeom prst="rect">
              <a:avLst/>
            </a:prstGeom>
            <a:noFill/>
          </p:spPr>
          <p:txBody>
            <a:bodyPr wrap="none" rtlCol="0">
              <a:spAutoFit/>
            </a:bodyPr>
            <a:lstStyle/>
            <a:p>
              <a:r>
                <a:rPr lang="en-ZA" sz="1600" dirty="0"/>
                <a:t>c</a:t>
              </a:r>
              <a:r>
                <a:rPr lang="en-ZA" sz="1600" dirty="0" smtClean="0"/>
                <a:t>ost</a:t>
              </a:r>
              <a:endParaRPr lang="en-ZA" sz="1600" dirty="0"/>
            </a:p>
          </p:txBody>
        </p:sp>
        <p:cxnSp>
          <p:nvCxnSpPr>
            <p:cNvPr id="4" name="Straight Arrow Connector 3"/>
            <p:cNvCxnSpPr/>
            <p:nvPr/>
          </p:nvCxnSpPr>
          <p:spPr>
            <a:xfrm flipH="1">
              <a:off x="5027017" y="1981986"/>
              <a:ext cx="1716" cy="314256"/>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2826302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1152"/>
            <a:ext cx="10515600" cy="941060"/>
          </a:xfrm>
        </p:spPr>
        <p:txBody>
          <a:bodyPr>
            <a:normAutofit/>
          </a:bodyPr>
          <a:lstStyle/>
          <a:p>
            <a:r>
              <a:rPr lang="en-ZA" sz="3200" b="1" dirty="0" smtClean="0"/>
              <a:t>Think of a fishery in your area, and tick the correct boxes.</a:t>
            </a:r>
            <a:endParaRPr lang="en-ZA" sz="3200" b="1" dirty="0"/>
          </a:p>
        </p:txBody>
      </p:sp>
      <p:sp>
        <p:nvSpPr>
          <p:cNvPr id="3" name="Content Placeholder 2"/>
          <p:cNvSpPr>
            <a:spLocks noGrp="1"/>
          </p:cNvSpPr>
          <p:nvPr>
            <p:ph idx="1"/>
          </p:nvPr>
        </p:nvSpPr>
        <p:spPr>
          <a:xfrm>
            <a:off x="838200" y="1549912"/>
            <a:ext cx="10515600" cy="4351338"/>
          </a:xfrm>
        </p:spPr>
        <p:txBody>
          <a:bodyPr>
            <a:normAutofit lnSpcReduction="10000"/>
          </a:bodyPr>
          <a:lstStyle/>
          <a:p>
            <a:pPr marL="354013" indent="-354013">
              <a:buAutoNum type="arabicParenR"/>
            </a:pPr>
            <a:r>
              <a:rPr lang="en-ZA" dirty="0" smtClean="0"/>
              <a:t>Is there an effective </a:t>
            </a:r>
            <a:r>
              <a:rPr lang="en-ZA" dirty="0"/>
              <a:t>catch </a:t>
            </a:r>
            <a:r>
              <a:rPr lang="en-ZA" dirty="0" smtClean="0"/>
              <a:t>monitoring system?</a:t>
            </a:r>
          </a:p>
          <a:p>
            <a:pPr marL="0" indent="0">
              <a:buNone/>
            </a:pPr>
            <a:endParaRPr lang="en-ZA" dirty="0" smtClean="0"/>
          </a:p>
          <a:p>
            <a:pPr marL="0" indent="0">
              <a:buNone/>
            </a:pPr>
            <a:r>
              <a:rPr lang="en-ZA" dirty="0" smtClean="0"/>
              <a:t>2) Is there a robust assessment procedure?</a:t>
            </a:r>
          </a:p>
          <a:p>
            <a:pPr marL="0" indent="0">
              <a:buNone/>
            </a:pPr>
            <a:endParaRPr lang="en-ZA" dirty="0" smtClean="0"/>
          </a:p>
          <a:p>
            <a:pPr marL="0" indent="0">
              <a:buNone/>
            </a:pPr>
            <a:r>
              <a:rPr lang="en-ZA" dirty="0" smtClean="0"/>
              <a:t>3) Is there a reliable observer system?</a:t>
            </a:r>
          </a:p>
          <a:p>
            <a:pPr marL="0" indent="0">
              <a:buNone/>
            </a:pPr>
            <a:endParaRPr lang="en-ZA" dirty="0" smtClean="0"/>
          </a:p>
          <a:p>
            <a:pPr marL="0" indent="0">
              <a:buNone/>
            </a:pPr>
            <a:r>
              <a:rPr lang="en-ZA" dirty="0"/>
              <a:t>4</a:t>
            </a:r>
            <a:r>
              <a:rPr lang="en-ZA" dirty="0" smtClean="0"/>
              <a:t>) Is compliance with regulations good?</a:t>
            </a:r>
          </a:p>
          <a:p>
            <a:pPr marL="0" indent="0">
              <a:buNone/>
            </a:pPr>
            <a:endParaRPr lang="en-ZA" dirty="0" smtClean="0"/>
          </a:p>
          <a:p>
            <a:pPr marL="0" indent="0">
              <a:buNone/>
            </a:pPr>
            <a:r>
              <a:rPr lang="en-ZA" dirty="0"/>
              <a:t>5</a:t>
            </a:r>
            <a:r>
              <a:rPr lang="en-ZA" dirty="0" smtClean="0"/>
              <a:t>) Is the administration corruption-free?</a:t>
            </a:r>
          </a:p>
          <a:p>
            <a:pPr marL="514350" indent="-514350">
              <a:buAutoNum type="arabicParenR"/>
            </a:pPr>
            <a:endParaRPr lang="en-ZA" dirty="0"/>
          </a:p>
        </p:txBody>
      </p:sp>
      <p:grpSp>
        <p:nvGrpSpPr>
          <p:cNvPr id="29" name="Group 28"/>
          <p:cNvGrpSpPr/>
          <p:nvPr/>
        </p:nvGrpSpPr>
        <p:grpSpPr>
          <a:xfrm>
            <a:off x="8317758" y="1473710"/>
            <a:ext cx="2946235" cy="4314360"/>
            <a:chOff x="8317758" y="1549912"/>
            <a:chExt cx="2946235" cy="4314360"/>
          </a:xfrm>
        </p:grpSpPr>
        <p:grpSp>
          <p:nvGrpSpPr>
            <p:cNvPr id="8" name="Group 7"/>
            <p:cNvGrpSpPr/>
            <p:nvPr/>
          </p:nvGrpSpPr>
          <p:grpSpPr>
            <a:xfrm>
              <a:off x="8317758" y="1549912"/>
              <a:ext cx="2946235" cy="523220"/>
              <a:chOff x="1530515" y="2264420"/>
              <a:chExt cx="2946235" cy="523220"/>
            </a:xfrm>
          </p:grpSpPr>
          <p:sp>
            <p:nvSpPr>
              <p:cNvPr id="4" name="Rectangle 3"/>
              <p:cNvSpPr/>
              <p:nvPr/>
            </p:nvSpPr>
            <p:spPr>
              <a:xfrm>
                <a:off x="2183130" y="2343150"/>
                <a:ext cx="514350" cy="36576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solidFill>
                    <a:schemeClr val="bg1"/>
                  </a:solidFill>
                </a:endParaRPr>
              </a:p>
            </p:txBody>
          </p:sp>
          <p:sp>
            <p:nvSpPr>
              <p:cNvPr id="5" name="Rectangle 4"/>
              <p:cNvSpPr/>
              <p:nvPr/>
            </p:nvSpPr>
            <p:spPr>
              <a:xfrm>
                <a:off x="3962400" y="2343150"/>
                <a:ext cx="514350" cy="36576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 name="TextBox 5"/>
              <p:cNvSpPr txBox="1"/>
              <p:nvPr/>
            </p:nvSpPr>
            <p:spPr>
              <a:xfrm>
                <a:off x="1530515" y="2264420"/>
                <a:ext cx="652615" cy="523220"/>
              </a:xfrm>
              <a:prstGeom prst="rect">
                <a:avLst/>
              </a:prstGeom>
              <a:noFill/>
            </p:spPr>
            <p:txBody>
              <a:bodyPr wrap="none" rtlCol="0">
                <a:spAutoFit/>
              </a:bodyPr>
              <a:lstStyle/>
              <a:p>
                <a:r>
                  <a:rPr lang="en-ZA" sz="2800" dirty="0" smtClean="0"/>
                  <a:t>Yes</a:t>
                </a:r>
                <a:endParaRPr lang="en-ZA" sz="2800" dirty="0"/>
              </a:p>
            </p:txBody>
          </p:sp>
          <p:sp>
            <p:nvSpPr>
              <p:cNvPr id="7" name="TextBox 6"/>
              <p:cNvSpPr txBox="1"/>
              <p:nvPr/>
            </p:nvSpPr>
            <p:spPr>
              <a:xfrm>
                <a:off x="3448050" y="2295197"/>
                <a:ext cx="545342" cy="461665"/>
              </a:xfrm>
              <a:prstGeom prst="rect">
                <a:avLst/>
              </a:prstGeom>
              <a:noFill/>
            </p:spPr>
            <p:txBody>
              <a:bodyPr wrap="none" rtlCol="0">
                <a:spAutoFit/>
              </a:bodyPr>
              <a:lstStyle/>
              <a:p>
                <a:r>
                  <a:rPr lang="en-ZA" sz="2400" dirty="0" smtClean="0"/>
                  <a:t>No</a:t>
                </a:r>
                <a:endParaRPr lang="en-ZA" sz="2400" dirty="0"/>
              </a:p>
            </p:txBody>
          </p:sp>
        </p:grpSp>
        <p:grpSp>
          <p:nvGrpSpPr>
            <p:cNvPr id="9" name="Group 8"/>
            <p:cNvGrpSpPr/>
            <p:nvPr/>
          </p:nvGrpSpPr>
          <p:grpSpPr>
            <a:xfrm>
              <a:off x="8317758" y="2500413"/>
              <a:ext cx="2946235" cy="523220"/>
              <a:chOff x="1530515" y="2264420"/>
              <a:chExt cx="2946235" cy="523220"/>
            </a:xfrm>
          </p:grpSpPr>
          <p:sp>
            <p:nvSpPr>
              <p:cNvPr id="10" name="Rectangle 9"/>
              <p:cNvSpPr/>
              <p:nvPr/>
            </p:nvSpPr>
            <p:spPr>
              <a:xfrm>
                <a:off x="2183130" y="2343150"/>
                <a:ext cx="514350" cy="36576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solidFill>
                    <a:schemeClr val="bg1"/>
                  </a:solidFill>
                </a:endParaRPr>
              </a:p>
            </p:txBody>
          </p:sp>
          <p:sp>
            <p:nvSpPr>
              <p:cNvPr id="11" name="Rectangle 10"/>
              <p:cNvSpPr/>
              <p:nvPr/>
            </p:nvSpPr>
            <p:spPr>
              <a:xfrm>
                <a:off x="3962400" y="2343150"/>
                <a:ext cx="514350" cy="36576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2" name="TextBox 11"/>
              <p:cNvSpPr txBox="1"/>
              <p:nvPr/>
            </p:nvSpPr>
            <p:spPr>
              <a:xfrm>
                <a:off x="1530515" y="2264420"/>
                <a:ext cx="652615" cy="523220"/>
              </a:xfrm>
              <a:prstGeom prst="rect">
                <a:avLst/>
              </a:prstGeom>
              <a:noFill/>
            </p:spPr>
            <p:txBody>
              <a:bodyPr wrap="none" rtlCol="0">
                <a:spAutoFit/>
              </a:bodyPr>
              <a:lstStyle/>
              <a:p>
                <a:r>
                  <a:rPr lang="en-ZA" sz="2800" dirty="0" smtClean="0"/>
                  <a:t>Yes</a:t>
                </a:r>
                <a:endParaRPr lang="en-ZA" sz="2800" dirty="0"/>
              </a:p>
            </p:txBody>
          </p:sp>
          <p:sp>
            <p:nvSpPr>
              <p:cNvPr id="13" name="TextBox 12"/>
              <p:cNvSpPr txBox="1"/>
              <p:nvPr/>
            </p:nvSpPr>
            <p:spPr>
              <a:xfrm>
                <a:off x="3448050" y="2295197"/>
                <a:ext cx="545342" cy="461665"/>
              </a:xfrm>
              <a:prstGeom prst="rect">
                <a:avLst/>
              </a:prstGeom>
              <a:noFill/>
            </p:spPr>
            <p:txBody>
              <a:bodyPr wrap="none" rtlCol="0">
                <a:spAutoFit/>
              </a:bodyPr>
              <a:lstStyle/>
              <a:p>
                <a:r>
                  <a:rPr lang="en-ZA" sz="2400" dirty="0" smtClean="0"/>
                  <a:t>No</a:t>
                </a:r>
                <a:endParaRPr lang="en-ZA" sz="2400" dirty="0"/>
              </a:p>
            </p:txBody>
          </p:sp>
        </p:grpSp>
        <p:grpSp>
          <p:nvGrpSpPr>
            <p:cNvPr id="14" name="Group 13"/>
            <p:cNvGrpSpPr/>
            <p:nvPr/>
          </p:nvGrpSpPr>
          <p:grpSpPr>
            <a:xfrm>
              <a:off x="8317758" y="3450914"/>
              <a:ext cx="2946235" cy="523220"/>
              <a:chOff x="1530515" y="2264420"/>
              <a:chExt cx="2946235" cy="523220"/>
            </a:xfrm>
          </p:grpSpPr>
          <p:sp>
            <p:nvSpPr>
              <p:cNvPr id="15" name="Rectangle 14"/>
              <p:cNvSpPr/>
              <p:nvPr/>
            </p:nvSpPr>
            <p:spPr>
              <a:xfrm>
                <a:off x="2183130" y="2343150"/>
                <a:ext cx="514350" cy="36576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solidFill>
                    <a:schemeClr val="bg1"/>
                  </a:solidFill>
                </a:endParaRPr>
              </a:p>
            </p:txBody>
          </p:sp>
          <p:sp>
            <p:nvSpPr>
              <p:cNvPr id="16" name="Rectangle 15"/>
              <p:cNvSpPr/>
              <p:nvPr/>
            </p:nvSpPr>
            <p:spPr>
              <a:xfrm>
                <a:off x="3962400" y="2343150"/>
                <a:ext cx="514350" cy="36576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7" name="TextBox 16"/>
              <p:cNvSpPr txBox="1"/>
              <p:nvPr/>
            </p:nvSpPr>
            <p:spPr>
              <a:xfrm>
                <a:off x="1530515" y="2264420"/>
                <a:ext cx="652615" cy="523220"/>
              </a:xfrm>
              <a:prstGeom prst="rect">
                <a:avLst/>
              </a:prstGeom>
              <a:noFill/>
            </p:spPr>
            <p:txBody>
              <a:bodyPr wrap="none" rtlCol="0">
                <a:spAutoFit/>
              </a:bodyPr>
              <a:lstStyle/>
              <a:p>
                <a:r>
                  <a:rPr lang="en-ZA" sz="2800" dirty="0" smtClean="0"/>
                  <a:t>Yes</a:t>
                </a:r>
                <a:endParaRPr lang="en-ZA" sz="2800" dirty="0"/>
              </a:p>
            </p:txBody>
          </p:sp>
          <p:sp>
            <p:nvSpPr>
              <p:cNvPr id="18" name="TextBox 17"/>
              <p:cNvSpPr txBox="1"/>
              <p:nvPr/>
            </p:nvSpPr>
            <p:spPr>
              <a:xfrm>
                <a:off x="3448050" y="2295197"/>
                <a:ext cx="545342" cy="461665"/>
              </a:xfrm>
              <a:prstGeom prst="rect">
                <a:avLst/>
              </a:prstGeom>
              <a:noFill/>
            </p:spPr>
            <p:txBody>
              <a:bodyPr wrap="none" rtlCol="0">
                <a:spAutoFit/>
              </a:bodyPr>
              <a:lstStyle/>
              <a:p>
                <a:r>
                  <a:rPr lang="en-ZA" sz="2400" dirty="0" smtClean="0"/>
                  <a:t>No</a:t>
                </a:r>
                <a:endParaRPr lang="en-ZA" sz="2400" dirty="0"/>
              </a:p>
            </p:txBody>
          </p:sp>
        </p:grpSp>
        <p:grpSp>
          <p:nvGrpSpPr>
            <p:cNvPr id="19" name="Group 18"/>
            <p:cNvGrpSpPr/>
            <p:nvPr/>
          </p:nvGrpSpPr>
          <p:grpSpPr>
            <a:xfrm>
              <a:off x="8317758" y="4399537"/>
              <a:ext cx="2946235" cy="523220"/>
              <a:chOff x="1530515" y="2264420"/>
              <a:chExt cx="2946235" cy="523220"/>
            </a:xfrm>
          </p:grpSpPr>
          <p:sp>
            <p:nvSpPr>
              <p:cNvPr id="20" name="Rectangle 19"/>
              <p:cNvSpPr/>
              <p:nvPr/>
            </p:nvSpPr>
            <p:spPr>
              <a:xfrm>
                <a:off x="2183130" y="2343150"/>
                <a:ext cx="514350" cy="36576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solidFill>
                    <a:schemeClr val="bg1"/>
                  </a:solidFill>
                </a:endParaRPr>
              </a:p>
            </p:txBody>
          </p:sp>
          <p:sp>
            <p:nvSpPr>
              <p:cNvPr id="21" name="Rectangle 20"/>
              <p:cNvSpPr/>
              <p:nvPr/>
            </p:nvSpPr>
            <p:spPr>
              <a:xfrm>
                <a:off x="3962400" y="2343150"/>
                <a:ext cx="514350" cy="36576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2" name="TextBox 21"/>
              <p:cNvSpPr txBox="1"/>
              <p:nvPr/>
            </p:nvSpPr>
            <p:spPr>
              <a:xfrm>
                <a:off x="1530515" y="2264420"/>
                <a:ext cx="652615" cy="523220"/>
              </a:xfrm>
              <a:prstGeom prst="rect">
                <a:avLst/>
              </a:prstGeom>
              <a:noFill/>
            </p:spPr>
            <p:txBody>
              <a:bodyPr wrap="none" rtlCol="0">
                <a:spAutoFit/>
              </a:bodyPr>
              <a:lstStyle/>
              <a:p>
                <a:r>
                  <a:rPr lang="en-ZA" sz="2800" dirty="0" smtClean="0"/>
                  <a:t>Yes</a:t>
                </a:r>
                <a:endParaRPr lang="en-ZA" sz="2800" dirty="0"/>
              </a:p>
            </p:txBody>
          </p:sp>
          <p:sp>
            <p:nvSpPr>
              <p:cNvPr id="23" name="TextBox 22"/>
              <p:cNvSpPr txBox="1"/>
              <p:nvPr/>
            </p:nvSpPr>
            <p:spPr>
              <a:xfrm>
                <a:off x="3448050" y="2295197"/>
                <a:ext cx="545342" cy="461665"/>
              </a:xfrm>
              <a:prstGeom prst="rect">
                <a:avLst/>
              </a:prstGeom>
              <a:noFill/>
            </p:spPr>
            <p:txBody>
              <a:bodyPr wrap="none" rtlCol="0">
                <a:spAutoFit/>
              </a:bodyPr>
              <a:lstStyle/>
              <a:p>
                <a:r>
                  <a:rPr lang="en-ZA" sz="2400" dirty="0" smtClean="0"/>
                  <a:t>No</a:t>
                </a:r>
                <a:endParaRPr lang="en-ZA" sz="2400" dirty="0"/>
              </a:p>
            </p:txBody>
          </p:sp>
        </p:grpSp>
        <p:grpSp>
          <p:nvGrpSpPr>
            <p:cNvPr id="24" name="Group 23"/>
            <p:cNvGrpSpPr/>
            <p:nvPr/>
          </p:nvGrpSpPr>
          <p:grpSpPr>
            <a:xfrm>
              <a:off x="8317758" y="5341052"/>
              <a:ext cx="2946235" cy="523220"/>
              <a:chOff x="1530515" y="2264420"/>
              <a:chExt cx="2946235" cy="523220"/>
            </a:xfrm>
          </p:grpSpPr>
          <p:sp>
            <p:nvSpPr>
              <p:cNvPr id="25" name="Rectangle 24"/>
              <p:cNvSpPr/>
              <p:nvPr/>
            </p:nvSpPr>
            <p:spPr>
              <a:xfrm>
                <a:off x="2183130" y="2343150"/>
                <a:ext cx="514350" cy="36576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solidFill>
                    <a:schemeClr val="bg1"/>
                  </a:solidFill>
                </a:endParaRPr>
              </a:p>
            </p:txBody>
          </p:sp>
          <p:sp>
            <p:nvSpPr>
              <p:cNvPr id="26" name="Rectangle 25"/>
              <p:cNvSpPr/>
              <p:nvPr/>
            </p:nvSpPr>
            <p:spPr>
              <a:xfrm>
                <a:off x="3962400" y="2343150"/>
                <a:ext cx="514350" cy="36576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7" name="TextBox 26"/>
              <p:cNvSpPr txBox="1"/>
              <p:nvPr/>
            </p:nvSpPr>
            <p:spPr>
              <a:xfrm>
                <a:off x="1530515" y="2264420"/>
                <a:ext cx="652615" cy="523220"/>
              </a:xfrm>
              <a:prstGeom prst="rect">
                <a:avLst/>
              </a:prstGeom>
              <a:noFill/>
            </p:spPr>
            <p:txBody>
              <a:bodyPr wrap="none" rtlCol="0">
                <a:spAutoFit/>
              </a:bodyPr>
              <a:lstStyle/>
              <a:p>
                <a:r>
                  <a:rPr lang="en-ZA" sz="2800" dirty="0" smtClean="0"/>
                  <a:t>Yes</a:t>
                </a:r>
                <a:endParaRPr lang="en-ZA" sz="2800" dirty="0"/>
              </a:p>
            </p:txBody>
          </p:sp>
          <p:sp>
            <p:nvSpPr>
              <p:cNvPr id="28" name="TextBox 27"/>
              <p:cNvSpPr txBox="1"/>
              <p:nvPr/>
            </p:nvSpPr>
            <p:spPr>
              <a:xfrm>
                <a:off x="3448050" y="2295197"/>
                <a:ext cx="545342" cy="461665"/>
              </a:xfrm>
              <a:prstGeom prst="rect">
                <a:avLst/>
              </a:prstGeom>
              <a:noFill/>
            </p:spPr>
            <p:txBody>
              <a:bodyPr wrap="none" rtlCol="0">
                <a:spAutoFit/>
              </a:bodyPr>
              <a:lstStyle/>
              <a:p>
                <a:r>
                  <a:rPr lang="en-ZA" sz="2400" dirty="0" smtClean="0"/>
                  <a:t>No</a:t>
                </a:r>
                <a:endParaRPr lang="en-ZA" sz="2400" dirty="0"/>
              </a:p>
            </p:txBody>
          </p:sp>
        </p:grpSp>
      </p:grpSp>
    </p:spTree>
    <p:extLst>
      <p:ext uri="{BB962C8B-B14F-4D97-AF65-F5344CB8AC3E}">
        <p14:creationId xmlns:p14="http://schemas.microsoft.com/office/powerpoint/2010/main" val="395852078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noGrp="1"/>
          </p:cNvGraphicFramePr>
          <p:nvPr>
            <p:extLst>
              <p:ext uri="{D42A27DB-BD31-4B8C-83A1-F6EECF244321}">
                <p14:modId xmlns:p14="http://schemas.microsoft.com/office/powerpoint/2010/main" val="400208980"/>
              </p:ext>
            </p:extLst>
          </p:nvPr>
        </p:nvGraphicFramePr>
        <p:xfrm>
          <a:off x="1135084" y="1281029"/>
          <a:ext cx="8414855" cy="5437187"/>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827690" y="154918"/>
            <a:ext cx="10515600" cy="1325563"/>
          </a:xfrm>
        </p:spPr>
        <p:txBody>
          <a:bodyPr>
            <a:normAutofit fontScale="90000"/>
          </a:bodyPr>
          <a:lstStyle/>
          <a:p>
            <a:r>
              <a:rPr lang="en-ZA" dirty="0" smtClean="0"/>
              <a:t>If you ticked </a:t>
            </a:r>
            <a:r>
              <a:rPr lang="en-ZA" dirty="0" smtClean="0">
                <a:solidFill>
                  <a:srgbClr val="FF0000"/>
                </a:solidFill>
              </a:rPr>
              <a:t>no</a:t>
            </a:r>
            <a:r>
              <a:rPr lang="en-ZA" dirty="0" smtClean="0"/>
              <a:t> for one or more questions, your fishery could end up here (if it is not here already).</a:t>
            </a:r>
            <a:endParaRPr lang="en-ZA" dirty="0"/>
          </a:p>
        </p:txBody>
      </p:sp>
      <p:cxnSp>
        <p:nvCxnSpPr>
          <p:cNvPr id="5" name="Straight Arrow Connector 4"/>
          <p:cNvCxnSpPr/>
          <p:nvPr/>
        </p:nvCxnSpPr>
        <p:spPr>
          <a:xfrm>
            <a:off x="5976257" y="1306286"/>
            <a:ext cx="1327068" cy="1294410"/>
          </a:xfrm>
          <a:prstGeom prst="straightConnector1">
            <a:avLst/>
          </a:prstGeom>
          <a:ln w="285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931460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8970" y="2259239"/>
            <a:ext cx="11473543" cy="1325563"/>
          </a:xfrm>
        </p:spPr>
        <p:txBody>
          <a:bodyPr>
            <a:normAutofit/>
          </a:bodyPr>
          <a:lstStyle/>
          <a:p>
            <a:pPr algn="ctr"/>
            <a:r>
              <a:rPr lang="en-ZA" sz="4000" dirty="0" smtClean="0"/>
              <a:t>Sometimes (very, very seldom) scientists get it wrong.</a:t>
            </a:r>
            <a:endParaRPr lang="en-ZA" sz="4000" dirty="0"/>
          </a:p>
        </p:txBody>
      </p:sp>
    </p:spTree>
    <p:extLst>
      <p:ext uri="{BB962C8B-B14F-4D97-AF65-F5344CB8AC3E}">
        <p14:creationId xmlns:p14="http://schemas.microsoft.com/office/powerpoint/2010/main" val="382513890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9462" y="198870"/>
            <a:ext cx="10515600" cy="1325563"/>
          </a:xfrm>
        </p:spPr>
        <p:txBody>
          <a:bodyPr>
            <a:normAutofit/>
          </a:bodyPr>
          <a:lstStyle/>
          <a:p>
            <a:r>
              <a:rPr lang="en-ZA" sz="3200" b="1" dirty="0"/>
              <a:t>Mysterious New Whale Species Discovered in Alaska</a:t>
            </a:r>
            <a:br>
              <a:rPr lang="en-ZA" sz="3200" b="1" dirty="0"/>
            </a:br>
            <a:endParaRPr lang="en-ZA" sz="3200" dirty="0"/>
          </a:p>
        </p:txBody>
      </p:sp>
      <p:pic>
        <p:nvPicPr>
          <p:cNvPr id="4" name="Content Placeholder 3"/>
          <p:cNvPicPr>
            <a:picLocks noGrp="1" noChangeAspect="1"/>
          </p:cNvPicPr>
          <p:nvPr>
            <p:ph idx="1"/>
          </p:nvPr>
        </p:nvPicPr>
        <p:blipFill rotWithShape="1">
          <a:blip r:embed="rId2"/>
          <a:srcRect l="20972" t="47777" r="38122" b="13420"/>
          <a:stretch/>
        </p:blipFill>
        <p:spPr>
          <a:xfrm>
            <a:off x="373600" y="980405"/>
            <a:ext cx="10743458" cy="5729844"/>
          </a:xfrm>
          <a:prstGeom prst="rect">
            <a:avLst/>
          </a:prstGeom>
        </p:spPr>
      </p:pic>
    </p:spTree>
    <p:extLst>
      <p:ext uri="{BB962C8B-B14F-4D97-AF65-F5344CB8AC3E}">
        <p14:creationId xmlns:p14="http://schemas.microsoft.com/office/powerpoint/2010/main" val="300123057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10515600" cy="1325563"/>
          </a:xfrm>
        </p:spPr>
        <p:txBody>
          <a:bodyPr/>
          <a:lstStyle/>
          <a:p>
            <a:pPr algn="ctr"/>
            <a:r>
              <a:rPr lang="en-ZA" dirty="0" smtClean="0"/>
              <a:t>Insurance quote</a:t>
            </a:r>
            <a:endParaRPr lang="en-ZA" dirty="0"/>
          </a:p>
        </p:txBody>
      </p:sp>
      <p:graphicFrame>
        <p:nvGraphicFramePr>
          <p:cNvPr id="4" name="Chart 3"/>
          <p:cNvGraphicFramePr>
            <a:graphicFrameLocks noGrp="1"/>
          </p:cNvGraphicFramePr>
          <p:nvPr>
            <p:extLst>
              <p:ext uri="{D42A27DB-BD31-4B8C-83A1-F6EECF244321}">
                <p14:modId xmlns:p14="http://schemas.microsoft.com/office/powerpoint/2010/main" val="74902441"/>
              </p:ext>
            </p:extLst>
          </p:nvPr>
        </p:nvGraphicFramePr>
        <p:xfrm>
          <a:off x="1600201" y="1084097"/>
          <a:ext cx="8414855" cy="543718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6130586" y="1360379"/>
            <a:ext cx="1892185" cy="646331"/>
          </a:xfrm>
          <a:prstGeom prst="rect">
            <a:avLst/>
          </a:prstGeom>
          <a:noFill/>
        </p:spPr>
        <p:txBody>
          <a:bodyPr wrap="none" rtlCol="0">
            <a:spAutoFit/>
          </a:bodyPr>
          <a:lstStyle/>
          <a:p>
            <a:pPr algn="ctr"/>
            <a:r>
              <a:rPr lang="en-ZA" sz="3600" dirty="0" smtClean="0"/>
              <a:t>Premium</a:t>
            </a:r>
            <a:endParaRPr lang="en-ZA" sz="3600" dirty="0"/>
          </a:p>
        </p:txBody>
      </p:sp>
      <p:sp>
        <p:nvSpPr>
          <p:cNvPr id="6" name="TextBox 5"/>
          <p:cNvSpPr txBox="1"/>
          <p:nvPr/>
        </p:nvSpPr>
        <p:spPr>
          <a:xfrm>
            <a:off x="7761514" y="2884714"/>
            <a:ext cx="1266565" cy="646331"/>
          </a:xfrm>
          <a:prstGeom prst="rect">
            <a:avLst/>
          </a:prstGeom>
          <a:noFill/>
        </p:spPr>
        <p:txBody>
          <a:bodyPr wrap="none" rtlCol="0">
            <a:spAutoFit/>
          </a:bodyPr>
          <a:lstStyle/>
          <a:p>
            <a:r>
              <a:rPr lang="en-ZA" sz="3600" dirty="0"/>
              <a:t>C</a:t>
            </a:r>
            <a:r>
              <a:rPr lang="en-ZA" sz="3600" dirty="0" smtClean="0"/>
              <a:t>over</a:t>
            </a:r>
            <a:endParaRPr lang="en-ZA" sz="3600" dirty="0"/>
          </a:p>
        </p:txBody>
      </p:sp>
      <p:cxnSp>
        <p:nvCxnSpPr>
          <p:cNvPr id="8" name="Straight Arrow Connector 7"/>
          <p:cNvCxnSpPr/>
          <p:nvPr/>
        </p:nvCxnSpPr>
        <p:spPr>
          <a:xfrm flipH="1">
            <a:off x="5671458" y="1905000"/>
            <a:ext cx="696685" cy="81642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6" idx="2"/>
          </p:cNvCxnSpPr>
          <p:nvPr/>
        </p:nvCxnSpPr>
        <p:spPr>
          <a:xfrm flipH="1">
            <a:off x="8265227" y="3531045"/>
            <a:ext cx="129570" cy="53031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432920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2679"/>
            <a:ext cx="10515600" cy="985323"/>
          </a:xfrm>
        </p:spPr>
        <p:txBody>
          <a:bodyPr/>
          <a:lstStyle/>
          <a:p>
            <a:pPr algn="ctr"/>
            <a:r>
              <a:rPr lang="en-ZA" b="1" dirty="0" smtClean="0"/>
              <a:t>Annual costs of insurance</a:t>
            </a:r>
            <a:endParaRPr lang="en-ZA" b="1"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7078" y="2826498"/>
            <a:ext cx="2857500" cy="1905000"/>
          </a:xfrm>
          <a:prstGeom prst="rect">
            <a:avLst/>
          </a:prstGeom>
        </p:spPr>
      </p:pic>
      <p:sp>
        <p:nvSpPr>
          <p:cNvPr id="8" name="TextBox 7"/>
          <p:cNvSpPr txBox="1"/>
          <p:nvPr/>
        </p:nvSpPr>
        <p:spPr>
          <a:xfrm>
            <a:off x="4757058" y="3455832"/>
            <a:ext cx="5541966" cy="646331"/>
          </a:xfrm>
          <a:prstGeom prst="rect">
            <a:avLst/>
          </a:prstGeom>
          <a:noFill/>
        </p:spPr>
        <p:txBody>
          <a:bodyPr wrap="none" rtlCol="0">
            <a:spAutoFit/>
          </a:bodyPr>
          <a:lstStyle/>
          <a:p>
            <a:r>
              <a:rPr lang="en-ZA" sz="3600" dirty="0" smtClean="0"/>
              <a:t>4.5% of the value of your car</a:t>
            </a:r>
            <a:endParaRPr lang="en-ZA" sz="3600"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04148" y="1128002"/>
            <a:ext cx="1575874" cy="1562099"/>
          </a:xfrm>
          <a:prstGeom prst="rect">
            <a:avLst/>
          </a:prstGeom>
        </p:spPr>
      </p:pic>
      <p:sp>
        <p:nvSpPr>
          <p:cNvPr id="10" name="TextBox 9"/>
          <p:cNvSpPr txBox="1"/>
          <p:nvPr/>
        </p:nvSpPr>
        <p:spPr>
          <a:xfrm>
            <a:off x="4192159" y="1808684"/>
            <a:ext cx="6106865" cy="646331"/>
          </a:xfrm>
          <a:prstGeom prst="rect">
            <a:avLst/>
          </a:prstGeom>
          <a:noFill/>
        </p:spPr>
        <p:txBody>
          <a:bodyPr wrap="none" rtlCol="0">
            <a:spAutoFit/>
          </a:bodyPr>
          <a:lstStyle/>
          <a:p>
            <a:r>
              <a:rPr lang="en-ZA" sz="3600" dirty="0" smtClean="0"/>
              <a:t>1.5% of the value of your house</a:t>
            </a:r>
            <a:endParaRPr lang="en-ZA" sz="3600" dirty="0"/>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5564" y="5173486"/>
            <a:ext cx="2726722" cy="1633004"/>
          </a:xfrm>
          <a:prstGeom prst="rect">
            <a:avLst/>
          </a:prstGeom>
        </p:spPr>
      </p:pic>
      <p:sp>
        <p:nvSpPr>
          <p:cNvPr id="12" name="TextBox 11"/>
          <p:cNvSpPr txBox="1"/>
          <p:nvPr/>
        </p:nvSpPr>
        <p:spPr>
          <a:xfrm>
            <a:off x="4142852" y="5474285"/>
            <a:ext cx="6156172" cy="646331"/>
          </a:xfrm>
          <a:prstGeom prst="rect">
            <a:avLst/>
          </a:prstGeom>
          <a:noFill/>
        </p:spPr>
        <p:txBody>
          <a:bodyPr wrap="none" rtlCol="0">
            <a:spAutoFit/>
          </a:bodyPr>
          <a:lstStyle/>
          <a:p>
            <a:r>
              <a:rPr lang="en-ZA" sz="3600" dirty="0" smtClean="0"/>
              <a:t>How much should we pay here?</a:t>
            </a:r>
            <a:endParaRPr lang="en-ZA" sz="3600" dirty="0"/>
          </a:p>
        </p:txBody>
      </p:sp>
    </p:spTree>
    <p:extLst>
      <p:ext uri="{BB962C8B-B14F-4D97-AF65-F5344CB8AC3E}">
        <p14:creationId xmlns:p14="http://schemas.microsoft.com/office/powerpoint/2010/main" val="297802711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735</TotalTime>
  <Words>613</Words>
  <Application>Microsoft Macintosh PowerPoint</Application>
  <PresentationFormat>Custom</PresentationFormat>
  <Paragraphs>84</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Some advantages of MPAs for fisheries</vt:lpstr>
      <vt:lpstr>The Schaefer production model </vt:lpstr>
      <vt:lpstr>How do fishery dynamics alter with MPAs?</vt:lpstr>
      <vt:lpstr>Think of a fishery in your area, and tick the correct boxes.</vt:lpstr>
      <vt:lpstr>If you ticked no for one or more questions, your fishery could end up here (if it is not here already).</vt:lpstr>
      <vt:lpstr>Sometimes (very, very seldom) scientists get it wrong.</vt:lpstr>
      <vt:lpstr>Mysterious New Whale Species Discovered in Alaska </vt:lpstr>
      <vt:lpstr>Insurance quote</vt:lpstr>
      <vt:lpstr>Annual costs of insurance</vt:lpstr>
      <vt:lpstr>Regulation by TAC and effort control have some limitations.</vt:lpstr>
      <vt:lpstr>Most types of fishing gear catch several species of fish at once, other than the one targeted</vt:lpstr>
      <vt:lpstr>These other species are usually less productive.  What happens to catches of these species when we reach for the Holy Grail?</vt:lpstr>
      <vt:lpstr>Fisheries assessment is easy at high latitudes, but difficult in the tropics. Why?</vt:lpstr>
      <vt:lpstr>Problem  Fisheries assessments are difficult in the tropics.   AND   Tropical countries have the worst governance and the weakest scientific capacity. </vt:lpstr>
      <vt:lpstr>PowerPoint Presentation</vt:lpstr>
      <vt:lpstr>Farmers select the best strains for breeding</vt:lpstr>
      <vt:lpstr>Fishing does the opposite</vt:lpstr>
      <vt:lpstr>MPAs can provide substantial benefits to most of the world’s fisheries</vt:lpstr>
    </vt:vector>
  </TitlesOfParts>
  <Company>University of Cape Town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Three advantages of MPAs for fisheries</dc:title>
  <dc:creator>Colin Attwood</dc:creator>
  <cp:lastModifiedBy>Claire Attwood</cp:lastModifiedBy>
  <cp:revision>45</cp:revision>
  <dcterms:created xsi:type="dcterms:W3CDTF">2016-08-20T17:41:04Z</dcterms:created>
  <dcterms:modified xsi:type="dcterms:W3CDTF">2016-08-29T07:08:55Z</dcterms:modified>
</cp:coreProperties>
</file>