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47" r:id="rId2"/>
    <p:sldId id="419" r:id="rId3"/>
    <p:sldId id="420" r:id="rId4"/>
    <p:sldId id="421" r:id="rId5"/>
    <p:sldId id="426" r:id="rId6"/>
    <p:sldId id="422" r:id="rId7"/>
    <p:sldId id="428" r:id="rId8"/>
    <p:sldId id="429" r:id="rId9"/>
    <p:sldId id="423" r:id="rId10"/>
    <p:sldId id="430" r:id="rId11"/>
    <p:sldId id="427" r:id="rId12"/>
    <p:sldId id="432" r:id="rId13"/>
    <p:sldId id="431" r:id="rId14"/>
    <p:sldId id="425" r:id="rId15"/>
    <p:sldId id="42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6" autoAdjust="0"/>
    <p:restoredTop sz="94660"/>
  </p:normalViewPr>
  <p:slideViewPr>
    <p:cSldViewPr>
      <p:cViewPr varScale="1">
        <p:scale>
          <a:sx n="95" d="100"/>
          <a:sy n="95" d="100"/>
        </p:scale>
        <p:origin x="-190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3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013C8-3991-415C-ACD4-1BC94E48DA96}" type="datetimeFigureOut">
              <a:rPr lang="en-US" smtClean="0"/>
              <a:pPr/>
              <a:t>16/08/29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F6F18-8086-4893-AA96-10A5B77927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60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2CBDC-DD1A-42A8-8EEB-B2F011829588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5924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ADD04-FD44-4621-90BD-7E63F63FD18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34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ADD04-FD44-4621-90BD-7E63F63FD18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6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6FFB-219C-468E-B66D-901913A86898}" type="datetimeFigureOut">
              <a:rPr lang="en-US" smtClean="0"/>
              <a:pPr/>
              <a:t>16/08/29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F82-6D33-485D-B6F2-3BD8540AB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5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6FFB-219C-468E-B66D-901913A86898}" type="datetimeFigureOut">
              <a:rPr lang="en-US" smtClean="0"/>
              <a:pPr/>
              <a:t>16/08/29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F82-6D33-485D-B6F2-3BD8540AB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6FFB-219C-468E-B66D-901913A86898}" type="datetimeFigureOut">
              <a:rPr lang="en-US" smtClean="0"/>
              <a:pPr/>
              <a:t>16/08/29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F82-6D33-485D-B6F2-3BD8540AB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1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6FFB-219C-468E-B66D-901913A86898}" type="datetimeFigureOut">
              <a:rPr lang="en-US" smtClean="0"/>
              <a:pPr/>
              <a:t>16/08/29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F82-6D33-485D-B6F2-3BD8540AB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3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6FFB-219C-468E-B66D-901913A86898}" type="datetimeFigureOut">
              <a:rPr lang="en-US" smtClean="0"/>
              <a:pPr/>
              <a:t>16/08/29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F82-6D33-485D-B6F2-3BD8540AB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5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6FFB-219C-468E-B66D-901913A86898}" type="datetimeFigureOut">
              <a:rPr lang="en-US" smtClean="0"/>
              <a:pPr/>
              <a:t>16/08/29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F82-6D33-485D-B6F2-3BD8540AB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1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6FFB-219C-468E-B66D-901913A86898}" type="datetimeFigureOut">
              <a:rPr lang="en-US" smtClean="0"/>
              <a:pPr/>
              <a:t>16/08/29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F82-6D33-485D-B6F2-3BD8540AB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8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6FFB-219C-468E-B66D-901913A86898}" type="datetimeFigureOut">
              <a:rPr lang="en-US" smtClean="0"/>
              <a:pPr/>
              <a:t>16/08/29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F82-6D33-485D-B6F2-3BD8540AB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1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6FFB-219C-468E-B66D-901913A86898}" type="datetimeFigureOut">
              <a:rPr lang="en-US" smtClean="0"/>
              <a:pPr/>
              <a:t>16/08/29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F82-6D33-485D-B6F2-3BD8540AB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7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6FFB-219C-468E-B66D-901913A86898}" type="datetimeFigureOut">
              <a:rPr lang="en-US" smtClean="0"/>
              <a:pPr/>
              <a:t>16/08/29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F82-6D33-485D-B6F2-3BD8540AB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6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6FFB-219C-468E-B66D-901913A86898}" type="datetimeFigureOut">
              <a:rPr lang="en-US" smtClean="0"/>
              <a:pPr/>
              <a:t>16/08/29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F82-6D33-485D-B6F2-3BD8540AB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8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66FFB-219C-468E-B66D-901913A86898}" type="datetimeFigureOut">
              <a:rPr lang="en-US" smtClean="0"/>
              <a:pPr/>
              <a:t>16/08/29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0AF82-6D33-485D-B6F2-3BD8540AB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4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Intro to MPA debate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Ray Hilborn</a:t>
            </a:r>
            <a:br>
              <a:rPr lang="en-US" dirty="0" smtClean="0"/>
            </a:br>
            <a:r>
              <a:rPr lang="en-US" dirty="0" smtClean="0"/>
              <a:t>School of Aquatic and Fishery Sciences</a:t>
            </a:r>
            <a:br>
              <a:rPr lang="en-US" dirty="0" smtClean="0"/>
            </a:br>
            <a:r>
              <a:rPr lang="en-US" dirty="0" smtClean="0"/>
              <a:t>University of Washington</a:t>
            </a: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52400"/>
            <a:ext cx="1900238" cy="15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534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20"/>
    </mc:Choice>
    <mc:Fallback xmlns="">
      <p:transition spd="slow" advTm="1152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 and protect sensitive habitats</a:t>
            </a:r>
            <a:endParaRPr lang="en-US" dirty="0"/>
          </a:p>
        </p:txBody>
      </p:sp>
      <p:pic>
        <p:nvPicPr>
          <p:cNvPr id="5122" name="Picture 2" descr="http://www.npfmc.org/wp-content/PDFdocuments/conservation_issues/HAPC/2009%20all%20alaska%20closures%20regional%20lege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05345"/>
            <a:ext cx="7315200" cy="565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14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Kareiva, Chief Scientist for TNC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 smtClean="0"/>
              <a:t>”Conservation in the anthropocene”</a:t>
            </a:r>
            <a:endParaRPr lang="en-US" sz="27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Parks as a strategy are not working to protect biodiversity</a:t>
            </a:r>
          </a:p>
          <a:p>
            <a:r>
              <a:rPr lang="en-US" dirty="0" smtClean="0"/>
              <a:t>Most biodiversity is found in human used areas</a:t>
            </a:r>
          </a:p>
          <a:p>
            <a:r>
              <a:rPr lang="en-US" dirty="0" smtClean="0"/>
              <a:t>We need to shift conservation from a parks strategy to improving management in human used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2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94" y="4191000"/>
            <a:ext cx="8008806" cy="1381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" y="38100"/>
            <a:ext cx="90582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0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the ocean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Warming</a:t>
            </a:r>
          </a:p>
          <a:p>
            <a:r>
              <a:rPr lang="en-US" dirty="0" smtClean="0"/>
              <a:t>Ocean Acidification</a:t>
            </a:r>
          </a:p>
          <a:p>
            <a:r>
              <a:rPr lang="en-US" dirty="0" smtClean="0"/>
              <a:t>Oil spills</a:t>
            </a:r>
          </a:p>
          <a:p>
            <a:r>
              <a:rPr lang="en-US" dirty="0" smtClean="0"/>
              <a:t>Land based run off of sediments</a:t>
            </a:r>
          </a:p>
          <a:p>
            <a:r>
              <a:rPr lang="en-US" dirty="0" smtClean="0"/>
              <a:t>Plastics and other pollutants</a:t>
            </a:r>
          </a:p>
          <a:p>
            <a:r>
              <a:rPr lang="en-US" dirty="0" smtClean="0"/>
              <a:t>Legal regulated fishing</a:t>
            </a:r>
          </a:p>
          <a:p>
            <a:r>
              <a:rPr lang="en-US" dirty="0" smtClean="0"/>
              <a:t>Illegal unregulated fishing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524000"/>
            <a:ext cx="7162800" cy="685800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167" y="2194719"/>
            <a:ext cx="7162800" cy="685800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8551" y="2628900"/>
            <a:ext cx="7162800" cy="685800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4993" y="3178687"/>
            <a:ext cx="7162800" cy="685800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3886200"/>
            <a:ext cx="7162800" cy="685800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105400"/>
            <a:ext cx="7162800" cy="685800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9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Packard Foundation did a program review and concluded that the $200 million they had spent on MPA science and advocacy would have protected biodiversity better if it had focused on improving fisheries management.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17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be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problem(s) and alternative tools.</a:t>
            </a:r>
          </a:p>
          <a:p>
            <a:r>
              <a:rPr lang="en-US" dirty="0" smtClean="0"/>
              <a:t>These tools include the fisheries management actions – catch and effort limitation, gear modification,  closed areas to specific gears and MPAs.</a:t>
            </a:r>
          </a:p>
          <a:p>
            <a:r>
              <a:rPr lang="en-US" dirty="0" smtClean="0"/>
              <a:t>Evaluate which tools provide the best mix of yield and biodiversity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011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the ocean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Warming</a:t>
            </a:r>
          </a:p>
          <a:p>
            <a:r>
              <a:rPr lang="en-US" dirty="0" smtClean="0"/>
              <a:t>Ocean Acidification</a:t>
            </a:r>
          </a:p>
          <a:p>
            <a:r>
              <a:rPr lang="en-US" dirty="0" smtClean="0"/>
              <a:t>Oil spills</a:t>
            </a:r>
          </a:p>
          <a:p>
            <a:r>
              <a:rPr lang="en-US" dirty="0" smtClean="0"/>
              <a:t>Land based run off of sediments</a:t>
            </a:r>
          </a:p>
          <a:p>
            <a:r>
              <a:rPr lang="en-US" dirty="0" smtClean="0"/>
              <a:t>Plastics and other pollutants</a:t>
            </a:r>
          </a:p>
          <a:p>
            <a:r>
              <a:rPr lang="en-US" dirty="0" smtClean="0"/>
              <a:t>Legal regulated fishing</a:t>
            </a:r>
          </a:p>
          <a:p>
            <a:r>
              <a:rPr lang="en-US" dirty="0" smtClean="0"/>
              <a:t>Illegal unregulated fishing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MPA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1990s were a time of overfishing and stock collapse in N. Atlantic </a:t>
            </a:r>
          </a:p>
          <a:p>
            <a:r>
              <a:rPr lang="en-US" dirty="0" smtClean="0"/>
              <a:t>Marine protectionists took the terrestrial paradigm of parks</a:t>
            </a:r>
          </a:p>
          <a:p>
            <a:r>
              <a:rPr lang="en-US" dirty="0" smtClean="0"/>
              <a:t>The early MPA movement assumed that there were no fish outside reserves, thus the need for networks so there was dispersal between islands of fish in reserves amid a desert of empty ocean</a:t>
            </a:r>
          </a:p>
          <a:p>
            <a:r>
              <a:rPr lang="en-US" dirty="0" smtClean="0"/>
              <a:t>The early MPA movement assumed fisheries management did not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78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MPAs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existing effort outside MPA – no effort inside -- more effort outside</a:t>
            </a:r>
          </a:p>
          <a:p>
            <a:r>
              <a:rPr lang="en-US" dirty="0" smtClean="0"/>
              <a:t>Marine systems differ from terrestrial systems </a:t>
            </a:r>
          </a:p>
          <a:p>
            <a:pPr lvl="1"/>
            <a:r>
              <a:rPr lang="en-US" dirty="0" smtClean="0"/>
              <a:t>When fisheries are regulated there are lots of fish outside of reserves</a:t>
            </a:r>
          </a:p>
          <a:p>
            <a:pPr lvl="1"/>
            <a:r>
              <a:rPr lang="en-US" dirty="0" smtClean="0"/>
              <a:t>Farms, cities don’t support much biodiversity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7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ropical rain forest clearc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6546"/>
            <a:ext cx="10311819" cy="687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89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and empirical data suggest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You will always have higher abundance of targeted species inside reserves that are effectively enforced</a:t>
            </a:r>
          </a:p>
          <a:p>
            <a:r>
              <a:rPr lang="en-US" dirty="0"/>
              <a:t>A</a:t>
            </a:r>
            <a:r>
              <a:rPr lang="en-US" dirty="0" smtClean="0"/>
              <a:t>bundance outside reserves will be less</a:t>
            </a:r>
          </a:p>
          <a:p>
            <a:r>
              <a:rPr lang="en-US" dirty="0" smtClean="0"/>
              <a:t>If fisheries are well regulated total catch will be less than without reserves</a:t>
            </a:r>
          </a:p>
          <a:p>
            <a:r>
              <a:rPr lang="en-US" dirty="0" smtClean="0"/>
              <a:t>If fisheries are not well regulated the reserves will augment catch and abundance for those species that are</a:t>
            </a:r>
          </a:p>
          <a:p>
            <a:pPr lvl="1"/>
            <a:r>
              <a:rPr lang="en-US" dirty="0" smtClean="0"/>
              <a:t>Seriously overfished</a:t>
            </a:r>
          </a:p>
          <a:p>
            <a:pPr lvl="1"/>
            <a:r>
              <a:rPr lang="en-US" dirty="0" smtClean="0"/>
              <a:t>Whose movement is matched by size of the MPAs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27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4104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6" y="1733843"/>
            <a:ext cx="6884963" cy="499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88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4" y="1676400"/>
            <a:ext cx="8925807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20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MPA movement fails to acknowledge that fisheries management better protects biodiversity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making sure that abundance is maintained at a high level throughout the entire area (not just the MPA)</a:t>
            </a:r>
          </a:p>
          <a:p>
            <a:r>
              <a:rPr lang="en-US" dirty="0" smtClean="0"/>
              <a:t>By reducing by-catch throughout the area</a:t>
            </a:r>
          </a:p>
          <a:p>
            <a:r>
              <a:rPr lang="en-US" dirty="0" smtClean="0"/>
              <a:t>By identifying and protecting sensitive habitats throughout the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2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422</Words>
  <Application>Microsoft Macintosh PowerPoint</Application>
  <PresentationFormat>On-screen Show (4:3)</PresentationFormat>
  <Paragraphs>52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Intro to MPA debate</vt:lpstr>
      <vt:lpstr>Threats to the ocean biodiversity</vt:lpstr>
      <vt:lpstr>History of MPA movement</vt:lpstr>
      <vt:lpstr>What MPAs do</vt:lpstr>
      <vt:lpstr>PowerPoint Presentation</vt:lpstr>
      <vt:lpstr>Theory and empirical data suggest</vt:lpstr>
      <vt:lpstr>PowerPoint Presentation</vt:lpstr>
      <vt:lpstr>PowerPoint Presentation</vt:lpstr>
      <vt:lpstr>The MPA movement fails to acknowledge that fisheries management better protects biodiversity</vt:lpstr>
      <vt:lpstr>Identify and protect sensitive habitats</vt:lpstr>
      <vt:lpstr>Kareiva, Chief Scientist for TNC ”Conservation in the anthropocene”</vt:lpstr>
      <vt:lpstr>PowerPoint Presentation</vt:lpstr>
      <vt:lpstr>Threats to the ocean biodiversity</vt:lpstr>
      <vt:lpstr>PowerPoint Presentation</vt:lpstr>
      <vt:lpstr>What should be done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 Hilborn</dc:creator>
  <cp:lastModifiedBy>Claire Attwood</cp:lastModifiedBy>
  <cp:revision>81</cp:revision>
  <dcterms:created xsi:type="dcterms:W3CDTF">2012-04-27T21:36:43Z</dcterms:created>
  <dcterms:modified xsi:type="dcterms:W3CDTF">2016-08-29T07:08:12Z</dcterms:modified>
</cp:coreProperties>
</file>