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5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03" r:id="rId3"/>
    <p:sldMasterId id="2147483724" r:id="rId4"/>
    <p:sldMasterId id="2147483745" r:id="rId5"/>
    <p:sldMasterId id="2147483766" r:id="rId6"/>
  </p:sldMasterIdLst>
  <p:notesMasterIdLst>
    <p:notesMasterId r:id="rId15"/>
  </p:notesMasterIdLst>
  <p:sldIdLst>
    <p:sldId id="258" r:id="rId7"/>
    <p:sldId id="260" r:id="rId8"/>
    <p:sldId id="261" r:id="rId9"/>
    <p:sldId id="263" r:id="rId10"/>
    <p:sldId id="264" r:id="rId11"/>
    <p:sldId id="267" r:id="rId12"/>
    <p:sldId id="269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6938" autoAdjust="0"/>
  </p:normalViewPr>
  <p:slideViewPr>
    <p:cSldViewPr snapToGrid="0">
      <p:cViewPr varScale="1">
        <p:scale>
          <a:sx n="80" d="100"/>
          <a:sy n="80" d="100"/>
        </p:scale>
        <p:origin x="4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8D779-EA4D-4969-86F8-3FB08C661EA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38678-899A-44DC-8102-ED484719E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C50F1-5BAC-4ECC-863B-78D8EFF1721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82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AU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C50F1-5BAC-4ECC-863B-78D8EFF172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C50F1-5BAC-4ECC-863B-78D8EFF1721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21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C50F1-5BAC-4ECC-863B-78D8EFF1721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23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C50F1-5BAC-4ECC-863B-78D8EFF1721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40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C50F1-5BAC-4ECC-863B-78D8EFF1721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59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C50F1-5BAC-4ECC-863B-78D8EFF1721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3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C50F1-5BAC-4ECC-863B-78D8EFF1721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9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0" y="3429000"/>
            <a:ext cx="12192000" cy="3429000"/>
          </a:xfrm>
          <a:prstGeom prst="roundRect">
            <a:avLst>
              <a:gd name="adj" fmla="val 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11199" y="3841851"/>
            <a:ext cx="8415868" cy="129864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11200" y="5414395"/>
            <a:ext cx="8415867" cy="6717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32441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Green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0" y="0"/>
            <a:ext cx="6163735" cy="6858000"/>
          </a:xfrm>
          <a:prstGeom prst="roundRect">
            <a:avLst>
              <a:gd name="adj" fmla="val 0"/>
            </a:avLst>
          </a:prstGeom>
          <a:solidFill>
            <a:srgbClr val="00B194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2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760053" y="3589399"/>
            <a:ext cx="3658053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</a:defRPr>
            </a:lvl1pPr>
            <a:lvl2pPr marL="0" indent="0">
              <a:buNone/>
              <a:defRPr sz="1800" i="1">
                <a:solidFill>
                  <a:schemeClr val="tx1"/>
                </a:solidFill>
              </a:defRPr>
            </a:lvl2pPr>
            <a:lvl3pPr marL="0">
              <a:defRPr sz="1800" i="1">
                <a:solidFill>
                  <a:schemeClr val="tx1"/>
                </a:solidFill>
              </a:defRPr>
            </a:lvl3pPr>
            <a:lvl4pPr marL="432000">
              <a:buFont typeface="Arial"/>
              <a:buChar char="•"/>
              <a:defRPr sz="1600" i="1">
                <a:solidFill>
                  <a:schemeClr val="tx1"/>
                </a:solidFill>
              </a:defRPr>
            </a:lvl4pPr>
            <a:lvl5pPr marL="619200">
              <a:buFont typeface="Arial"/>
              <a:buChar char="•"/>
              <a:defRPr sz="1600" i="1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For more information contact: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60054" y="6279244"/>
            <a:ext cx="5962177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760054" y="4056814"/>
            <a:ext cx="5962177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618913" y="6065388"/>
            <a:ext cx="389036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US" sz="1400" b="1" dirty="0">
                <a:solidFill>
                  <a:prstClr val="white"/>
                </a:solidFill>
              </a:rPr>
              <a:t>www.msc.org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760053" y="6002422"/>
            <a:ext cx="5962180" cy="184666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270000" indent="-270000">
              <a:defRPr sz="2400" b="1">
                <a:solidFill>
                  <a:schemeClr val="accent6"/>
                </a:solidFill>
              </a:defRPr>
            </a:lvl2pPr>
            <a:lvl3pPr marL="270000" indent="-270000">
              <a:defRPr sz="2400" b="1">
                <a:solidFill>
                  <a:schemeClr val="accent6"/>
                </a:solidFill>
              </a:defRPr>
            </a:lvl3pPr>
            <a:lvl4pPr marL="270000" indent="-270000">
              <a:defRPr sz="2400" b="1">
                <a:solidFill>
                  <a:schemeClr val="accent6"/>
                </a:solidFill>
              </a:defRPr>
            </a:lvl4pPr>
            <a:lvl5pPr marL="270000" indent="-270000">
              <a:defRPr sz="2400" b="1">
                <a:solidFill>
                  <a:schemeClr val="accent6"/>
                </a:solidFill>
              </a:defRPr>
            </a:lvl5pPr>
          </a:lstStyle>
          <a:p>
            <a:r>
              <a:rPr lang="en-US" dirty="0" smtClean="0"/>
              <a:t>© Marine Stewardship Council 2015</a:t>
            </a:r>
            <a:endParaRPr lang="en-US" dirty="0"/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32441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1067" y="1905001"/>
            <a:ext cx="2822889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lang="en-GB" sz="4400" b="1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60053" y="4280417"/>
            <a:ext cx="361637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The Global Communications team </a:t>
            </a:r>
            <a:br>
              <a:rPr lang="en-US" dirty="0" smtClean="0"/>
            </a:br>
            <a:r>
              <a:rPr lang="en-US" dirty="0" smtClean="0"/>
              <a:t>or your local MSC representative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618913" y="5832521"/>
            <a:ext cx="3614737" cy="184666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Click to insert other links here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314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with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4009" y="280144"/>
            <a:ext cx="1024183" cy="5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9"/>
          <p:cNvSpPr>
            <a:spLocks noGrp="1"/>
          </p:cNvSpPr>
          <p:nvPr>
            <p:ph sz="quarter" idx="12"/>
          </p:nvPr>
        </p:nvSpPr>
        <p:spPr>
          <a:xfrm>
            <a:off x="376314" y="1227665"/>
            <a:ext cx="10856127" cy="36933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144894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3"/>
          </p:nvPr>
        </p:nvSpPr>
        <p:spPr>
          <a:xfrm>
            <a:off x="376313" y="1744130"/>
            <a:ext cx="10856128" cy="47212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accent6"/>
                </a:solidFill>
              </a:defRPr>
            </a:lvl1pPr>
            <a:lvl2pPr marL="0" indent="0">
              <a:spcBef>
                <a:spcPts val="1200"/>
              </a:spcBef>
              <a:buNone/>
              <a:defRPr sz="18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buClr>
                <a:schemeClr val="tx2"/>
              </a:buClr>
              <a:defRPr sz="1800">
                <a:solidFill>
                  <a:srgbClr val="595959"/>
                </a:solidFill>
              </a:defRPr>
            </a:lvl3pPr>
            <a:lvl4pPr marL="360000" indent="-180000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595959"/>
                </a:solidFill>
              </a:defRPr>
            </a:lvl4pPr>
            <a:lvl5pPr marL="540000" indent="-182880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6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DB913"/>
                </a:solidFill>
              </a:rPr>
              <a:pPr/>
              <a:t>‹#›</a:t>
            </a:fld>
            <a:endParaRPr lang="en-US" dirty="0">
              <a:solidFill>
                <a:srgbClr val="FDB9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11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0" y="3429000"/>
            <a:ext cx="12192000" cy="3429000"/>
          </a:xfrm>
          <a:prstGeom prst="roundRect">
            <a:avLst>
              <a:gd name="adj" fmla="val 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11199" y="3841851"/>
            <a:ext cx="8415868" cy="129864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11200" y="5414395"/>
            <a:ext cx="8415867" cy="6717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32441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2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376313" y="1744130"/>
            <a:ext cx="10856128" cy="47212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2pPr>
            <a:lvl3pPr marL="187200" indent="-187200">
              <a:spcBef>
                <a:spcPts val="1200"/>
              </a:spcBef>
              <a:buClr>
                <a:schemeClr val="tx2"/>
              </a:buClr>
              <a:defRPr sz="2000">
                <a:solidFill>
                  <a:schemeClr val="tx1"/>
                </a:solidFill>
              </a:defRPr>
            </a:lvl3pPr>
            <a:lvl4pPr marL="360000" indent="-180000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540000" indent="-182880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2"/>
          </p:nvPr>
        </p:nvSpPr>
        <p:spPr>
          <a:xfrm>
            <a:off x="376314" y="1227665"/>
            <a:ext cx="10856127" cy="36933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144894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8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1"/>
          </p:nvPr>
        </p:nvSpPr>
        <p:spPr>
          <a:xfrm>
            <a:off x="376315" y="1853293"/>
            <a:ext cx="6408309" cy="4612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chemeClr val="tx1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/>
          </p:nvPr>
        </p:nvSpPr>
        <p:spPr>
          <a:xfrm>
            <a:off x="7047914" y="1853293"/>
            <a:ext cx="4910764" cy="4612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/>
          </p:nvPr>
        </p:nvSpPr>
        <p:spPr>
          <a:xfrm>
            <a:off x="376314" y="1236465"/>
            <a:ext cx="6408309" cy="412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rgbClr val="144894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4"/>
          </p:nvPr>
        </p:nvSpPr>
        <p:spPr>
          <a:xfrm>
            <a:off x="7047914" y="1236465"/>
            <a:ext cx="4910764" cy="412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rgbClr val="144894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88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376315" y="1222378"/>
            <a:ext cx="6067448" cy="307508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3"/>
          </p:nvPr>
        </p:nvSpPr>
        <p:spPr>
          <a:xfrm>
            <a:off x="6704767" y="1226036"/>
            <a:ext cx="5056725" cy="412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rgbClr val="144894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2"/>
          </p:nvPr>
        </p:nvSpPr>
        <p:spPr>
          <a:xfrm>
            <a:off x="6704766" y="1823394"/>
            <a:ext cx="5056725" cy="4612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16"/>
          </p:nvPr>
        </p:nvSpPr>
        <p:spPr>
          <a:xfrm>
            <a:off x="376315" y="4561352"/>
            <a:ext cx="6067448" cy="18741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20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514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25132" y="400076"/>
            <a:ext cx="6408000" cy="570595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144894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6"/>
          </p:nvPr>
        </p:nvSpPr>
        <p:spPr>
          <a:xfrm>
            <a:off x="525132" y="1308295"/>
            <a:ext cx="6408000" cy="5020860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GB" sz="2000" b="1" kern="1200" dirty="0" smtClean="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27432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99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Blue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-1" y="0"/>
            <a:ext cx="6163735" cy="6858000"/>
          </a:xfrm>
          <a:prstGeom prst="roundRect">
            <a:avLst>
              <a:gd name="adj" fmla="val 0"/>
            </a:avLst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Secondary Blue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-1" y="0"/>
            <a:ext cx="6163735" cy="6858000"/>
          </a:xfrm>
          <a:prstGeom prst="roundRect">
            <a:avLst>
              <a:gd name="adj" fmla="val 0"/>
            </a:avLst>
          </a:prstGeom>
          <a:solidFill>
            <a:schemeClr val="accent5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5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Orange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0" y="0"/>
            <a:ext cx="6163735" cy="6858000"/>
          </a:xfrm>
          <a:prstGeom prst="roundRect">
            <a:avLst>
              <a:gd name="adj" fmla="val 0"/>
            </a:avLst>
          </a:prstGeom>
          <a:solidFill>
            <a:srgbClr val="009AC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3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urqouise 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-1" y="0"/>
            <a:ext cx="6163735" cy="6858000"/>
          </a:xfrm>
          <a:prstGeom prst="roundRect">
            <a:avLst>
              <a:gd name="adj" fmla="val 0"/>
            </a:avLst>
          </a:prstGeom>
          <a:solidFill>
            <a:schemeClr val="accent4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92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Green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0" y="0"/>
            <a:ext cx="6163735" cy="6858000"/>
          </a:xfrm>
          <a:prstGeom prst="roundRect">
            <a:avLst>
              <a:gd name="adj" fmla="val 0"/>
            </a:avLst>
          </a:prstGeom>
          <a:solidFill>
            <a:srgbClr val="00B194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1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Orange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0" y="0"/>
            <a:ext cx="6163735" cy="6858000"/>
          </a:xfrm>
          <a:prstGeom prst="roundRect">
            <a:avLst>
              <a:gd name="adj" fmla="val 0"/>
            </a:avLst>
          </a:prstGeom>
          <a:solidFill>
            <a:srgbClr val="009AC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5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Yellow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-1" y="0"/>
            <a:ext cx="6163735" cy="6858000"/>
          </a:xfrm>
          <a:prstGeom prst="roundRect">
            <a:avLst>
              <a:gd name="adj" fmla="val 0"/>
            </a:avLst>
          </a:prstGeom>
          <a:solidFill>
            <a:schemeClr val="accent6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6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 Vi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2005840" y="4238628"/>
            <a:ext cx="4107094" cy="2157233"/>
          </a:xfrm>
          <a:prstGeom prst="roundRect">
            <a:avLst>
              <a:gd name="adj" fmla="val 958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defTabSz="457200">
              <a:spcBef>
                <a:spcPts val="1200"/>
              </a:spcBef>
            </a:pPr>
            <a:r>
              <a:rPr lang="en-US" b="1" dirty="0" smtClean="0">
                <a:solidFill>
                  <a:srgbClr val="144894"/>
                </a:solidFill>
              </a:rPr>
              <a:t>Our Vision</a:t>
            </a:r>
          </a:p>
          <a:p>
            <a:pPr marL="0" lvl="2" defTabSz="457200">
              <a:spcBef>
                <a:spcPts val="1200"/>
              </a:spcBef>
            </a:pPr>
            <a:r>
              <a:rPr lang="en-US" sz="2000" dirty="0" smtClean="0">
                <a:solidFill>
                  <a:srgbClr val="144894"/>
                </a:solidFill>
              </a:rPr>
              <a:t>is of the world’s oceans teeming </a:t>
            </a:r>
            <a:br>
              <a:rPr lang="en-US" sz="2000" dirty="0" smtClean="0">
                <a:solidFill>
                  <a:srgbClr val="144894"/>
                </a:solidFill>
              </a:rPr>
            </a:br>
            <a:r>
              <a:rPr lang="en-US" sz="2000" dirty="0" smtClean="0">
                <a:solidFill>
                  <a:srgbClr val="144894"/>
                </a:solidFill>
              </a:rPr>
              <a:t>with life, and seafood supplies safeguarded for this and future generations.</a:t>
            </a:r>
          </a:p>
        </p:txBody>
      </p:sp>
    </p:spTree>
    <p:extLst>
      <p:ext uri="{BB962C8B-B14F-4D97-AF65-F5344CB8AC3E}">
        <p14:creationId xmlns:p14="http://schemas.microsoft.com/office/powerpoint/2010/main" val="4486937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 Mis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2005840" y="491068"/>
            <a:ext cx="5055361" cy="3128297"/>
          </a:xfrm>
          <a:prstGeom prst="roundRect">
            <a:avLst>
              <a:gd name="adj" fmla="val 958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defTabSz="457200">
              <a:spcBef>
                <a:spcPts val="1200"/>
              </a:spcBef>
            </a:pPr>
            <a:r>
              <a:rPr lang="en-US" b="1" dirty="0" smtClean="0">
                <a:solidFill>
                  <a:srgbClr val="144894"/>
                </a:solidFill>
              </a:rPr>
              <a:t>Our Mission</a:t>
            </a:r>
          </a:p>
          <a:p>
            <a:pPr defTabSz="457200"/>
            <a:r>
              <a:rPr lang="en-US" sz="2000" dirty="0" smtClean="0">
                <a:solidFill>
                  <a:srgbClr val="144894"/>
                </a:solidFill>
              </a:rPr>
              <a:t>is to use our ecolabel and fishery certification program to contribute to </a:t>
            </a:r>
            <a:br>
              <a:rPr lang="en-US" sz="2000" dirty="0" smtClean="0">
                <a:solidFill>
                  <a:srgbClr val="144894"/>
                </a:solidFill>
              </a:rPr>
            </a:br>
            <a:r>
              <a:rPr lang="en-US" sz="2000" dirty="0" smtClean="0">
                <a:solidFill>
                  <a:srgbClr val="144894"/>
                </a:solidFill>
              </a:rPr>
              <a:t>the health of the world’s oceans by </a:t>
            </a:r>
            <a:r>
              <a:rPr lang="en-GB" sz="2000" dirty="0" smtClean="0">
                <a:solidFill>
                  <a:srgbClr val="144894"/>
                </a:solidFill>
              </a:rPr>
              <a:t>recognising</a:t>
            </a:r>
            <a:r>
              <a:rPr lang="en-US" sz="2000" dirty="0" smtClean="0">
                <a:solidFill>
                  <a:srgbClr val="144894"/>
                </a:solidFill>
              </a:rPr>
              <a:t> and rewarding sustainable fishing practices, influencing the choices people make when buying seafood and working with our partners to transform the seafood market to a sustainable basis.</a:t>
            </a:r>
          </a:p>
        </p:txBody>
      </p:sp>
    </p:spTree>
    <p:extLst>
      <p:ext uri="{BB962C8B-B14F-4D97-AF65-F5344CB8AC3E}">
        <p14:creationId xmlns:p14="http://schemas.microsoft.com/office/powerpoint/2010/main" val="31522410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's Environmental Standar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The MSC’s environmental standard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54201" y="1354688"/>
            <a:ext cx="4876800" cy="3977060"/>
            <a:chOff x="330201" y="1354688"/>
            <a:chExt cx="4876800" cy="3977060"/>
          </a:xfrm>
        </p:grpSpPr>
        <p:grpSp>
          <p:nvGrpSpPr>
            <p:cNvPr id="9" name="Group 8"/>
            <p:cNvGrpSpPr/>
            <p:nvPr/>
          </p:nvGrpSpPr>
          <p:grpSpPr>
            <a:xfrm>
              <a:off x="330201" y="1354688"/>
              <a:ext cx="4876800" cy="1260374"/>
              <a:chOff x="330201" y="1354688"/>
              <a:chExt cx="4876800" cy="1260374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301363" y="1504402"/>
                <a:ext cx="3905638" cy="960946"/>
              </a:xfrm>
              <a:prstGeom prst="roundRect">
                <a:avLst>
                  <a:gd name="adj" fmla="val 8182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24000" defTabSz="457200"/>
                <a:r>
                  <a:rPr lang="en-US" sz="2000" b="1" dirty="0">
                    <a:solidFill>
                      <a:prstClr val="white"/>
                    </a:solidFill>
                  </a:rPr>
                  <a:t>The sustainability of stock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30201" y="1354688"/>
                <a:ext cx="1260374" cy="126037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6000" b="1" dirty="0">
                    <a:solidFill>
                      <a:srgbClr val="005DAA"/>
                    </a:solidFill>
                  </a:rPr>
                  <a:t>1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30201" y="2708920"/>
              <a:ext cx="4876800" cy="1260374"/>
              <a:chOff x="330201" y="2708920"/>
              <a:chExt cx="4876800" cy="1260374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301363" y="2858634"/>
                <a:ext cx="3905638" cy="960946"/>
              </a:xfrm>
              <a:prstGeom prst="roundRect">
                <a:avLst>
                  <a:gd name="adj" fmla="val 8182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24000" defTabSz="457200"/>
                <a:r>
                  <a:rPr lang="en-US" sz="2000" b="1" dirty="0">
                    <a:solidFill>
                      <a:prstClr val="white"/>
                    </a:solidFill>
                  </a:rPr>
                  <a:t>Ecosystem impact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30201" y="2708920"/>
                <a:ext cx="1260374" cy="126037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6000" b="1" dirty="0">
                    <a:solidFill>
                      <a:srgbClr val="005DAA"/>
                    </a:solidFill>
                  </a:rPr>
                  <a:t>2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30201" y="4071374"/>
              <a:ext cx="4876800" cy="1260374"/>
              <a:chOff x="330201" y="4071374"/>
              <a:chExt cx="4876800" cy="1260374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301363" y="4221088"/>
                <a:ext cx="3905638" cy="960946"/>
              </a:xfrm>
              <a:prstGeom prst="roundRect">
                <a:avLst>
                  <a:gd name="adj" fmla="val 8182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24000" defTabSz="457200"/>
                <a:r>
                  <a:rPr lang="en-US" sz="2000" b="1" dirty="0">
                    <a:solidFill>
                      <a:prstClr val="white"/>
                    </a:solidFill>
                  </a:rPr>
                  <a:t>Effective management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30201" y="4071374"/>
                <a:ext cx="1260374" cy="126037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6000" b="1" dirty="0">
                    <a:solidFill>
                      <a:srgbClr val="005DAA"/>
                    </a:solidFill>
                  </a:rPr>
                  <a:t>3</a:t>
                </a:r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32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 MSC 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/>
              <a:t>The MSC Program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1806236" y="2635169"/>
            <a:ext cx="8514441" cy="2280960"/>
            <a:chOff x="282235" y="2635169"/>
            <a:chExt cx="8514441" cy="2280960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1055" y="2643363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30" descr="MSC Program-03.eps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8286" y="2635169"/>
              <a:ext cx="1388614" cy="1388614"/>
            </a:xfrm>
            <a:prstGeom prst="rect">
              <a:avLst/>
            </a:prstGeom>
          </p:spPr>
        </p:pic>
        <p:pic>
          <p:nvPicPr>
            <p:cNvPr id="32" name="Picture 31" descr="MSC Program-04.eps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4336" y="2635169"/>
              <a:ext cx="1388614" cy="1388614"/>
            </a:xfrm>
            <a:prstGeom prst="rect">
              <a:avLst/>
            </a:prstGeom>
          </p:spPr>
        </p:pic>
        <p:pic>
          <p:nvPicPr>
            <p:cNvPr id="33" name="Picture 32" descr="MSC Program-05.eps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0387" y="2635169"/>
              <a:ext cx="1388614" cy="1388614"/>
            </a:xfrm>
            <a:prstGeom prst="rect">
              <a:avLst/>
            </a:prstGeom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25076" y="2643363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Text Placeholder 2"/>
            <p:cNvSpPr txBox="1">
              <a:spLocks/>
            </p:cNvSpPr>
            <p:nvPr/>
          </p:nvSpPr>
          <p:spPr>
            <a:xfrm>
              <a:off x="282235" y="4241799"/>
              <a:ext cx="1379428" cy="27940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Fishery</a:t>
              </a:r>
            </a:p>
          </p:txBody>
        </p:sp>
        <p:sp>
          <p:nvSpPr>
            <p:cNvPr id="36" name="Text Placeholder 2"/>
            <p:cNvSpPr txBox="1">
              <a:spLocks/>
            </p:cNvSpPr>
            <p:nvPr/>
          </p:nvSpPr>
          <p:spPr>
            <a:xfrm>
              <a:off x="2059100" y="4241799"/>
              <a:ext cx="1379428" cy="27940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Fishery</a:t>
              </a:r>
              <a:br>
                <a:rPr lang="en-US" sz="1600" b="1" dirty="0">
                  <a:solidFill>
                    <a:srgbClr val="595959"/>
                  </a:solidFill>
                </a:rPr>
              </a:br>
              <a:r>
                <a:rPr lang="en-US" sz="1600" b="1" dirty="0">
                  <a:solidFill>
                    <a:srgbClr val="595959"/>
                  </a:solidFill>
                </a:rPr>
                <a:t>Certification</a:t>
              </a:r>
            </a:p>
          </p:txBody>
        </p:sp>
        <p:sp>
          <p:nvSpPr>
            <p:cNvPr id="37" name="Text Placeholder 2"/>
            <p:cNvSpPr txBox="1">
              <a:spLocks/>
            </p:cNvSpPr>
            <p:nvPr/>
          </p:nvSpPr>
          <p:spPr>
            <a:xfrm>
              <a:off x="3564947" y="4241799"/>
              <a:ext cx="2014572" cy="27940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Chain of Custody</a:t>
              </a:r>
            </a:p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Certification</a:t>
              </a:r>
            </a:p>
          </p:txBody>
        </p:sp>
        <p:sp>
          <p:nvSpPr>
            <p:cNvPr id="38" name="Text Placeholder 2"/>
            <p:cNvSpPr txBox="1">
              <a:spLocks/>
            </p:cNvSpPr>
            <p:nvPr/>
          </p:nvSpPr>
          <p:spPr>
            <a:xfrm>
              <a:off x="5631201" y="4241799"/>
              <a:ext cx="1379428" cy="67433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Ecolabel</a:t>
              </a:r>
              <a:br>
                <a:rPr lang="en-US" sz="1600" b="1" dirty="0">
                  <a:solidFill>
                    <a:srgbClr val="595959"/>
                  </a:solidFill>
                </a:rPr>
              </a:br>
              <a:r>
                <a:rPr lang="en-US" sz="1600" b="1" dirty="0">
                  <a:solidFill>
                    <a:srgbClr val="595959"/>
                  </a:solidFill>
                </a:rPr>
                <a:t>Licensing</a:t>
              </a:r>
            </a:p>
          </p:txBody>
        </p:sp>
        <p:sp>
          <p:nvSpPr>
            <p:cNvPr id="39" name="Text Placeholder 2"/>
            <p:cNvSpPr txBox="1">
              <a:spLocks/>
            </p:cNvSpPr>
            <p:nvPr/>
          </p:nvSpPr>
          <p:spPr>
            <a:xfrm>
              <a:off x="7417248" y="4241799"/>
              <a:ext cx="1379428" cy="27940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Consumer </a:t>
              </a:r>
              <a:br>
                <a:rPr lang="en-US" sz="1600" b="1" dirty="0">
                  <a:solidFill>
                    <a:srgbClr val="595959"/>
                  </a:solidFill>
                </a:rPr>
              </a:br>
              <a:r>
                <a:rPr lang="en-US" sz="1600" b="1" dirty="0">
                  <a:solidFill>
                    <a:srgbClr val="595959"/>
                  </a:solidFill>
                </a:rPr>
                <a:t>Product</a:t>
              </a:r>
            </a:p>
          </p:txBody>
        </p:sp>
        <p:pic>
          <p:nvPicPr>
            <p:cNvPr id="40" name="Picture 39" descr="arrow-01.ep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6121" y="3149348"/>
              <a:ext cx="228521" cy="360257"/>
            </a:xfrm>
            <a:prstGeom prst="rect">
              <a:avLst/>
            </a:prstGeom>
          </p:spPr>
        </p:pic>
        <p:pic>
          <p:nvPicPr>
            <p:cNvPr id="41" name="Picture 40" descr="arrow-01.ep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2171" y="3149348"/>
              <a:ext cx="228521" cy="360257"/>
            </a:xfrm>
            <a:prstGeom prst="rect">
              <a:avLst/>
            </a:prstGeom>
          </p:spPr>
        </p:pic>
        <p:pic>
          <p:nvPicPr>
            <p:cNvPr id="42" name="Picture 41" descr="arrow-01.ep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8222" y="3149348"/>
              <a:ext cx="228521" cy="360257"/>
            </a:xfrm>
            <a:prstGeom prst="rect">
              <a:avLst/>
            </a:prstGeom>
          </p:spPr>
        </p:pic>
        <p:pic>
          <p:nvPicPr>
            <p:cNvPr id="43" name="Picture 42" descr="arrow-01.ep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4272" y="3149348"/>
              <a:ext cx="228521" cy="360257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8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 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/>
              <a:t>Theory of Change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980" y="1562799"/>
            <a:ext cx="10058400" cy="4749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5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 Theory of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/>
              <a:t>Meeting the MSC Standard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490808" y="1256846"/>
            <a:ext cx="7210384" cy="5293883"/>
            <a:chOff x="282235" y="1219217"/>
            <a:chExt cx="7210384" cy="5293883"/>
          </a:xfrm>
        </p:grpSpPr>
        <p:sp>
          <p:nvSpPr>
            <p:cNvPr id="9" name="Oval 8"/>
            <p:cNvSpPr/>
            <p:nvPr userDrawn="1"/>
          </p:nvSpPr>
          <p:spPr>
            <a:xfrm>
              <a:off x="282235" y="1219217"/>
              <a:ext cx="1219180" cy="1219180"/>
            </a:xfrm>
            <a:prstGeom prst="ellipse">
              <a:avLst/>
            </a:prstGeom>
            <a:solidFill>
              <a:srgbClr val="1448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20"/>
                </a:lnSpc>
              </a:pPr>
              <a:r>
                <a:rPr lang="en-US" sz="2800" b="1" dirty="0">
                  <a:solidFill>
                    <a:srgbClr val="FFFFFF"/>
                  </a:solidFill>
                </a:rPr>
                <a:t>100</a:t>
              </a:r>
              <a:r>
                <a:rPr lang="en-US" sz="2400" b="1" dirty="0">
                  <a:solidFill>
                    <a:srgbClr val="FFFFFF"/>
                  </a:solidFill>
                </a:rPr>
                <a:t/>
              </a:r>
              <a:br>
                <a:rPr lang="en-US" sz="2400" b="1" dirty="0">
                  <a:solidFill>
                    <a:srgbClr val="FFFFFF"/>
                  </a:solidFill>
                </a:rPr>
              </a:br>
              <a:r>
                <a:rPr lang="en-US" sz="1400" dirty="0">
                  <a:solidFill>
                    <a:srgbClr val="FFFFFF"/>
                  </a:solidFill>
                </a:rPr>
                <a:t>State of the art</a:t>
              </a: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282235" y="2559338"/>
              <a:ext cx="1211892" cy="1211892"/>
            </a:xfrm>
            <a:prstGeom prst="ellipse">
              <a:avLst/>
            </a:prstGeom>
            <a:solidFill>
              <a:srgbClr val="1448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20"/>
                </a:lnSpc>
              </a:pPr>
              <a:r>
                <a:rPr lang="en-US" sz="2800" b="1" dirty="0">
                  <a:solidFill>
                    <a:srgbClr val="FFFFFF"/>
                  </a:solidFill>
                </a:rPr>
                <a:t>80</a:t>
              </a:r>
              <a:r>
                <a:rPr lang="en-US" sz="2400" b="1" dirty="0">
                  <a:solidFill>
                    <a:srgbClr val="FFFFFF"/>
                  </a:solidFill>
                </a:rPr>
                <a:t/>
              </a:r>
              <a:br>
                <a:rPr lang="en-US" sz="2400" b="1" dirty="0">
                  <a:solidFill>
                    <a:srgbClr val="FFFFFF"/>
                  </a:solidFill>
                </a:rPr>
              </a:br>
              <a:r>
                <a:rPr lang="en-US" sz="1400" dirty="0">
                  <a:solidFill>
                    <a:srgbClr val="FFFFFF"/>
                  </a:solidFill>
                </a:rPr>
                <a:t>Best practice</a:t>
              </a: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282235" y="3968374"/>
              <a:ext cx="1211892" cy="1211892"/>
            </a:xfrm>
            <a:prstGeom prst="ellipse">
              <a:avLst/>
            </a:prstGeom>
            <a:solidFill>
              <a:srgbClr val="1448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20"/>
                </a:lnSpc>
              </a:pPr>
              <a:r>
                <a:rPr lang="en-US" sz="2800" b="1" dirty="0">
                  <a:solidFill>
                    <a:srgbClr val="FFFFFF"/>
                  </a:solidFill>
                </a:rPr>
                <a:t>60</a:t>
              </a:r>
              <a:r>
                <a:rPr lang="en-US" sz="2400" b="1" dirty="0">
                  <a:solidFill>
                    <a:srgbClr val="FFFFFF"/>
                  </a:solidFill>
                </a:rPr>
                <a:t/>
              </a:r>
              <a:br>
                <a:rPr lang="en-US" sz="2400" b="1" dirty="0">
                  <a:solidFill>
                    <a:srgbClr val="FFFFFF"/>
                  </a:solidFill>
                </a:rPr>
              </a:br>
              <a:r>
                <a:rPr lang="en-US" sz="1400" dirty="0">
                  <a:solidFill>
                    <a:srgbClr val="FFFFFF"/>
                  </a:solidFill>
                </a:rPr>
                <a:t>Minimum</a:t>
              </a:r>
              <a:br>
                <a:rPr lang="en-US" sz="1400" dirty="0">
                  <a:solidFill>
                    <a:srgbClr val="FFFFFF"/>
                  </a:solidFill>
                </a:rPr>
              </a:br>
              <a:r>
                <a:rPr lang="en-US" sz="1400" dirty="0">
                  <a:solidFill>
                    <a:srgbClr val="FFFFFF"/>
                  </a:solidFill>
                </a:rPr>
                <a:t>acceptable</a:t>
              </a: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1696583" y="5301208"/>
              <a:ext cx="1211892" cy="12118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20"/>
                </a:lnSpc>
              </a:pPr>
              <a:r>
                <a:rPr lang="en-US" sz="2800" b="1" dirty="0">
                  <a:solidFill>
                    <a:srgbClr val="FFFFFF"/>
                  </a:solidFill>
                </a:rPr>
                <a:t>fail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341504" y="3864368"/>
              <a:ext cx="7151115" cy="0"/>
            </a:xfrm>
            <a:prstGeom prst="line">
              <a:avLst/>
            </a:prstGeom>
            <a:ln w="38100" cmpd="sng">
              <a:solidFill>
                <a:schemeClr val="accent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 userDrawn="1"/>
          </p:nvGrpSpPr>
          <p:grpSpPr>
            <a:xfrm>
              <a:off x="1696583" y="2559338"/>
              <a:ext cx="2799220" cy="1211892"/>
              <a:chOff x="1967516" y="2618607"/>
              <a:chExt cx="2799220" cy="1211892"/>
            </a:xfrm>
          </p:grpSpPr>
          <p:sp>
            <p:nvSpPr>
              <p:cNvPr id="27" name="Rounded Rectangle 26"/>
              <p:cNvSpPr/>
              <p:nvPr userDrawn="1"/>
            </p:nvSpPr>
            <p:spPr>
              <a:xfrm>
                <a:off x="2483564" y="2730520"/>
                <a:ext cx="2283172" cy="960946"/>
              </a:xfrm>
              <a:prstGeom prst="roundRect">
                <a:avLst>
                  <a:gd name="adj" fmla="val 81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4000"/>
                <a:r>
                  <a:rPr lang="en-US" sz="1600" b="1" dirty="0">
                    <a:solidFill>
                      <a:prstClr val="white"/>
                    </a:solidFill>
                  </a:rPr>
                  <a:t>Unconditional</a:t>
                </a:r>
              </a:p>
            </p:txBody>
          </p:sp>
          <p:sp>
            <p:nvSpPr>
              <p:cNvPr id="28" name="Oval 27"/>
              <p:cNvSpPr/>
              <p:nvPr userDrawn="1"/>
            </p:nvSpPr>
            <p:spPr>
              <a:xfrm>
                <a:off x="1967516" y="2618607"/>
                <a:ext cx="1211892" cy="121189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620"/>
                  </a:lnSpc>
                </a:pPr>
                <a:r>
                  <a:rPr lang="en-US" sz="2800" b="1" dirty="0">
                    <a:solidFill>
                      <a:srgbClr val="FFFFFF"/>
                    </a:solidFill>
                  </a:rPr>
                  <a:t>pass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 userDrawn="1"/>
          </p:nvGrpSpPr>
          <p:grpSpPr>
            <a:xfrm>
              <a:off x="1696583" y="3968374"/>
              <a:ext cx="2799220" cy="1211892"/>
              <a:chOff x="1967516" y="3951440"/>
              <a:chExt cx="2799220" cy="1211892"/>
            </a:xfrm>
          </p:grpSpPr>
          <p:sp>
            <p:nvSpPr>
              <p:cNvPr id="25" name="Rounded Rectangle 24"/>
              <p:cNvSpPr/>
              <p:nvPr userDrawn="1"/>
            </p:nvSpPr>
            <p:spPr>
              <a:xfrm>
                <a:off x="2483563" y="4077072"/>
                <a:ext cx="2283173" cy="960946"/>
              </a:xfrm>
              <a:prstGeom prst="roundRect">
                <a:avLst>
                  <a:gd name="adj" fmla="val 81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4000"/>
                <a:r>
                  <a:rPr lang="en-US" sz="1600" b="1" dirty="0">
                    <a:solidFill>
                      <a:prstClr val="white"/>
                    </a:solidFill>
                  </a:rPr>
                  <a:t>Conditional</a:t>
                </a:r>
              </a:p>
            </p:txBody>
          </p:sp>
          <p:sp>
            <p:nvSpPr>
              <p:cNvPr id="26" name="Oval 25"/>
              <p:cNvSpPr/>
              <p:nvPr userDrawn="1"/>
            </p:nvSpPr>
            <p:spPr>
              <a:xfrm>
                <a:off x="1967516" y="3951440"/>
                <a:ext cx="1211892" cy="121189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620"/>
                  </a:lnSpc>
                </a:pPr>
                <a:r>
                  <a:rPr lang="en-US" sz="2800" b="1" dirty="0">
                    <a:solidFill>
                      <a:srgbClr val="FFFFFF"/>
                    </a:solidFill>
                  </a:rPr>
                  <a:t>pass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>
              <a:off x="5450806" y="3582093"/>
              <a:ext cx="199909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58595B"/>
                  </a:solidFill>
                </a:rPr>
                <a:t>Average score required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5061519" y="4094006"/>
              <a:ext cx="2371831" cy="960946"/>
            </a:xfrm>
            <a:prstGeom prst="roundRect">
              <a:avLst>
                <a:gd name="adj" fmla="val 8182"/>
              </a:avLst>
            </a:prstGeom>
            <a:solidFill>
              <a:srgbClr val="14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prstClr val="white"/>
                  </a:solidFill>
                </a:rPr>
                <a:t>Conditions that </a:t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r>
                <a:rPr lang="en-US" sz="1400" b="1" dirty="0">
                  <a:solidFill>
                    <a:prstClr val="white"/>
                  </a:solidFill>
                </a:rPr>
                <a:t>require improvements</a:t>
              </a:r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5061519" y="5432483"/>
              <a:ext cx="2371831" cy="960946"/>
            </a:xfrm>
            <a:prstGeom prst="roundRect">
              <a:avLst>
                <a:gd name="adj" fmla="val 8182"/>
              </a:avLst>
            </a:prstGeom>
            <a:solidFill>
              <a:srgbClr val="14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prstClr val="white"/>
                  </a:solidFill>
                </a:rPr>
                <a:t>Assumed pull to</a:t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r>
                <a:rPr lang="en-US" sz="1400" b="1" dirty="0">
                  <a:solidFill>
                    <a:prstClr val="white"/>
                  </a:solidFill>
                </a:rPr>
                <a:t>motivate improvements</a:t>
              </a:r>
            </a:p>
          </p:txBody>
        </p:sp>
        <p:cxnSp>
          <p:nvCxnSpPr>
            <p:cNvPr id="23" name="Straight Arrow Connector 22"/>
            <p:cNvCxnSpPr/>
            <p:nvPr userDrawn="1"/>
          </p:nvCxnSpPr>
          <p:spPr>
            <a:xfrm flipV="1">
              <a:off x="4775199" y="4094006"/>
              <a:ext cx="0" cy="960946"/>
            </a:xfrm>
            <a:prstGeom prst="straightConnector1">
              <a:avLst/>
            </a:prstGeom>
            <a:ln w="76200" cmpd="sng">
              <a:solidFill>
                <a:schemeClr val="accent5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 userDrawn="1"/>
          </p:nvCxnSpPr>
          <p:spPr>
            <a:xfrm flipV="1">
              <a:off x="4775199" y="5436757"/>
              <a:ext cx="0" cy="960946"/>
            </a:xfrm>
            <a:prstGeom prst="straightConnector1">
              <a:avLst/>
            </a:prstGeom>
            <a:ln w="76200" cmpd="sng">
              <a:solidFill>
                <a:schemeClr val="accent4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7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Yellow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-1" y="0"/>
            <a:ext cx="6163735" cy="6858000"/>
          </a:xfrm>
          <a:prstGeom prst="roundRect">
            <a:avLst>
              <a:gd name="adj" fmla="val 0"/>
            </a:avLst>
          </a:prstGeom>
          <a:solidFill>
            <a:schemeClr val="accent6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4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760053" y="3589399"/>
            <a:ext cx="3658053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</a:defRPr>
            </a:lvl1pPr>
            <a:lvl2pPr marL="0" indent="0">
              <a:buNone/>
              <a:defRPr sz="1800" i="1">
                <a:solidFill>
                  <a:schemeClr val="tx1"/>
                </a:solidFill>
              </a:defRPr>
            </a:lvl2pPr>
            <a:lvl3pPr marL="0">
              <a:defRPr sz="1800" i="1">
                <a:solidFill>
                  <a:schemeClr val="tx1"/>
                </a:solidFill>
              </a:defRPr>
            </a:lvl3pPr>
            <a:lvl4pPr marL="432000">
              <a:buFont typeface="Arial"/>
              <a:buChar char="•"/>
              <a:defRPr sz="1600" i="1">
                <a:solidFill>
                  <a:schemeClr val="tx1"/>
                </a:solidFill>
              </a:defRPr>
            </a:lvl4pPr>
            <a:lvl5pPr marL="619200">
              <a:buFont typeface="Arial"/>
              <a:buChar char="•"/>
              <a:defRPr sz="1600" i="1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For more information contact: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60054" y="6279244"/>
            <a:ext cx="5962177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760054" y="4056814"/>
            <a:ext cx="5962177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618913" y="6065388"/>
            <a:ext cx="389036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US" sz="1400" b="1" dirty="0" smtClean="0">
                <a:solidFill>
                  <a:prstClr val="white"/>
                </a:solidFill>
              </a:rPr>
              <a:t>www.msc.org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760053" y="6002422"/>
            <a:ext cx="5962180" cy="184666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270000" indent="-270000">
              <a:defRPr sz="2400" b="1">
                <a:solidFill>
                  <a:schemeClr val="accent6"/>
                </a:solidFill>
              </a:defRPr>
            </a:lvl2pPr>
            <a:lvl3pPr marL="270000" indent="-270000">
              <a:defRPr sz="2400" b="1">
                <a:solidFill>
                  <a:schemeClr val="accent6"/>
                </a:solidFill>
              </a:defRPr>
            </a:lvl3pPr>
            <a:lvl4pPr marL="270000" indent="-270000">
              <a:defRPr sz="2400" b="1">
                <a:solidFill>
                  <a:schemeClr val="accent6"/>
                </a:solidFill>
              </a:defRPr>
            </a:lvl4pPr>
            <a:lvl5pPr marL="270000" indent="-270000">
              <a:defRPr sz="2400" b="1">
                <a:solidFill>
                  <a:schemeClr val="accent6"/>
                </a:solidFill>
              </a:defRPr>
            </a:lvl5pPr>
          </a:lstStyle>
          <a:p>
            <a:r>
              <a:rPr lang="en-US" dirty="0" smtClean="0"/>
              <a:t>© Marine Stewardship Council 2015</a:t>
            </a:r>
            <a:endParaRPr lang="en-US" dirty="0"/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32441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1067" y="1905001"/>
            <a:ext cx="2822889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lang="en-GB" sz="4400" b="1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60053" y="4280417"/>
            <a:ext cx="361637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The Global Communications team </a:t>
            </a:r>
            <a:br>
              <a:rPr lang="en-US" dirty="0" smtClean="0"/>
            </a:br>
            <a:r>
              <a:rPr lang="en-US" dirty="0" smtClean="0"/>
              <a:t>or your local MSC representative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618913" y="5832521"/>
            <a:ext cx="3614737" cy="184666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Click to insert other links here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465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with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4009" y="280144"/>
            <a:ext cx="1024183" cy="5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9"/>
          <p:cNvSpPr>
            <a:spLocks noGrp="1"/>
          </p:cNvSpPr>
          <p:nvPr>
            <p:ph sz="quarter" idx="12"/>
          </p:nvPr>
        </p:nvSpPr>
        <p:spPr>
          <a:xfrm>
            <a:off x="376314" y="1227665"/>
            <a:ext cx="10856127" cy="36933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144894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3"/>
          </p:nvPr>
        </p:nvSpPr>
        <p:spPr>
          <a:xfrm>
            <a:off x="376313" y="1744130"/>
            <a:ext cx="10856128" cy="47212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accent6"/>
                </a:solidFill>
              </a:defRPr>
            </a:lvl1pPr>
            <a:lvl2pPr marL="0" indent="0">
              <a:spcBef>
                <a:spcPts val="1200"/>
              </a:spcBef>
              <a:buNone/>
              <a:defRPr sz="18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buClr>
                <a:schemeClr val="tx2"/>
              </a:buClr>
              <a:defRPr sz="1800">
                <a:solidFill>
                  <a:srgbClr val="595959"/>
                </a:solidFill>
              </a:defRPr>
            </a:lvl3pPr>
            <a:lvl4pPr marL="360000" indent="-180000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595959"/>
                </a:solidFill>
              </a:defRPr>
            </a:lvl4pPr>
            <a:lvl5pPr marL="540000" indent="-182880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6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DB913"/>
                </a:solidFill>
              </a:rPr>
              <a:pPr/>
              <a:t>‹#›</a:t>
            </a:fld>
            <a:endParaRPr lang="en-US" dirty="0">
              <a:solidFill>
                <a:srgbClr val="FDB9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 Vi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2005840" y="4238628"/>
            <a:ext cx="4107094" cy="2157233"/>
          </a:xfrm>
          <a:prstGeom prst="roundRect">
            <a:avLst>
              <a:gd name="adj" fmla="val 958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defTabSz="457200">
              <a:spcBef>
                <a:spcPts val="1200"/>
              </a:spcBef>
            </a:pPr>
            <a:r>
              <a:rPr lang="en-US" b="1" dirty="0">
                <a:solidFill>
                  <a:srgbClr val="144894"/>
                </a:solidFill>
              </a:rPr>
              <a:t>Our Vision</a:t>
            </a:r>
          </a:p>
          <a:p>
            <a:pPr marL="0" lvl="2" defTabSz="457200">
              <a:spcBef>
                <a:spcPts val="1200"/>
              </a:spcBef>
            </a:pPr>
            <a:r>
              <a:rPr lang="en-US" sz="2000" dirty="0">
                <a:solidFill>
                  <a:srgbClr val="144894"/>
                </a:solidFill>
              </a:rPr>
              <a:t>is of the world’s oceans teeming </a:t>
            </a:r>
            <a:br>
              <a:rPr lang="en-US" sz="2000" dirty="0">
                <a:solidFill>
                  <a:srgbClr val="144894"/>
                </a:solidFill>
              </a:rPr>
            </a:br>
            <a:r>
              <a:rPr lang="en-US" sz="2000" dirty="0">
                <a:solidFill>
                  <a:srgbClr val="144894"/>
                </a:solidFill>
              </a:rPr>
              <a:t>with life, and seafood supplies safeguarded for this and future generations.</a:t>
            </a:r>
          </a:p>
        </p:txBody>
      </p:sp>
    </p:spTree>
    <p:extLst>
      <p:ext uri="{BB962C8B-B14F-4D97-AF65-F5344CB8AC3E}">
        <p14:creationId xmlns:p14="http://schemas.microsoft.com/office/powerpoint/2010/main" val="2726878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 Mis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2005840" y="491068"/>
            <a:ext cx="5055361" cy="3128297"/>
          </a:xfrm>
          <a:prstGeom prst="roundRect">
            <a:avLst>
              <a:gd name="adj" fmla="val 958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defTabSz="457200">
              <a:spcBef>
                <a:spcPts val="1200"/>
              </a:spcBef>
            </a:pPr>
            <a:r>
              <a:rPr lang="en-US" b="1" dirty="0">
                <a:solidFill>
                  <a:srgbClr val="144894"/>
                </a:solidFill>
              </a:rPr>
              <a:t>Our Mission</a:t>
            </a:r>
          </a:p>
          <a:p>
            <a:pPr defTabSz="457200"/>
            <a:r>
              <a:rPr lang="en-US" sz="2000" dirty="0">
                <a:solidFill>
                  <a:srgbClr val="144894"/>
                </a:solidFill>
              </a:rPr>
              <a:t>is to use our ecolabel and fishery certification program to contribute to </a:t>
            </a:r>
            <a:br>
              <a:rPr lang="en-US" sz="2000" dirty="0">
                <a:solidFill>
                  <a:srgbClr val="144894"/>
                </a:solidFill>
              </a:rPr>
            </a:br>
            <a:r>
              <a:rPr lang="en-US" sz="2000" dirty="0">
                <a:solidFill>
                  <a:srgbClr val="144894"/>
                </a:solidFill>
              </a:rPr>
              <a:t>the health of the world’s oceans by </a:t>
            </a:r>
            <a:r>
              <a:rPr lang="en-GB" sz="2000" dirty="0">
                <a:solidFill>
                  <a:srgbClr val="144894"/>
                </a:solidFill>
              </a:rPr>
              <a:t>recognising</a:t>
            </a:r>
            <a:r>
              <a:rPr lang="en-US" sz="2000" dirty="0">
                <a:solidFill>
                  <a:srgbClr val="144894"/>
                </a:solidFill>
              </a:rPr>
              <a:t> and rewarding sustainable fishing practices, influencing the choices people make when buying seafood and working with our partners to transform the seafood market to a sustainable basis.</a:t>
            </a:r>
          </a:p>
        </p:txBody>
      </p:sp>
    </p:spTree>
    <p:extLst>
      <p:ext uri="{BB962C8B-B14F-4D97-AF65-F5344CB8AC3E}">
        <p14:creationId xmlns:p14="http://schemas.microsoft.com/office/powerpoint/2010/main" val="72375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's Environmental Standar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The MSC’s environmental standard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54201" y="1354688"/>
            <a:ext cx="4876800" cy="3977060"/>
            <a:chOff x="330201" y="1354688"/>
            <a:chExt cx="4876800" cy="3977060"/>
          </a:xfrm>
        </p:grpSpPr>
        <p:grpSp>
          <p:nvGrpSpPr>
            <p:cNvPr id="9" name="Group 8"/>
            <p:cNvGrpSpPr/>
            <p:nvPr/>
          </p:nvGrpSpPr>
          <p:grpSpPr>
            <a:xfrm>
              <a:off x="330201" y="1354688"/>
              <a:ext cx="4876800" cy="1260374"/>
              <a:chOff x="330201" y="1354688"/>
              <a:chExt cx="4876800" cy="1260374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301363" y="1504402"/>
                <a:ext cx="3905638" cy="960946"/>
              </a:xfrm>
              <a:prstGeom prst="roundRect">
                <a:avLst>
                  <a:gd name="adj" fmla="val 8182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24000" defTabSz="457200"/>
                <a:r>
                  <a:rPr lang="en-US" sz="2000" b="1" dirty="0">
                    <a:solidFill>
                      <a:prstClr val="white"/>
                    </a:solidFill>
                  </a:rPr>
                  <a:t>The sustainability of stock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30201" y="1354688"/>
                <a:ext cx="1260374" cy="126037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6000" b="1" dirty="0">
                    <a:solidFill>
                      <a:srgbClr val="005DAA"/>
                    </a:solidFill>
                  </a:rPr>
                  <a:t>1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30201" y="2708920"/>
              <a:ext cx="4876800" cy="1260374"/>
              <a:chOff x="330201" y="2708920"/>
              <a:chExt cx="4876800" cy="1260374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301363" y="2858634"/>
                <a:ext cx="3905638" cy="960946"/>
              </a:xfrm>
              <a:prstGeom prst="roundRect">
                <a:avLst>
                  <a:gd name="adj" fmla="val 8182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24000" defTabSz="457200"/>
                <a:r>
                  <a:rPr lang="en-US" sz="2000" b="1" dirty="0">
                    <a:solidFill>
                      <a:prstClr val="white"/>
                    </a:solidFill>
                  </a:rPr>
                  <a:t>Ecosystem impact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30201" y="2708920"/>
                <a:ext cx="1260374" cy="126037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6000" b="1" dirty="0">
                    <a:solidFill>
                      <a:srgbClr val="005DAA"/>
                    </a:solidFill>
                  </a:rPr>
                  <a:t>2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30201" y="4071374"/>
              <a:ext cx="4876800" cy="1260374"/>
              <a:chOff x="330201" y="4071374"/>
              <a:chExt cx="4876800" cy="1260374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301363" y="4221088"/>
                <a:ext cx="3905638" cy="960946"/>
              </a:xfrm>
              <a:prstGeom prst="roundRect">
                <a:avLst>
                  <a:gd name="adj" fmla="val 8182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24000" defTabSz="457200"/>
                <a:r>
                  <a:rPr lang="en-US" sz="2000" b="1" dirty="0">
                    <a:solidFill>
                      <a:prstClr val="white"/>
                    </a:solidFill>
                  </a:rPr>
                  <a:t>Effective management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30201" y="4071374"/>
                <a:ext cx="1260374" cy="126037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6000" b="1" dirty="0">
                    <a:solidFill>
                      <a:srgbClr val="005DAA"/>
                    </a:solidFill>
                  </a:rPr>
                  <a:t>3</a:t>
                </a:r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4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 MSC 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/>
              <a:t>The MSC Program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1806236" y="2635169"/>
            <a:ext cx="8514441" cy="2280960"/>
            <a:chOff x="282235" y="2635169"/>
            <a:chExt cx="8514441" cy="2280960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1055" y="2643363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30" descr="MSC Program-03.eps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8286" y="2635169"/>
              <a:ext cx="1388614" cy="1388614"/>
            </a:xfrm>
            <a:prstGeom prst="rect">
              <a:avLst/>
            </a:prstGeom>
          </p:spPr>
        </p:pic>
        <p:pic>
          <p:nvPicPr>
            <p:cNvPr id="32" name="Picture 31" descr="MSC Program-04.eps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4336" y="2635169"/>
              <a:ext cx="1388614" cy="1388614"/>
            </a:xfrm>
            <a:prstGeom prst="rect">
              <a:avLst/>
            </a:prstGeom>
          </p:spPr>
        </p:pic>
        <p:pic>
          <p:nvPicPr>
            <p:cNvPr id="33" name="Picture 32" descr="MSC Program-05.eps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0387" y="2635169"/>
              <a:ext cx="1388614" cy="1388614"/>
            </a:xfrm>
            <a:prstGeom prst="rect">
              <a:avLst/>
            </a:prstGeom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25076" y="2643363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Text Placeholder 2"/>
            <p:cNvSpPr txBox="1">
              <a:spLocks/>
            </p:cNvSpPr>
            <p:nvPr/>
          </p:nvSpPr>
          <p:spPr>
            <a:xfrm>
              <a:off x="282235" y="4241799"/>
              <a:ext cx="1379428" cy="27940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Fishery</a:t>
              </a:r>
            </a:p>
          </p:txBody>
        </p:sp>
        <p:sp>
          <p:nvSpPr>
            <p:cNvPr id="36" name="Text Placeholder 2"/>
            <p:cNvSpPr txBox="1">
              <a:spLocks/>
            </p:cNvSpPr>
            <p:nvPr/>
          </p:nvSpPr>
          <p:spPr>
            <a:xfrm>
              <a:off x="2059100" y="4241799"/>
              <a:ext cx="1379428" cy="27940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Fishery</a:t>
              </a:r>
              <a:br>
                <a:rPr lang="en-US" sz="1600" b="1" dirty="0">
                  <a:solidFill>
                    <a:srgbClr val="595959"/>
                  </a:solidFill>
                </a:rPr>
              </a:br>
              <a:r>
                <a:rPr lang="en-US" sz="1600" b="1" dirty="0">
                  <a:solidFill>
                    <a:srgbClr val="595959"/>
                  </a:solidFill>
                </a:rPr>
                <a:t>Certification</a:t>
              </a:r>
            </a:p>
          </p:txBody>
        </p:sp>
        <p:sp>
          <p:nvSpPr>
            <p:cNvPr id="37" name="Text Placeholder 2"/>
            <p:cNvSpPr txBox="1">
              <a:spLocks/>
            </p:cNvSpPr>
            <p:nvPr/>
          </p:nvSpPr>
          <p:spPr>
            <a:xfrm>
              <a:off x="3564947" y="4241799"/>
              <a:ext cx="2014572" cy="27940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Chain of Custody</a:t>
              </a:r>
            </a:p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Certification</a:t>
              </a:r>
            </a:p>
          </p:txBody>
        </p:sp>
        <p:sp>
          <p:nvSpPr>
            <p:cNvPr id="38" name="Text Placeholder 2"/>
            <p:cNvSpPr txBox="1">
              <a:spLocks/>
            </p:cNvSpPr>
            <p:nvPr/>
          </p:nvSpPr>
          <p:spPr>
            <a:xfrm>
              <a:off x="5631201" y="4241799"/>
              <a:ext cx="1379428" cy="67433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Ecolabel</a:t>
              </a:r>
              <a:br>
                <a:rPr lang="en-US" sz="1600" b="1" dirty="0">
                  <a:solidFill>
                    <a:srgbClr val="595959"/>
                  </a:solidFill>
                </a:rPr>
              </a:br>
              <a:r>
                <a:rPr lang="en-US" sz="1600" b="1" dirty="0">
                  <a:solidFill>
                    <a:srgbClr val="595959"/>
                  </a:solidFill>
                </a:rPr>
                <a:t>Licensing</a:t>
              </a:r>
            </a:p>
          </p:txBody>
        </p:sp>
        <p:sp>
          <p:nvSpPr>
            <p:cNvPr id="39" name="Text Placeholder 2"/>
            <p:cNvSpPr txBox="1">
              <a:spLocks/>
            </p:cNvSpPr>
            <p:nvPr/>
          </p:nvSpPr>
          <p:spPr>
            <a:xfrm>
              <a:off x="7417248" y="4241799"/>
              <a:ext cx="1379428" cy="27940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Consumer </a:t>
              </a:r>
              <a:br>
                <a:rPr lang="en-US" sz="1600" b="1" dirty="0">
                  <a:solidFill>
                    <a:srgbClr val="595959"/>
                  </a:solidFill>
                </a:rPr>
              </a:br>
              <a:r>
                <a:rPr lang="en-US" sz="1600" b="1" dirty="0">
                  <a:solidFill>
                    <a:srgbClr val="595959"/>
                  </a:solidFill>
                </a:rPr>
                <a:t>Product</a:t>
              </a:r>
            </a:p>
          </p:txBody>
        </p:sp>
        <p:pic>
          <p:nvPicPr>
            <p:cNvPr id="40" name="Picture 39" descr="arrow-01.ep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6121" y="3149348"/>
              <a:ext cx="228521" cy="360257"/>
            </a:xfrm>
            <a:prstGeom prst="rect">
              <a:avLst/>
            </a:prstGeom>
          </p:spPr>
        </p:pic>
        <p:pic>
          <p:nvPicPr>
            <p:cNvPr id="41" name="Picture 40" descr="arrow-01.ep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2171" y="3149348"/>
              <a:ext cx="228521" cy="360257"/>
            </a:xfrm>
            <a:prstGeom prst="rect">
              <a:avLst/>
            </a:prstGeom>
          </p:spPr>
        </p:pic>
        <p:pic>
          <p:nvPicPr>
            <p:cNvPr id="42" name="Picture 41" descr="arrow-01.ep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8222" y="3149348"/>
              <a:ext cx="228521" cy="360257"/>
            </a:xfrm>
            <a:prstGeom prst="rect">
              <a:avLst/>
            </a:prstGeom>
          </p:spPr>
        </p:pic>
        <p:pic>
          <p:nvPicPr>
            <p:cNvPr id="43" name="Picture 42" descr="arrow-01.ep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4272" y="3149348"/>
              <a:ext cx="228521" cy="360257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8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 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/>
              <a:t>Theory of Change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980" y="1562799"/>
            <a:ext cx="10058400" cy="4749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0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 Theory of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/>
              <a:t>Meeting the MSC Standard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490808" y="1256846"/>
            <a:ext cx="7210384" cy="5293883"/>
            <a:chOff x="282235" y="1219217"/>
            <a:chExt cx="7210384" cy="5293883"/>
          </a:xfrm>
        </p:grpSpPr>
        <p:sp>
          <p:nvSpPr>
            <p:cNvPr id="9" name="Oval 8"/>
            <p:cNvSpPr/>
            <p:nvPr userDrawn="1"/>
          </p:nvSpPr>
          <p:spPr>
            <a:xfrm>
              <a:off x="282235" y="1219217"/>
              <a:ext cx="1219180" cy="1219180"/>
            </a:xfrm>
            <a:prstGeom prst="ellipse">
              <a:avLst/>
            </a:prstGeom>
            <a:solidFill>
              <a:srgbClr val="1448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20"/>
                </a:lnSpc>
              </a:pPr>
              <a:r>
                <a:rPr lang="en-US" sz="2800" b="1" dirty="0">
                  <a:solidFill>
                    <a:srgbClr val="FFFFFF"/>
                  </a:solidFill>
                </a:rPr>
                <a:t>100</a:t>
              </a:r>
              <a:r>
                <a:rPr lang="en-US" sz="2400" b="1" dirty="0">
                  <a:solidFill>
                    <a:srgbClr val="FFFFFF"/>
                  </a:solidFill>
                </a:rPr>
                <a:t/>
              </a:r>
              <a:br>
                <a:rPr lang="en-US" sz="2400" b="1" dirty="0">
                  <a:solidFill>
                    <a:srgbClr val="FFFFFF"/>
                  </a:solidFill>
                </a:rPr>
              </a:br>
              <a:r>
                <a:rPr lang="en-US" sz="1400" dirty="0">
                  <a:solidFill>
                    <a:srgbClr val="FFFFFF"/>
                  </a:solidFill>
                </a:rPr>
                <a:t>State of the art</a:t>
              </a: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282235" y="2559338"/>
              <a:ext cx="1211892" cy="1211892"/>
            </a:xfrm>
            <a:prstGeom prst="ellipse">
              <a:avLst/>
            </a:prstGeom>
            <a:solidFill>
              <a:srgbClr val="1448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20"/>
                </a:lnSpc>
              </a:pPr>
              <a:r>
                <a:rPr lang="en-US" sz="2800" b="1" dirty="0">
                  <a:solidFill>
                    <a:srgbClr val="FFFFFF"/>
                  </a:solidFill>
                </a:rPr>
                <a:t>80</a:t>
              </a:r>
              <a:r>
                <a:rPr lang="en-US" sz="2400" b="1" dirty="0">
                  <a:solidFill>
                    <a:srgbClr val="FFFFFF"/>
                  </a:solidFill>
                </a:rPr>
                <a:t/>
              </a:r>
              <a:br>
                <a:rPr lang="en-US" sz="2400" b="1" dirty="0">
                  <a:solidFill>
                    <a:srgbClr val="FFFFFF"/>
                  </a:solidFill>
                </a:rPr>
              </a:br>
              <a:r>
                <a:rPr lang="en-US" sz="1400" dirty="0">
                  <a:solidFill>
                    <a:srgbClr val="FFFFFF"/>
                  </a:solidFill>
                </a:rPr>
                <a:t>Best practice</a:t>
              </a: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282235" y="3968374"/>
              <a:ext cx="1211892" cy="1211892"/>
            </a:xfrm>
            <a:prstGeom prst="ellipse">
              <a:avLst/>
            </a:prstGeom>
            <a:solidFill>
              <a:srgbClr val="1448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20"/>
                </a:lnSpc>
              </a:pPr>
              <a:r>
                <a:rPr lang="en-US" sz="2800" b="1" dirty="0">
                  <a:solidFill>
                    <a:srgbClr val="FFFFFF"/>
                  </a:solidFill>
                </a:rPr>
                <a:t>60</a:t>
              </a:r>
              <a:r>
                <a:rPr lang="en-US" sz="2400" b="1" dirty="0">
                  <a:solidFill>
                    <a:srgbClr val="FFFFFF"/>
                  </a:solidFill>
                </a:rPr>
                <a:t/>
              </a:r>
              <a:br>
                <a:rPr lang="en-US" sz="2400" b="1" dirty="0">
                  <a:solidFill>
                    <a:srgbClr val="FFFFFF"/>
                  </a:solidFill>
                </a:rPr>
              </a:br>
              <a:r>
                <a:rPr lang="en-US" sz="1400" dirty="0">
                  <a:solidFill>
                    <a:srgbClr val="FFFFFF"/>
                  </a:solidFill>
                </a:rPr>
                <a:t>Minimum</a:t>
              </a:r>
              <a:br>
                <a:rPr lang="en-US" sz="1400" dirty="0">
                  <a:solidFill>
                    <a:srgbClr val="FFFFFF"/>
                  </a:solidFill>
                </a:rPr>
              </a:br>
              <a:r>
                <a:rPr lang="en-US" sz="1400" dirty="0">
                  <a:solidFill>
                    <a:srgbClr val="FFFFFF"/>
                  </a:solidFill>
                </a:rPr>
                <a:t>acceptable</a:t>
              </a: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1696583" y="5301208"/>
              <a:ext cx="1211892" cy="12118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20"/>
                </a:lnSpc>
              </a:pPr>
              <a:r>
                <a:rPr lang="en-US" sz="2800" b="1" dirty="0">
                  <a:solidFill>
                    <a:srgbClr val="FFFFFF"/>
                  </a:solidFill>
                </a:rPr>
                <a:t>fail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341504" y="3864368"/>
              <a:ext cx="7151115" cy="0"/>
            </a:xfrm>
            <a:prstGeom prst="line">
              <a:avLst/>
            </a:prstGeom>
            <a:ln w="38100" cmpd="sng">
              <a:solidFill>
                <a:schemeClr val="accent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 userDrawn="1"/>
          </p:nvGrpSpPr>
          <p:grpSpPr>
            <a:xfrm>
              <a:off x="1696583" y="2559338"/>
              <a:ext cx="2799220" cy="1211892"/>
              <a:chOff x="1967516" y="2618607"/>
              <a:chExt cx="2799220" cy="1211892"/>
            </a:xfrm>
          </p:grpSpPr>
          <p:sp>
            <p:nvSpPr>
              <p:cNvPr id="27" name="Rounded Rectangle 26"/>
              <p:cNvSpPr/>
              <p:nvPr userDrawn="1"/>
            </p:nvSpPr>
            <p:spPr>
              <a:xfrm>
                <a:off x="2483564" y="2730520"/>
                <a:ext cx="2283172" cy="960946"/>
              </a:xfrm>
              <a:prstGeom prst="roundRect">
                <a:avLst>
                  <a:gd name="adj" fmla="val 81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4000"/>
                <a:r>
                  <a:rPr lang="en-US" sz="1600" b="1" dirty="0">
                    <a:solidFill>
                      <a:prstClr val="white"/>
                    </a:solidFill>
                  </a:rPr>
                  <a:t>Unconditional</a:t>
                </a:r>
              </a:p>
            </p:txBody>
          </p:sp>
          <p:sp>
            <p:nvSpPr>
              <p:cNvPr id="28" name="Oval 27"/>
              <p:cNvSpPr/>
              <p:nvPr userDrawn="1"/>
            </p:nvSpPr>
            <p:spPr>
              <a:xfrm>
                <a:off x="1967516" y="2618607"/>
                <a:ext cx="1211892" cy="121189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620"/>
                  </a:lnSpc>
                </a:pPr>
                <a:r>
                  <a:rPr lang="en-US" sz="2800" b="1" dirty="0">
                    <a:solidFill>
                      <a:srgbClr val="FFFFFF"/>
                    </a:solidFill>
                  </a:rPr>
                  <a:t>pass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 userDrawn="1"/>
          </p:nvGrpSpPr>
          <p:grpSpPr>
            <a:xfrm>
              <a:off x="1696583" y="3968374"/>
              <a:ext cx="2799220" cy="1211892"/>
              <a:chOff x="1967516" y="3951440"/>
              <a:chExt cx="2799220" cy="1211892"/>
            </a:xfrm>
          </p:grpSpPr>
          <p:sp>
            <p:nvSpPr>
              <p:cNvPr id="25" name="Rounded Rectangle 24"/>
              <p:cNvSpPr/>
              <p:nvPr userDrawn="1"/>
            </p:nvSpPr>
            <p:spPr>
              <a:xfrm>
                <a:off x="2483563" y="4077072"/>
                <a:ext cx="2283173" cy="960946"/>
              </a:xfrm>
              <a:prstGeom prst="roundRect">
                <a:avLst>
                  <a:gd name="adj" fmla="val 81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4000"/>
                <a:r>
                  <a:rPr lang="en-US" sz="1600" b="1" dirty="0">
                    <a:solidFill>
                      <a:prstClr val="white"/>
                    </a:solidFill>
                  </a:rPr>
                  <a:t>Conditional</a:t>
                </a:r>
              </a:p>
            </p:txBody>
          </p:sp>
          <p:sp>
            <p:nvSpPr>
              <p:cNvPr id="26" name="Oval 25"/>
              <p:cNvSpPr/>
              <p:nvPr userDrawn="1"/>
            </p:nvSpPr>
            <p:spPr>
              <a:xfrm>
                <a:off x="1967516" y="3951440"/>
                <a:ext cx="1211892" cy="121189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620"/>
                  </a:lnSpc>
                </a:pPr>
                <a:r>
                  <a:rPr lang="en-US" sz="2800" b="1" dirty="0">
                    <a:solidFill>
                      <a:srgbClr val="FFFFFF"/>
                    </a:solidFill>
                  </a:rPr>
                  <a:t>pass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>
              <a:off x="5450806" y="3582093"/>
              <a:ext cx="199909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58595B"/>
                  </a:solidFill>
                </a:rPr>
                <a:t>Average score required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5061519" y="4094006"/>
              <a:ext cx="2371831" cy="960946"/>
            </a:xfrm>
            <a:prstGeom prst="roundRect">
              <a:avLst>
                <a:gd name="adj" fmla="val 8182"/>
              </a:avLst>
            </a:prstGeom>
            <a:solidFill>
              <a:srgbClr val="14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prstClr val="white"/>
                  </a:solidFill>
                </a:rPr>
                <a:t>Conditions that </a:t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r>
                <a:rPr lang="en-US" sz="1400" b="1" dirty="0">
                  <a:solidFill>
                    <a:prstClr val="white"/>
                  </a:solidFill>
                </a:rPr>
                <a:t>require improvements</a:t>
              </a:r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5061519" y="5432483"/>
              <a:ext cx="2371831" cy="960946"/>
            </a:xfrm>
            <a:prstGeom prst="roundRect">
              <a:avLst>
                <a:gd name="adj" fmla="val 8182"/>
              </a:avLst>
            </a:prstGeom>
            <a:solidFill>
              <a:srgbClr val="14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prstClr val="white"/>
                  </a:solidFill>
                </a:rPr>
                <a:t>Assumed pull to</a:t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r>
                <a:rPr lang="en-US" sz="1400" b="1" dirty="0">
                  <a:solidFill>
                    <a:prstClr val="white"/>
                  </a:solidFill>
                </a:rPr>
                <a:t>motivate improvements</a:t>
              </a:r>
            </a:p>
          </p:txBody>
        </p:sp>
        <p:cxnSp>
          <p:nvCxnSpPr>
            <p:cNvPr id="23" name="Straight Arrow Connector 22"/>
            <p:cNvCxnSpPr/>
            <p:nvPr userDrawn="1"/>
          </p:nvCxnSpPr>
          <p:spPr>
            <a:xfrm flipV="1">
              <a:off x="4775199" y="4094006"/>
              <a:ext cx="0" cy="960946"/>
            </a:xfrm>
            <a:prstGeom prst="straightConnector1">
              <a:avLst/>
            </a:prstGeom>
            <a:ln w="76200" cmpd="sng">
              <a:solidFill>
                <a:schemeClr val="accent5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 userDrawn="1"/>
          </p:nvCxnSpPr>
          <p:spPr>
            <a:xfrm flipV="1">
              <a:off x="4775199" y="5436757"/>
              <a:ext cx="0" cy="960946"/>
            </a:xfrm>
            <a:prstGeom prst="straightConnector1">
              <a:avLst/>
            </a:prstGeom>
            <a:ln w="76200" cmpd="sng">
              <a:solidFill>
                <a:schemeClr val="accent4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90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760053" y="3589399"/>
            <a:ext cx="3658053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</a:defRPr>
            </a:lvl1pPr>
            <a:lvl2pPr marL="0" indent="0">
              <a:buNone/>
              <a:defRPr sz="1800" i="1">
                <a:solidFill>
                  <a:schemeClr val="tx1"/>
                </a:solidFill>
              </a:defRPr>
            </a:lvl2pPr>
            <a:lvl3pPr marL="0">
              <a:defRPr sz="1800" i="1">
                <a:solidFill>
                  <a:schemeClr val="tx1"/>
                </a:solidFill>
              </a:defRPr>
            </a:lvl3pPr>
            <a:lvl4pPr marL="432000">
              <a:buFont typeface="Arial"/>
              <a:buChar char="•"/>
              <a:defRPr sz="1600" i="1">
                <a:solidFill>
                  <a:schemeClr val="tx1"/>
                </a:solidFill>
              </a:defRPr>
            </a:lvl4pPr>
            <a:lvl5pPr marL="619200">
              <a:buFont typeface="Arial"/>
              <a:buChar char="•"/>
              <a:defRPr sz="1600" i="1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For more information contact: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60054" y="6279244"/>
            <a:ext cx="5962177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760054" y="4056814"/>
            <a:ext cx="5962177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618913" y="6065388"/>
            <a:ext cx="389036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US" sz="1400" b="1" dirty="0">
                <a:solidFill>
                  <a:prstClr val="white"/>
                </a:solidFill>
              </a:rPr>
              <a:t>www.msc.org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760053" y="6002422"/>
            <a:ext cx="5962180" cy="184666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270000" indent="-270000">
              <a:defRPr sz="2400" b="1">
                <a:solidFill>
                  <a:schemeClr val="accent6"/>
                </a:solidFill>
              </a:defRPr>
            </a:lvl2pPr>
            <a:lvl3pPr marL="270000" indent="-270000">
              <a:defRPr sz="2400" b="1">
                <a:solidFill>
                  <a:schemeClr val="accent6"/>
                </a:solidFill>
              </a:defRPr>
            </a:lvl3pPr>
            <a:lvl4pPr marL="270000" indent="-270000">
              <a:defRPr sz="2400" b="1">
                <a:solidFill>
                  <a:schemeClr val="accent6"/>
                </a:solidFill>
              </a:defRPr>
            </a:lvl4pPr>
            <a:lvl5pPr marL="270000" indent="-270000">
              <a:defRPr sz="2400" b="1">
                <a:solidFill>
                  <a:schemeClr val="accent6"/>
                </a:solidFill>
              </a:defRPr>
            </a:lvl5pPr>
          </a:lstStyle>
          <a:p>
            <a:r>
              <a:rPr lang="en-US" dirty="0" smtClean="0"/>
              <a:t>© Marine Stewardship Council 2015</a:t>
            </a:r>
            <a:endParaRPr lang="en-US" dirty="0"/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32441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1067" y="1905001"/>
            <a:ext cx="2822889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lang="en-GB" sz="4400" b="1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60053" y="4280417"/>
            <a:ext cx="361637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The Global Communications team </a:t>
            </a:r>
            <a:br>
              <a:rPr lang="en-US" dirty="0" smtClean="0"/>
            </a:br>
            <a:r>
              <a:rPr lang="en-US" dirty="0" smtClean="0"/>
              <a:t>or your local MSC representative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618913" y="5832521"/>
            <a:ext cx="3614737" cy="184666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Click to insert other links here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0704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376313" y="1744130"/>
            <a:ext cx="10856128" cy="47212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2pPr>
            <a:lvl3pPr marL="187200" indent="-187200">
              <a:spcBef>
                <a:spcPts val="1200"/>
              </a:spcBef>
              <a:buClr>
                <a:schemeClr val="tx2"/>
              </a:buClr>
              <a:defRPr sz="2000">
                <a:solidFill>
                  <a:schemeClr val="tx1"/>
                </a:solidFill>
              </a:defRPr>
            </a:lvl3pPr>
            <a:lvl4pPr marL="360000" indent="-180000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540000" indent="-182880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2"/>
          </p:nvPr>
        </p:nvSpPr>
        <p:spPr>
          <a:xfrm>
            <a:off x="376314" y="1227665"/>
            <a:ext cx="10856127" cy="36933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144894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43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with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4009" y="280144"/>
            <a:ext cx="1024183" cy="5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9"/>
          <p:cNvSpPr>
            <a:spLocks noGrp="1"/>
          </p:cNvSpPr>
          <p:nvPr>
            <p:ph sz="quarter" idx="12"/>
          </p:nvPr>
        </p:nvSpPr>
        <p:spPr>
          <a:xfrm>
            <a:off x="376314" y="1227665"/>
            <a:ext cx="10856127" cy="36933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144894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3"/>
          </p:nvPr>
        </p:nvSpPr>
        <p:spPr>
          <a:xfrm>
            <a:off x="376313" y="1744130"/>
            <a:ext cx="10856128" cy="47212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accent6"/>
                </a:solidFill>
              </a:defRPr>
            </a:lvl1pPr>
            <a:lvl2pPr marL="0" indent="0">
              <a:spcBef>
                <a:spcPts val="1200"/>
              </a:spcBef>
              <a:buNone/>
              <a:defRPr sz="18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buClr>
                <a:schemeClr val="tx2"/>
              </a:buClr>
              <a:defRPr sz="1800">
                <a:solidFill>
                  <a:srgbClr val="595959"/>
                </a:solidFill>
              </a:defRPr>
            </a:lvl3pPr>
            <a:lvl4pPr marL="360000" indent="-180000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595959"/>
                </a:solidFill>
              </a:defRPr>
            </a:lvl4pPr>
            <a:lvl5pPr marL="540000" indent="-182880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6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DB913"/>
                </a:solidFill>
              </a:rPr>
              <a:pPr/>
              <a:t>‹#›</a:t>
            </a:fld>
            <a:endParaRPr lang="en-US" dirty="0">
              <a:solidFill>
                <a:srgbClr val="FDB9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68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ion - FIXE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SC-Slide-Fram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MSC Corporate Logo_CMYK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819" y="470167"/>
            <a:ext cx="1004520" cy="53881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25792" y="4211380"/>
            <a:ext cx="5104413" cy="12824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80"/>
              </a:lnSpc>
            </a:pPr>
            <a:r>
              <a:rPr lang="en-US" sz="2400" i="1" dirty="0">
                <a:solidFill>
                  <a:prstClr val="white"/>
                </a:solidFill>
              </a:rPr>
              <a:t>is of the world’s oceans teeming with life, and seafood supplies safeguarded for this </a:t>
            </a:r>
            <a:br>
              <a:rPr lang="en-US" sz="2400" i="1" dirty="0">
                <a:solidFill>
                  <a:prstClr val="white"/>
                </a:solidFill>
              </a:rPr>
            </a:br>
            <a:r>
              <a:rPr lang="en-US" sz="2400" i="1" dirty="0">
                <a:solidFill>
                  <a:prstClr val="white"/>
                </a:solidFill>
              </a:rPr>
              <a:t>and future generations.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25792" y="3657381"/>
            <a:ext cx="391420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</a:rPr>
              <a:t>Our vision 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4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0" y="3429000"/>
            <a:ext cx="12192000" cy="3429000"/>
          </a:xfrm>
          <a:prstGeom prst="roundRect">
            <a:avLst>
              <a:gd name="adj" fmla="val 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11199" y="3841851"/>
            <a:ext cx="8415868" cy="129864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11200" y="5414395"/>
            <a:ext cx="8415867" cy="6717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32441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82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376313" y="1744130"/>
            <a:ext cx="10856128" cy="47212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2pPr>
            <a:lvl3pPr marL="187200" indent="-187200">
              <a:spcBef>
                <a:spcPts val="1200"/>
              </a:spcBef>
              <a:buClr>
                <a:schemeClr val="tx2"/>
              </a:buClr>
              <a:defRPr sz="2000">
                <a:solidFill>
                  <a:schemeClr val="tx1"/>
                </a:solidFill>
              </a:defRPr>
            </a:lvl3pPr>
            <a:lvl4pPr marL="360000" indent="-180000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540000" indent="-182880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2"/>
          </p:nvPr>
        </p:nvSpPr>
        <p:spPr>
          <a:xfrm>
            <a:off x="376314" y="1227665"/>
            <a:ext cx="10856127" cy="36933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144894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30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1"/>
          </p:nvPr>
        </p:nvSpPr>
        <p:spPr>
          <a:xfrm>
            <a:off x="376315" y="1853293"/>
            <a:ext cx="6408309" cy="4612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chemeClr val="tx1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/>
          </p:nvPr>
        </p:nvSpPr>
        <p:spPr>
          <a:xfrm>
            <a:off x="7047914" y="1853293"/>
            <a:ext cx="4910764" cy="4612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/>
          </p:nvPr>
        </p:nvSpPr>
        <p:spPr>
          <a:xfrm>
            <a:off x="376314" y="1236465"/>
            <a:ext cx="6408309" cy="412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rgbClr val="144894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4"/>
          </p:nvPr>
        </p:nvSpPr>
        <p:spPr>
          <a:xfrm>
            <a:off x="7047914" y="1236465"/>
            <a:ext cx="4910764" cy="412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rgbClr val="144894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27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376315" y="1222378"/>
            <a:ext cx="6067448" cy="307508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3"/>
          </p:nvPr>
        </p:nvSpPr>
        <p:spPr>
          <a:xfrm>
            <a:off x="6704767" y="1226036"/>
            <a:ext cx="5056725" cy="412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rgbClr val="144894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2"/>
          </p:nvPr>
        </p:nvSpPr>
        <p:spPr>
          <a:xfrm>
            <a:off x="6704766" y="1823394"/>
            <a:ext cx="5056725" cy="4612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16"/>
          </p:nvPr>
        </p:nvSpPr>
        <p:spPr>
          <a:xfrm>
            <a:off x="376315" y="4561352"/>
            <a:ext cx="6067448" cy="18741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4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21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25132" y="400076"/>
            <a:ext cx="6408000" cy="570595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144894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6"/>
          </p:nvPr>
        </p:nvSpPr>
        <p:spPr>
          <a:xfrm>
            <a:off x="525132" y="1308295"/>
            <a:ext cx="6408000" cy="5020860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GB" sz="2000" b="1" kern="1200" dirty="0" smtClean="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27432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33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Blue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-1" y="0"/>
            <a:ext cx="6163735" cy="6858000"/>
          </a:xfrm>
          <a:prstGeom prst="roundRect">
            <a:avLst>
              <a:gd name="adj" fmla="val 0"/>
            </a:avLst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5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Secondary Blue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-1" y="0"/>
            <a:ext cx="6163735" cy="6858000"/>
          </a:xfrm>
          <a:prstGeom prst="roundRect">
            <a:avLst>
              <a:gd name="adj" fmla="val 0"/>
            </a:avLst>
          </a:prstGeom>
          <a:solidFill>
            <a:schemeClr val="accent5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12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1"/>
          </p:nvPr>
        </p:nvSpPr>
        <p:spPr>
          <a:xfrm>
            <a:off x="376315" y="1853293"/>
            <a:ext cx="6408309" cy="4612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chemeClr val="tx1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/>
          </p:nvPr>
        </p:nvSpPr>
        <p:spPr>
          <a:xfrm>
            <a:off x="7047914" y="1853293"/>
            <a:ext cx="4910764" cy="4612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/>
          </p:nvPr>
        </p:nvSpPr>
        <p:spPr>
          <a:xfrm>
            <a:off x="376314" y="1236465"/>
            <a:ext cx="6408309" cy="412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rgbClr val="144894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4"/>
          </p:nvPr>
        </p:nvSpPr>
        <p:spPr>
          <a:xfrm>
            <a:off x="7047914" y="1236465"/>
            <a:ext cx="4910764" cy="412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rgbClr val="144894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2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urqouise 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-1" y="0"/>
            <a:ext cx="6163735" cy="6858000"/>
          </a:xfrm>
          <a:prstGeom prst="roundRect">
            <a:avLst>
              <a:gd name="adj" fmla="val 0"/>
            </a:avLst>
          </a:prstGeom>
          <a:solidFill>
            <a:schemeClr val="accent4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8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Green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0" y="0"/>
            <a:ext cx="6163735" cy="6858000"/>
          </a:xfrm>
          <a:prstGeom prst="roundRect">
            <a:avLst>
              <a:gd name="adj" fmla="val 0"/>
            </a:avLst>
          </a:prstGeom>
          <a:solidFill>
            <a:srgbClr val="00B194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1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Orange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0" y="0"/>
            <a:ext cx="6163735" cy="6858000"/>
          </a:xfrm>
          <a:prstGeom prst="roundRect">
            <a:avLst>
              <a:gd name="adj" fmla="val 0"/>
            </a:avLst>
          </a:prstGeom>
          <a:solidFill>
            <a:srgbClr val="009AC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Yellow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-1" y="0"/>
            <a:ext cx="6163735" cy="6858000"/>
          </a:xfrm>
          <a:prstGeom prst="roundRect">
            <a:avLst>
              <a:gd name="adj" fmla="val 0"/>
            </a:avLst>
          </a:prstGeom>
          <a:solidFill>
            <a:schemeClr val="accent6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6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 Vi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2005840" y="4238628"/>
            <a:ext cx="4107094" cy="2157233"/>
          </a:xfrm>
          <a:prstGeom prst="roundRect">
            <a:avLst>
              <a:gd name="adj" fmla="val 958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defTabSz="457200">
              <a:spcBef>
                <a:spcPts val="1200"/>
              </a:spcBef>
            </a:pPr>
            <a:r>
              <a:rPr lang="en-US" b="1" dirty="0">
                <a:solidFill>
                  <a:srgbClr val="144894"/>
                </a:solidFill>
              </a:rPr>
              <a:t>Our Vision</a:t>
            </a:r>
          </a:p>
          <a:p>
            <a:pPr marL="0" lvl="2" defTabSz="457200">
              <a:spcBef>
                <a:spcPts val="1200"/>
              </a:spcBef>
            </a:pPr>
            <a:r>
              <a:rPr lang="en-US" sz="2000" dirty="0">
                <a:solidFill>
                  <a:srgbClr val="144894"/>
                </a:solidFill>
              </a:rPr>
              <a:t>is of the world’s oceans teeming </a:t>
            </a:r>
            <a:br>
              <a:rPr lang="en-US" sz="2000" dirty="0">
                <a:solidFill>
                  <a:srgbClr val="144894"/>
                </a:solidFill>
              </a:rPr>
            </a:br>
            <a:r>
              <a:rPr lang="en-US" sz="2000" dirty="0">
                <a:solidFill>
                  <a:srgbClr val="144894"/>
                </a:solidFill>
              </a:rPr>
              <a:t>with life, and seafood supplies safeguarded for this and future generations.</a:t>
            </a:r>
          </a:p>
        </p:txBody>
      </p:sp>
    </p:spTree>
    <p:extLst>
      <p:ext uri="{BB962C8B-B14F-4D97-AF65-F5344CB8AC3E}">
        <p14:creationId xmlns:p14="http://schemas.microsoft.com/office/powerpoint/2010/main" val="3113303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 Mis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2005840" y="491068"/>
            <a:ext cx="5055361" cy="3128297"/>
          </a:xfrm>
          <a:prstGeom prst="roundRect">
            <a:avLst>
              <a:gd name="adj" fmla="val 958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defTabSz="457200">
              <a:spcBef>
                <a:spcPts val="1200"/>
              </a:spcBef>
            </a:pPr>
            <a:r>
              <a:rPr lang="en-US" b="1" dirty="0">
                <a:solidFill>
                  <a:srgbClr val="144894"/>
                </a:solidFill>
              </a:rPr>
              <a:t>Our Mission</a:t>
            </a:r>
          </a:p>
          <a:p>
            <a:pPr defTabSz="457200"/>
            <a:r>
              <a:rPr lang="en-US" sz="2000" dirty="0">
                <a:solidFill>
                  <a:srgbClr val="144894"/>
                </a:solidFill>
              </a:rPr>
              <a:t>is to use our ecolabel and fishery certification program to contribute to </a:t>
            </a:r>
            <a:br>
              <a:rPr lang="en-US" sz="2000" dirty="0">
                <a:solidFill>
                  <a:srgbClr val="144894"/>
                </a:solidFill>
              </a:rPr>
            </a:br>
            <a:r>
              <a:rPr lang="en-US" sz="2000" dirty="0">
                <a:solidFill>
                  <a:srgbClr val="144894"/>
                </a:solidFill>
              </a:rPr>
              <a:t>the health of the world’s oceans by </a:t>
            </a:r>
            <a:r>
              <a:rPr lang="en-GB" sz="2000" dirty="0">
                <a:solidFill>
                  <a:srgbClr val="144894"/>
                </a:solidFill>
              </a:rPr>
              <a:t>recognising</a:t>
            </a:r>
            <a:r>
              <a:rPr lang="en-US" sz="2000" dirty="0">
                <a:solidFill>
                  <a:srgbClr val="144894"/>
                </a:solidFill>
              </a:rPr>
              <a:t> and rewarding sustainable fishing practices, influencing the choices people make when buying seafood and working with our partners to transform the seafood market to a sustainable basis.</a:t>
            </a:r>
          </a:p>
        </p:txBody>
      </p:sp>
    </p:spTree>
    <p:extLst>
      <p:ext uri="{BB962C8B-B14F-4D97-AF65-F5344CB8AC3E}">
        <p14:creationId xmlns:p14="http://schemas.microsoft.com/office/powerpoint/2010/main" val="42317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's Environmental Standar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The MSC’s environmental standard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54201" y="1354688"/>
            <a:ext cx="4876800" cy="3977060"/>
            <a:chOff x="330201" y="1354688"/>
            <a:chExt cx="4876800" cy="3977060"/>
          </a:xfrm>
        </p:grpSpPr>
        <p:grpSp>
          <p:nvGrpSpPr>
            <p:cNvPr id="9" name="Group 8"/>
            <p:cNvGrpSpPr/>
            <p:nvPr/>
          </p:nvGrpSpPr>
          <p:grpSpPr>
            <a:xfrm>
              <a:off x="330201" y="1354688"/>
              <a:ext cx="4876800" cy="1260374"/>
              <a:chOff x="330201" y="1354688"/>
              <a:chExt cx="4876800" cy="1260374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301363" y="1504402"/>
                <a:ext cx="3905638" cy="960946"/>
              </a:xfrm>
              <a:prstGeom prst="roundRect">
                <a:avLst>
                  <a:gd name="adj" fmla="val 8182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24000" defTabSz="457200"/>
                <a:r>
                  <a:rPr lang="en-US" sz="2000" b="1" dirty="0">
                    <a:solidFill>
                      <a:prstClr val="white"/>
                    </a:solidFill>
                  </a:rPr>
                  <a:t>The sustainability of stock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30201" y="1354688"/>
                <a:ext cx="1260374" cy="126037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6000" b="1" dirty="0">
                    <a:solidFill>
                      <a:srgbClr val="005DAA"/>
                    </a:solidFill>
                  </a:rPr>
                  <a:t>1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30201" y="2708920"/>
              <a:ext cx="4876800" cy="1260374"/>
              <a:chOff x="330201" y="2708920"/>
              <a:chExt cx="4876800" cy="1260374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301363" y="2858634"/>
                <a:ext cx="3905638" cy="960946"/>
              </a:xfrm>
              <a:prstGeom prst="roundRect">
                <a:avLst>
                  <a:gd name="adj" fmla="val 8182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24000" defTabSz="457200"/>
                <a:r>
                  <a:rPr lang="en-US" sz="2000" b="1" dirty="0">
                    <a:solidFill>
                      <a:prstClr val="white"/>
                    </a:solidFill>
                  </a:rPr>
                  <a:t>Ecosystem impact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30201" y="2708920"/>
                <a:ext cx="1260374" cy="126037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6000" b="1" dirty="0">
                    <a:solidFill>
                      <a:srgbClr val="005DAA"/>
                    </a:solidFill>
                  </a:rPr>
                  <a:t>2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30201" y="4071374"/>
              <a:ext cx="4876800" cy="1260374"/>
              <a:chOff x="330201" y="4071374"/>
              <a:chExt cx="4876800" cy="1260374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301363" y="4221088"/>
                <a:ext cx="3905638" cy="960946"/>
              </a:xfrm>
              <a:prstGeom prst="roundRect">
                <a:avLst>
                  <a:gd name="adj" fmla="val 8182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24000" defTabSz="457200"/>
                <a:r>
                  <a:rPr lang="en-US" sz="2000" b="1" dirty="0">
                    <a:solidFill>
                      <a:prstClr val="white"/>
                    </a:solidFill>
                  </a:rPr>
                  <a:t>Effective management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30201" y="4071374"/>
                <a:ext cx="1260374" cy="126037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6000" b="1" dirty="0">
                    <a:solidFill>
                      <a:srgbClr val="005DAA"/>
                    </a:solidFill>
                  </a:rPr>
                  <a:t>3</a:t>
                </a:r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2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 MSC 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/>
              <a:t>The MSC Program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1806236" y="2635169"/>
            <a:ext cx="8514441" cy="2280960"/>
            <a:chOff x="282235" y="2635169"/>
            <a:chExt cx="8514441" cy="2280960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1055" y="2643363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30" descr="MSC Program-03.eps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8286" y="2635169"/>
              <a:ext cx="1388614" cy="1388614"/>
            </a:xfrm>
            <a:prstGeom prst="rect">
              <a:avLst/>
            </a:prstGeom>
          </p:spPr>
        </p:pic>
        <p:pic>
          <p:nvPicPr>
            <p:cNvPr id="32" name="Picture 31" descr="MSC Program-04.eps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4336" y="2635169"/>
              <a:ext cx="1388614" cy="1388614"/>
            </a:xfrm>
            <a:prstGeom prst="rect">
              <a:avLst/>
            </a:prstGeom>
          </p:spPr>
        </p:pic>
        <p:pic>
          <p:nvPicPr>
            <p:cNvPr id="33" name="Picture 32" descr="MSC Program-05.eps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0387" y="2635169"/>
              <a:ext cx="1388614" cy="1388614"/>
            </a:xfrm>
            <a:prstGeom prst="rect">
              <a:avLst/>
            </a:prstGeom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25076" y="2643363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Text Placeholder 2"/>
            <p:cNvSpPr txBox="1">
              <a:spLocks/>
            </p:cNvSpPr>
            <p:nvPr/>
          </p:nvSpPr>
          <p:spPr>
            <a:xfrm>
              <a:off x="282235" y="4241799"/>
              <a:ext cx="1379428" cy="27940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Fishery</a:t>
              </a:r>
            </a:p>
          </p:txBody>
        </p:sp>
        <p:sp>
          <p:nvSpPr>
            <p:cNvPr id="36" name="Text Placeholder 2"/>
            <p:cNvSpPr txBox="1">
              <a:spLocks/>
            </p:cNvSpPr>
            <p:nvPr/>
          </p:nvSpPr>
          <p:spPr>
            <a:xfrm>
              <a:off x="2059100" y="4241799"/>
              <a:ext cx="1379428" cy="27940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Fishery</a:t>
              </a:r>
              <a:br>
                <a:rPr lang="en-US" sz="1600" b="1" dirty="0">
                  <a:solidFill>
                    <a:srgbClr val="595959"/>
                  </a:solidFill>
                </a:rPr>
              </a:br>
              <a:r>
                <a:rPr lang="en-US" sz="1600" b="1" dirty="0">
                  <a:solidFill>
                    <a:srgbClr val="595959"/>
                  </a:solidFill>
                </a:rPr>
                <a:t>Certification</a:t>
              </a:r>
            </a:p>
          </p:txBody>
        </p:sp>
        <p:sp>
          <p:nvSpPr>
            <p:cNvPr id="37" name="Text Placeholder 2"/>
            <p:cNvSpPr txBox="1">
              <a:spLocks/>
            </p:cNvSpPr>
            <p:nvPr/>
          </p:nvSpPr>
          <p:spPr>
            <a:xfrm>
              <a:off x="3564947" y="4241799"/>
              <a:ext cx="2014572" cy="27940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Chain of Custody</a:t>
              </a:r>
            </a:p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Certification</a:t>
              </a:r>
            </a:p>
          </p:txBody>
        </p:sp>
        <p:sp>
          <p:nvSpPr>
            <p:cNvPr id="38" name="Text Placeholder 2"/>
            <p:cNvSpPr txBox="1">
              <a:spLocks/>
            </p:cNvSpPr>
            <p:nvPr/>
          </p:nvSpPr>
          <p:spPr>
            <a:xfrm>
              <a:off x="5631201" y="4241799"/>
              <a:ext cx="1379428" cy="67433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Ecolabel</a:t>
              </a:r>
              <a:br>
                <a:rPr lang="en-US" sz="1600" b="1" dirty="0">
                  <a:solidFill>
                    <a:srgbClr val="595959"/>
                  </a:solidFill>
                </a:rPr>
              </a:br>
              <a:r>
                <a:rPr lang="en-US" sz="1600" b="1" dirty="0">
                  <a:solidFill>
                    <a:srgbClr val="595959"/>
                  </a:solidFill>
                </a:rPr>
                <a:t>Licensing</a:t>
              </a:r>
            </a:p>
          </p:txBody>
        </p:sp>
        <p:sp>
          <p:nvSpPr>
            <p:cNvPr id="39" name="Text Placeholder 2"/>
            <p:cNvSpPr txBox="1">
              <a:spLocks/>
            </p:cNvSpPr>
            <p:nvPr/>
          </p:nvSpPr>
          <p:spPr>
            <a:xfrm>
              <a:off x="7417248" y="4241799"/>
              <a:ext cx="1379428" cy="27940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Consumer </a:t>
              </a:r>
              <a:br>
                <a:rPr lang="en-US" sz="1600" b="1" dirty="0">
                  <a:solidFill>
                    <a:srgbClr val="595959"/>
                  </a:solidFill>
                </a:rPr>
              </a:br>
              <a:r>
                <a:rPr lang="en-US" sz="1600" b="1" dirty="0">
                  <a:solidFill>
                    <a:srgbClr val="595959"/>
                  </a:solidFill>
                </a:rPr>
                <a:t>Product</a:t>
              </a:r>
            </a:p>
          </p:txBody>
        </p:sp>
        <p:pic>
          <p:nvPicPr>
            <p:cNvPr id="40" name="Picture 39" descr="arrow-01.ep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6121" y="3149348"/>
              <a:ext cx="228521" cy="360257"/>
            </a:xfrm>
            <a:prstGeom prst="rect">
              <a:avLst/>
            </a:prstGeom>
          </p:spPr>
        </p:pic>
        <p:pic>
          <p:nvPicPr>
            <p:cNvPr id="41" name="Picture 40" descr="arrow-01.ep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2171" y="3149348"/>
              <a:ext cx="228521" cy="360257"/>
            </a:xfrm>
            <a:prstGeom prst="rect">
              <a:avLst/>
            </a:prstGeom>
          </p:spPr>
        </p:pic>
        <p:pic>
          <p:nvPicPr>
            <p:cNvPr id="42" name="Picture 41" descr="arrow-01.ep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8222" y="3149348"/>
              <a:ext cx="228521" cy="360257"/>
            </a:xfrm>
            <a:prstGeom prst="rect">
              <a:avLst/>
            </a:prstGeom>
          </p:spPr>
        </p:pic>
        <p:pic>
          <p:nvPicPr>
            <p:cNvPr id="43" name="Picture 42" descr="arrow-01.ep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4272" y="3149348"/>
              <a:ext cx="228521" cy="360257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63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 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/>
              <a:t>Theory of Change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980" y="1562799"/>
            <a:ext cx="10058400" cy="4749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81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 Theory of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/>
              <a:t>Meeting the MSC Standard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490808" y="1256846"/>
            <a:ext cx="7210384" cy="5293883"/>
            <a:chOff x="282235" y="1219217"/>
            <a:chExt cx="7210384" cy="5293883"/>
          </a:xfrm>
        </p:grpSpPr>
        <p:sp>
          <p:nvSpPr>
            <p:cNvPr id="9" name="Oval 8"/>
            <p:cNvSpPr/>
            <p:nvPr userDrawn="1"/>
          </p:nvSpPr>
          <p:spPr>
            <a:xfrm>
              <a:off x="282235" y="1219217"/>
              <a:ext cx="1219180" cy="1219180"/>
            </a:xfrm>
            <a:prstGeom prst="ellipse">
              <a:avLst/>
            </a:prstGeom>
            <a:solidFill>
              <a:srgbClr val="1448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20"/>
                </a:lnSpc>
              </a:pPr>
              <a:r>
                <a:rPr lang="en-US" sz="2800" b="1" dirty="0">
                  <a:solidFill>
                    <a:srgbClr val="FFFFFF"/>
                  </a:solidFill>
                </a:rPr>
                <a:t>100</a:t>
              </a:r>
              <a:r>
                <a:rPr lang="en-US" sz="2400" b="1" dirty="0">
                  <a:solidFill>
                    <a:srgbClr val="FFFFFF"/>
                  </a:solidFill>
                </a:rPr>
                <a:t/>
              </a:r>
              <a:br>
                <a:rPr lang="en-US" sz="2400" b="1" dirty="0">
                  <a:solidFill>
                    <a:srgbClr val="FFFFFF"/>
                  </a:solidFill>
                </a:rPr>
              </a:br>
              <a:r>
                <a:rPr lang="en-US" sz="1400" dirty="0">
                  <a:solidFill>
                    <a:srgbClr val="FFFFFF"/>
                  </a:solidFill>
                </a:rPr>
                <a:t>State of the art</a:t>
              </a: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282235" y="2559338"/>
              <a:ext cx="1211892" cy="1211892"/>
            </a:xfrm>
            <a:prstGeom prst="ellipse">
              <a:avLst/>
            </a:prstGeom>
            <a:solidFill>
              <a:srgbClr val="1448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20"/>
                </a:lnSpc>
              </a:pPr>
              <a:r>
                <a:rPr lang="en-US" sz="2800" b="1" dirty="0">
                  <a:solidFill>
                    <a:srgbClr val="FFFFFF"/>
                  </a:solidFill>
                </a:rPr>
                <a:t>80</a:t>
              </a:r>
              <a:r>
                <a:rPr lang="en-US" sz="2400" b="1" dirty="0">
                  <a:solidFill>
                    <a:srgbClr val="FFFFFF"/>
                  </a:solidFill>
                </a:rPr>
                <a:t/>
              </a:r>
              <a:br>
                <a:rPr lang="en-US" sz="2400" b="1" dirty="0">
                  <a:solidFill>
                    <a:srgbClr val="FFFFFF"/>
                  </a:solidFill>
                </a:rPr>
              </a:br>
              <a:r>
                <a:rPr lang="en-US" sz="1400" dirty="0">
                  <a:solidFill>
                    <a:srgbClr val="FFFFFF"/>
                  </a:solidFill>
                </a:rPr>
                <a:t>Best practice</a:t>
              </a: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282235" y="3968374"/>
              <a:ext cx="1211892" cy="1211892"/>
            </a:xfrm>
            <a:prstGeom prst="ellipse">
              <a:avLst/>
            </a:prstGeom>
            <a:solidFill>
              <a:srgbClr val="1448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20"/>
                </a:lnSpc>
              </a:pPr>
              <a:r>
                <a:rPr lang="en-US" sz="2800" b="1" dirty="0">
                  <a:solidFill>
                    <a:srgbClr val="FFFFFF"/>
                  </a:solidFill>
                </a:rPr>
                <a:t>60</a:t>
              </a:r>
              <a:r>
                <a:rPr lang="en-US" sz="2400" b="1" dirty="0">
                  <a:solidFill>
                    <a:srgbClr val="FFFFFF"/>
                  </a:solidFill>
                </a:rPr>
                <a:t/>
              </a:r>
              <a:br>
                <a:rPr lang="en-US" sz="2400" b="1" dirty="0">
                  <a:solidFill>
                    <a:srgbClr val="FFFFFF"/>
                  </a:solidFill>
                </a:rPr>
              </a:br>
              <a:r>
                <a:rPr lang="en-US" sz="1400" dirty="0">
                  <a:solidFill>
                    <a:srgbClr val="FFFFFF"/>
                  </a:solidFill>
                </a:rPr>
                <a:t>Minimum</a:t>
              </a:r>
              <a:br>
                <a:rPr lang="en-US" sz="1400" dirty="0">
                  <a:solidFill>
                    <a:srgbClr val="FFFFFF"/>
                  </a:solidFill>
                </a:rPr>
              </a:br>
              <a:r>
                <a:rPr lang="en-US" sz="1400" dirty="0">
                  <a:solidFill>
                    <a:srgbClr val="FFFFFF"/>
                  </a:solidFill>
                </a:rPr>
                <a:t>acceptable</a:t>
              </a: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1696583" y="5301208"/>
              <a:ext cx="1211892" cy="12118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20"/>
                </a:lnSpc>
              </a:pPr>
              <a:r>
                <a:rPr lang="en-US" sz="2800" b="1" dirty="0">
                  <a:solidFill>
                    <a:srgbClr val="FFFFFF"/>
                  </a:solidFill>
                </a:rPr>
                <a:t>fail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341504" y="3864368"/>
              <a:ext cx="7151115" cy="0"/>
            </a:xfrm>
            <a:prstGeom prst="line">
              <a:avLst/>
            </a:prstGeom>
            <a:ln w="38100" cmpd="sng">
              <a:solidFill>
                <a:schemeClr val="accent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 userDrawn="1"/>
          </p:nvGrpSpPr>
          <p:grpSpPr>
            <a:xfrm>
              <a:off x="1696583" y="2559338"/>
              <a:ext cx="2799220" cy="1211892"/>
              <a:chOff x="1967516" y="2618607"/>
              <a:chExt cx="2799220" cy="1211892"/>
            </a:xfrm>
          </p:grpSpPr>
          <p:sp>
            <p:nvSpPr>
              <p:cNvPr id="27" name="Rounded Rectangle 26"/>
              <p:cNvSpPr/>
              <p:nvPr userDrawn="1"/>
            </p:nvSpPr>
            <p:spPr>
              <a:xfrm>
                <a:off x="2483564" y="2730520"/>
                <a:ext cx="2283172" cy="960946"/>
              </a:xfrm>
              <a:prstGeom prst="roundRect">
                <a:avLst>
                  <a:gd name="adj" fmla="val 81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4000"/>
                <a:r>
                  <a:rPr lang="en-US" sz="1600" b="1" dirty="0">
                    <a:solidFill>
                      <a:prstClr val="white"/>
                    </a:solidFill>
                  </a:rPr>
                  <a:t>Unconditional</a:t>
                </a:r>
              </a:p>
            </p:txBody>
          </p:sp>
          <p:sp>
            <p:nvSpPr>
              <p:cNvPr id="28" name="Oval 27"/>
              <p:cNvSpPr/>
              <p:nvPr userDrawn="1"/>
            </p:nvSpPr>
            <p:spPr>
              <a:xfrm>
                <a:off x="1967516" y="2618607"/>
                <a:ext cx="1211892" cy="121189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620"/>
                  </a:lnSpc>
                </a:pPr>
                <a:r>
                  <a:rPr lang="en-US" sz="2800" b="1" dirty="0">
                    <a:solidFill>
                      <a:srgbClr val="FFFFFF"/>
                    </a:solidFill>
                  </a:rPr>
                  <a:t>pass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 userDrawn="1"/>
          </p:nvGrpSpPr>
          <p:grpSpPr>
            <a:xfrm>
              <a:off x="1696583" y="3968374"/>
              <a:ext cx="2799220" cy="1211892"/>
              <a:chOff x="1967516" y="3951440"/>
              <a:chExt cx="2799220" cy="1211892"/>
            </a:xfrm>
          </p:grpSpPr>
          <p:sp>
            <p:nvSpPr>
              <p:cNvPr id="25" name="Rounded Rectangle 24"/>
              <p:cNvSpPr/>
              <p:nvPr userDrawn="1"/>
            </p:nvSpPr>
            <p:spPr>
              <a:xfrm>
                <a:off x="2483563" y="4077072"/>
                <a:ext cx="2283173" cy="960946"/>
              </a:xfrm>
              <a:prstGeom prst="roundRect">
                <a:avLst>
                  <a:gd name="adj" fmla="val 81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4000"/>
                <a:r>
                  <a:rPr lang="en-US" sz="1600" b="1" dirty="0">
                    <a:solidFill>
                      <a:prstClr val="white"/>
                    </a:solidFill>
                  </a:rPr>
                  <a:t>Conditional</a:t>
                </a:r>
              </a:p>
            </p:txBody>
          </p:sp>
          <p:sp>
            <p:nvSpPr>
              <p:cNvPr id="26" name="Oval 25"/>
              <p:cNvSpPr/>
              <p:nvPr userDrawn="1"/>
            </p:nvSpPr>
            <p:spPr>
              <a:xfrm>
                <a:off x="1967516" y="3951440"/>
                <a:ext cx="1211892" cy="121189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620"/>
                  </a:lnSpc>
                </a:pPr>
                <a:r>
                  <a:rPr lang="en-US" sz="2800" b="1" dirty="0">
                    <a:solidFill>
                      <a:srgbClr val="FFFFFF"/>
                    </a:solidFill>
                  </a:rPr>
                  <a:t>pass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>
              <a:off x="5450806" y="3582093"/>
              <a:ext cx="199909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58595B"/>
                  </a:solidFill>
                </a:rPr>
                <a:t>Average score required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5061519" y="4094006"/>
              <a:ext cx="2371831" cy="960946"/>
            </a:xfrm>
            <a:prstGeom prst="roundRect">
              <a:avLst>
                <a:gd name="adj" fmla="val 8182"/>
              </a:avLst>
            </a:prstGeom>
            <a:solidFill>
              <a:srgbClr val="14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prstClr val="white"/>
                  </a:solidFill>
                </a:rPr>
                <a:t>Conditions that </a:t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r>
                <a:rPr lang="en-US" sz="1400" b="1" dirty="0">
                  <a:solidFill>
                    <a:prstClr val="white"/>
                  </a:solidFill>
                </a:rPr>
                <a:t>require improvements</a:t>
              </a:r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5061519" y="5432483"/>
              <a:ext cx="2371831" cy="960946"/>
            </a:xfrm>
            <a:prstGeom prst="roundRect">
              <a:avLst>
                <a:gd name="adj" fmla="val 8182"/>
              </a:avLst>
            </a:prstGeom>
            <a:solidFill>
              <a:srgbClr val="14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prstClr val="white"/>
                  </a:solidFill>
                </a:rPr>
                <a:t>Assumed pull to</a:t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r>
                <a:rPr lang="en-US" sz="1400" b="1" dirty="0">
                  <a:solidFill>
                    <a:prstClr val="white"/>
                  </a:solidFill>
                </a:rPr>
                <a:t>motivate improvements</a:t>
              </a:r>
            </a:p>
          </p:txBody>
        </p:sp>
        <p:cxnSp>
          <p:nvCxnSpPr>
            <p:cNvPr id="23" name="Straight Arrow Connector 22"/>
            <p:cNvCxnSpPr/>
            <p:nvPr userDrawn="1"/>
          </p:nvCxnSpPr>
          <p:spPr>
            <a:xfrm flipV="1">
              <a:off x="4775199" y="4094006"/>
              <a:ext cx="0" cy="960946"/>
            </a:xfrm>
            <a:prstGeom prst="straightConnector1">
              <a:avLst/>
            </a:prstGeom>
            <a:ln w="76200" cmpd="sng">
              <a:solidFill>
                <a:schemeClr val="accent5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 userDrawn="1"/>
          </p:nvCxnSpPr>
          <p:spPr>
            <a:xfrm flipV="1">
              <a:off x="4775199" y="5436757"/>
              <a:ext cx="0" cy="960946"/>
            </a:xfrm>
            <a:prstGeom prst="straightConnector1">
              <a:avLst/>
            </a:prstGeom>
            <a:ln w="76200" cmpd="sng">
              <a:solidFill>
                <a:schemeClr val="accent4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6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376315" y="1222378"/>
            <a:ext cx="6067448" cy="307508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3"/>
          </p:nvPr>
        </p:nvSpPr>
        <p:spPr>
          <a:xfrm>
            <a:off x="6704767" y="1226036"/>
            <a:ext cx="5056725" cy="412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rgbClr val="144894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2"/>
          </p:nvPr>
        </p:nvSpPr>
        <p:spPr>
          <a:xfrm>
            <a:off x="6704766" y="1823394"/>
            <a:ext cx="5056725" cy="4612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16"/>
          </p:nvPr>
        </p:nvSpPr>
        <p:spPr>
          <a:xfrm>
            <a:off x="376315" y="4561352"/>
            <a:ext cx="6067448" cy="18741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81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760053" y="3589399"/>
            <a:ext cx="3658053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</a:defRPr>
            </a:lvl1pPr>
            <a:lvl2pPr marL="0" indent="0">
              <a:buNone/>
              <a:defRPr sz="1800" i="1">
                <a:solidFill>
                  <a:schemeClr val="tx1"/>
                </a:solidFill>
              </a:defRPr>
            </a:lvl2pPr>
            <a:lvl3pPr marL="0">
              <a:defRPr sz="1800" i="1">
                <a:solidFill>
                  <a:schemeClr val="tx1"/>
                </a:solidFill>
              </a:defRPr>
            </a:lvl3pPr>
            <a:lvl4pPr marL="432000">
              <a:buFont typeface="Arial"/>
              <a:buChar char="•"/>
              <a:defRPr sz="1600" i="1">
                <a:solidFill>
                  <a:schemeClr val="tx1"/>
                </a:solidFill>
              </a:defRPr>
            </a:lvl4pPr>
            <a:lvl5pPr marL="619200">
              <a:buFont typeface="Arial"/>
              <a:buChar char="•"/>
              <a:defRPr sz="1600" i="1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For more information contact: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60054" y="6279244"/>
            <a:ext cx="5962177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760054" y="4056814"/>
            <a:ext cx="5962177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618913" y="6065388"/>
            <a:ext cx="389036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US" sz="1400" b="1" dirty="0">
                <a:solidFill>
                  <a:prstClr val="white"/>
                </a:solidFill>
              </a:rPr>
              <a:t>www.msc.org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760053" y="6002422"/>
            <a:ext cx="5962180" cy="184666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270000" indent="-270000">
              <a:defRPr sz="2400" b="1">
                <a:solidFill>
                  <a:schemeClr val="accent6"/>
                </a:solidFill>
              </a:defRPr>
            </a:lvl2pPr>
            <a:lvl3pPr marL="270000" indent="-270000">
              <a:defRPr sz="2400" b="1">
                <a:solidFill>
                  <a:schemeClr val="accent6"/>
                </a:solidFill>
              </a:defRPr>
            </a:lvl3pPr>
            <a:lvl4pPr marL="270000" indent="-270000">
              <a:defRPr sz="2400" b="1">
                <a:solidFill>
                  <a:schemeClr val="accent6"/>
                </a:solidFill>
              </a:defRPr>
            </a:lvl4pPr>
            <a:lvl5pPr marL="270000" indent="-270000">
              <a:defRPr sz="2400" b="1">
                <a:solidFill>
                  <a:schemeClr val="accent6"/>
                </a:solidFill>
              </a:defRPr>
            </a:lvl5pPr>
          </a:lstStyle>
          <a:p>
            <a:r>
              <a:rPr lang="en-US" dirty="0" smtClean="0"/>
              <a:t>© Marine Stewardship Council 2015</a:t>
            </a:r>
            <a:endParaRPr lang="en-US" dirty="0"/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32441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1067" y="1905001"/>
            <a:ext cx="2822889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lang="en-GB" sz="4400" b="1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60053" y="4280417"/>
            <a:ext cx="361637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The Global Communications team </a:t>
            </a:r>
            <a:br>
              <a:rPr lang="en-US" dirty="0" smtClean="0"/>
            </a:br>
            <a:r>
              <a:rPr lang="en-US" dirty="0" smtClean="0"/>
              <a:t>or your local MSC representative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618913" y="5832521"/>
            <a:ext cx="3614737" cy="184666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Click to insert other links here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9234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with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4009" y="280144"/>
            <a:ext cx="1024183" cy="5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9"/>
          <p:cNvSpPr>
            <a:spLocks noGrp="1"/>
          </p:cNvSpPr>
          <p:nvPr>
            <p:ph sz="quarter" idx="12"/>
          </p:nvPr>
        </p:nvSpPr>
        <p:spPr>
          <a:xfrm>
            <a:off x="376314" y="1227665"/>
            <a:ext cx="10856127" cy="36933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144894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3"/>
          </p:nvPr>
        </p:nvSpPr>
        <p:spPr>
          <a:xfrm>
            <a:off x="376313" y="1744130"/>
            <a:ext cx="10856128" cy="47212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accent6"/>
                </a:solidFill>
              </a:defRPr>
            </a:lvl1pPr>
            <a:lvl2pPr marL="0" indent="0">
              <a:spcBef>
                <a:spcPts val="1200"/>
              </a:spcBef>
              <a:buNone/>
              <a:defRPr sz="18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buClr>
                <a:schemeClr val="tx2"/>
              </a:buClr>
              <a:defRPr sz="1800">
                <a:solidFill>
                  <a:srgbClr val="595959"/>
                </a:solidFill>
              </a:defRPr>
            </a:lvl3pPr>
            <a:lvl4pPr marL="360000" indent="-180000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595959"/>
                </a:solidFill>
              </a:defRPr>
            </a:lvl4pPr>
            <a:lvl5pPr marL="540000" indent="-182880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6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DB913"/>
                </a:solidFill>
              </a:rPr>
              <a:pPr/>
              <a:t>‹#›</a:t>
            </a:fld>
            <a:endParaRPr lang="en-US" dirty="0">
              <a:solidFill>
                <a:srgbClr val="FDB9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6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0" y="3429000"/>
            <a:ext cx="12192000" cy="3429000"/>
          </a:xfrm>
          <a:prstGeom prst="roundRect">
            <a:avLst>
              <a:gd name="adj" fmla="val 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11199" y="3841851"/>
            <a:ext cx="8415868" cy="129864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11200" y="5414395"/>
            <a:ext cx="8415867" cy="6717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32441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39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376313" y="1744130"/>
            <a:ext cx="10856128" cy="47212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2pPr>
            <a:lvl3pPr marL="187200" indent="-187200">
              <a:spcBef>
                <a:spcPts val="1200"/>
              </a:spcBef>
              <a:buClr>
                <a:schemeClr val="tx2"/>
              </a:buClr>
              <a:defRPr sz="2000">
                <a:solidFill>
                  <a:schemeClr val="tx1"/>
                </a:solidFill>
              </a:defRPr>
            </a:lvl3pPr>
            <a:lvl4pPr marL="360000" indent="-180000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540000" indent="-182880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2"/>
          </p:nvPr>
        </p:nvSpPr>
        <p:spPr>
          <a:xfrm>
            <a:off x="376314" y="1227665"/>
            <a:ext cx="10856127" cy="36933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144894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3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1"/>
          </p:nvPr>
        </p:nvSpPr>
        <p:spPr>
          <a:xfrm>
            <a:off x="376315" y="1853293"/>
            <a:ext cx="6408309" cy="4612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chemeClr val="tx1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/>
          </p:nvPr>
        </p:nvSpPr>
        <p:spPr>
          <a:xfrm>
            <a:off x="7047914" y="1853293"/>
            <a:ext cx="4910764" cy="4612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/>
          </p:nvPr>
        </p:nvSpPr>
        <p:spPr>
          <a:xfrm>
            <a:off x="376314" y="1236465"/>
            <a:ext cx="6408309" cy="412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rgbClr val="144894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4"/>
          </p:nvPr>
        </p:nvSpPr>
        <p:spPr>
          <a:xfrm>
            <a:off x="7047914" y="1236465"/>
            <a:ext cx="4910764" cy="412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rgbClr val="144894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9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376315" y="1222378"/>
            <a:ext cx="6067448" cy="307508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3"/>
          </p:nvPr>
        </p:nvSpPr>
        <p:spPr>
          <a:xfrm>
            <a:off x="6704767" y="1226036"/>
            <a:ext cx="5056725" cy="412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rgbClr val="144894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2"/>
          </p:nvPr>
        </p:nvSpPr>
        <p:spPr>
          <a:xfrm>
            <a:off x="6704766" y="1823394"/>
            <a:ext cx="5056725" cy="4612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16"/>
          </p:nvPr>
        </p:nvSpPr>
        <p:spPr>
          <a:xfrm>
            <a:off x="376315" y="4561352"/>
            <a:ext cx="6067448" cy="18741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1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69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25132" y="400076"/>
            <a:ext cx="6408000" cy="570595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144894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6"/>
          </p:nvPr>
        </p:nvSpPr>
        <p:spPr>
          <a:xfrm>
            <a:off x="525132" y="1308295"/>
            <a:ext cx="6408000" cy="5020860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GB" sz="2000" b="1" kern="1200" dirty="0" smtClean="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27432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1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Blue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-1" y="0"/>
            <a:ext cx="6163735" cy="6858000"/>
          </a:xfrm>
          <a:prstGeom prst="roundRect">
            <a:avLst>
              <a:gd name="adj" fmla="val 0"/>
            </a:avLst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3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Secondary Blue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-1" y="0"/>
            <a:ext cx="6163735" cy="6858000"/>
          </a:xfrm>
          <a:prstGeom prst="roundRect">
            <a:avLst>
              <a:gd name="adj" fmla="val 0"/>
            </a:avLst>
          </a:prstGeom>
          <a:solidFill>
            <a:schemeClr val="accent5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20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640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urqouise 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-1" y="0"/>
            <a:ext cx="6163735" cy="6858000"/>
          </a:xfrm>
          <a:prstGeom prst="roundRect">
            <a:avLst>
              <a:gd name="adj" fmla="val 0"/>
            </a:avLst>
          </a:prstGeom>
          <a:solidFill>
            <a:schemeClr val="accent4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Green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0" y="0"/>
            <a:ext cx="6163735" cy="6858000"/>
          </a:xfrm>
          <a:prstGeom prst="roundRect">
            <a:avLst>
              <a:gd name="adj" fmla="val 0"/>
            </a:avLst>
          </a:prstGeom>
          <a:solidFill>
            <a:srgbClr val="00B194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5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Orange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0" y="0"/>
            <a:ext cx="6163735" cy="6858000"/>
          </a:xfrm>
          <a:prstGeom prst="roundRect">
            <a:avLst>
              <a:gd name="adj" fmla="val 0"/>
            </a:avLst>
          </a:prstGeom>
          <a:solidFill>
            <a:srgbClr val="009AC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46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Yellow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-1" y="0"/>
            <a:ext cx="6163735" cy="6858000"/>
          </a:xfrm>
          <a:prstGeom prst="roundRect">
            <a:avLst>
              <a:gd name="adj" fmla="val 0"/>
            </a:avLst>
          </a:prstGeom>
          <a:solidFill>
            <a:schemeClr val="accent6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20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 Vi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2005840" y="4238628"/>
            <a:ext cx="4107094" cy="2157233"/>
          </a:xfrm>
          <a:prstGeom prst="roundRect">
            <a:avLst>
              <a:gd name="adj" fmla="val 958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defTabSz="457200">
              <a:spcBef>
                <a:spcPts val="1200"/>
              </a:spcBef>
            </a:pPr>
            <a:r>
              <a:rPr lang="en-US" b="1" dirty="0">
                <a:solidFill>
                  <a:srgbClr val="144894"/>
                </a:solidFill>
              </a:rPr>
              <a:t>Our Vision</a:t>
            </a:r>
          </a:p>
          <a:p>
            <a:pPr marL="0" lvl="2" defTabSz="457200">
              <a:spcBef>
                <a:spcPts val="1200"/>
              </a:spcBef>
            </a:pPr>
            <a:r>
              <a:rPr lang="en-US" sz="2000" dirty="0">
                <a:solidFill>
                  <a:srgbClr val="144894"/>
                </a:solidFill>
              </a:rPr>
              <a:t>is of the world’s oceans teeming </a:t>
            </a:r>
            <a:br>
              <a:rPr lang="en-US" sz="2000" dirty="0">
                <a:solidFill>
                  <a:srgbClr val="144894"/>
                </a:solidFill>
              </a:rPr>
            </a:br>
            <a:r>
              <a:rPr lang="en-US" sz="2000" dirty="0">
                <a:solidFill>
                  <a:srgbClr val="144894"/>
                </a:solidFill>
              </a:rPr>
              <a:t>with life, and seafood supplies safeguarded for this and future generations.</a:t>
            </a:r>
          </a:p>
        </p:txBody>
      </p:sp>
    </p:spTree>
    <p:extLst>
      <p:ext uri="{BB962C8B-B14F-4D97-AF65-F5344CB8AC3E}">
        <p14:creationId xmlns:p14="http://schemas.microsoft.com/office/powerpoint/2010/main" val="41695393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 Mis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2005840" y="491068"/>
            <a:ext cx="5055361" cy="3128297"/>
          </a:xfrm>
          <a:prstGeom prst="roundRect">
            <a:avLst>
              <a:gd name="adj" fmla="val 958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defTabSz="457200">
              <a:spcBef>
                <a:spcPts val="1200"/>
              </a:spcBef>
            </a:pPr>
            <a:r>
              <a:rPr lang="en-US" b="1" dirty="0">
                <a:solidFill>
                  <a:srgbClr val="144894"/>
                </a:solidFill>
              </a:rPr>
              <a:t>Our Mission</a:t>
            </a:r>
          </a:p>
          <a:p>
            <a:pPr defTabSz="457200"/>
            <a:r>
              <a:rPr lang="en-US" sz="2000" dirty="0">
                <a:solidFill>
                  <a:srgbClr val="144894"/>
                </a:solidFill>
              </a:rPr>
              <a:t>is to use our ecolabel and fishery certification program to contribute to </a:t>
            </a:r>
            <a:br>
              <a:rPr lang="en-US" sz="2000" dirty="0">
                <a:solidFill>
                  <a:srgbClr val="144894"/>
                </a:solidFill>
              </a:rPr>
            </a:br>
            <a:r>
              <a:rPr lang="en-US" sz="2000" dirty="0">
                <a:solidFill>
                  <a:srgbClr val="144894"/>
                </a:solidFill>
              </a:rPr>
              <a:t>the health of the world’s oceans by </a:t>
            </a:r>
            <a:r>
              <a:rPr lang="en-GB" sz="2000" dirty="0">
                <a:solidFill>
                  <a:srgbClr val="144894"/>
                </a:solidFill>
              </a:rPr>
              <a:t>recognising</a:t>
            </a:r>
            <a:r>
              <a:rPr lang="en-US" sz="2000" dirty="0">
                <a:solidFill>
                  <a:srgbClr val="144894"/>
                </a:solidFill>
              </a:rPr>
              <a:t> and rewarding sustainable fishing practices, influencing the choices people make when buying seafood and working with our partners to transform the seafood market to a sustainable basis.</a:t>
            </a:r>
          </a:p>
        </p:txBody>
      </p:sp>
    </p:spTree>
    <p:extLst>
      <p:ext uri="{BB962C8B-B14F-4D97-AF65-F5344CB8AC3E}">
        <p14:creationId xmlns:p14="http://schemas.microsoft.com/office/powerpoint/2010/main" val="31949480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's Environmental Standar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The MSC’s environmental standard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54201" y="1354688"/>
            <a:ext cx="4876800" cy="3977060"/>
            <a:chOff x="330201" y="1354688"/>
            <a:chExt cx="4876800" cy="3977060"/>
          </a:xfrm>
        </p:grpSpPr>
        <p:grpSp>
          <p:nvGrpSpPr>
            <p:cNvPr id="9" name="Group 8"/>
            <p:cNvGrpSpPr/>
            <p:nvPr/>
          </p:nvGrpSpPr>
          <p:grpSpPr>
            <a:xfrm>
              <a:off x="330201" y="1354688"/>
              <a:ext cx="4876800" cy="1260374"/>
              <a:chOff x="330201" y="1354688"/>
              <a:chExt cx="4876800" cy="1260374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301363" y="1504402"/>
                <a:ext cx="3905638" cy="960946"/>
              </a:xfrm>
              <a:prstGeom prst="roundRect">
                <a:avLst>
                  <a:gd name="adj" fmla="val 8182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24000" defTabSz="457200"/>
                <a:r>
                  <a:rPr lang="en-US" sz="2000" b="1" dirty="0">
                    <a:solidFill>
                      <a:prstClr val="white"/>
                    </a:solidFill>
                  </a:rPr>
                  <a:t>The sustainability of stock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30201" y="1354688"/>
                <a:ext cx="1260374" cy="126037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6000" b="1" dirty="0">
                    <a:solidFill>
                      <a:srgbClr val="005DAA"/>
                    </a:solidFill>
                  </a:rPr>
                  <a:t>1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30201" y="2708920"/>
              <a:ext cx="4876800" cy="1260374"/>
              <a:chOff x="330201" y="2708920"/>
              <a:chExt cx="4876800" cy="1260374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301363" y="2858634"/>
                <a:ext cx="3905638" cy="960946"/>
              </a:xfrm>
              <a:prstGeom prst="roundRect">
                <a:avLst>
                  <a:gd name="adj" fmla="val 8182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24000" defTabSz="457200"/>
                <a:r>
                  <a:rPr lang="en-US" sz="2000" b="1" dirty="0">
                    <a:solidFill>
                      <a:prstClr val="white"/>
                    </a:solidFill>
                  </a:rPr>
                  <a:t>Ecosystem impact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30201" y="2708920"/>
                <a:ext cx="1260374" cy="126037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6000" b="1" dirty="0">
                    <a:solidFill>
                      <a:srgbClr val="005DAA"/>
                    </a:solidFill>
                  </a:rPr>
                  <a:t>2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30201" y="4071374"/>
              <a:ext cx="4876800" cy="1260374"/>
              <a:chOff x="330201" y="4071374"/>
              <a:chExt cx="4876800" cy="1260374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301363" y="4221088"/>
                <a:ext cx="3905638" cy="960946"/>
              </a:xfrm>
              <a:prstGeom prst="roundRect">
                <a:avLst>
                  <a:gd name="adj" fmla="val 8182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24000" defTabSz="457200"/>
                <a:r>
                  <a:rPr lang="en-US" sz="2000" b="1" dirty="0">
                    <a:solidFill>
                      <a:prstClr val="white"/>
                    </a:solidFill>
                  </a:rPr>
                  <a:t>Effective management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30201" y="4071374"/>
                <a:ext cx="1260374" cy="126037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6000" b="1" dirty="0">
                    <a:solidFill>
                      <a:srgbClr val="005DAA"/>
                    </a:solidFill>
                  </a:rPr>
                  <a:t>3</a:t>
                </a:r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04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 MSC 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/>
              <a:t>The MSC Program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1806236" y="2635169"/>
            <a:ext cx="8514441" cy="2280960"/>
            <a:chOff x="282235" y="2635169"/>
            <a:chExt cx="8514441" cy="2280960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1055" y="2643363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30" descr="MSC Program-03.eps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8286" y="2635169"/>
              <a:ext cx="1388614" cy="1388614"/>
            </a:xfrm>
            <a:prstGeom prst="rect">
              <a:avLst/>
            </a:prstGeom>
          </p:spPr>
        </p:pic>
        <p:pic>
          <p:nvPicPr>
            <p:cNvPr id="32" name="Picture 31" descr="MSC Program-04.eps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4336" y="2635169"/>
              <a:ext cx="1388614" cy="1388614"/>
            </a:xfrm>
            <a:prstGeom prst="rect">
              <a:avLst/>
            </a:prstGeom>
          </p:spPr>
        </p:pic>
        <p:pic>
          <p:nvPicPr>
            <p:cNvPr id="33" name="Picture 32" descr="MSC Program-05.eps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0387" y="2635169"/>
              <a:ext cx="1388614" cy="1388614"/>
            </a:xfrm>
            <a:prstGeom prst="rect">
              <a:avLst/>
            </a:prstGeom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25076" y="2643363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Text Placeholder 2"/>
            <p:cNvSpPr txBox="1">
              <a:spLocks/>
            </p:cNvSpPr>
            <p:nvPr/>
          </p:nvSpPr>
          <p:spPr>
            <a:xfrm>
              <a:off x="282235" y="4241799"/>
              <a:ext cx="1379428" cy="27940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Fishery</a:t>
              </a:r>
            </a:p>
          </p:txBody>
        </p:sp>
        <p:sp>
          <p:nvSpPr>
            <p:cNvPr id="36" name="Text Placeholder 2"/>
            <p:cNvSpPr txBox="1">
              <a:spLocks/>
            </p:cNvSpPr>
            <p:nvPr/>
          </p:nvSpPr>
          <p:spPr>
            <a:xfrm>
              <a:off x="2059100" y="4241799"/>
              <a:ext cx="1379428" cy="27940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Fishery</a:t>
              </a:r>
              <a:br>
                <a:rPr lang="en-US" sz="1600" b="1" dirty="0">
                  <a:solidFill>
                    <a:srgbClr val="595959"/>
                  </a:solidFill>
                </a:rPr>
              </a:br>
              <a:r>
                <a:rPr lang="en-US" sz="1600" b="1" dirty="0">
                  <a:solidFill>
                    <a:srgbClr val="595959"/>
                  </a:solidFill>
                </a:rPr>
                <a:t>Certification</a:t>
              </a:r>
            </a:p>
          </p:txBody>
        </p:sp>
        <p:sp>
          <p:nvSpPr>
            <p:cNvPr id="37" name="Text Placeholder 2"/>
            <p:cNvSpPr txBox="1">
              <a:spLocks/>
            </p:cNvSpPr>
            <p:nvPr/>
          </p:nvSpPr>
          <p:spPr>
            <a:xfrm>
              <a:off x="3564947" y="4241799"/>
              <a:ext cx="2014572" cy="27940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Chain of Custody</a:t>
              </a:r>
            </a:p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Certification</a:t>
              </a:r>
            </a:p>
          </p:txBody>
        </p:sp>
        <p:sp>
          <p:nvSpPr>
            <p:cNvPr id="38" name="Text Placeholder 2"/>
            <p:cNvSpPr txBox="1">
              <a:spLocks/>
            </p:cNvSpPr>
            <p:nvPr/>
          </p:nvSpPr>
          <p:spPr>
            <a:xfrm>
              <a:off x="5631201" y="4241799"/>
              <a:ext cx="1379428" cy="67433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Ecolabel</a:t>
              </a:r>
              <a:br>
                <a:rPr lang="en-US" sz="1600" b="1" dirty="0">
                  <a:solidFill>
                    <a:srgbClr val="595959"/>
                  </a:solidFill>
                </a:rPr>
              </a:br>
              <a:r>
                <a:rPr lang="en-US" sz="1600" b="1" dirty="0">
                  <a:solidFill>
                    <a:srgbClr val="595959"/>
                  </a:solidFill>
                </a:rPr>
                <a:t>Licensing</a:t>
              </a:r>
            </a:p>
          </p:txBody>
        </p:sp>
        <p:sp>
          <p:nvSpPr>
            <p:cNvPr id="39" name="Text Placeholder 2"/>
            <p:cNvSpPr txBox="1">
              <a:spLocks/>
            </p:cNvSpPr>
            <p:nvPr/>
          </p:nvSpPr>
          <p:spPr>
            <a:xfrm>
              <a:off x="7417248" y="4241799"/>
              <a:ext cx="1379428" cy="27940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Consumer </a:t>
              </a:r>
              <a:br>
                <a:rPr lang="en-US" sz="1600" b="1" dirty="0">
                  <a:solidFill>
                    <a:srgbClr val="595959"/>
                  </a:solidFill>
                </a:rPr>
              </a:br>
              <a:r>
                <a:rPr lang="en-US" sz="1600" b="1" dirty="0">
                  <a:solidFill>
                    <a:srgbClr val="595959"/>
                  </a:solidFill>
                </a:rPr>
                <a:t>Product</a:t>
              </a:r>
            </a:p>
          </p:txBody>
        </p:sp>
        <p:pic>
          <p:nvPicPr>
            <p:cNvPr id="40" name="Picture 39" descr="arrow-01.ep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6121" y="3149348"/>
              <a:ext cx="228521" cy="360257"/>
            </a:xfrm>
            <a:prstGeom prst="rect">
              <a:avLst/>
            </a:prstGeom>
          </p:spPr>
        </p:pic>
        <p:pic>
          <p:nvPicPr>
            <p:cNvPr id="41" name="Picture 40" descr="arrow-01.ep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2171" y="3149348"/>
              <a:ext cx="228521" cy="360257"/>
            </a:xfrm>
            <a:prstGeom prst="rect">
              <a:avLst/>
            </a:prstGeom>
          </p:spPr>
        </p:pic>
        <p:pic>
          <p:nvPicPr>
            <p:cNvPr id="42" name="Picture 41" descr="arrow-01.ep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8222" y="3149348"/>
              <a:ext cx="228521" cy="360257"/>
            </a:xfrm>
            <a:prstGeom prst="rect">
              <a:avLst/>
            </a:prstGeom>
          </p:spPr>
        </p:pic>
        <p:pic>
          <p:nvPicPr>
            <p:cNvPr id="43" name="Picture 42" descr="arrow-01.ep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4272" y="3149348"/>
              <a:ext cx="228521" cy="360257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3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 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/>
              <a:t>Theory of Change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980" y="1562799"/>
            <a:ext cx="10058400" cy="4749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3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 Theory of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/>
              <a:t>Meeting the MSC Standard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490808" y="1256846"/>
            <a:ext cx="7210384" cy="5293883"/>
            <a:chOff x="282235" y="1219217"/>
            <a:chExt cx="7210384" cy="5293883"/>
          </a:xfrm>
        </p:grpSpPr>
        <p:sp>
          <p:nvSpPr>
            <p:cNvPr id="9" name="Oval 8"/>
            <p:cNvSpPr/>
            <p:nvPr userDrawn="1"/>
          </p:nvSpPr>
          <p:spPr>
            <a:xfrm>
              <a:off x="282235" y="1219217"/>
              <a:ext cx="1219180" cy="1219180"/>
            </a:xfrm>
            <a:prstGeom prst="ellipse">
              <a:avLst/>
            </a:prstGeom>
            <a:solidFill>
              <a:srgbClr val="1448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20"/>
                </a:lnSpc>
              </a:pPr>
              <a:r>
                <a:rPr lang="en-US" sz="2800" b="1" dirty="0">
                  <a:solidFill>
                    <a:srgbClr val="FFFFFF"/>
                  </a:solidFill>
                </a:rPr>
                <a:t>100</a:t>
              </a:r>
              <a:r>
                <a:rPr lang="en-US" sz="2400" b="1" dirty="0">
                  <a:solidFill>
                    <a:srgbClr val="FFFFFF"/>
                  </a:solidFill>
                </a:rPr>
                <a:t/>
              </a:r>
              <a:br>
                <a:rPr lang="en-US" sz="2400" b="1" dirty="0">
                  <a:solidFill>
                    <a:srgbClr val="FFFFFF"/>
                  </a:solidFill>
                </a:rPr>
              </a:br>
              <a:r>
                <a:rPr lang="en-US" sz="1400" dirty="0">
                  <a:solidFill>
                    <a:srgbClr val="FFFFFF"/>
                  </a:solidFill>
                </a:rPr>
                <a:t>State of the art</a:t>
              </a: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282235" y="2559338"/>
              <a:ext cx="1211892" cy="1211892"/>
            </a:xfrm>
            <a:prstGeom prst="ellipse">
              <a:avLst/>
            </a:prstGeom>
            <a:solidFill>
              <a:srgbClr val="1448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20"/>
                </a:lnSpc>
              </a:pPr>
              <a:r>
                <a:rPr lang="en-US" sz="2800" b="1" dirty="0">
                  <a:solidFill>
                    <a:srgbClr val="FFFFFF"/>
                  </a:solidFill>
                </a:rPr>
                <a:t>80</a:t>
              </a:r>
              <a:r>
                <a:rPr lang="en-US" sz="2400" b="1" dirty="0">
                  <a:solidFill>
                    <a:srgbClr val="FFFFFF"/>
                  </a:solidFill>
                </a:rPr>
                <a:t/>
              </a:r>
              <a:br>
                <a:rPr lang="en-US" sz="2400" b="1" dirty="0">
                  <a:solidFill>
                    <a:srgbClr val="FFFFFF"/>
                  </a:solidFill>
                </a:rPr>
              </a:br>
              <a:r>
                <a:rPr lang="en-US" sz="1400" dirty="0">
                  <a:solidFill>
                    <a:srgbClr val="FFFFFF"/>
                  </a:solidFill>
                </a:rPr>
                <a:t>Best practice</a:t>
              </a: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282235" y="3968374"/>
              <a:ext cx="1211892" cy="1211892"/>
            </a:xfrm>
            <a:prstGeom prst="ellipse">
              <a:avLst/>
            </a:prstGeom>
            <a:solidFill>
              <a:srgbClr val="1448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20"/>
                </a:lnSpc>
              </a:pPr>
              <a:r>
                <a:rPr lang="en-US" sz="2800" b="1" dirty="0">
                  <a:solidFill>
                    <a:srgbClr val="FFFFFF"/>
                  </a:solidFill>
                </a:rPr>
                <a:t>60</a:t>
              </a:r>
              <a:r>
                <a:rPr lang="en-US" sz="2400" b="1" dirty="0">
                  <a:solidFill>
                    <a:srgbClr val="FFFFFF"/>
                  </a:solidFill>
                </a:rPr>
                <a:t/>
              </a:r>
              <a:br>
                <a:rPr lang="en-US" sz="2400" b="1" dirty="0">
                  <a:solidFill>
                    <a:srgbClr val="FFFFFF"/>
                  </a:solidFill>
                </a:rPr>
              </a:br>
              <a:r>
                <a:rPr lang="en-US" sz="1400" dirty="0">
                  <a:solidFill>
                    <a:srgbClr val="FFFFFF"/>
                  </a:solidFill>
                </a:rPr>
                <a:t>Minimum</a:t>
              </a:r>
              <a:br>
                <a:rPr lang="en-US" sz="1400" dirty="0">
                  <a:solidFill>
                    <a:srgbClr val="FFFFFF"/>
                  </a:solidFill>
                </a:rPr>
              </a:br>
              <a:r>
                <a:rPr lang="en-US" sz="1400" dirty="0">
                  <a:solidFill>
                    <a:srgbClr val="FFFFFF"/>
                  </a:solidFill>
                </a:rPr>
                <a:t>acceptable</a:t>
              </a: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1696583" y="5301208"/>
              <a:ext cx="1211892" cy="12118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20"/>
                </a:lnSpc>
              </a:pPr>
              <a:r>
                <a:rPr lang="en-US" sz="2800" b="1" dirty="0">
                  <a:solidFill>
                    <a:srgbClr val="FFFFFF"/>
                  </a:solidFill>
                </a:rPr>
                <a:t>fail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341504" y="3864368"/>
              <a:ext cx="7151115" cy="0"/>
            </a:xfrm>
            <a:prstGeom prst="line">
              <a:avLst/>
            </a:prstGeom>
            <a:ln w="38100" cmpd="sng">
              <a:solidFill>
                <a:schemeClr val="accent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 userDrawn="1"/>
          </p:nvGrpSpPr>
          <p:grpSpPr>
            <a:xfrm>
              <a:off x="1696583" y="2559338"/>
              <a:ext cx="2799220" cy="1211892"/>
              <a:chOff x="1967516" y="2618607"/>
              <a:chExt cx="2799220" cy="1211892"/>
            </a:xfrm>
          </p:grpSpPr>
          <p:sp>
            <p:nvSpPr>
              <p:cNvPr id="27" name="Rounded Rectangle 26"/>
              <p:cNvSpPr/>
              <p:nvPr userDrawn="1"/>
            </p:nvSpPr>
            <p:spPr>
              <a:xfrm>
                <a:off x="2483564" y="2730520"/>
                <a:ext cx="2283172" cy="960946"/>
              </a:xfrm>
              <a:prstGeom prst="roundRect">
                <a:avLst>
                  <a:gd name="adj" fmla="val 81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4000"/>
                <a:r>
                  <a:rPr lang="en-US" sz="1600" b="1" dirty="0">
                    <a:solidFill>
                      <a:prstClr val="white"/>
                    </a:solidFill>
                  </a:rPr>
                  <a:t>Unconditional</a:t>
                </a:r>
              </a:p>
            </p:txBody>
          </p:sp>
          <p:sp>
            <p:nvSpPr>
              <p:cNvPr id="28" name="Oval 27"/>
              <p:cNvSpPr/>
              <p:nvPr userDrawn="1"/>
            </p:nvSpPr>
            <p:spPr>
              <a:xfrm>
                <a:off x="1967516" y="2618607"/>
                <a:ext cx="1211892" cy="121189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620"/>
                  </a:lnSpc>
                </a:pPr>
                <a:r>
                  <a:rPr lang="en-US" sz="2800" b="1" dirty="0">
                    <a:solidFill>
                      <a:srgbClr val="FFFFFF"/>
                    </a:solidFill>
                  </a:rPr>
                  <a:t>pass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 userDrawn="1"/>
          </p:nvGrpSpPr>
          <p:grpSpPr>
            <a:xfrm>
              <a:off x="1696583" y="3968374"/>
              <a:ext cx="2799220" cy="1211892"/>
              <a:chOff x="1967516" y="3951440"/>
              <a:chExt cx="2799220" cy="1211892"/>
            </a:xfrm>
          </p:grpSpPr>
          <p:sp>
            <p:nvSpPr>
              <p:cNvPr id="25" name="Rounded Rectangle 24"/>
              <p:cNvSpPr/>
              <p:nvPr userDrawn="1"/>
            </p:nvSpPr>
            <p:spPr>
              <a:xfrm>
                <a:off x="2483563" y="4077072"/>
                <a:ext cx="2283173" cy="960946"/>
              </a:xfrm>
              <a:prstGeom prst="roundRect">
                <a:avLst>
                  <a:gd name="adj" fmla="val 81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4000"/>
                <a:r>
                  <a:rPr lang="en-US" sz="1600" b="1" dirty="0">
                    <a:solidFill>
                      <a:prstClr val="white"/>
                    </a:solidFill>
                  </a:rPr>
                  <a:t>Conditional</a:t>
                </a:r>
              </a:p>
            </p:txBody>
          </p:sp>
          <p:sp>
            <p:nvSpPr>
              <p:cNvPr id="26" name="Oval 25"/>
              <p:cNvSpPr/>
              <p:nvPr userDrawn="1"/>
            </p:nvSpPr>
            <p:spPr>
              <a:xfrm>
                <a:off x="1967516" y="3951440"/>
                <a:ext cx="1211892" cy="121189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620"/>
                  </a:lnSpc>
                </a:pPr>
                <a:r>
                  <a:rPr lang="en-US" sz="2800" b="1" dirty="0">
                    <a:solidFill>
                      <a:srgbClr val="FFFFFF"/>
                    </a:solidFill>
                  </a:rPr>
                  <a:t>pass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>
              <a:off x="5450806" y="3582093"/>
              <a:ext cx="199909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58595B"/>
                  </a:solidFill>
                </a:rPr>
                <a:t>Average score required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5061519" y="4094006"/>
              <a:ext cx="2371831" cy="960946"/>
            </a:xfrm>
            <a:prstGeom prst="roundRect">
              <a:avLst>
                <a:gd name="adj" fmla="val 8182"/>
              </a:avLst>
            </a:prstGeom>
            <a:solidFill>
              <a:srgbClr val="14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prstClr val="white"/>
                  </a:solidFill>
                </a:rPr>
                <a:t>Conditions that </a:t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r>
                <a:rPr lang="en-US" sz="1400" b="1" dirty="0">
                  <a:solidFill>
                    <a:prstClr val="white"/>
                  </a:solidFill>
                </a:rPr>
                <a:t>require improvements</a:t>
              </a:r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5061519" y="5432483"/>
              <a:ext cx="2371831" cy="960946"/>
            </a:xfrm>
            <a:prstGeom prst="roundRect">
              <a:avLst>
                <a:gd name="adj" fmla="val 8182"/>
              </a:avLst>
            </a:prstGeom>
            <a:solidFill>
              <a:srgbClr val="14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prstClr val="white"/>
                  </a:solidFill>
                </a:rPr>
                <a:t>Assumed pull to</a:t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r>
                <a:rPr lang="en-US" sz="1400" b="1" dirty="0">
                  <a:solidFill>
                    <a:prstClr val="white"/>
                  </a:solidFill>
                </a:rPr>
                <a:t>motivate improvements</a:t>
              </a:r>
            </a:p>
          </p:txBody>
        </p:sp>
        <p:cxnSp>
          <p:nvCxnSpPr>
            <p:cNvPr id="23" name="Straight Arrow Connector 22"/>
            <p:cNvCxnSpPr/>
            <p:nvPr userDrawn="1"/>
          </p:nvCxnSpPr>
          <p:spPr>
            <a:xfrm flipV="1">
              <a:off x="4775199" y="4094006"/>
              <a:ext cx="0" cy="960946"/>
            </a:xfrm>
            <a:prstGeom prst="straightConnector1">
              <a:avLst/>
            </a:prstGeom>
            <a:ln w="76200" cmpd="sng">
              <a:solidFill>
                <a:schemeClr val="accent5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 userDrawn="1"/>
          </p:nvCxnSpPr>
          <p:spPr>
            <a:xfrm flipV="1">
              <a:off x="4775199" y="5436757"/>
              <a:ext cx="0" cy="960946"/>
            </a:xfrm>
            <a:prstGeom prst="straightConnector1">
              <a:avLst/>
            </a:prstGeom>
            <a:ln w="76200" cmpd="sng">
              <a:solidFill>
                <a:schemeClr val="accent4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48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25132" y="400076"/>
            <a:ext cx="6408000" cy="570595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144894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6"/>
          </p:nvPr>
        </p:nvSpPr>
        <p:spPr>
          <a:xfrm>
            <a:off x="525132" y="1308295"/>
            <a:ext cx="6408000" cy="5020860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GB" sz="2000" b="1" kern="1200" dirty="0" smtClean="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27432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5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760053" y="3589399"/>
            <a:ext cx="3658053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</a:defRPr>
            </a:lvl1pPr>
            <a:lvl2pPr marL="0" indent="0">
              <a:buNone/>
              <a:defRPr sz="1800" i="1">
                <a:solidFill>
                  <a:schemeClr val="tx1"/>
                </a:solidFill>
              </a:defRPr>
            </a:lvl2pPr>
            <a:lvl3pPr marL="0">
              <a:defRPr sz="1800" i="1">
                <a:solidFill>
                  <a:schemeClr val="tx1"/>
                </a:solidFill>
              </a:defRPr>
            </a:lvl3pPr>
            <a:lvl4pPr marL="432000">
              <a:buFont typeface="Arial"/>
              <a:buChar char="•"/>
              <a:defRPr sz="1600" i="1">
                <a:solidFill>
                  <a:schemeClr val="tx1"/>
                </a:solidFill>
              </a:defRPr>
            </a:lvl4pPr>
            <a:lvl5pPr marL="619200">
              <a:buFont typeface="Arial"/>
              <a:buChar char="•"/>
              <a:defRPr sz="1600" i="1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For more information contact: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60054" y="6279244"/>
            <a:ext cx="5962177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760054" y="4056814"/>
            <a:ext cx="5962177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618913" y="6065388"/>
            <a:ext cx="389036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US" sz="1400" b="1" dirty="0">
                <a:solidFill>
                  <a:prstClr val="white"/>
                </a:solidFill>
              </a:rPr>
              <a:t>www.msc.org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760053" y="6002422"/>
            <a:ext cx="5962180" cy="184666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270000" indent="-270000">
              <a:defRPr sz="2400" b="1">
                <a:solidFill>
                  <a:schemeClr val="accent6"/>
                </a:solidFill>
              </a:defRPr>
            </a:lvl2pPr>
            <a:lvl3pPr marL="270000" indent="-270000">
              <a:defRPr sz="2400" b="1">
                <a:solidFill>
                  <a:schemeClr val="accent6"/>
                </a:solidFill>
              </a:defRPr>
            </a:lvl3pPr>
            <a:lvl4pPr marL="270000" indent="-270000">
              <a:defRPr sz="2400" b="1">
                <a:solidFill>
                  <a:schemeClr val="accent6"/>
                </a:solidFill>
              </a:defRPr>
            </a:lvl4pPr>
            <a:lvl5pPr marL="270000" indent="-270000">
              <a:defRPr sz="2400" b="1">
                <a:solidFill>
                  <a:schemeClr val="accent6"/>
                </a:solidFill>
              </a:defRPr>
            </a:lvl5pPr>
          </a:lstStyle>
          <a:p>
            <a:r>
              <a:rPr lang="en-US" dirty="0" smtClean="0"/>
              <a:t>© Marine Stewardship Council 2015</a:t>
            </a:r>
            <a:endParaRPr lang="en-US" dirty="0"/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32441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1067" y="1905001"/>
            <a:ext cx="2822889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lang="en-GB" sz="4400" b="1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60053" y="4280417"/>
            <a:ext cx="361637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The Global Communications team </a:t>
            </a:r>
            <a:br>
              <a:rPr lang="en-US" dirty="0" smtClean="0"/>
            </a:br>
            <a:r>
              <a:rPr lang="en-US" dirty="0" smtClean="0"/>
              <a:t>or your local MSC representative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618913" y="5832521"/>
            <a:ext cx="3614737" cy="184666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Click to insert other links here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545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with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4009" y="280144"/>
            <a:ext cx="1024183" cy="5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9"/>
          <p:cNvSpPr>
            <a:spLocks noGrp="1"/>
          </p:cNvSpPr>
          <p:nvPr>
            <p:ph sz="quarter" idx="12"/>
          </p:nvPr>
        </p:nvSpPr>
        <p:spPr>
          <a:xfrm>
            <a:off x="376314" y="1227665"/>
            <a:ext cx="10856127" cy="36933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144894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3"/>
          </p:nvPr>
        </p:nvSpPr>
        <p:spPr>
          <a:xfrm>
            <a:off x="376313" y="1744130"/>
            <a:ext cx="10856128" cy="47212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accent6"/>
                </a:solidFill>
              </a:defRPr>
            </a:lvl1pPr>
            <a:lvl2pPr marL="0" indent="0">
              <a:spcBef>
                <a:spcPts val="1200"/>
              </a:spcBef>
              <a:buNone/>
              <a:defRPr sz="18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buClr>
                <a:schemeClr val="tx2"/>
              </a:buClr>
              <a:defRPr sz="1800">
                <a:solidFill>
                  <a:srgbClr val="595959"/>
                </a:solidFill>
              </a:defRPr>
            </a:lvl3pPr>
            <a:lvl4pPr marL="360000" indent="-180000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595959"/>
                </a:solidFill>
              </a:defRPr>
            </a:lvl4pPr>
            <a:lvl5pPr marL="540000" indent="-182880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6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DB913"/>
                </a:solidFill>
              </a:rPr>
              <a:pPr/>
              <a:t>‹#›</a:t>
            </a:fld>
            <a:endParaRPr lang="en-US" dirty="0">
              <a:solidFill>
                <a:srgbClr val="FDB9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2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0" y="3429000"/>
            <a:ext cx="12192000" cy="3429000"/>
          </a:xfrm>
          <a:prstGeom prst="roundRect">
            <a:avLst>
              <a:gd name="adj" fmla="val 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11199" y="3841851"/>
            <a:ext cx="8415868" cy="129864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11200" y="5414395"/>
            <a:ext cx="8415867" cy="6717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32441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376313" y="1744130"/>
            <a:ext cx="10856128" cy="47212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2pPr>
            <a:lvl3pPr marL="187200" indent="-187200">
              <a:spcBef>
                <a:spcPts val="1200"/>
              </a:spcBef>
              <a:buClr>
                <a:schemeClr val="tx2"/>
              </a:buClr>
              <a:defRPr sz="2000">
                <a:solidFill>
                  <a:schemeClr val="tx1"/>
                </a:solidFill>
              </a:defRPr>
            </a:lvl3pPr>
            <a:lvl4pPr marL="360000" indent="-180000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540000" indent="-182880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2"/>
          </p:nvPr>
        </p:nvSpPr>
        <p:spPr>
          <a:xfrm>
            <a:off x="376314" y="1227665"/>
            <a:ext cx="10856127" cy="36933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144894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59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1"/>
          </p:nvPr>
        </p:nvSpPr>
        <p:spPr>
          <a:xfrm>
            <a:off x="376315" y="1853293"/>
            <a:ext cx="6408309" cy="4612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chemeClr val="tx1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/>
          </p:nvPr>
        </p:nvSpPr>
        <p:spPr>
          <a:xfrm>
            <a:off x="7047914" y="1853293"/>
            <a:ext cx="4910764" cy="4612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/>
          </p:nvPr>
        </p:nvSpPr>
        <p:spPr>
          <a:xfrm>
            <a:off x="376314" y="1236465"/>
            <a:ext cx="6408309" cy="412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rgbClr val="144894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4"/>
          </p:nvPr>
        </p:nvSpPr>
        <p:spPr>
          <a:xfrm>
            <a:off x="7047914" y="1236465"/>
            <a:ext cx="4910764" cy="412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rgbClr val="144894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52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376315" y="1222378"/>
            <a:ext cx="6067448" cy="307508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3"/>
          </p:nvPr>
        </p:nvSpPr>
        <p:spPr>
          <a:xfrm>
            <a:off x="6704767" y="1226036"/>
            <a:ext cx="5056725" cy="412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rgbClr val="144894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2"/>
          </p:nvPr>
        </p:nvSpPr>
        <p:spPr>
          <a:xfrm>
            <a:off x="6704766" y="1823394"/>
            <a:ext cx="5056725" cy="4612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16"/>
          </p:nvPr>
        </p:nvSpPr>
        <p:spPr>
          <a:xfrm>
            <a:off x="376315" y="4561352"/>
            <a:ext cx="6067448" cy="18741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3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303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25132" y="400076"/>
            <a:ext cx="6408000" cy="570595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144894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6"/>
          </p:nvPr>
        </p:nvSpPr>
        <p:spPr>
          <a:xfrm>
            <a:off x="525132" y="1308295"/>
            <a:ext cx="6408000" cy="5020860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GB" sz="2000" b="1" kern="1200" dirty="0" smtClean="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27432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8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Blue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-1" y="0"/>
            <a:ext cx="6163735" cy="6858000"/>
          </a:xfrm>
          <a:prstGeom prst="roundRect">
            <a:avLst>
              <a:gd name="adj" fmla="val 0"/>
            </a:avLst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33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Secondary Blue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-1" y="0"/>
            <a:ext cx="6163735" cy="6858000"/>
          </a:xfrm>
          <a:prstGeom prst="roundRect">
            <a:avLst>
              <a:gd name="adj" fmla="val 0"/>
            </a:avLst>
          </a:prstGeom>
          <a:solidFill>
            <a:schemeClr val="accent5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43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Blue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-1" y="0"/>
            <a:ext cx="6163735" cy="6858000"/>
          </a:xfrm>
          <a:prstGeom prst="roundRect">
            <a:avLst>
              <a:gd name="adj" fmla="val 0"/>
            </a:avLst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9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urqouise 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-1" y="0"/>
            <a:ext cx="6163735" cy="6858000"/>
          </a:xfrm>
          <a:prstGeom prst="roundRect">
            <a:avLst>
              <a:gd name="adj" fmla="val 0"/>
            </a:avLst>
          </a:prstGeom>
          <a:solidFill>
            <a:schemeClr val="accent4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9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Green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0" y="0"/>
            <a:ext cx="6163735" cy="6858000"/>
          </a:xfrm>
          <a:prstGeom prst="roundRect">
            <a:avLst>
              <a:gd name="adj" fmla="val 0"/>
            </a:avLst>
          </a:prstGeom>
          <a:solidFill>
            <a:srgbClr val="00B194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48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Orange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0" y="0"/>
            <a:ext cx="6163735" cy="6858000"/>
          </a:xfrm>
          <a:prstGeom prst="roundRect">
            <a:avLst>
              <a:gd name="adj" fmla="val 0"/>
            </a:avLst>
          </a:prstGeom>
          <a:solidFill>
            <a:srgbClr val="009AC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63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Yellow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-1" y="0"/>
            <a:ext cx="6163735" cy="6858000"/>
          </a:xfrm>
          <a:prstGeom prst="roundRect">
            <a:avLst>
              <a:gd name="adj" fmla="val 0"/>
            </a:avLst>
          </a:prstGeom>
          <a:solidFill>
            <a:schemeClr val="accent6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2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 Vi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2005840" y="4238628"/>
            <a:ext cx="4107094" cy="2157233"/>
          </a:xfrm>
          <a:prstGeom prst="roundRect">
            <a:avLst>
              <a:gd name="adj" fmla="val 958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defTabSz="457200">
              <a:spcBef>
                <a:spcPts val="1200"/>
              </a:spcBef>
            </a:pPr>
            <a:r>
              <a:rPr lang="en-US" b="1" dirty="0">
                <a:solidFill>
                  <a:srgbClr val="144894"/>
                </a:solidFill>
              </a:rPr>
              <a:t>Our Vision</a:t>
            </a:r>
          </a:p>
          <a:p>
            <a:pPr marL="0" lvl="2" defTabSz="457200">
              <a:spcBef>
                <a:spcPts val="1200"/>
              </a:spcBef>
            </a:pPr>
            <a:r>
              <a:rPr lang="en-US" sz="2000" dirty="0">
                <a:solidFill>
                  <a:srgbClr val="144894"/>
                </a:solidFill>
              </a:rPr>
              <a:t>is of the world’s oceans teeming </a:t>
            </a:r>
            <a:br>
              <a:rPr lang="en-US" sz="2000" dirty="0">
                <a:solidFill>
                  <a:srgbClr val="144894"/>
                </a:solidFill>
              </a:rPr>
            </a:br>
            <a:r>
              <a:rPr lang="en-US" sz="2000" dirty="0">
                <a:solidFill>
                  <a:srgbClr val="144894"/>
                </a:solidFill>
              </a:rPr>
              <a:t>with life, and seafood supplies safeguarded for this and future generations.</a:t>
            </a:r>
          </a:p>
        </p:txBody>
      </p:sp>
    </p:spTree>
    <p:extLst>
      <p:ext uri="{BB962C8B-B14F-4D97-AF65-F5344CB8AC3E}">
        <p14:creationId xmlns:p14="http://schemas.microsoft.com/office/powerpoint/2010/main" val="36874160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 Mis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2005840" y="491068"/>
            <a:ext cx="5055361" cy="3128297"/>
          </a:xfrm>
          <a:prstGeom prst="roundRect">
            <a:avLst>
              <a:gd name="adj" fmla="val 958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defTabSz="457200">
              <a:spcBef>
                <a:spcPts val="1200"/>
              </a:spcBef>
            </a:pPr>
            <a:r>
              <a:rPr lang="en-US" b="1" dirty="0">
                <a:solidFill>
                  <a:srgbClr val="144894"/>
                </a:solidFill>
              </a:rPr>
              <a:t>Our Mission</a:t>
            </a:r>
          </a:p>
          <a:p>
            <a:pPr defTabSz="457200"/>
            <a:r>
              <a:rPr lang="en-US" sz="2000" dirty="0">
                <a:solidFill>
                  <a:srgbClr val="144894"/>
                </a:solidFill>
              </a:rPr>
              <a:t>is to use our ecolabel and fishery certification program to contribute to </a:t>
            </a:r>
            <a:br>
              <a:rPr lang="en-US" sz="2000" dirty="0">
                <a:solidFill>
                  <a:srgbClr val="144894"/>
                </a:solidFill>
              </a:rPr>
            </a:br>
            <a:r>
              <a:rPr lang="en-US" sz="2000" dirty="0">
                <a:solidFill>
                  <a:srgbClr val="144894"/>
                </a:solidFill>
              </a:rPr>
              <a:t>the health of the world’s oceans by </a:t>
            </a:r>
            <a:r>
              <a:rPr lang="en-GB" sz="2000" dirty="0">
                <a:solidFill>
                  <a:srgbClr val="144894"/>
                </a:solidFill>
              </a:rPr>
              <a:t>recognising</a:t>
            </a:r>
            <a:r>
              <a:rPr lang="en-US" sz="2000" dirty="0">
                <a:solidFill>
                  <a:srgbClr val="144894"/>
                </a:solidFill>
              </a:rPr>
              <a:t> and rewarding sustainable fishing practices, influencing the choices people make when buying seafood and working with our partners to transform the seafood market to a sustainable basis.</a:t>
            </a:r>
          </a:p>
        </p:txBody>
      </p:sp>
    </p:spTree>
    <p:extLst>
      <p:ext uri="{BB962C8B-B14F-4D97-AF65-F5344CB8AC3E}">
        <p14:creationId xmlns:p14="http://schemas.microsoft.com/office/powerpoint/2010/main" val="8021030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's Environmental Standar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The MSC’s environmental standard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54201" y="1354688"/>
            <a:ext cx="4876800" cy="3977060"/>
            <a:chOff x="330201" y="1354688"/>
            <a:chExt cx="4876800" cy="3977060"/>
          </a:xfrm>
        </p:grpSpPr>
        <p:grpSp>
          <p:nvGrpSpPr>
            <p:cNvPr id="9" name="Group 8"/>
            <p:cNvGrpSpPr/>
            <p:nvPr/>
          </p:nvGrpSpPr>
          <p:grpSpPr>
            <a:xfrm>
              <a:off x="330201" y="1354688"/>
              <a:ext cx="4876800" cy="1260374"/>
              <a:chOff x="330201" y="1354688"/>
              <a:chExt cx="4876800" cy="1260374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301363" y="1504402"/>
                <a:ext cx="3905638" cy="960946"/>
              </a:xfrm>
              <a:prstGeom prst="roundRect">
                <a:avLst>
                  <a:gd name="adj" fmla="val 8182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24000" defTabSz="457200"/>
                <a:r>
                  <a:rPr lang="en-US" sz="2000" b="1" dirty="0">
                    <a:solidFill>
                      <a:prstClr val="white"/>
                    </a:solidFill>
                  </a:rPr>
                  <a:t>The sustainability of stock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30201" y="1354688"/>
                <a:ext cx="1260374" cy="126037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6000" b="1" dirty="0">
                    <a:solidFill>
                      <a:srgbClr val="005DAA"/>
                    </a:solidFill>
                  </a:rPr>
                  <a:t>1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30201" y="2708920"/>
              <a:ext cx="4876800" cy="1260374"/>
              <a:chOff x="330201" y="2708920"/>
              <a:chExt cx="4876800" cy="1260374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301363" y="2858634"/>
                <a:ext cx="3905638" cy="960946"/>
              </a:xfrm>
              <a:prstGeom prst="roundRect">
                <a:avLst>
                  <a:gd name="adj" fmla="val 8182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24000" defTabSz="457200"/>
                <a:r>
                  <a:rPr lang="en-US" sz="2000" b="1" dirty="0">
                    <a:solidFill>
                      <a:prstClr val="white"/>
                    </a:solidFill>
                  </a:rPr>
                  <a:t>Ecosystem impact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30201" y="2708920"/>
                <a:ext cx="1260374" cy="126037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6000" b="1" dirty="0">
                    <a:solidFill>
                      <a:srgbClr val="005DAA"/>
                    </a:solidFill>
                  </a:rPr>
                  <a:t>2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30201" y="4071374"/>
              <a:ext cx="4876800" cy="1260374"/>
              <a:chOff x="330201" y="4071374"/>
              <a:chExt cx="4876800" cy="1260374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301363" y="4221088"/>
                <a:ext cx="3905638" cy="960946"/>
              </a:xfrm>
              <a:prstGeom prst="roundRect">
                <a:avLst>
                  <a:gd name="adj" fmla="val 8182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24000" defTabSz="457200"/>
                <a:r>
                  <a:rPr lang="en-US" sz="2000" b="1" dirty="0">
                    <a:solidFill>
                      <a:prstClr val="white"/>
                    </a:solidFill>
                  </a:rPr>
                  <a:t>Effective management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30201" y="4071374"/>
                <a:ext cx="1260374" cy="126037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6000" b="1" dirty="0">
                    <a:solidFill>
                      <a:srgbClr val="005DAA"/>
                    </a:solidFill>
                  </a:rPr>
                  <a:t>3</a:t>
                </a:r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8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 MSC 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/>
              <a:t>The MSC Program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1806236" y="2635169"/>
            <a:ext cx="8514441" cy="2280960"/>
            <a:chOff x="282235" y="2635169"/>
            <a:chExt cx="8514441" cy="2280960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1055" y="2643363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30" descr="MSC Program-03.eps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8286" y="2635169"/>
              <a:ext cx="1388614" cy="1388614"/>
            </a:xfrm>
            <a:prstGeom prst="rect">
              <a:avLst/>
            </a:prstGeom>
          </p:spPr>
        </p:pic>
        <p:pic>
          <p:nvPicPr>
            <p:cNvPr id="32" name="Picture 31" descr="MSC Program-04.eps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4336" y="2635169"/>
              <a:ext cx="1388614" cy="1388614"/>
            </a:xfrm>
            <a:prstGeom prst="rect">
              <a:avLst/>
            </a:prstGeom>
          </p:spPr>
        </p:pic>
        <p:pic>
          <p:nvPicPr>
            <p:cNvPr id="33" name="Picture 32" descr="MSC Program-05.eps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0387" y="2635169"/>
              <a:ext cx="1388614" cy="1388614"/>
            </a:xfrm>
            <a:prstGeom prst="rect">
              <a:avLst/>
            </a:prstGeom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25076" y="2643363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Text Placeholder 2"/>
            <p:cNvSpPr txBox="1">
              <a:spLocks/>
            </p:cNvSpPr>
            <p:nvPr/>
          </p:nvSpPr>
          <p:spPr>
            <a:xfrm>
              <a:off x="282235" y="4241799"/>
              <a:ext cx="1379428" cy="27940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Fishery</a:t>
              </a:r>
            </a:p>
          </p:txBody>
        </p:sp>
        <p:sp>
          <p:nvSpPr>
            <p:cNvPr id="36" name="Text Placeholder 2"/>
            <p:cNvSpPr txBox="1">
              <a:spLocks/>
            </p:cNvSpPr>
            <p:nvPr/>
          </p:nvSpPr>
          <p:spPr>
            <a:xfrm>
              <a:off x="2059100" y="4241799"/>
              <a:ext cx="1379428" cy="27940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Fishery</a:t>
              </a:r>
              <a:br>
                <a:rPr lang="en-US" sz="1600" b="1" dirty="0">
                  <a:solidFill>
                    <a:srgbClr val="595959"/>
                  </a:solidFill>
                </a:rPr>
              </a:br>
              <a:r>
                <a:rPr lang="en-US" sz="1600" b="1" dirty="0">
                  <a:solidFill>
                    <a:srgbClr val="595959"/>
                  </a:solidFill>
                </a:rPr>
                <a:t>Certification</a:t>
              </a:r>
            </a:p>
          </p:txBody>
        </p:sp>
        <p:sp>
          <p:nvSpPr>
            <p:cNvPr id="37" name="Text Placeholder 2"/>
            <p:cNvSpPr txBox="1">
              <a:spLocks/>
            </p:cNvSpPr>
            <p:nvPr/>
          </p:nvSpPr>
          <p:spPr>
            <a:xfrm>
              <a:off x="3564947" y="4241799"/>
              <a:ext cx="2014572" cy="27940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Chain of Custody</a:t>
              </a:r>
            </a:p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Certification</a:t>
              </a:r>
            </a:p>
          </p:txBody>
        </p:sp>
        <p:sp>
          <p:nvSpPr>
            <p:cNvPr id="38" name="Text Placeholder 2"/>
            <p:cNvSpPr txBox="1">
              <a:spLocks/>
            </p:cNvSpPr>
            <p:nvPr/>
          </p:nvSpPr>
          <p:spPr>
            <a:xfrm>
              <a:off x="5631201" y="4241799"/>
              <a:ext cx="1379428" cy="67433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Ecolabel</a:t>
              </a:r>
              <a:br>
                <a:rPr lang="en-US" sz="1600" b="1" dirty="0">
                  <a:solidFill>
                    <a:srgbClr val="595959"/>
                  </a:solidFill>
                </a:rPr>
              </a:br>
              <a:r>
                <a:rPr lang="en-US" sz="1600" b="1" dirty="0">
                  <a:solidFill>
                    <a:srgbClr val="595959"/>
                  </a:solidFill>
                </a:rPr>
                <a:t>Licensing</a:t>
              </a:r>
            </a:p>
          </p:txBody>
        </p:sp>
        <p:sp>
          <p:nvSpPr>
            <p:cNvPr id="39" name="Text Placeholder 2"/>
            <p:cNvSpPr txBox="1">
              <a:spLocks/>
            </p:cNvSpPr>
            <p:nvPr/>
          </p:nvSpPr>
          <p:spPr>
            <a:xfrm>
              <a:off x="7417248" y="4241799"/>
              <a:ext cx="1379428" cy="27940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Consumer </a:t>
              </a:r>
              <a:br>
                <a:rPr lang="en-US" sz="1600" b="1" dirty="0">
                  <a:solidFill>
                    <a:srgbClr val="595959"/>
                  </a:solidFill>
                </a:rPr>
              </a:br>
              <a:r>
                <a:rPr lang="en-US" sz="1600" b="1" dirty="0">
                  <a:solidFill>
                    <a:srgbClr val="595959"/>
                  </a:solidFill>
                </a:rPr>
                <a:t>Product</a:t>
              </a:r>
            </a:p>
          </p:txBody>
        </p:sp>
        <p:pic>
          <p:nvPicPr>
            <p:cNvPr id="40" name="Picture 39" descr="arrow-01.ep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6121" y="3149348"/>
              <a:ext cx="228521" cy="360257"/>
            </a:xfrm>
            <a:prstGeom prst="rect">
              <a:avLst/>
            </a:prstGeom>
          </p:spPr>
        </p:pic>
        <p:pic>
          <p:nvPicPr>
            <p:cNvPr id="41" name="Picture 40" descr="arrow-01.ep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2171" y="3149348"/>
              <a:ext cx="228521" cy="360257"/>
            </a:xfrm>
            <a:prstGeom prst="rect">
              <a:avLst/>
            </a:prstGeom>
          </p:spPr>
        </p:pic>
        <p:pic>
          <p:nvPicPr>
            <p:cNvPr id="42" name="Picture 41" descr="arrow-01.ep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8222" y="3149348"/>
              <a:ext cx="228521" cy="360257"/>
            </a:xfrm>
            <a:prstGeom prst="rect">
              <a:avLst/>
            </a:prstGeom>
          </p:spPr>
        </p:pic>
        <p:pic>
          <p:nvPicPr>
            <p:cNvPr id="43" name="Picture 42" descr="arrow-01.ep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4272" y="3149348"/>
              <a:ext cx="228521" cy="360257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0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 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/>
              <a:t>Theory of Change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980" y="1562799"/>
            <a:ext cx="10058400" cy="4749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53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 Theory of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/>
              <a:t>Meeting the MSC Standard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490808" y="1256846"/>
            <a:ext cx="7210384" cy="5293883"/>
            <a:chOff x="282235" y="1219217"/>
            <a:chExt cx="7210384" cy="5293883"/>
          </a:xfrm>
        </p:grpSpPr>
        <p:sp>
          <p:nvSpPr>
            <p:cNvPr id="9" name="Oval 8"/>
            <p:cNvSpPr/>
            <p:nvPr userDrawn="1"/>
          </p:nvSpPr>
          <p:spPr>
            <a:xfrm>
              <a:off x="282235" y="1219217"/>
              <a:ext cx="1219180" cy="1219180"/>
            </a:xfrm>
            <a:prstGeom prst="ellipse">
              <a:avLst/>
            </a:prstGeom>
            <a:solidFill>
              <a:srgbClr val="1448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20"/>
                </a:lnSpc>
              </a:pPr>
              <a:r>
                <a:rPr lang="en-US" sz="2800" b="1" dirty="0">
                  <a:solidFill>
                    <a:srgbClr val="FFFFFF"/>
                  </a:solidFill>
                </a:rPr>
                <a:t>100</a:t>
              </a:r>
              <a:r>
                <a:rPr lang="en-US" sz="2400" b="1" dirty="0">
                  <a:solidFill>
                    <a:srgbClr val="FFFFFF"/>
                  </a:solidFill>
                </a:rPr>
                <a:t/>
              </a:r>
              <a:br>
                <a:rPr lang="en-US" sz="2400" b="1" dirty="0">
                  <a:solidFill>
                    <a:srgbClr val="FFFFFF"/>
                  </a:solidFill>
                </a:rPr>
              </a:br>
              <a:r>
                <a:rPr lang="en-US" sz="1400" dirty="0">
                  <a:solidFill>
                    <a:srgbClr val="FFFFFF"/>
                  </a:solidFill>
                </a:rPr>
                <a:t>State of the art</a:t>
              </a: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282235" y="2559338"/>
              <a:ext cx="1211892" cy="1211892"/>
            </a:xfrm>
            <a:prstGeom prst="ellipse">
              <a:avLst/>
            </a:prstGeom>
            <a:solidFill>
              <a:srgbClr val="1448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20"/>
                </a:lnSpc>
              </a:pPr>
              <a:r>
                <a:rPr lang="en-US" sz="2800" b="1" dirty="0">
                  <a:solidFill>
                    <a:srgbClr val="FFFFFF"/>
                  </a:solidFill>
                </a:rPr>
                <a:t>80</a:t>
              </a:r>
              <a:r>
                <a:rPr lang="en-US" sz="2400" b="1" dirty="0">
                  <a:solidFill>
                    <a:srgbClr val="FFFFFF"/>
                  </a:solidFill>
                </a:rPr>
                <a:t/>
              </a:r>
              <a:br>
                <a:rPr lang="en-US" sz="2400" b="1" dirty="0">
                  <a:solidFill>
                    <a:srgbClr val="FFFFFF"/>
                  </a:solidFill>
                </a:rPr>
              </a:br>
              <a:r>
                <a:rPr lang="en-US" sz="1400" dirty="0">
                  <a:solidFill>
                    <a:srgbClr val="FFFFFF"/>
                  </a:solidFill>
                </a:rPr>
                <a:t>Best practice</a:t>
              </a: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282235" y="3968374"/>
              <a:ext cx="1211892" cy="1211892"/>
            </a:xfrm>
            <a:prstGeom prst="ellipse">
              <a:avLst/>
            </a:prstGeom>
            <a:solidFill>
              <a:srgbClr val="1448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20"/>
                </a:lnSpc>
              </a:pPr>
              <a:r>
                <a:rPr lang="en-US" sz="2800" b="1" dirty="0">
                  <a:solidFill>
                    <a:srgbClr val="FFFFFF"/>
                  </a:solidFill>
                </a:rPr>
                <a:t>60</a:t>
              </a:r>
              <a:r>
                <a:rPr lang="en-US" sz="2400" b="1" dirty="0">
                  <a:solidFill>
                    <a:srgbClr val="FFFFFF"/>
                  </a:solidFill>
                </a:rPr>
                <a:t/>
              </a:r>
              <a:br>
                <a:rPr lang="en-US" sz="2400" b="1" dirty="0">
                  <a:solidFill>
                    <a:srgbClr val="FFFFFF"/>
                  </a:solidFill>
                </a:rPr>
              </a:br>
              <a:r>
                <a:rPr lang="en-US" sz="1400" dirty="0">
                  <a:solidFill>
                    <a:srgbClr val="FFFFFF"/>
                  </a:solidFill>
                </a:rPr>
                <a:t>Minimum</a:t>
              </a:r>
              <a:br>
                <a:rPr lang="en-US" sz="1400" dirty="0">
                  <a:solidFill>
                    <a:srgbClr val="FFFFFF"/>
                  </a:solidFill>
                </a:rPr>
              </a:br>
              <a:r>
                <a:rPr lang="en-US" sz="1400" dirty="0">
                  <a:solidFill>
                    <a:srgbClr val="FFFFFF"/>
                  </a:solidFill>
                </a:rPr>
                <a:t>acceptable</a:t>
              </a: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1696583" y="5301208"/>
              <a:ext cx="1211892" cy="12118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20"/>
                </a:lnSpc>
              </a:pPr>
              <a:r>
                <a:rPr lang="en-US" sz="2800" b="1" dirty="0">
                  <a:solidFill>
                    <a:srgbClr val="FFFFFF"/>
                  </a:solidFill>
                </a:rPr>
                <a:t>fail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341504" y="3864368"/>
              <a:ext cx="7151115" cy="0"/>
            </a:xfrm>
            <a:prstGeom prst="line">
              <a:avLst/>
            </a:prstGeom>
            <a:ln w="38100" cmpd="sng">
              <a:solidFill>
                <a:schemeClr val="accent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 userDrawn="1"/>
          </p:nvGrpSpPr>
          <p:grpSpPr>
            <a:xfrm>
              <a:off x="1696583" y="2559338"/>
              <a:ext cx="2799220" cy="1211892"/>
              <a:chOff x="1967516" y="2618607"/>
              <a:chExt cx="2799220" cy="1211892"/>
            </a:xfrm>
          </p:grpSpPr>
          <p:sp>
            <p:nvSpPr>
              <p:cNvPr id="27" name="Rounded Rectangle 26"/>
              <p:cNvSpPr/>
              <p:nvPr userDrawn="1"/>
            </p:nvSpPr>
            <p:spPr>
              <a:xfrm>
                <a:off x="2483564" y="2730520"/>
                <a:ext cx="2283172" cy="960946"/>
              </a:xfrm>
              <a:prstGeom prst="roundRect">
                <a:avLst>
                  <a:gd name="adj" fmla="val 81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4000"/>
                <a:r>
                  <a:rPr lang="en-US" sz="1600" b="1" dirty="0">
                    <a:solidFill>
                      <a:prstClr val="white"/>
                    </a:solidFill>
                  </a:rPr>
                  <a:t>Unconditional</a:t>
                </a:r>
              </a:p>
            </p:txBody>
          </p:sp>
          <p:sp>
            <p:nvSpPr>
              <p:cNvPr id="28" name="Oval 27"/>
              <p:cNvSpPr/>
              <p:nvPr userDrawn="1"/>
            </p:nvSpPr>
            <p:spPr>
              <a:xfrm>
                <a:off x="1967516" y="2618607"/>
                <a:ext cx="1211892" cy="121189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620"/>
                  </a:lnSpc>
                </a:pPr>
                <a:r>
                  <a:rPr lang="en-US" sz="2800" b="1" dirty="0">
                    <a:solidFill>
                      <a:srgbClr val="FFFFFF"/>
                    </a:solidFill>
                  </a:rPr>
                  <a:t>pass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 userDrawn="1"/>
          </p:nvGrpSpPr>
          <p:grpSpPr>
            <a:xfrm>
              <a:off x="1696583" y="3968374"/>
              <a:ext cx="2799220" cy="1211892"/>
              <a:chOff x="1967516" y="3951440"/>
              <a:chExt cx="2799220" cy="1211892"/>
            </a:xfrm>
          </p:grpSpPr>
          <p:sp>
            <p:nvSpPr>
              <p:cNvPr id="25" name="Rounded Rectangle 24"/>
              <p:cNvSpPr/>
              <p:nvPr userDrawn="1"/>
            </p:nvSpPr>
            <p:spPr>
              <a:xfrm>
                <a:off x="2483563" y="4077072"/>
                <a:ext cx="2283173" cy="960946"/>
              </a:xfrm>
              <a:prstGeom prst="roundRect">
                <a:avLst>
                  <a:gd name="adj" fmla="val 81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4000"/>
                <a:r>
                  <a:rPr lang="en-US" sz="1600" b="1" dirty="0">
                    <a:solidFill>
                      <a:prstClr val="white"/>
                    </a:solidFill>
                  </a:rPr>
                  <a:t>Conditional</a:t>
                </a:r>
              </a:p>
            </p:txBody>
          </p:sp>
          <p:sp>
            <p:nvSpPr>
              <p:cNvPr id="26" name="Oval 25"/>
              <p:cNvSpPr/>
              <p:nvPr userDrawn="1"/>
            </p:nvSpPr>
            <p:spPr>
              <a:xfrm>
                <a:off x="1967516" y="3951440"/>
                <a:ext cx="1211892" cy="121189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620"/>
                  </a:lnSpc>
                </a:pPr>
                <a:r>
                  <a:rPr lang="en-US" sz="2800" b="1" dirty="0">
                    <a:solidFill>
                      <a:srgbClr val="FFFFFF"/>
                    </a:solidFill>
                  </a:rPr>
                  <a:t>pass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>
              <a:off x="5450806" y="3582093"/>
              <a:ext cx="199909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58595B"/>
                  </a:solidFill>
                </a:rPr>
                <a:t>Average score required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5061519" y="4094006"/>
              <a:ext cx="2371831" cy="960946"/>
            </a:xfrm>
            <a:prstGeom prst="roundRect">
              <a:avLst>
                <a:gd name="adj" fmla="val 8182"/>
              </a:avLst>
            </a:prstGeom>
            <a:solidFill>
              <a:srgbClr val="14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prstClr val="white"/>
                  </a:solidFill>
                </a:rPr>
                <a:t>Conditions that </a:t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r>
                <a:rPr lang="en-US" sz="1400" b="1" dirty="0">
                  <a:solidFill>
                    <a:prstClr val="white"/>
                  </a:solidFill>
                </a:rPr>
                <a:t>require improvements</a:t>
              </a:r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5061519" y="5432483"/>
              <a:ext cx="2371831" cy="960946"/>
            </a:xfrm>
            <a:prstGeom prst="roundRect">
              <a:avLst>
                <a:gd name="adj" fmla="val 8182"/>
              </a:avLst>
            </a:prstGeom>
            <a:solidFill>
              <a:srgbClr val="14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prstClr val="white"/>
                  </a:solidFill>
                </a:rPr>
                <a:t>Assumed pull to</a:t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r>
                <a:rPr lang="en-US" sz="1400" b="1" dirty="0">
                  <a:solidFill>
                    <a:prstClr val="white"/>
                  </a:solidFill>
                </a:rPr>
                <a:t>motivate improvements</a:t>
              </a:r>
            </a:p>
          </p:txBody>
        </p:sp>
        <p:cxnSp>
          <p:nvCxnSpPr>
            <p:cNvPr id="23" name="Straight Arrow Connector 22"/>
            <p:cNvCxnSpPr/>
            <p:nvPr userDrawn="1"/>
          </p:nvCxnSpPr>
          <p:spPr>
            <a:xfrm flipV="1">
              <a:off x="4775199" y="4094006"/>
              <a:ext cx="0" cy="960946"/>
            </a:xfrm>
            <a:prstGeom prst="straightConnector1">
              <a:avLst/>
            </a:prstGeom>
            <a:ln w="76200" cmpd="sng">
              <a:solidFill>
                <a:schemeClr val="accent5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 userDrawn="1"/>
          </p:nvCxnSpPr>
          <p:spPr>
            <a:xfrm flipV="1">
              <a:off x="4775199" y="5436757"/>
              <a:ext cx="0" cy="960946"/>
            </a:xfrm>
            <a:prstGeom prst="straightConnector1">
              <a:avLst/>
            </a:prstGeom>
            <a:ln w="76200" cmpd="sng">
              <a:solidFill>
                <a:schemeClr val="accent4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72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Secondary Blue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-1" y="0"/>
            <a:ext cx="6163735" cy="6858000"/>
          </a:xfrm>
          <a:prstGeom prst="roundRect">
            <a:avLst>
              <a:gd name="adj" fmla="val 0"/>
            </a:avLst>
          </a:prstGeom>
          <a:solidFill>
            <a:schemeClr val="accent5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15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760053" y="3589399"/>
            <a:ext cx="3658053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</a:defRPr>
            </a:lvl1pPr>
            <a:lvl2pPr marL="0" indent="0">
              <a:buNone/>
              <a:defRPr sz="1800" i="1">
                <a:solidFill>
                  <a:schemeClr val="tx1"/>
                </a:solidFill>
              </a:defRPr>
            </a:lvl2pPr>
            <a:lvl3pPr marL="0">
              <a:defRPr sz="1800" i="1">
                <a:solidFill>
                  <a:schemeClr val="tx1"/>
                </a:solidFill>
              </a:defRPr>
            </a:lvl3pPr>
            <a:lvl4pPr marL="432000">
              <a:buFont typeface="Arial"/>
              <a:buChar char="•"/>
              <a:defRPr sz="1600" i="1">
                <a:solidFill>
                  <a:schemeClr val="tx1"/>
                </a:solidFill>
              </a:defRPr>
            </a:lvl4pPr>
            <a:lvl5pPr marL="619200">
              <a:buFont typeface="Arial"/>
              <a:buChar char="•"/>
              <a:defRPr sz="1600" i="1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For more information contact: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60054" y="6279244"/>
            <a:ext cx="5962177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760054" y="4056814"/>
            <a:ext cx="5962177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618913" y="6065388"/>
            <a:ext cx="389036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US" sz="1400" b="1" dirty="0">
                <a:solidFill>
                  <a:prstClr val="white"/>
                </a:solidFill>
              </a:rPr>
              <a:t>www.msc.org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760053" y="6002422"/>
            <a:ext cx="5962180" cy="184666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270000" indent="-270000">
              <a:defRPr sz="2400" b="1">
                <a:solidFill>
                  <a:schemeClr val="accent6"/>
                </a:solidFill>
              </a:defRPr>
            </a:lvl2pPr>
            <a:lvl3pPr marL="270000" indent="-270000">
              <a:defRPr sz="2400" b="1">
                <a:solidFill>
                  <a:schemeClr val="accent6"/>
                </a:solidFill>
              </a:defRPr>
            </a:lvl3pPr>
            <a:lvl4pPr marL="270000" indent="-270000">
              <a:defRPr sz="2400" b="1">
                <a:solidFill>
                  <a:schemeClr val="accent6"/>
                </a:solidFill>
              </a:defRPr>
            </a:lvl4pPr>
            <a:lvl5pPr marL="270000" indent="-270000">
              <a:defRPr sz="2400" b="1">
                <a:solidFill>
                  <a:schemeClr val="accent6"/>
                </a:solidFill>
              </a:defRPr>
            </a:lvl5pPr>
          </a:lstStyle>
          <a:p>
            <a:r>
              <a:rPr lang="en-US" dirty="0" smtClean="0"/>
              <a:t>© Marine Stewardship Council 2015</a:t>
            </a:r>
            <a:endParaRPr lang="en-US" dirty="0"/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32441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1067" y="1905001"/>
            <a:ext cx="2822889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lang="en-GB" sz="4400" b="1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60053" y="4280417"/>
            <a:ext cx="361637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The Global Communications team </a:t>
            </a:r>
            <a:br>
              <a:rPr lang="en-US" dirty="0" smtClean="0"/>
            </a:br>
            <a:r>
              <a:rPr lang="en-US" dirty="0" smtClean="0"/>
              <a:t>or your local MSC representative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618913" y="5832521"/>
            <a:ext cx="3614737" cy="184666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Click to insert other links here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2041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with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4009" y="280144"/>
            <a:ext cx="1024183" cy="5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9"/>
          <p:cNvSpPr>
            <a:spLocks noGrp="1"/>
          </p:cNvSpPr>
          <p:nvPr>
            <p:ph sz="quarter" idx="12"/>
          </p:nvPr>
        </p:nvSpPr>
        <p:spPr>
          <a:xfrm>
            <a:off x="376314" y="1227665"/>
            <a:ext cx="10856127" cy="36933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144894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3"/>
          </p:nvPr>
        </p:nvSpPr>
        <p:spPr>
          <a:xfrm>
            <a:off x="376313" y="1744130"/>
            <a:ext cx="10856128" cy="47212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accent6"/>
                </a:solidFill>
              </a:defRPr>
            </a:lvl1pPr>
            <a:lvl2pPr marL="0" indent="0">
              <a:spcBef>
                <a:spcPts val="1200"/>
              </a:spcBef>
              <a:buNone/>
              <a:defRPr sz="18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buClr>
                <a:schemeClr val="tx2"/>
              </a:buClr>
              <a:defRPr sz="1800">
                <a:solidFill>
                  <a:srgbClr val="595959"/>
                </a:solidFill>
              </a:defRPr>
            </a:lvl3pPr>
            <a:lvl4pPr marL="360000" indent="-180000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595959"/>
                </a:solidFill>
              </a:defRPr>
            </a:lvl4pPr>
            <a:lvl5pPr marL="540000" indent="-182880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6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DB913"/>
                </a:solidFill>
              </a:rPr>
              <a:pPr/>
              <a:t>‹#›</a:t>
            </a:fld>
            <a:endParaRPr lang="en-US" dirty="0">
              <a:solidFill>
                <a:srgbClr val="FDB9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7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0" y="3429000"/>
            <a:ext cx="12192000" cy="3429000"/>
          </a:xfrm>
          <a:prstGeom prst="roundRect">
            <a:avLst>
              <a:gd name="adj" fmla="val 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11199" y="3841851"/>
            <a:ext cx="8415868" cy="129864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11200" y="5414395"/>
            <a:ext cx="8415867" cy="6717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32441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58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376313" y="1744130"/>
            <a:ext cx="10856128" cy="47212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2pPr>
            <a:lvl3pPr marL="187200" indent="-187200">
              <a:spcBef>
                <a:spcPts val="1200"/>
              </a:spcBef>
              <a:buClr>
                <a:schemeClr val="tx2"/>
              </a:buClr>
              <a:defRPr sz="2000">
                <a:solidFill>
                  <a:schemeClr val="tx1"/>
                </a:solidFill>
              </a:defRPr>
            </a:lvl3pPr>
            <a:lvl4pPr marL="360000" indent="-180000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540000" indent="-182880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2"/>
          </p:nvPr>
        </p:nvSpPr>
        <p:spPr>
          <a:xfrm>
            <a:off x="376314" y="1227665"/>
            <a:ext cx="10856127" cy="36933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144894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3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1"/>
          </p:nvPr>
        </p:nvSpPr>
        <p:spPr>
          <a:xfrm>
            <a:off x="376315" y="1853293"/>
            <a:ext cx="6408309" cy="4612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chemeClr val="tx1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/>
          </p:nvPr>
        </p:nvSpPr>
        <p:spPr>
          <a:xfrm>
            <a:off x="7047914" y="1853293"/>
            <a:ext cx="4910764" cy="4612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/>
          </p:nvPr>
        </p:nvSpPr>
        <p:spPr>
          <a:xfrm>
            <a:off x="376314" y="1236465"/>
            <a:ext cx="6408309" cy="412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rgbClr val="144894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4"/>
          </p:nvPr>
        </p:nvSpPr>
        <p:spPr>
          <a:xfrm>
            <a:off x="7047914" y="1236465"/>
            <a:ext cx="4910764" cy="412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rgbClr val="144894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8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376315" y="1222378"/>
            <a:ext cx="6067448" cy="307508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3"/>
          </p:nvPr>
        </p:nvSpPr>
        <p:spPr>
          <a:xfrm>
            <a:off x="6704767" y="1226036"/>
            <a:ext cx="5056725" cy="412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rgbClr val="144894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2"/>
          </p:nvPr>
        </p:nvSpPr>
        <p:spPr>
          <a:xfrm>
            <a:off x="6704766" y="1823394"/>
            <a:ext cx="5056725" cy="4612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16"/>
          </p:nvPr>
        </p:nvSpPr>
        <p:spPr>
          <a:xfrm>
            <a:off x="376315" y="4561352"/>
            <a:ext cx="6067448" cy="18741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187200" indent="-18720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822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25132" y="400076"/>
            <a:ext cx="6408000" cy="570595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144894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6"/>
          </p:nvPr>
        </p:nvSpPr>
        <p:spPr>
          <a:xfrm>
            <a:off x="525132" y="1308295"/>
            <a:ext cx="6408000" cy="5020860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GB" sz="2000" b="1" kern="1200" dirty="0" smtClean="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1200"/>
              </a:spcBef>
              <a:buNone/>
              <a:defRPr sz="2000">
                <a:solidFill>
                  <a:srgbClr val="595959"/>
                </a:solidFill>
              </a:defRPr>
            </a:lvl2pPr>
            <a:lvl3pPr marL="274320">
              <a:spcBef>
                <a:spcPts val="1200"/>
              </a:spcBef>
              <a:defRPr sz="2000">
                <a:solidFill>
                  <a:srgbClr val="595959"/>
                </a:solidFill>
              </a:defRPr>
            </a:lvl3pPr>
            <a:lvl4pPr marL="4320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4pPr>
            <a:lvl5pPr marL="619200" indent="-182880">
              <a:spcBef>
                <a:spcPts val="1200"/>
              </a:spcBef>
              <a:buFont typeface="Arial"/>
              <a:buChar char="•"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40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Blue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-1" y="0"/>
            <a:ext cx="6163735" cy="6858000"/>
          </a:xfrm>
          <a:prstGeom prst="roundRect">
            <a:avLst>
              <a:gd name="adj" fmla="val 0"/>
            </a:avLst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0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Secondary Blue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-1" y="0"/>
            <a:ext cx="6163735" cy="6858000"/>
          </a:xfrm>
          <a:prstGeom prst="roundRect">
            <a:avLst>
              <a:gd name="adj" fmla="val 0"/>
            </a:avLst>
          </a:prstGeom>
          <a:solidFill>
            <a:schemeClr val="accent5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60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urqouise 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-1" y="0"/>
            <a:ext cx="6163735" cy="6858000"/>
          </a:xfrm>
          <a:prstGeom prst="roundRect">
            <a:avLst>
              <a:gd name="adj" fmla="val 0"/>
            </a:avLst>
          </a:prstGeom>
          <a:solidFill>
            <a:schemeClr val="accent4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08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urqouise 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-1" y="0"/>
            <a:ext cx="6163735" cy="6858000"/>
          </a:xfrm>
          <a:prstGeom prst="roundRect">
            <a:avLst>
              <a:gd name="adj" fmla="val 0"/>
            </a:avLst>
          </a:prstGeom>
          <a:solidFill>
            <a:schemeClr val="accent4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91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Green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0" y="0"/>
            <a:ext cx="6163735" cy="6858000"/>
          </a:xfrm>
          <a:prstGeom prst="roundRect">
            <a:avLst>
              <a:gd name="adj" fmla="val 0"/>
            </a:avLst>
          </a:prstGeom>
          <a:solidFill>
            <a:srgbClr val="00B194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Orange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0" y="0"/>
            <a:ext cx="6163735" cy="6858000"/>
          </a:xfrm>
          <a:prstGeom prst="roundRect">
            <a:avLst>
              <a:gd name="adj" fmla="val 0"/>
            </a:avLst>
          </a:prstGeom>
          <a:solidFill>
            <a:srgbClr val="009AC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4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Yellow 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-1" y="0"/>
            <a:ext cx="6163735" cy="6858000"/>
          </a:xfrm>
          <a:prstGeom prst="roundRect">
            <a:avLst>
              <a:gd name="adj" fmla="val 0"/>
            </a:avLst>
          </a:prstGeom>
          <a:solidFill>
            <a:schemeClr val="accent6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1199" y="2675468"/>
            <a:ext cx="5012268" cy="314113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496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Section Break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02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 Vi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2005840" y="4238628"/>
            <a:ext cx="4107094" cy="2157233"/>
          </a:xfrm>
          <a:prstGeom prst="roundRect">
            <a:avLst>
              <a:gd name="adj" fmla="val 958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defTabSz="457200">
              <a:spcBef>
                <a:spcPts val="1200"/>
              </a:spcBef>
            </a:pPr>
            <a:r>
              <a:rPr lang="en-US" b="1" dirty="0">
                <a:solidFill>
                  <a:srgbClr val="144894"/>
                </a:solidFill>
              </a:rPr>
              <a:t>Our Vision</a:t>
            </a:r>
          </a:p>
          <a:p>
            <a:pPr marL="0" lvl="2" defTabSz="457200">
              <a:spcBef>
                <a:spcPts val="1200"/>
              </a:spcBef>
            </a:pPr>
            <a:r>
              <a:rPr lang="en-US" sz="2000" dirty="0">
                <a:solidFill>
                  <a:srgbClr val="144894"/>
                </a:solidFill>
              </a:rPr>
              <a:t>is of the world’s oceans teeming </a:t>
            </a:r>
            <a:br>
              <a:rPr lang="en-US" sz="2000" dirty="0">
                <a:solidFill>
                  <a:srgbClr val="144894"/>
                </a:solidFill>
              </a:rPr>
            </a:br>
            <a:r>
              <a:rPr lang="en-US" sz="2000" dirty="0">
                <a:solidFill>
                  <a:srgbClr val="144894"/>
                </a:solidFill>
              </a:rPr>
              <a:t>with life, and seafood supplies safeguarded for this and future generations.</a:t>
            </a:r>
          </a:p>
        </p:txBody>
      </p:sp>
    </p:spTree>
    <p:extLst>
      <p:ext uri="{BB962C8B-B14F-4D97-AF65-F5344CB8AC3E}">
        <p14:creationId xmlns:p14="http://schemas.microsoft.com/office/powerpoint/2010/main" val="33219018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 Mis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2005840" y="491068"/>
            <a:ext cx="5055361" cy="3128297"/>
          </a:xfrm>
          <a:prstGeom prst="roundRect">
            <a:avLst>
              <a:gd name="adj" fmla="val 958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defTabSz="457200">
              <a:spcBef>
                <a:spcPts val="1200"/>
              </a:spcBef>
            </a:pPr>
            <a:r>
              <a:rPr lang="en-US" b="1" dirty="0">
                <a:solidFill>
                  <a:srgbClr val="144894"/>
                </a:solidFill>
              </a:rPr>
              <a:t>Our Mission</a:t>
            </a:r>
          </a:p>
          <a:p>
            <a:pPr defTabSz="457200"/>
            <a:r>
              <a:rPr lang="en-US" sz="2000" dirty="0">
                <a:solidFill>
                  <a:srgbClr val="144894"/>
                </a:solidFill>
              </a:rPr>
              <a:t>is to use our ecolabel and fishery certification program to contribute to </a:t>
            </a:r>
            <a:br>
              <a:rPr lang="en-US" sz="2000" dirty="0">
                <a:solidFill>
                  <a:srgbClr val="144894"/>
                </a:solidFill>
              </a:rPr>
            </a:br>
            <a:r>
              <a:rPr lang="en-US" sz="2000" dirty="0">
                <a:solidFill>
                  <a:srgbClr val="144894"/>
                </a:solidFill>
              </a:rPr>
              <a:t>the health of the world’s oceans by </a:t>
            </a:r>
            <a:r>
              <a:rPr lang="en-GB" sz="2000" dirty="0">
                <a:solidFill>
                  <a:srgbClr val="144894"/>
                </a:solidFill>
              </a:rPr>
              <a:t>recognising</a:t>
            </a:r>
            <a:r>
              <a:rPr lang="en-US" sz="2000" dirty="0">
                <a:solidFill>
                  <a:srgbClr val="144894"/>
                </a:solidFill>
              </a:rPr>
              <a:t> and rewarding sustainable fishing practices, influencing the choices people make when buying seafood and working with our partners to transform the seafood market to a sustainable basis.</a:t>
            </a:r>
          </a:p>
        </p:txBody>
      </p:sp>
    </p:spTree>
    <p:extLst>
      <p:ext uri="{BB962C8B-B14F-4D97-AF65-F5344CB8AC3E}">
        <p14:creationId xmlns:p14="http://schemas.microsoft.com/office/powerpoint/2010/main" val="785009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's Environmental Standar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The MSC’s environmental standard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54201" y="1354688"/>
            <a:ext cx="4876800" cy="3977060"/>
            <a:chOff x="330201" y="1354688"/>
            <a:chExt cx="4876800" cy="3977060"/>
          </a:xfrm>
        </p:grpSpPr>
        <p:grpSp>
          <p:nvGrpSpPr>
            <p:cNvPr id="9" name="Group 8"/>
            <p:cNvGrpSpPr/>
            <p:nvPr/>
          </p:nvGrpSpPr>
          <p:grpSpPr>
            <a:xfrm>
              <a:off x="330201" y="1354688"/>
              <a:ext cx="4876800" cy="1260374"/>
              <a:chOff x="330201" y="1354688"/>
              <a:chExt cx="4876800" cy="1260374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301363" y="1504402"/>
                <a:ext cx="3905638" cy="960946"/>
              </a:xfrm>
              <a:prstGeom prst="roundRect">
                <a:avLst>
                  <a:gd name="adj" fmla="val 8182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24000" defTabSz="457200"/>
                <a:r>
                  <a:rPr lang="en-US" sz="2000" b="1" dirty="0">
                    <a:solidFill>
                      <a:prstClr val="white"/>
                    </a:solidFill>
                  </a:rPr>
                  <a:t>The sustainability of stock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30201" y="1354688"/>
                <a:ext cx="1260374" cy="126037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6000" b="1" dirty="0">
                    <a:solidFill>
                      <a:srgbClr val="005DAA"/>
                    </a:solidFill>
                  </a:rPr>
                  <a:t>1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30201" y="2708920"/>
              <a:ext cx="4876800" cy="1260374"/>
              <a:chOff x="330201" y="2708920"/>
              <a:chExt cx="4876800" cy="1260374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301363" y="2858634"/>
                <a:ext cx="3905638" cy="960946"/>
              </a:xfrm>
              <a:prstGeom prst="roundRect">
                <a:avLst>
                  <a:gd name="adj" fmla="val 8182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24000" defTabSz="457200"/>
                <a:r>
                  <a:rPr lang="en-US" sz="2000" b="1" dirty="0">
                    <a:solidFill>
                      <a:prstClr val="white"/>
                    </a:solidFill>
                  </a:rPr>
                  <a:t>Ecosystem impact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30201" y="2708920"/>
                <a:ext cx="1260374" cy="126037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6000" b="1" dirty="0">
                    <a:solidFill>
                      <a:srgbClr val="005DAA"/>
                    </a:solidFill>
                  </a:rPr>
                  <a:t>2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30201" y="4071374"/>
              <a:ext cx="4876800" cy="1260374"/>
              <a:chOff x="330201" y="4071374"/>
              <a:chExt cx="4876800" cy="1260374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301363" y="4221088"/>
                <a:ext cx="3905638" cy="960946"/>
              </a:xfrm>
              <a:prstGeom prst="roundRect">
                <a:avLst>
                  <a:gd name="adj" fmla="val 8182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24000" defTabSz="457200"/>
                <a:r>
                  <a:rPr lang="en-US" sz="2000" b="1" dirty="0">
                    <a:solidFill>
                      <a:prstClr val="white"/>
                    </a:solidFill>
                  </a:rPr>
                  <a:t>Effective management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30201" y="4071374"/>
                <a:ext cx="1260374" cy="126037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6000" b="1" dirty="0">
                    <a:solidFill>
                      <a:srgbClr val="005DAA"/>
                    </a:solidFill>
                  </a:rPr>
                  <a:t>3</a:t>
                </a:r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6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 MSC 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/>
              <a:t>The MSC Program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1806236" y="2635169"/>
            <a:ext cx="8514441" cy="2280960"/>
            <a:chOff x="282235" y="2635169"/>
            <a:chExt cx="8514441" cy="2280960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1055" y="2643363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30" descr="MSC Program-03.eps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8286" y="2635169"/>
              <a:ext cx="1388614" cy="1388614"/>
            </a:xfrm>
            <a:prstGeom prst="rect">
              <a:avLst/>
            </a:prstGeom>
          </p:spPr>
        </p:pic>
        <p:pic>
          <p:nvPicPr>
            <p:cNvPr id="32" name="Picture 31" descr="MSC Program-04.eps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4336" y="2635169"/>
              <a:ext cx="1388614" cy="1388614"/>
            </a:xfrm>
            <a:prstGeom prst="rect">
              <a:avLst/>
            </a:prstGeom>
          </p:spPr>
        </p:pic>
        <p:pic>
          <p:nvPicPr>
            <p:cNvPr id="33" name="Picture 32" descr="MSC Program-05.eps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0387" y="2635169"/>
              <a:ext cx="1388614" cy="1388614"/>
            </a:xfrm>
            <a:prstGeom prst="rect">
              <a:avLst/>
            </a:prstGeom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25076" y="2643363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Text Placeholder 2"/>
            <p:cNvSpPr txBox="1">
              <a:spLocks/>
            </p:cNvSpPr>
            <p:nvPr/>
          </p:nvSpPr>
          <p:spPr>
            <a:xfrm>
              <a:off x="282235" y="4241799"/>
              <a:ext cx="1379428" cy="27940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Fishery</a:t>
              </a:r>
            </a:p>
          </p:txBody>
        </p:sp>
        <p:sp>
          <p:nvSpPr>
            <p:cNvPr id="36" name="Text Placeholder 2"/>
            <p:cNvSpPr txBox="1">
              <a:spLocks/>
            </p:cNvSpPr>
            <p:nvPr/>
          </p:nvSpPr>
          <p:spPr>
            <a:xfrm>
              <a:off x="2059100" y="4241799"/>
              <a:ext cx="1379428" cy="27940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Fishery</a:t>
              </a:r>
              <a:br>
                <a:rPr lang="en-US" sz="1600" b="1" dirty="0">
                  <a:solidFill>
                    <a:srgbClr val="595959"/>
                  </a:solidFill>
                </a:rPr>
              </a:br>
              <a:r>
                <a:rPr lang="en-US" sz="1600" b="1" dirty="0">
                  <a:solidFill>
                    <a:srgbClr val="595959"/>
                  </a:solidFill>
                </a:rPr>
                <a:t>Certification</a:t>
              </a:r>
            </a:p>
          </p:txBody>
        </p:sp>
        <p:sp>
          <p:nvSpPr>
            <p:cNvPr id="37" name="Text Placeholder 2"/>
            <p:cNvSpPr txBox="1">
              <a:spLocks/>
            </p:cNvSpPr>
            <p:nvPr/>
          </p:nvSpPr>
          <p:spPr>
            <a:xfrm>
              <a:off x="3564947" y="4241799"/>
              <a:ext cx="2014572" cy="27940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Chain of Custody</a:t>
              </a:r>
            </a:p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Certification</a:t>
              </a:r>
            </a:p>
          </p:txBody>
        </p:sp>
        <p:sp>
          <p:nvSpPr>
            <p:cNvPr id="38" name="Text Placeholder 2"/>
            <p:cNvSpPr txBox="1">
              <a:spLocks/>
            </p:cNvSpPr>
            <p:nvPr/>
          </p:nvSpPr>
          <p:spPr>
            <a:xfrm>
              <a:off x="5631201" y="4241799"/>
              <a:ext cx="1379428" cy="67433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Ecolabel</a:t>
              </a:r>
              <a:br>
                <a:rPr lang="en-US" sz="1600" b="1" dirty="0">
                  <a:solidFill>
                    <a:srgbClr val="595959"/>
                  </a:solidFill>
                </a:rPr>
              </a:br>
              <a:r>
                <a:rPr lang="en-US" sz="1600" b="1" dirty="0">
                  <a:solidFill>
                    <a:srgbClr val="595959"/>
                  </a:solidFill>
                </a:rPr>
                <a:t>Licensing</a:t>
              </a:r>
            </a:p>
          </p:txBody>
        </p:sp>
        <p:sp>
          <p:nvSpPr>
            <p:cNvPr id="39" name="Text Placeholder 2"/>
            <p:cNvSpPr txBox="1">
              <a:spLocks/>
            </p:cNvSpPr>
            <p:nvPr/>
          </p:nvSpPr>
          <p:spPr>
            <a:xfrm>
              <a:off x="7417248" y="4241799"/>
              <a:ext cx="1379428" cy="279400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/>
            <a:p>
              <a:pPr algn="ctr" defTabSz="457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595959"/>
                  </a:solidFill>
                </a:rPr>
                <a:t>Consumer </a:t>
              </a:r>
              <a:br>
                <a:rPr lang="en-US" sz="1600" b="1" dirty="0">
                  <a:solidFill>
                    <a:srgbClr val="595959"/>
                  </a:solidFill>
                </a:rPr>
              </a:br>
              <a:r>
                <a:rPr lang="en-US" sz="1600" b="1" dirty="0">
                  <a:solidFill>
                    <a:srgbClr val="595959"/>
                  </a:solidFill>
                </a:rPr>
                <a:t>Product</a:t>
              </a:r>
            </a:p>
          </p:txBody>
        </p:sp>
        <p:pic>
          <p:nvPicPr>
            <p:cNvPr id="40" name="Picture 39" descr="arrow-01.ep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6121" y="3149348"/>
              <a:ext cx="228521" cy="360257"/>
            </a:xfrm>
            <a:prstGeom prst="rect">
              <a:avLst/>
            </a:prstGeom>
          </p:spPr>
        </p:pic>
        <p:pic>
          <p:nvPicPr>
            <p:cNvPr id="41" name="Picture 40" descr="arrow-01.ep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2171" y="3149348"/>
              <a:ext cx="228521" cy="360257"/>
            </a:xfrm>
            <a:prstGeom prst="rect">
              <a:avLst/>
            </a:prstGeom>
          </p:spPr>
        </p:pic>
        <p:pic>
          <p:nvPicPr>
            <p:cNvPr id="42" name="Picture 41" descr="arrow-01.ep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8222" y="3149348"/>
              <a:ext cx="228521" cy="360257"/>
            </a:xfrm>
            <a:prstGeom prst="rect">
              <a:avLst/>
            </a:prstGeom>
          </p:spPr>
        </p:pic>
        <p:pic>
          <p:nvPicPr>
            <p:cNvPr id="43" name="Picture 42" descr="arrow-01.ep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4272" y="3149348"/>
              <a:ext cx="228521" cy="360257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96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 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/>
              <a:t>Theory of Change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980" y="1562799"/>
            <a:ext cx="10058400" cy="4749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SC Theory of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76314" y="280145"/>
            <a:ext cx="9805535" cy="4308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000" b="1">
                <a:solidFill>
                  <a:srgbClr val="FFFF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 smtClean="0"/>
              <a:t>Meeting the MSC Standard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53416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490808" y="1256846"/>
            <a:ext cx="7210384" cy="5293883"/>
            <a:chOff x="282235" y="1219217"/>
            <a:chExt cx="7210384" cy="5293883"/>
          </a:xfrm>
        </p:grpSpPr>
        <p:sp>
          <p:nvSpPr>
            <p:cNvPr id="9" name="Oval 8"/>
            <p:cNvSpPr/>
            <p:nvPr userDrawn="1"/>
          </p:nvSpPr>
          <p:spPr>
            <a:xfrm>
              <a:off x="282235" y="1219217"/>
              <a:ext cx="1219180" cy="1219180"/>
            </a:xfrm>
            <a:prstGeom prst="ellipse">
              <a:avLst/>
            </a:prstGeom>
            <a:solidFill>
              <a:srgbClr val="1448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20"/>
                </a:lnSpc>
              </a:pPr>
              <a:r>
                <a:rPr lang="en-US" sz="2800" b="1" dirty="0">
                  <a:solidFill>
                    <a:srgbClr val="FFFFFF"/>
                  </a:solidFill>
                </a:rPr>
                <a:t>100</a:t>
              </a:r>
              <a:r>
                <a:rPr lang="en-US" sz="2400" b="1" dirty="0">
                  <a:solidFill>
                    <a:srgbClr val="FFFFFF"/>
                  </a:solidFill>
                </a:rPr>
                <a:t/>
              </a:r>
              <a:br>
                <a:rPr lang="en-US" sz="2400" b="1" dirty="0">
                  <a:solidFill>
                    <a:srgbClr val="FFFFFF"/>
                  </a:solidFill>
                </a:rPr>
              </a:br>
              <a:r>
                <a:rPr lang="en-US" sz="1400" dirty="0">
                  <a:solidFill>
                    <a:srgbClr val="FFFFFF"/>
                  </a:solidFill>
                </a:rPr>
                <a:t>State of the art</a:t>
              </a: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282235" y="2559338"/>
              <a:ext cx="1211892" cy="1211892"/>
            </a:xfrm>
            <a:prstGeom prst="ellipse">
              <a:avLst/>
            </a:prstGeom>
            <a:solidFill>
              <a:srgbClr val="1448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20"/>
                </a:lnSpc>
              </a:pPr>
              <a:r>
                <a:rPr lang="en-US" sz="2800" b="1" dirty="0">
                  <a:solidFill>
                    <a:srgbClr val="FFFFFF"/>
                  </a:solidFill>
                </a:rPr>
                <a:t>80</a:t>
              </a:r>
              <a:r>
                <a:rPr lang="en-US" sz="2400" b="1" dirty="0">
                  <a:solidFill>
                    <a:srgbClr val="FFFFFF"/>
                  </a:solidFill>
                </a:rPr>
                <a:t/>
              </a:r>
              <a:br>
                <a:rPr lang="en-US" sz="2400" b="1" dirty="0">
                  <a:solidFill>
                    <a:srgbClr val="FFFFFF"/>
                  </a:solidFill>
                </a:rPr>
              </a:br>
              <a:r>
                <a:rPr lang="en-US" sz="1400" dirty="0">
                  <a:solidFill>
                    <a:srgbClr val="FFFFFF"/>
                  </a:solidFill>
                </a:rPr>
                <a:t>Best practice</a:t>
              </a: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282235" y="3968374"/>
              <a:ext cx="1211892" cy="1211892"/>
            </a:xfrm>
            <a:prstGeom prst="ellipse">
              <a:avLst/>
            </a:prstGeom>
            <a:solidFill>
              <a:srgbClr val="14489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20"/>
                </a:lnSpc>
              </a:pPr>
              <a:r>
                <a:rPr lang="en-US" sz="2800" b="1" dirty="0">
                  <a:solidFill>
                    <a:srgbClr val="FFFFFF"/>
                  </a:solidFill>
                </a:rPr>
                <a:t>60</a:t>
              </a:r>
              <a:r>
                <a:rPr lang="en-US" sz="2400" b="1" dirty="0">
                  <a:solidFill>
                    <a:srgbClr val="FFFFFF"/>
                  </a:solidFill>
                </a:rPr>
                <a:t/>
              </a:r>
              <a:br>
                <a:rPr lang="en-US" sz="2400" b="1" dirty="0">
                  <a:solidFill>
                    <a:srgbClr val="FFFFFF"/>
                  </a:solidFill>
                </a:rPr>
              </a:br>
              <a:r>
                <a:rPr lang="en-US" sz="1400" dirty="0">
                  <a:solidFill>
                    <a:srgbClr val="FFFFFF"/>
                  </a:solidFill>
                </a:rPr>
                <a:t>Minimum</a:t>
              </a:r>
              <a:br>
                <a:rPr lang="en-US" sz="1400" dirty="0">
                  <a:solidFill>
                    <a:srgbClr val="FFFFFF"/>
                  </a:solidFill>
                </a:rPr>
              </a:br>
              <a:r>
                <a:rPr lang="en-US" sz="1400" dirty="0">
                  <a:solidFill>
                    <a:srgbClr val="FFFFFF"/>
                  </a:solidFill>
                </a:rPr>
                <a:t>acceptable</a:t>
              </a: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1696583" y="5301208"/>
              <a:ext cx="1211892" cy="12118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20"/>
                </a:lnSpc>
              </a:pPr>
              <a:r>
                <a:rPr lang="en-US" sz="2800" b="1" dirty="0">
                  <a:solidFill>
                    <a:srgbClr val="FFFFFF"/>
                  </a:solidFill>
                </a:rPr>
                <a:t>fail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341504" y="3864368"/>
              <a:ext cx="7151115" cy="0"/>
            </a:xfrm>
            <a:prstGeom prst="line">
              <a:avLst/>
            </a:prstGeom>
            <a:ln w="38100" cmpd="sng">
              <a:solidFill>
                <a:schemeClr val="accent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 userDrawn="1"/>
          </p:nvGrpSpPr>
          <p:grpSpPr>
            <a:xfrm>
              <a:off x="1696583" y="2559338"/>
              <a:ext cx="2799220" cy="1211892"/>
              <a:chOff x="1967516" y="2618607"/>
              <a:chExt cx="2799220" cy="1211892"/>
            </a:xfrm>
          </p:grpSpPr>
          <p:sp>
            <p:nvSpPr>
              <p:cNvPr id="27" name="Rounded Rectangle 26"/>
              <p:cNvSpPr/>
              <p:nvPr userDrawn="1"/>
            </p:nvSpPr>
            <p:spPr>
              <a:xfrm>
                <a:off x="2483564" y="2730520"/>
                <a:ext cx="2283172" cy="960946"/>
              </a:xfrm>
              <a:prstGeom prst="roundRect">
                <a:avLst>
                  <a:gd name="adj" fmla="val 81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4000"/>
                <a:r>
                  <a:rPr lang="en-US" sz="1600" b="1" dirty="0">
                    <a:solidFill>
                      <a:prstClr val="white"/>
                    </a:solidFill>
                  </a:rPr>
                  <a:t>Unconditional</a:t>
                </a:r>
              </a:p>
            </p:txBody>
          </p:sp>
          <p:sp>
            <p:nvSpPr>
              <p:cNvPr id="28" name="Oval 27"/>
              <p:cNvSpPr/>
              <p:nvPr userDrawn="1"/>
            </p:nvSpPr>
            <p:spPr>
              <a:xfrm>
                <a:off x="1967516" y="2618607"/>
                <a:ext cx="1211892" cy="121189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620"/>
                  </a:lnSpc>
                </a:pPr>
                <a:r>
                  <a:rPr lang="en-US" sz="2800" b="1" dirty="0">
                    <a:solidFill>
                      <a:srgbClr val="FFFFFF"/>
                    </a:solidFill>
                  </a:rPr>
                  <a:t>pass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 userDrawn="1"/>
          </p:nvGrpSpPr>
          <p:grpSpPr>
            <a:xfrm>
              <a:off x="1696583" y="3968374"/>
              <a:ext cx="2799220" cy="1211892"/>
              <a:chOff x="1967516" y="3951440"/>
              <a:chExt cx="2799220" cy="1211892"/>
            </a:xfrm>
          </p:grpSpPr>
          <p:sp>
            <p:nvSpPr>
              <p:cNvPr id="25" name="Rounded Rectangle 24"/>
              <p:cNvSpPr/>
              <p:nvPr userDrawn="1"/>
            </p:nvSpPr>
            <p:spPr>
              <a:xfrm>
                <a:off x="2483563" y="4077072"/>
                <a:ext cx="2283173" cy="960946"/>
              </a:xfrm>
              <a:prstGeom prst="roundRect">
                <a:avLst>
                  <a:gd name="adj" fmla="val 81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4000"/>
                <a:r>
                  <a:rPr lang="en-US" sz="1600" b="1" dirty="0">
                    <a:solidFill>
                      <a:prstClr val="white"/>
                    </a:solidFill>
                  </a:rPr>
                  <a:t>Conditional</a:t>
                </a:r>
              </a:p>
            </p:txBody>
          </p:sp>
          <p:sp>
            <p:nvSpPr>
              <p:cNvPr id="26" name="Oval 25"/>
              <p:cNvSpPr/>
              <p:nvPr userDrawn="1"/>
            </p:nvSpPr>
            <p:spPr>
              <a:xfrm>
                <a:off x="1967516" y="3951440"/>
                <a:ext cx="1211892" cy="121189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0" rIns="0" bIns="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620"/>
                  </a:lnSpc>
                </a:pPr>
                <a:r>
                  <a:rPr lang="en-US" sz="2800" b="1" dirty="0">
                    <a:solidFill>
                      <a:srgbClr val="FFFFFF"/>
                    </a:solidFill>
                  </a:rPr>
                  <a:t>pass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>
              <a:off x="5450806" y="3582093"/>
              <a:ext cx="199909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58595B"/>
                  </a:solidFill>
                </a:rPr>
                <a:t>Average score required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5061519" y="4094006"/>
              <a:ext cx="2371831" cy="960946"/>
            </a:xfrm>
            <a:prstGeom prst="roundRect">
              <a:avLst>
                <a:gd name="adj" fmla="val 8182"/>
              </a:avLst>
            </a:prstGeom>
            <a:solidFill>
              <a:srgbClr val="14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prstClr val="white"/>
                  </a:solidFill>
                </a:rPr>
                <a:t>Conditions that </a:t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r>
                <a:rPr lang="en-US" sz="1400" b="1" dirty="0">
                  <a:solidFill>
                    <a:prstClr val="white"/>
                  </a:solidFill>
                </a:rPr>
                <a:t>require improvements</a:t>
              </a:r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5061519" y="5432483"/>
              <a:ext cx="2371831" cy="960946"/>
            </a:xfrm>
            <a:prstGeom prst="roundRect">
              <a:avLst>
                <a:gd name="adj" fmla="val 8182"/>
              </a:avLst>
            </a:prstGeom>
            <a:solidFill>
              <a:srgbClr val="14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prstClr val="white"/>
                  </a:solidFill>
                </a:rPr>
                <a:t>Assumed pull to</a:t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r>
                <a:rPr lang="en-US" sz="1400" b="1" dirty="0">
                  <a:solidFill>
                    <a:prstClr val="white"/>
                  </a:solidFill>
                </a:rPr>
                <a:t>motivate improvements</a:t>
              </a:r>
            </a:p>
          </p:txBody>
        </p:sp>
        <p:cxnSp>
          <p:nvCxnSpPr>
            <p:cNvPr id="23" name="Straight Arrow Connector 22"/>
            <p:cNvCxnSpPr/>
            <p:nvPr userDrawn="1"/>
          </p:nvCxnSpPr>
          <p:spPr>
            <a:xfrm flipV="1">
              <a:off x="4775199" y="4094006"/>
              <a:ext cx="0" cy="960946"/>
            </a:xfrm>
            <a:prstGeom prst="straightConnector1">
              <a:avLst/>
            </a:prstGeom>
            <a:ln w="76200" cmpd="sng">
              <a:solidFill>
                <a:schemeClr val="accent5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 userDrawn="1"/>
          </p:nvCxnSpPr>
          <p:spPr>
            <a:xfrm flipV="1">
              <a:off x="4775199" y="5436757"/>
              <a:ext cx="0" cy="960946"/>
            </a:xfrm>
            <a:prstGeom prst="straightConnector1">
              <a:avLst/>
            </a:prstGeom>
            <a:ln w="76200" cmpd="sng">
              <a:solidFill>
                <a:schemeClr val="accent4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1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4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32441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CF3EA18-ED86-8245-8BBF-AF158A42CC4A}" type="slidenum">
              <a:rPr lang="en-US" smtClean="0">
                <a:solidFill>
                  <a:srgbClr val="58595B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8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32441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CF3EA18-ED86-8245-8BBF-AF158A42CC4A}" type="slidenum">
              <a:rPr lang="en-US" smtClean="0">
                <a:solidFill>
                  <a:srgbClr val="58595B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2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32441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CF3EA18-ED86-8245-8BBF-AF158A42CC4A}" type="slidenum">
              <a:rPr lang="en-US" smtClean="0">
                <a:solidFill>
                  <a:srgbClr val="58595B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8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32441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CF3EA18-ED86-8245-8BBF-AF158A42CC4A}" type="slidenum">
              <a:rPr lang="en-US" smtClean="0">
                <a:solidFill>
                  <a:srgbClr val="58595B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4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32441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CF3EA18-ED86-8245-8BBF-AF158A42CC4A}" type="slidenum">
              <a:rPr lang="en-US" smtClean="0">
                <a:solidFill>
                  <a:srgbClr val="58595B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5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32441" y="6465358"/>
            <a:ext cx="903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CF3EA18-ED86-8245-8BBF-AF158A42CC4A}" type="slidenum">
              <a:rPr lang="en-US" smtClean="0">
                <a:solidFill>
                  <a:srgbClr val="58595B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8595B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855" y="242831"/>
            <a:ext cx="843770" cy="6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5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61075" y="4126832"/>
            <a:ext cx="10778959" cy="12151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4600" dirty="0" smtClean="0"/>
              <a:t>Global collaboration | Positive impacts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200" dirty="0" smtClean="0"/>
              <a:t>Delivering lasting improvements for healthy oceans</a:t>
            </a:r>
            <a:endParaRPr lang="en-GB" sz="4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61075" y="5546557"/>
            <a:ext cx="8415867" cy="551582"/>
          </a:xfrm>
        </p:spPr>
        <p:txBody>
          <a:bodyPr/>
          <a:lstStyle/>
          <a:p>
            <a:r>
              <a:rPr lang="en-GB" dirty="0" smtClean="0"/>
              <a:t>Marine Stewardship Council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4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MSC Standard evaluates fishing sustainability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F3EA18-ED86-8245-8BBF-AF158A42CC4A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98592" y="6494031"/>
            <a:ext cx="2544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dirty="0">
                <a:solidFill>
                  <a:prstClr val="white"/>
                </a:solidFill>
              </a:rPr>
              <a:t>www.msc.org/global-impacts</a:t>
            </a:r>
          </a:p>
        </p:txBody>
      </p:sp>
    </p:spTree>
    <p:extLst>
      <p:ext uri="{BB962C8B-B14F-4D97-AF65-F5344CB8AC3E}">
        <p14:creationId xmlns:p14="http://schemas.microsoft.com/office/powerpoint/2010/main" val="27241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811710"/>
              </p:ext>
            </p:extLst>
          </p:nvPr>
        </p:nvGraphicFramePr>
        <p:xfrm>
          <a:off x="319205" y="257578"/>
          <a:ext cx="5378734" cy="74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734"/>
              </a:tblGrid>
              <a:tr h="74360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3200" dirty="0" smtClean="0"/>
                        <a:t>GIR - Key highlights</a:t>
                      </a:r>
                      <a:endParaRPr lang="en-GB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3199" y="1205220"/>
            <a:ext cx="561074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white"/>
                </a:solidFill>
              </a:rPr>
              <a:t>Global collaboration has doubled </a:t>
            </a:r>
            <a:r>
              <a:rPr lang="en-GB" dirty="0" smtClean="0">
                <a:solidFill>
                  <a:prstClr val="white"/>
                </a:solidFill>
              </a:rPr>
              <a:t>MSC certified catch </a:t>
            </a:r>
            <a:r>
              <a:rPr lang="en-GB" dirty="0">
                <a:solidFill>
                  <a:prstClr val="white"/>
                </a:solidFill>
              </a:rPr>
              <a:t>and tripled chain of custody </a:t>
            </a:r>
            <a:r>
              <a:rPr lang="en-GB" dirty="0" smtClean="0">
                <a:solidFill>
                  <a:prstClr val="white"/>
                </a:solidFill>
              </a:rPr>
              <a:t>commitments </a:t>
            </a:r>
            <a:r>
              <a:rPr lang="en-GB" dirty="0">
                <a:solidFill>
                  <a:prstClr val="white"/>
                </a:solidFill>
              </a:rPr>
              <a:t>since 2010. </a:t>
            </a:r>
            <a:br>
              <a:rPr lang="en-GB" dirty="0">
                <a:solidFill>
                  <a:prstClr val="white"/>
                </a:solidFill>
              </a:rPr>
            </a:br>
            <a:endParaRPr lang="en-GB" dirty="0">
              <a:solidFill>
                <a:prstClr val="white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prstClr val="white"/>
                </a:solidFill>
              </a:rPr>
              <a:t>94% </a:t>
            </a:r>
            <a:r>
              <a:rPr lang="en-GB" dirty="0">
                <a:solidFill>
                  <a:prstClr val="white"/>
                </a:solidFill>
              </a:rPr>
              <a:t>of MSC certified fisheries made at least one improvement to strengthen the sustainability of their operations.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GB" dirty="0">
              <a:solidFill>
                <a:prstClr val="white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prstClr val="white"/>
                </a:solidFill>
              </a:rPr>
              <a:t>99.6%</a:t>
            </a:r>
            <a:r>
              <a:rPr lang="en-GB" dirty="0" smtClean="0">
                <a:solidFill>
                  <a:prstClr val="white"/>
                </a:solidFill>
              </a:rPr>
              <a:t> of MSC labelled products that were DNA tested were correctly labelled.</a:t>
            </a:r>
            <a:r>
              <a:rPr lang="en-GB" sz="1600" dirty="0">
                <a:solidFill>
                  <a:prstClr val="white"/>
                </a:solidFill>
              </a:rPr>
              <a:t/>
            </a:r>
            <a:br>
              <a:rPr lang="en-GB" sz="1600" dirty="0">
                <a:solidFill>
                  <a:prstClr val="white"/>
                </a:solidFill>
              </a:rPr>
            </a:br>
            <a:endParaRPr lang="en-GB" sz="1600" dirty="0">
              <a:solidFill>
                <a:prstClr val="white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prstClr val="white"/>
                </a:solidFill>
              </a:rPr>
              <a:t>36% </a:t>
            </a:r>
            <a:r>
              <a:rPr lang="en-GB" dirty="0">
                <a:solidFill>
                  <a:prstClr val="white"/>
                </a:solidFill>
              </a:rPr>
              <a:t>of fishery assessments received stakeholder inputs, 12.5% lead to changes in scores, and 5-6% commented fishery assessment with added conditions. </a:t>
            </a:r>
            <a:br>
              <a:rPr lang="en-GB" dirty="0">
                <a:solidFill>
                  <a:prstClr val="white"/>
                </a:solidFill>
              </a:rPr>
            </a:br>
            <a:endParaRPr lang="en-GB" dirty="0">
              <a:solidFill>
                <a:prstClr val="white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white"/>
                </a:solidFill>
              </a:rPr>
              <a:t>Stocks targeted by MSC fisheries are well managed. Targeted European stocks are </a:t>
            </a:r>
            <a:r>
              <a:rPr lang="en-GB" dirty="0" smtClean="0">
                <a:solidFill>
                  <a:prstClr val="white"/>
                </a:solidFill>
              </a:rPr>
              <a:t>better managed than </a:t>
            </a:r>
            <a:r>
              <a:rPr lang="en-GB" dirty="0">
                <a:solidFill>
                  <a:prstClr val="white"/>
                </a:solidFill>
              </a:rPr>
              <a:t>before MSC certification.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98592" y="6494031"/>
            <a:ext cx="2544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dirty="0">
                <a:solidFill>
                  <a:prstClr val="white"/>
                </a:solidFill>
              </a:rPr>
              <a:t>www.msc.org/global-impacts</a:t>
            </a:r>
          </a:p>
        </p:txBody>
      </p:sp>
    </p:spTree>
    <p:extLst>
      <p:ext uri="{BB962C8B-B14F-4D97-AF65-F5344CB8AC3E}">
        <p14:creationId xmlns:p14="http://schemas.microsoft.com/office/powerpoint/2010/main" val="40616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564" y="1259457"/>
            <a:ext cx="8194714" cy="391742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F3EA18-ED86-8245-8BBF-AF158A42CC4A}" type="slidenum">
              <a:rPr lang="en-US" smtClean="0">
                <a:solidFill>
                  <a:srgbClr val="005DAA"/>
                </a:solidFill>
              </a:rPr>
              <a:pPr/>
              <a:t>5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Growing </a:t>
            </a:r>
            <a:r>
              <a:rPr lang="en-GB" dirty="0" smtClean="0">
                <a:solidFill>
                  <a:schemeClr val="bg1"/>
                </a:solidFill>
              </a:rPr>
              <a:t>support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57494" y="6072431"/>
            <a:ext cx="500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>
                <a:solidFill>
                  <a:srgbClr val="58595B"/>
                </a:solidFill>
              </a:rPr>
              <a:t>Number of certified fisheries in December 2015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014014" y="5309072"/>
            <a:ext cx="8197264" cy="772148"/>
            <a:chOff x="259458" y="4847727"/>
            <a:chExt cx="7593975" cy="476785"/>
          </a:xfrm>
        </p:grpSpPr>
        <p:sp>
          <p:nvSpPr>
            <p:cNvPr id="9" name="Rectangle 8"/>
            <p:cNvSpPr/>
            <p:nvPr/>
          </p:nvSpPr>
          <p:spPr>
            <a:xfrm>
              <a:off x="259458" y="4847727"/>
              <a:ext cx="7593975" cy="476785"/>
            </a:xfrm>
            <a:prstGeom prst="rect">
              <a:avLst/>
            </a:prstGeom>
            <a:solidFill>
              <a:srgbClr val="34A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592" y="4919431"/>
              <a:ext cx="923925" cy="3333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38517" y="4906731"/>
              <a:ext cx="990600" cy="37147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11525" y="4877622"/>
              <a:ext cx="1019175" cy="4191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49134" y="4876694"/>
              <a:ext cx="1028700" cy="381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25459" y="4919431"/>
              <a:ext cx="933450" cy="3619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56741" y="4905714"/>
              <a:ext cx="895350" cy="3905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90191" y="4909372"/>
              <a:ext cx="723900" cy="40005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9198592" y="6494031"/>
            <a:ext cx="2544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dirty="0">
                <a:solidFill>
                  <a:srgbClr val="0070C0"/>
                </a:solidFill>
              </a:rPr>
              <a:t>www.msc.org/global-impacts</a:t>
            </a:r>
          </a:p>
        </p:txBody>
      </p:sp>
    </p:spTree>
    <p:extLst>
      <p:ext uri="{BB962C8B-B14F-4D97-AF65-F5344CB8AC3E}">
        <p14:creationId xmlns:p14="http://schemas.microsoft.com/office/powerpoint/2010/main" val="34579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829614" y="1032251"/>
            <a:ext cx="6362385" cy="3460873"/>
            <a:chOff x="5829614" y="1032251"/>
            <a:chExt cx="6362385" cy="3460873"/>
          </a:xfrm>
        </p:grpSpPr>
        <p:sp>
          <p:nvSpPr>
            <p:cNvPr id="26" name="Rectangle 25"/>
            <p:cNvSpPr/>
            <p:nvPr/>
          </p:nvSpPr>
          <p:spPr>
            <a:xfrm>
              <a:off x="5829614" y="1037231"/>
              <a:ext cx="6362385" cy="3455893"/>
            </a:xfrm>
            <a:prstGeom prst="rect">
              <a:avLst/>
            </a:prstGeom>
            <a:solidFill>
              <a:srgbClr val="DF82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2591" y="1032251"/>
              <a:ext cx="4916431" cy="3460873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F3EA18-ED86-8245-8BBF-AF158A42CC4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6314" y="280145"/>
            <a:ext cx="10077871" cy="430887"/>
          </a:xfrm>
        </p:spPr>
        <p:txBody>
          <a:bodyPr/>
          <a:lstStyle/>
          <a:p>
            <a:r>
              <a:rPr lang="en-GB" dirty="0" smtClean="0"/>
              <a:t>Accessibility </a:t>
            </a:r>
            <a:r>
              <a:rPr lang="en-GB" dirty="0" smtClean="0"/>
              <a:t>tools </a:t>
            </a:r>
            <a:r>
              <a:rPr lang="en-GB" dirty="0" smtClean="0"/>
              <a:t>and capacity building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1037231"/>
            <a:ext cx="5829614" cy="5820770"/>
          </a:xfrm>
          <a:prstGeom prst="rect">
            <a:avLst/>
          </a:prstGeom>
          <a:solidFill>
            <a:srgbClr val="99D7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461626" y="2441671"/>
            <a:ext cx="4915592" cy="914400"/>
            <a:chOff x="461626" y="2441671"/>
            <a:chExt cx="4915592" cy="914400"/>
          </a:xfrm>
          <a:solidFill>
            <a:srgbClr val="DF825B"/>
          </a:solidFill>
        </p:grpSpPr>
        <p:sp>
          <p:nvSpPr>
            <p:cNvPr id="15" name="Rounded Rectangle 14"/>
            <p:cNvSpPr/>
            <p:nvPr/>
          </p:nvSpPr>
          <p:spPr>
            <a:xfrm>
              <a:off x="1220095" y="2594568"/>
              <a:ext cx="4157123" cy="586853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/>
                <a:t>  Develop improvement action plan</a:t>
              </a:r>
              <a:endParaRPr lang="en-GB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461626" y="2441671"/>
              <a:ext cx="914400" cy="914400"/>
            </a:xfrm>
            <a:prstGeom prst="ellips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2</a:t>
              </a:r>
              <a:endParaRPr lang="en-GB" sz="24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1626" y="3851511"/>
            <a:ext cx="4915592" cy="914400"/>
            <a:chOff x="461626" y="3906103"/>
            <a:chExt cx="4915592" cy="914400"/>
          </a:xfrm>
        </p:grpSpPr>
        <p:sp>
          <p:nvSpPr>
            <p:cNvPr id="18" name="Rounded Rectangle 17"/>
            <p:cNvSpPr/>
            <p:nvPr/>
          </p:nvSpPr>
          <p:spPr>
            <a:xfrm>
              <a:off x="1220095" y="4059000"/>
              <a:ext cx="4157123" cy="586853"/>
            </a:xfrm>
            <a:prstGeom prst="roundRect">
              <a:avLst/>
            </a:prstGeom>
            <a:solidFill>
              <a:srgbClr val="DF82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/>
                <a:t>  Implement actions &amp; track progress</a:t>
              </a:r>
              <a:endParaRPr lang="en-GB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61626" y="3906103"/>
              <a:ext cx="914400" cy="914400"/>
            </a:xfrm>
            <a:prstGeom prst="ellipse">
              <a:avLst/>
            </a:prstGeom>
            <a:solidFill>
              <a:srgbClr val="DF825B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3</a:t>
              </a:r>
              <a:endParaRPr lang="en-GB" sz="2400" b="1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6026" y="1876781"/>
            <a:ext cx="3257550" cy="71394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76314" y="1128712"/>
            <a:ext cx="5000904" cy="914400"/>
            <a:chOff x="376314" y="1128712"/>
            <a:chExt cx="5000904" cy="914400"/>
          </a:xfrm>
          <a:solidFill>
            <a:srgbClr val="DF825B"/>
          </a:solidFill>
        </p:grpSpPr>
        <p:sp>
          <p:nvSpPr>
            <p:cNvPr id="13" name="Rounded Rectangle 12"/>
            <p:cNvSpPr/>
            <p:nvPr/>
          </p:nvSpPr>
          <p:spPr>
            <a:xfrm>
              <a:off x="1134783" y="1281609"/>
              <a:ext cx="4242435" cy="586853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/>
                <a:t>  Undertake </a:t>
              </a:r>
              <a:r>
                <a:rPr lang="en-GB" dirty="0"/>
                <a:t>MSC Pre-assessment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76314" y="1128712"/>
              <a:ext cx="914400" cy="914400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1</a:t>
              </a:r>
              <a:endParaRPr lang="en-GB" sz="24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0714" y="3285057"/>
            <a:ext cx="3648075" cy="716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3546" y="4658607"/>
            <a:ext cx="3219450" cy="625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9674" y="6045955"/>
            <a:ext cx="3257550" cy="70968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75077" y="5261351"/>
            <a:ext cx="4802141" cy="914400"/>
            <a:chOff x="575077" y="5370535"/>
            <a:chExt cx="4802141" cy="914400"/>
          </a:xfrm>
        </p:grpSpPr>
        <p:sp>
          <p:nvSpPr>
            <p:cNvPr id="20" name="Rounded Rectangle 19"/>
            <p:cNvSpPr/>
            <p:nvPr/>
          </p:nvSpPr>
          <p:spPr>
            <a:xfrm>
              <a:off x="1333546" y="5523432"/>
              <a:ext cx="4043672" cy="586853"/>
            </a:xfrm>
            <a:prstGeom prst="roundRect">
              <a:avLst/>
            </a:prstGeom>
            <a:solidFill>
              <a:srgbClr val="DF82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/>
                <a:t>  Enter MSC full assessment</a:t>
              </a:r>
              <a:endParaRPr lang="en-GB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575077" y="5370535"/>
              <a:ext cx="914400" cy="914400"/>
            </a:xfrm>
            <a:prstGeom prst="ellipse">
              <a:avLst/>
            </a:prstGeom>
            <a:solidFill>
              <a:srgbClr val="DF825B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4</a:t>
              </a:r>
              <a:endParaRPr lang="en-GB" sz="2400" b="1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6344139" y="4863688"/>
            <a:ext cx="533333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23 fisheries in 13 developing countries </a:t>
            </a:r>
            <a:r>
              <a:rPr lang="en-GB" dirty="0" smtClean="0"/>
              <a:t>engaging in Fishery Improvement Projects (FIPs) have publicly report their improvements using MSC Benchmarking and Tracking tool (BMT)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9198592" y="6494031"/>
            <a:ext cx="2544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www.msc.org/global-impacts</a:t>
            </a:r>
            <a:endParaRPr lang="en-GB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8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967" y="668740"/>
            <a:ext cx="5295332" cy="569111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/>
            <a:r>
              <a:rPr lang="en-GB" dirty="0" smtClean="0">
                <a:solidFill>
                  <a:srgbClr val="58595B"/>
                </a:solidFill>
              </a:rPr>
              <a:t/>
            </a:r>
            <a:br>
              <a:rPr lang="en-GB" dirty="0" smtClean="0">
                <a:solidFill>
                  <a:srgbClr val="58595B"/>
                </a:solidFill>
              </a:rPr>
            </a:br>
            <a:r>
              <a:rPr lang="en-GB" sz="3000" dirty="0">
                <a:solidFill>
                  <a:srgbClr val="58595B"/>
                </a:solidFill>
                <a:latin typeface="+mj-lt"/>
              </a:rPr>
              <a:t> </a:t>
            </a:r>
            <a:r>
              <a:rPr lang="en-GB" sz="3200" b="1" dirty="0">
                <a:solidFill>
                  <a:schemeClr val="tx1"/>
                </a:solidFill>
              </a:rPr>
              <a:t>Some thoughts</a:t>
            </a:r>
          </a:p>
          <a:p>
            <a:pPr defTabSz="457200"/>
            <a:endParaRPr lang="en-GB" dirty="0" smtClean="0">
              <a:solidFill>
                <a:srgbClr val="58595B"/>
              </a:solidFill>
            </a:endParaRPr>
          </a:p>
          <a:p>
            <a:pPr marL="285750" indent="-285750" defTabSz="457200">
              <a:buFont typeface="Wingdings" panose="05000000000000000000" pitchFamily="2" charset="2"/>
              <a:buChar char="Ø"/>
            </a:pPr>
            <a:endParaRPr lang="en-GB" dirty="0">
              <a:solidFill>
                <a:srgbClr val="58595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642" y="1569606"/>
            <a:ext cx="517465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What </a:t>
            </a:r>
            <a:r>
              <a:rPr lang="en-GB" b="1" dirty="0">
                <a:solidFill>
                  <a:srgbClr val="FF0000"/>
                </a:solidFill>
              </a:rPr>
              <a:t>is the MSC?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Market mechanism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Science-based </a:t>
            </a:r>
            <a:r>
              <a:rPr lang="en-GB" sz="1400" dirty="0"/>
              <a:t>sustainability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Stakeholder driven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Voluntary </a:t>
            </a:r>
            <a:endParaRPr lang="en-GB" sz="1400" dirty="0"/>
          </a:p>
          <a:p>
            <a:endParaRPr lang="en-GB" sz="1400" dirty="0"/>
          </a:p>
          <a:p>
            <a:r>
              <a:rPr lang="en-GB" b="1" dirty="0" smtClean="0">
                <a:solidFill>
                  <a:srgbClr val="FF0000"/>
                </a:solidFill>
              </a:rPr>
              <a:t>Has </a:t>
            </a:r>
            <a:r>
              <a:rPr lang="en-GB" b="1" dirty="0">
                <a:solidFill>
                  <a:srgbClr val="FF0000"/>
                </a:solidFill>
              </a:rPr>
              <a:t>MSC missed the mark?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1400" dirty="0"/>
              <a:t>Could we do better by making the standard more achievable?</a:t>
            </a:r>
          </a:p>
          <a:p>
            <a:r>
              <a:rPr lang="en-GB" sz="1400" dirty="0"/>
              <a:t>OR, are we just not there YET?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Is </a:t>
            </a:r>
            <a:r>
              <a:rPr lang="en-GB" b="1" dirty="0">
                <a:solidFill>
                  <a:srgbClr val="FF0000"/>
                </a:solidFill>
              </a:rPr>
              <a:t>not being certified really a barrier to trade?</a:t>
            </a:r>
          </a:p>
          <a:p>
            <a:endParaRPr lang="en-GB" dirty="0"/>
          </a:p>
          <a:p>
            <a:r>
              <a:rPr lang="en-GB" sz="1400" dirty="0"/>
              <a:t>OR is not being ‘</a:t>
            </a:r>
            <a:r>
              <a:rPr lang="en-GB" sz="1400" b="1" dirty="0"/>
              <a:t>certifiable</a:t>
            </a:r>
            <a:r>
              <a:rPr lang="en-GB" sz="1400" dirty="0"/>
              <a:t>’ </a:t>
            </a:r>
            <a:r>
              <a:rPr lang="en-GB" sz="1400" dirty="0" smtClean="0"/>
              <a:t>the bigger issue?</a:t>
            </a:r>
            <a:endParaRPr lang="en-GB" sz="1400" dirty="0"/>
          </a:p>
          <a:p>
            <a:pPr defTabSz="457200"/>
            <a:endParaRPr lang="en-GB" dirty="0">
              <a:solidFill>
                <a:srgbClr val="58595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98592" y="6494031"/>
            <a:ext cx="2544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dirty="0" smtClean="0">
                <a:solidFill>
                  <a:prstClr val="white"/>
                </a:solidFill>
              </a:rPr>
              <a:t>www.msc.org/global-impacts</a:t>
            </a:r>
            <a:endParaRPr lang="en-GB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/>
          <p:cNvSpPr/>
          <p:nvPr/>
        </p:nvSpPr>
        <p:spPr>
          <a:xfrm>
            <a:off x="654725" y="1732547"/>
            <a:ext cx="6172835" cy="4732811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828052" y="3436598"/>
            <a:ext cx="4004494" cy="369332"/>
          </a:xfrm>
        </p:spPr>
        <p:txBody>
          <a:bodyPr/>
          <a:lstStyle/>
          <a:p>
            <a:r>
              <a:rPr lang="en-GB" b="0" dirty="0" smtClean="0"/>
              <a:t>Visit</a:t>
            </a:r>
            <a:r>
              <a:rPr lang="en-GB" dirty="0" smtClean="0"/>
              <a:t> </a:t>
            </a:r>
            <a:r>
              <a:rPr lang="en-GB" sz="2400" dirty="0" smtClean="0"/>
              <a:t>msc.org/global-impacts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60053" y="5879312"/>
            <a:ext cx="5962180" cy="307777"/>
          </a:xfrm>
        </p:spPr>
        <p:txBody>
          <a:bodyPr/>
          <a:lstStyle/>
          <a:p>
            <a:r>
              <a:rPr lang="en-GB" sz="2000" dirty="0" smtClean="0"/>
              <a:t>michael.marriott@msc.org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F3EA18-ED86-8245-8BBF-AF158A42CC4A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61067" y="1905001"/>
            <a:ext cx="2822889" cy="677108"/>
          </a:xfrm>
        </p:spPr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28052" y="4253529"/>
            <a:ext cx="4261038" cy="1341906"/>
          </a:xfrm>
        </p:spPr>
        <p:txBody>
          <a:bodyPr/>
          <a:lstStyle/>
          <a:p>
            <a:r>
              <a:rPr lang="en-GB" sz="2000" b="1" dirty="0"/>
              <a:t>Further resources: </a:t>
            </a:r>
          </a:p>
          <a:p>
            <a:r>
              <a:rPr lang="en-GB" sz="2000" dirty="0" smtClean="0"/>
              <a:t>www.msc.org/2016-impacts-appendix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798008" y="6091960"/>
            <a:ext cx="1368676" cy="184666"/>
          </a:xfrm>
        </p:spPr>
        <p:txBody>
          <a:bodyPr/>
          <a:lstStyle/>
          <a:p>
            <a:r>
              <a:rPr lang="en-GB" dirty="0" smtClean="0"/>
              <a:t>/global-impacts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5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 MSC Template &amp; Guide">
  <a:themeElements>
    <a:clrScheme name="MSC Style Guide Themes">
      <a:dk1>
        <a:srgbClr val="58595B"/>
      </a:dk1>
      <a:lt1>
        <a:sysClr val="window" lastClr="FFFFFF"/>
      </a:lt1>
      <a:dk2>
        <a:srgbClr val="005DAA"/>
      </a:dk2>
      <a:lt2>
        <a:srgbClr val="FFFFFF"/>
      </a:lt2>
      <a:accent1>
        <a:srgbClr val="009AC7"/>
      </a:accent1>
      <a:accent2>
        <a:srgbClr val="00B6DE"/>
      </a:accent2>
      <a:accent3>
        <a:srgbClr val="00B194"/>
      </a:accent3>
      <a:accent4>
        <a:srgbClr val="96B907"/>
      </a:accent4>
      <a:accent5>
        <a:srgbClr val="F89728"/>
      </a:accent5>
      <a:accent6>
        <a:srgbClr val="FDB91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5 MSC Template - v1" id="{03A2FA33-8C2A-45B8-B661-4EF8FF48AA61}" vid="{0AAFB5BB-6D70-4062-B3A4-88F9B5C97CBA}"/>
    </a:ext>
  </a:extLst>
</a:theme>
</file>

<file path=ppt/theme/theme2.xml><?xml version="1.0" encoding="utf-8"?>
<a:theme xmlns:a="http://schemas.openxmlformats.org/drawingml/2006/main" name="1_2015 MSC Template &amp; Guide">
  <a:themeElements>
    <a:clrScheme name="MSC Style Guide Themes">
      <a:dk1>
        <a:srgbClr val="58595B"/>
      </a:dk1>
      <a:lt1>
        <a:sysClr val="window" lastClr="FFFFFF"/>
      </a:lt1>
      <a:dk2>
        <a:srgbClr val="005DAA"/>
      </a:dk2>
      <a:lt2>
        <a:srgbClr val="FFFFFF"/>
      </a:lt2>
      <a:accent1>
        <a:srgbClr val="009AC7"/>
      </a:accent1>
      <a:accent2>
        <a:srgbClr val="00B6DE"/>
      </a:accent2>
      <a:accent3>
        <a:srgbClr val="00B194"/>
      </a:accent3>
      <a:accent4>
        <a:srgbClr val="96B907"/>
      </a:accent4>
      <a:accent5>
        <a:srgbClr val="F89728"/>
      </a:accent5>
      <a:accent6>
        <a:srgbClr val="FDB91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5 MSC Template - v1" id="{03A2FA33-8C2A-45B8-B661-4EF8FF48AA61}" vid="{0AAFB5BB-6D70-4062-B3A4-88F9B5C97CBA}"/>
    </a:ext>
  </a:extLst>
</a:theme>
</file>

<file path=ppt/theme/theme3.xml><?xml version="1.0" encoding="utf-8"?>
<a:theme xmlns:a="http://schemas.openxmlformats.org/drawingml/2006/main" name="2_2015 MSC Template &amp; Guide">
  <a:themeElements>
    <a:clrScheme name="MSC Style Guide Themes">
      <a:dk1>
        <a:srgbClr val="58595B"/>
      </a:dk1>
      <a:lt1>
        <a:sysClr val="window" lastClr="FFFFFF"/>
      </a:lt1>
      <a:dk2>
        <a:srgbClr val="005DAA"/>
      </a:dk2>
      <a:lt2>
        <a:srgbClr val="FFFFFF"/>
      </a:lt2>
      <a:accent1>
        <a:srgbClr val="009AC7"/>
      </a:accent1>
      <a:accent2>
        <a:srgbClr val="00B6DE"/>
      </a:accent2>
      <a:accent3>
        <a:srgbClr val="00B194"/>
      </a:accent3>
      <a:accent4>
        <a:srgbClr val="96B907"/>
      </a:accent4>
      <a:accent5>
        <a:srgbClr val="F89728"/>
      </a:accent5>
      <a:accent6>
        <a:srgbClr val="FDB91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5 MSC Template - v1" id="{03A2FA33-8C2A-45B8-B661-4EF8FF48AA61}" vid="{0AAFB5BB-6D70-4062-B3A4-88F9B5C97CBA}"/>
    </a:ext>
  </a:extLst>
</a:theme>
</file>

<file path=ppt/theme/theme4.xml><?xml version="1.0" encoding="utf-8"?>
<a:theme xmlns:a="http://schemas.openxmlformats.org/drawingml/2006/main" name="3_2015 MSC Template &amp; Guide">
  <a:themeElements>
    <a:clrScheme name="MSC Style Guide Themes">
      <a:dk1>
        <a:srgbClr val="58595B"/>
      </a:dk1>
      <a:lt1>
        <a:sysClr val="window" lastClr="FFFFFF"/>
      </a:lt1>
      <a:dk2>
        <a:srgbClr val="005DAA"/>
      </a:dk2>
      <a:lt2>
        <a:srgbClr val="FFFFFF"/>
      </a:lt2>
      <a:accent1>
        <a:srgbClr val="009AC7"/>
      </a:accent1>
      <a:accent2>
        <a:srgbClr val="00B6DE"/>
      </a:accent2>
      <a:accent3>
        <a:srgbClr val="00B194"/>
      </a:accent3>
      <a:accent4>
        <a:srgbClr val="96B907"/>
      </a:accent4>
      <a:accent5>
        <a:srgbClr val="F89728"/>
      </a:accent5>
      <a:accent6>
        <a:srgbClr val="FDB91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5 MSC Template - v1" id="{03A2FA33-8C2A-45B8-B661-4EF8FF48AA61}" vid="{0AAFB5BB-6D70-4062-B3A4-88F9B5C97CBA}"/>
    </a:ext>
  </a:extLst>
</a:theme>
</file>

<file path=ppt/theme/theme5.xml><?xml version="1.0" encoding="utf-8"?>
<a:theme xmlns:a="http://schemas.openxmlformats.org/drawingml/2006/main" name="4_2015 MSC Template &amp; Guide">
  <a:themeElements>
    <a:clrScheme name="MSC Style Guide Themes">
      <a:dk1>
        <a:srgbClr val="58595B"/>
      </a:dk1>
      <a:lt1>
        <a:sysClr val="window" lastClr="FFFFFF"/>
      </a:lt1>
      <a:dk2>
        <a:srgbClr val="005DAA"/>
      </a:dk2>
      <a:lt2>
        <a:srgbClr val="FFFFFF"/>
      </a:lt2>
      <a:accent1>
        <a:srgbClr val="009AC7"/>
      </a:accent1>
      <a:accent2>
        <a:srgbClr val="00B6DE"/>
      </a:accent2>
      <a:accent3>
        <a:srgbClr val="00B194"/>
      </a:accent3>
      <a:accent4>
        <a:srgbClr val="96B907"/>
      </a:accent4>
      <a:accent5>
        <a:srgbClr val="F89728"/>
      </a:accent5>
      <a:accent6>
        <a:srgbClr val="FDB91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5 MSC Template - v1" id="{03A2FA33-8C2A-45B8-B661-4EF8FF48AA61}" vid="{0AAFB5BB-6D70-4062-B3A4-88F9B5C97CBA}"/>
    </a:ext>
  </a:extLst>
</a:theme>
</file>

<file path=ppt/theme/theme6.xml><?xml version="1.0" encoding="utf-8"?>
<a:theme xmlns:a="http://schemas.openxmlformats.org/drawingml/2006/main" name="5_2015 MSC Template &amp; Guide">
  <a:themeElements>
    <a:clrScheme name="MSC Style Guide Themes">
      <a:dk1>
        <a:srgbClr val="58595B"/>
      </a:dk1>
      <a:lt1>
        <a:sysClr val="window" lastClr="FFFFFF"/>
      </a:lt1>
      <a:dk2>
        <a:srgbClr val="005DAA"/>
      </a:dk2>
      <a:lt2>
        <a:srgbClr val="FFFFFF"/>
      </a:lt2>
      <a:accent1>
        <a:srgbClr val="009AC7"/>
      </a:accent1>
      <a:accent2>
        <a:srgbClr val="00B6DE"/>
      </a:accent2>
      <a:accent3>
        <a:srgbClr val="00B194"/>
      </a:accent3>
      <a:accent4>
        <a:srgbClr val="96B907"/>
      </a:accent4>
      <a:accent5>
        <a:srgbClr val="F89728"/>
      </a:accent5>
      <a:accent6>
        <a:srgbClr val="FDB91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5 MSC Template - v1" id="{03A2FA33-8C2A-45B8-B661-4EF8FF48AA61}" vid="{0AAFB5BB-6D70-4062-B3A4-88F9B5C97CB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190</Words>
  <Application>Microsoft Office PowerPoint</Application>
  <PresentationFormat>Widescreen</PresentationFormat>
  <Paragraphs>64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Wingdings</vt:lpstr>
      <vt:lpstr>2015 MSC Template &amp; Guide</vt:lpstr>
      <vt:lpstr>1_2015 MSC Template &amp; Guide</vt:lpstr>
      <vt:lpstr>2_2015 MSC Template &amp; Guide</vt:lpstr>
      <vt:lpstr>3_2015 MSC Template &amp; Guide</vt:lpstr>
      <vt:lpstr>4_2015 MSC Template &amp; Guide</vt:lpstr>
      <vt:lpstr>5_2015 MSC Template &amp; Guide</vt:lpstr>
      <vt:lpstr>Global collaboration | Positive impacts Delivering lasting improvements for healthy oceans</vt:lpstr>
      <vt:lpstr>PowerPoint Presentation</vt:lpstr>
      <vt:lpstr>How MSC Standard evaluates fishing sustainability</vt:lpstr>
      <vt:lpstr>PowerPoint Presentation</vt:lpstr>
      <vt:lpstr>Growing support </vt:lpstr>
      <vt:lpstr>Accessibility tools and capacity building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collaboration | Positive impacts Delivering lasting improvements for healthy oceans</dc:title>
  <dc:creator>Michael Marriott</dc:creator>
  <cp:lastModifiedBy>Michael Marriott</cp:lastModifiedBy>
  <cp:revision>32</cp:revision>
  <dcterms:created xsi:type="dcterms:W3CDTF">2016-11-29T13:42:44Z</dcterms:created>
  <dcterms:modified xsi:type="dcterms:W3CDTF">2016-11-30T12:03:55Z</dcterms:modified>
</cp:coreProperties>
</file>