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
  </p:notesMasterIdLst>
  <p:sldIdLst>
    <p:sldId id="354" r:id="rId3"/>
    <p:sldId id="399" r:id="rId4"/>
    <p:sldId id="387" r:id="rId5"/>
    <p:sldId id="390" r:id="rId6"/>
    <p:sldId id="397" r:id="rId7"/>
    <p:sldId id="398"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5050"/>
    <a:srgbClr val="FF99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73" autoAdjust="0"/>
    <p:restoredTop sz="82353" autoAdjust="0"/>
  </p:normalViewPr>
  <p:slideViewPr>
    <p:cSldViewPr>
      <p:cViewPr>
        <p:scale>
          <a:sx n="50" d="100"/>
          <a:sy n="50" d="100"/>
        </p:scale>
        <p:origin x="-1416" y="-32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5829EA-6B5B-4039-BF52-CF0BF8A30D70}" type="datetimeFigureOut">
              <a:rPr lang="en-US" smtClean="0"/>
              <a:pPr/>
              <a:t>11/30/2016</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29B2D1-919D-4DFC-832D-A98E795D55DA}" type="slidenum">
              <a:rPr lang="en-GB" smtClean="0"/>
              <a:pPr/>
              <a:t>‹#›</a:t>
            </a:fld>
            <a:endParaRPr lang="en-GB" dirty="0"/>
          </a:p>
        </p:txBody>
      </p:sp>
    </p:spTree>
    <p:extLst>
      <p:ext uri="{BB962C8B-B14F-4D97-AF65-F5344CB8AC3E}">
        <p14:creationId xmlns:p14="http://schemas.microsoft.com/office/powerpoint/2010/main" val="1877870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A60D538-53AE-4344-9791-090C7014CF6B}" type="datetimeFigureOut">
              <a:rPr lang="en-US" smtClean="0"/>
              <a:pPr/>
              <a:t>11/30/2016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CB9631C-486D-47CD-B04C-1F84EAA2C225}"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60D538-53AE-4344-9791-090C7014CF6B}" type="datetimeFigureOut">
              <a:rPr lang="en-US" smtClean="0"/>
              <a:pPr/>
              <a:t>11/30/2016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CB9631C-486D-47CD-B04C-1F84EAA2C225}"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60D538-53AE-4344-9791-090C7014CF6B}" type="datetimeFigureOut">
              <a:rPr lang="en-US" smtClean="0"/>
              <a:pPr/>
              <a:t>11/30/2016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CB9631C-486D-47CD-B04C-1F84EAA2C225}" type="slidenum">
              <a:rPr lang="en-GB" smtClean="0"/>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Rectangle 3"/>
          <p:cNvSpPr>
            <a:spLocks noChangeArrowheads="1"/>
          </p:cNvSpPr>
          <p:nvPr/>
        </p:nvSpPr>
        <p:spPr bwMode="auto">
          <a:xfrm>
            <a:off x="0" y="0"/>
            <a:ext cx="9144000" cy="6858000"/>
          </a:xfrm>
          <a:prstGeom prst="rect">
            <a:avLst/>
          </a:prstGeom>
          <a:solidFill>
            <a:srgbClr val="F3F2E9"/>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1800">
              <a:solidFill>
                <a:srgbClr val="FFFFFF"/>
              </a:solidFill>
            </a:endParaRPr>
          </a:p>
        </p:txBody>
      </p:sp>
    </p:spTree>
    <p:extLst>
      <p:ext uri="{BB962C8B-B14F-4D97-AF65-F5344CB8AC3E}">
        <p14:creationId xmlns:p14="http://schemas.microsoft.com/office/powerpoint/2010/main" val="701480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87623E7E-B36C-4677-BC4F-D71B9C72DEB5}" type="datetimeFigureOut">
              <a:rPr lang="en-US">
                <a:solidFill>
                  <a:prstClr val="black">
                    <a:tint val="75000"/>
                  </a:prstClr>
                </a:solidFill>
              </a:rPr>
              <a:pPr>
                <a:defRPr/>
              </a:pPr>
              <a:t>11/30/2016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134BE51-C4D6-427B-B915-D06F598BFC3E}"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033440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8E223972-DB9F-46E5-B905-42168E1A002B}" type="datetimeFigureOut">
              <a:rPr lang="en-US">
                <a:solidFill>
                  <a:prstClr val="black">
                    <a:tint val="75000"/>
                  </a:prstClr>
                </a:solidFill>
              </a:rPr>
              <a:pPr>
                <a:defRPr/>
              </a:pPr>
              <a:t>11/30/2016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0DF1408-1F5D-41DB-9457-07883102A675}"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908279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D80D32C-924A-4F93-BE8F-083FA2EFC8B3}" type="datetimeFigureOut">
              <a:rPr lang="en-US">
                <a:solidFill>
                  <a:prstClr val="black">
                    <a:tint val="75000"/>
                  </a:prstClr>
                </a:solidFill>
              </a:rPr>
              <a:pPr>
                <a:defRPr/>
              </a:pPr>
              <a:t>11/30/2016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E177999-AA46-4110-8B36-5A3A554EEFCE}"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496626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85EEBB4A-FF8F-43C7-B614-97F0110419B4}" type="datetimeFigureOut">
              <a:rPr lang="en-US">
                <a:solidFill>
                  <a:prstClr val="black">
                    <a:tint val="75000"/>
                  </a:prstClr>
                </a:solidFill>
              </a:rPr>
              <a:pPr>
                <a:defRPr/>
              </a:pPr>
              <a:t>11/30/2016</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8B1129D-8857-46DD-B9F0-9FC877AA3396}"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255309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BB806AB3-758E-4DF7-8DEF-770547536398}" type="datetimeFigureOut">
              <a:rPr lang="en-US">
                <a:solidFill>
                  <a:prstClr val="black">
                    <a:tint val="75000"/>
                  </a:prstClr>
                </a:solidFill>
              </a:rPr>
              <a:pPr>
                <a:defRPr/>
              </a:pPr>
              <a:t>11/30/2016</a:t>
            </a:fld>
            <a:endParaRPr lang="en-GB"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54EA095-12B3-4961-86AA-5614C90CABC6}"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27850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55D75383-8140-4473-85BF-235A899DBA4E}" type="datetimeFigureOut">
              <a:rPr lang="en-US">
                <a:solidFill>
                  <a:prstClr val="black">
                    <a:tint val="75000"/>
                  </a:prstClr>
                </a:solidFill>
              </a:rPr>
              <a:pPr>
                <a:defRPr/>
              </a:pPr>
              <a:t>11/30/2016</a:t>
            </a:fld>
            <a:endParaRPr lang="en-GB"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90406AA-4C9D-423A-8B81-CA850AF64DA2}"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062330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597639A-CEBB-44F5-B1C8-4BD632196BC6}" type="datetimeFigureOut">
              <a:rPr lang="en-US">
                <a:solidFill>
                  <a:prstClr val="black">
                    <a:tint val="75000"/>
                  </a:prstClr>
                </a:solidFill>
              </a:rPr>
              <a:pPr>
                <a:defRPr/>
              </a:pPr>
              <a:t>11/30/2016</a:t>
            </a:fld>
            <a:endParaRPr lang="en-GB"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B8C2D49-B85C-48AB-8030-72EFCE4B4DCE}"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481562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60D538-53AE-4344-9791-090C7014CF6B}" type="datetimeFigureOut">
              <a:rPr lang="en-US" smtClean="0"/>
              <a:pPr/>
              <a:t>11/30/2016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CB9631C-486D-47CD-B04C-1F84EAA2C225}" type="slidenum">
              <a:rPr lang="en-GB" smtClean="0"/>
              <a:pPr/>
              <a:t>‹#›</a:t>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4FEC80F-2612-4F1B-949D-E12F1CF79B7E}" type="datetimeFigureOut">
              <a:rPr lang="en-US">
                <a:solidFill>
                  <a:prstClr val="black">
                    <a:tint val="75000"/>
                  </a:prstClr>
                </a:solidFill>
              </a:rPr>
              <a:pPr>
                <a:defRPr/>
              </a:pPr>
              <a:t>11/30/2016</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2E32E63-BE37-4454-89EB-E80E98A2961D}"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8204139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DDE2E1A-D407-49D1-A5D8-72B71391E48C}" type="datetimeFigureOut">
              <a:rPr lang="en-US">
                <a:solidFill>
                  <a:prstClr val="black">
                    <a:tint val="75000"/>
                  </a:prstClr>
                </a:solidFill>
              </a:rPr>
              <a:pPr>
                <a:defRPr/>
              </a:pPr>
              <a:t>11/30/2016</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DDD99D0-119D-44BA-894E-A29F83BD27BB}"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2024816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379BE67-C52F-47C3-917C-17879D02E997}" type="datetimeFigureOut">
              <a:rPr lang="en-US">
                <a:solidFill>
                  <a:prstClr val="black">
                    <a:tint val="75000"/>
                  </a:prstClr>
                </a:solidFill>
              </a:rPr>
              <a:pPr>
                <a:defRPr/>
              </a:pPr>
              <a:t>11/30/2016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B9532C1-C9A5-4818-B934-F14325FD40B1}"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827785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DA0BCB6-511E-484C-8089-DEA83F6B7A54}" type="datetimeFigureOut">
              <a:rPr lang="en-US">
                <a:solidFill>
                  <a:prstClr val="black">
                    <a:tint val="75000"/>
                  </a:prstClr>
                </a:solidFill>
              </a:rPr>
              <a:pPr>
                <a:defRPr/>
              </a:pPr>
              <a:t>11/30/2016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B8B509A-4C5B-41B7-B668-A0E347E7BCB1}"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40638352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2" name="Rectangle 3"/>
          <p:cNvSpPr>
            <a:spLocks noChangeArrowheads="1"/>
          </p:cNvSpPr>
          <p:nvPr/>
        </p:nvSpPr>
        <p:spPr bwMode="auto">
          <a:xfrm>
            <a:off x="0" y="0"/>
            <a:ext cx="9144000" cy="6858000"/>
          </a:xfrm>
          <a:prstGeom prst="rect">
            <a:avLst/>
          </a:prstGeom>
          <a:solidFill>
            <a:srgbClr val="F3F2E9"/>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1800">
              <a:solidFill>
                <a:srgbClr val="FFFFFF"/>
              </a:solidFill>
            </a:endParaRPr>
          </a:p>
        </p:txBody>
      </p:sp>
    </p:spTree>
    <p:extLst>
      <p:ext uri="{BB962C8B-B14F-4D97-AF65-F5344CB8AC3E}">
        <p14:creationId xmlns:p14="http://schemas.microsoft.com/office/powerpoint/2010/main" val="2945505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60D538-53AE-4344-9791-090C7014CF6B}" type="datetimeFigureOut">
              <a:rPr lang="en-US" smtClean="0"/>
              <a:pPr/>
              <a:t>11/30/2016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CB9631C-486D-47CD-B04C-1F84EAA2C225}"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A60D538-53AE-4344-9791-090C7014CF6B}" type="datetimeFigureOut">
              <a:rPr lang="en-US" smtClean="0"/>
              <a:pPr/>
              <a:t>11/30/2016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CB9631C-486D-47CD-B04C-1F84EAA2C225}"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A60D538-53AE-4344-9791-090C7014CF6B}" type="datetimeFigureOut">
              <a:rPr lang="en-US" smtClean="0"/>
              <a:pPr/>
              <a:t>11/30/2016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CB9631C-486D-47CD-B04C-1F84EAA2C225}"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A60D538-53AE-4344-9791-090C7014CF6B}" type="datetimeFigureOut">
              <a:rPr lang="en-US" smtClean="0"/>
              <a:pPr/>
              <a:t>11/30/2016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CB9631C-486D-47CD-B04C-1F84EAA2C225}"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0D538-53AE-4344-9791-090C7014CF6B}" type="datetimeFigureOut">
              <a:rPr lang="en-US" smtClean="0"/>
              <a:pPr/>
              <a:t>11/30/2016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CB9631C-486D-47CD-B04C-1F84EAA2C225}"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60D538-53AE-4344-9791-090C7014CF6B}" type="datetimeFigureOut">
              <a:rPr lang="en-US" smtClean="0"/>
              <a:pPr/>
              <a:t>11/30/2016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CB9631C-486D-47CD-B04C-1F84EAA2C225}"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60D538-53AE-4344-9791-090C7014CF6B}" type="datetimeFigureOut">
              <a:rPr lang="en-US" smtClean="0"/>
              <a:pPr/>
              <a:t>11/30/2016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CB9631C-486D-47CD-B04C-1F84EAA2C225}"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60D538-53AE-4344-9791-090C7014CF6B}" type="datetimeFigureOut">
              <a:rPr lang="en-US" smtClean="0"/>
              <a:pPr/>
              <a:t>11/30/2016</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B9631C-486D-47CD-B04C-1F84EAA2C225}"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78C3550-4BB5-494B-9FD6-94821CEF4618}" type="datetimeFigureOut">
              <a:rPr lang="en-US">
                <a:solidFill>
                  <a:prstClr val="black">
                    <a:tint val="75000"/>
                  </a:prstClr>
                </a:solidFill>
              </a:rPr>
              <a:pPr>
                <a:defRPr/>
              </a:pPr>
              <a:t>11/30/2016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2D09FE78-B998-4FD2-81AA-695677FB71D4}"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2644181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8"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Conservation\Biodiversity Unit\Marine Programme\Images and Presentations\Thomas PeschakWWF MPA Image Library Oct 2013\Algoa Bay MPA_001©Thomas P. Peschak.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9966" y="128622"/>
            <a:ext cx="9934642" cy="661274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0" y="0"/>
            <a:ext cx="8001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cs typeface="Geneva"/>
            </a:endParaRPr>
          </a:p>
        </p:txBody>
      </p:sp>
      <p:sp>
        <p:nvSpPr>
          <p:cNvPr id="17" name="Rectangle 16"/>
          <p:cNvSpPr/>
          <p:nvPr/>
        </p:nvSpPr>
        <p:spPr>
          <a:xfrm>
            <a:off x="635000" y="0"/>
            <a:ext cx="85090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cs typeface="Geneva"/>
            </a:endParaRPr>
          </a:p>
        </p:txBody>
      </p:sp>
      <p:sp>
        <p:nvSpPr>
          <p:cNvPr id="18" name="Rectangle 17"/>
          <p:cNvSpPr/>
          <p:nvPr/>
        </p:nvSpPr>
        <p:spPr>
          <a:xfrm>
            <a:off x="635000" y="6667500"/>
            <a:ext cx="85090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cs typeface="Geneva"/>
            </a:endParaRPr>
          </a:p>
        </p:txBody>
      </p:sp>
      <p:sp>
        <p:nvSpPr>
          <p:cNvPr id="19" name="Rectangle 18"/>
          <p:cNvSpPr/>
          <p:nvPr/>
        </p:nvSpPr>
        <p:spPr>
          <a:xfrm flipH="1">
            <a:off x="8978900" y="0"/>
            <a:ext cx="211138"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cs typeface="Geneva"/>
            </a:endParaRPr>
          </a:p>
        </p:txBody>
      </p:sp>
      <p:sp>
        <p:nvSpPr>
          <p:cNvPr id="5" name="Rectangle 4"/>
          <p:cNvSpPr/>
          <p:nvPr/>
        </p:nvSpPr>
        <p:spPr>
          <a:xfrm>
            <a:off x="-7938" y="0"/>
            <a:ext cx="107951" cy="685800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cs typeface="Geneva"/>
            </a:endParaRPr>
          </a:p>
        </p:txBody>
      </p:sp>
      <p:sp>
        <p:nvSpPr>
          <p:cNvPr id="6152" name="Rectangle 6"/>
          <p:cNvSpPr>
            <a:spLocks noChangeArrowheads="1"/>
          </p:cNvSpPr>
          <p:nvPr/>
        </p:nvSpPr>
        <p:spPr bwMode="auto">
          <a:xfrm>
            <a:off x="4716016" y="1412776"/>
            <a:ext cx="3793430" cy="4741168"/>
          </a:xfrm>
          <a:prstGeom prst="rect">
            <a:avLst/>
          </a:prstGeom>
          <a:solidFill>
            <a:srgbClr val="102759">
              <a:alpha val="41176"/>
            </a:srgbClr>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1800">
              <a:solidFill>
                <a:srgbClr val="FFFFFF"/>
              </a:solidFill>
            </a:endParaRPr>
          </a:p>
        </p:txBody>
      </p:sp>
      <p:cxnSp>
        <p:nvCxnSpPr>
          <p:cNvPr id="13" name="Straight Connector 12"/>
          <p:cNvCxnSpPr/>
          <p:nvPr/>
        </p:nvCxnSpPr>
        <p:spPr>
          <a:xfrm>
            <a:off x="5099050" y="1557338"/>
            <a:ext cx="3155950" cy="1587"/>
          </a:xfrm>
          <a:prstGeom prst="line">
            <a:avLst/>
          </a:prstGeom>
          <a:ln w="12700">
            <a:solidFill>
              <a:srgbClr val="F3F2E9"/>
            </a:solidFill>
          </a:ln>
          <a:effectLst/>
        </p:spPr>
        <p:style>
          <a:lnRef idx="2">
            <a:schemeClr val="accent1"/>
          </a:lnRef>
          <a:fillRef idx="0">
            <a:schemeClr val="accent1"/>
          </a:fillRef>
          <a:effectRef idx="1">
            <a:schemeClr val="accent1"/>
          </a:effectRef>
          <a:fontRef idx="minor">
            <a:schemeClr val="tx1"/>
          </a:fontRef>
        </p:style>
      </p:cxnSp>
      <p:pic>
        <p:nvPicPr>
          <p:cNvPr id="6155" name="Picture 13" descr="master panda.jpg"/>
          <p:cNvPicPr>
            <a:picLocks noChangeAspect="1"/>
          </p:cNvPicPr>
          <p:nvPr/>
        </p:nvPicPr>
        <p:blipFill>
          <a:blip r:embed="rId4" cstate="screen">
            <a:clrChange>
              <a:clrFrom>
                <a:srgbClr val="F1F1E7"/>
              </a:clrFrom>
              <a:clrTo>
                <a:srgbClr val="F1F1E7">
                  <a:alpha val="0"/>
                </a:srgbClr>
              </a:clrTo>
            </a:clrChange>
            <a:extLst>
              <a:ext uri="{28A0092B-C50C-407E-A947-70E740481C1C}">
                <a14:useLocalDpi xmlns:a14="http://schemas.microsoft.com/office/drawing/2010/main"/>
              </a:ext>
            </a:extLst>
          </a:blip>
          <a:srcRect/>
          <a:stretch>
            <a:fillRect/>
          </a:stretch>
        </p:blipFill>
        <p:spPr bwMode="auto">
          <a:xfrm>
            <a:off x="171450" y="114300"/>
            <a:ext cx="52705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Text Box 18"/>
          <p:cNvSpPr txBox="1">
            <a:spLocks noChangeArrowheads="1"/>
          </p:cNvSpPr>
          <p:nvPr/>
        </p:nvSpPr>
        <p:spPr bwMode="auto">
          <a:xfrm rot="-5400000">
            <a:off x="110331" y="6071394"/>
            <a:ext cx="121443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3200">
                <a:solidFill>
                  <a:schemeClr val="tx1"/>
                </a:solidFill>
                <a:latin typeface="Arial" pitchFamily="34" charset="0"/>
                <a:ea typeface="Geneva"/>
                <a:cs typeface="Geneva"/>
              </a:defRPr>
            </a:lvl1pPr>
            <a:lvl2pPr marL="742950" indent="-285750" eaLnBrk="0" hangingPunct="0">
              <a:defRPr sz="3200">
                <a:solidFill>
                  <a:schemeClr val="tx1"/>
                </a:solidFill>
                <a:latin typeface="Arial" pitchFamily="34" charset="0"/>
                <a:ea typeface="Geneva"/>
                <a:cs typeface="Geneva"/>
              </a:defRPr>
            </a:lvl2pPr>
            <a:lvl3pPr marL="1143000" indent="-228600" eaLnBrk="0" hangingPunct="0">
              <a:defRPr sz="3200">
                <a:solidFill>
                  <a:schemeClr val="tx1"/>
                </a:solidFill>
                <a:latin typeface="Arial" pitchFamily="34" charset="0"/>
                <a:ea typeface="Geneva"/>
                <a:cs typeface="Geneva"/>
              </a:defRPr>
            </a:lvl3pPr>
            <a:lvl4pPr marL="1600200" indent="-228600" eaLnBrk="0" hangingPunct="0">
              <a:defRPr sz="3200">
                <a:solidFill>
                  <a:schemeClr val="tx1"/>
                </a:solidFill>
                <a:latin typeface="Arial" pitchFamily="34" charset="0"/>
                <a:ea typeface="Geneva"/>
                <a:cs typeface="Geneva"/>
              </a:defRPr>
            </a:lvl4pPr>
            <a:lvl5pPr marL="2057400" indent="-228600" eaLnBrk="0" hangingPunct="0">
              <a:defRPr sz="3200">
                <a:solidFill>
                  <a:schemeClr val="tx1"/>
                </a:solidFill>
                <a:latin typeface="Arial" pitchFamily="34" charset="0"/>
                <a:ea typeface="Geneva"/>
                <a:cs typeface="Geneva"/>
              </a:defRPr>
            </a:lvl5pPr>
            <a:lvl6pPr marL="2514600" indent="-228600" eaLnBrk="0" fontAlgn="base" hangingPunct="0">
              <a:spcBef>
                <a:spcPct val="0"/>
              </a:spcBef>
              <a:spcAft>
                <a:spcPct val="0"/>
              </a:spcAft>
              <a:defRPr sz="3200">
                <a:solidFill>
                  <a:schemeClr val="tx1"/>
                </a:solidFill>
                <a:latin typeface="Arial" pitchFamily="34" charset="0"/>
                <a:ea typeface="Geneva"/>
                <a:cs typeface="Geneva"/>
              </a:defRPr>
            </a:lvl6pPr>
            <a:lvl7pPr marL="2971800" indent="-228600" eaLnBrk="0" fontAlgn="base" hangingPunct="0">
              <a:spcBef>
                <a:spcPct val="0"/>
              </a:spcBef>
              <a:spcAft>
                <a:spcPct val="0"/>
              </a:spcAft>
              <a:defRPr sz="3200">
                <a:solidFill>
                  <a:schemeClr val="tx1"/>
                </a:solidFill>
                <a:latin typeface="Arial" pitchFamily="34" charset="0"/>
                <a:ea typeface="Geneva"/>
                <a:cs typeface="Geneva"/>
              </a:defRPr>
            </a:lvl7pPr>
            <a:lvl8pPr marL="3429000" indent="-228600" eaLnBrk="0" fontAlgn="base" hangingPunct="0">
              <a:spcBef>
                <a:spcPct val="0"/>
              </a:spcBef>
              <a:spcAft>
                <a:spcPct val="0"/>
              </a:spcAft>
              <a:defRPr sz="3200">
                <a:solidFill>
                  <a:schemeClr val="tx1"/>
                </a:solidFill>
                <a:latin typeface="Arial" pitchFamily="34" charset="0"/>
                <a:ea typeface="Geneva"/>
                <a:cs typeface="Geneva"/>
              </a:defRPr>
            </a:lvl8pPr>
            <a:lvl9pPr marL="3886200" indent="-228600" eaLnBrk="0" fontAlgn="base" hangingPunct="0">
              <a:spcBef>
                <a:spcPct val="0"/>
              </a:spcBef>
              <a:spcAft>
                <a:spcPct val="0"/>
              </a:spcAft>
              <a:defRPr sz="3200">
                <a:solidFill>
                  <a:schemeClr val="tx1"/>
                </a:solidFill>
                <a:latin typeface="Arial" pitchFamily="34" charset="0"/>
                <a:ea typeface="Geneva"/>
                <a:cs typeface="Geneva"/>
              </a:defRPr>
            </a:lvl9pPr>
          </a:lstStyle>
          <a:p>
            <a:pPr defTabSz="914400" eaLnBrk="1" hangingPunct="1">
              <a:lnSpc>
                <a:spcPct val="80000"/>
              </a:lnSpc>
              <a:spcBef>
                <a:spcPct val="20000"/>
              </a:spcBef>
              <a:buClr>
                <a:srgbClr val="003893"/>
              </a:buClr>
            </a:pPr>
            <a:r>
              <a:rPr lang="de-CH" sz="600" dirty="0"/>
              <a:t>© Cat Holloway / WWF-Canon</a:t>
            </a:r>
            <a:endParaRPr lang="en-GB" sz="600" dirty="0"/>
          </a:p>
        </p:txBody>
      </p:sp>
      <p:cxnSp>
        <p:nvCxnSpPr>
          <p:cNvPr id="2" name="Straight Connector 6"/>
          <p:cNvCxnSpPr/>
          <p:nvPr/>
        </p:nvCxnSpPr>
        <p:spPr>
          <a:xfrm>
            <a:off x="5099050" y="4519613"/>
            <a:ext cx="2921000" cy="1587"/>
          </a:xfrm>
          <a:prstGeom prst="line">
            <a:avLst/>
          </a:prstGeom>
          <a:ln w="6350">
            <a:solidFill>
              <a:srgbClr val="F3F2E9"/>
            </a:solidFill>
          </a:ln>
          <a:effectLst/>
        </p:spPr>
        <p:style>
          <a:lnRef idx="2">
            <a:schemeClr val="accent1"/>
          </a:lnRef>
          <a:fillRef idx="0">
            <a:schemeClr val="accent1"/>
          </a:fillRef>
          <a:effectRef idx="1">
            <a:schemeClr val="accent1"/>
          </a:effectRef>
          <a:fontRef idx="minor">
            <a:schemeClr val="tx1"/>
          </a:fontRef>
        </p:style>
      </p:cxnSp>
      <p:sp>
        <p:nvSpPr>
          <p:cNvPr id="6158" name="Text Placeholder 12"/>
          <p:cNvSpPr txBox="1">
            <a:spLocks/>
          </p:cNvSpPr>
          <p:nvPr/>
        </p:nvSpPr>
        <p:spPr bwMode="auto">
          <a:xfrm>
            <a:off x="5111750" y="4522788"/>
            <a:ext cx="315595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itchFamily="34" charset="0"/>
                <a:ea typeface="Geneva"/>
                <a:cs typeface="Geneva"/>
              </a:defRPr>
            </a:lvl1pPr>
            <a:lvl2pPr marL="742950" indent="-285750" eaLnBrk="0" hangingPunct="0">
              <a:defRPr sz="3200">
                <a:solidFill>
                  <a:schemeClr val="tx1"/>
                </a:solidFill>
                <a:latin typeface="Arial" pitchFamily="34" charset="0"/>
                <a:ea typeface="Geneva"/>
                <a:cs typeface="Geneva"/>
              </a:defRPr>
            </a:lvl2pPr>
            <a:lvl3pPr marL="1143000" indent="-228600" eaLnBrk="0" hangingPunct="0">
              <a:defRPr sz="3200">
                <a:solidFill>
                  <a:schemeClr val="tx1"/>
                </a:solidFill>
                <a:latin typeface="Arial" pitchFamily="34" charset="0"/>
                <a:ea typeface="Geneva"/>
                <a:cs typeface="Geneva"/>
              </a:defRPr>
            </a:lvl3pPr>
            <a:lvl4pPr marL="1600200" indent="-228600" eaLnBrk="0" hangingPunct="0">
              <a:defRPr sz="3200">
                <a:solidFill>
                  <a:schemeClr val="tx1"/>
                </a:solidFill>
                <a:latin typeface="Arial" pitchFamily="34" charset="0"/>
                <a:ea typeface="Geneva"/>
                <a:cs typeface="Geneva"/>
              </a:defRPr>
            </a:lvl4pPr>
            <a:lvl5pPr marL="2057400" indent="-228600" eaLnBrk="0" hangingPunct="0">
              <a:defRPr sz="3200">
                <a:solidFill>
                  <a:schemeClr val="tx1"/>
                </a:solidFill>
                <a:latin typeface="Arial" pitchFamily="34" charset="0"/>
                <a:ea typeface="Geneva"/>
                <a:cs typeface="Geneva"/>
              </a:defRPr>
            </a:lvl5pPr>
            <a:lvl6pPr marL="2514600" indent="-228600" defTabSz="457200" eaLnBrk="0" fontAlgn="base" hangingPunct="0">
              <a:spcBef>
                <a:spcPct val="0"/>
              </a:spcBef>
              <a:spcAft>
                <a:spcPct val="0"/>
              </a:spcAft>
              <a:defRPr sz="3200">
                <a:solidFill>
                  <a:schemeClr val="tx1"/>
                </a:solidFill>
                <a:latin typeface="Arial" pitchFamily="34" charset="0"/>
                <a:ea typeface="Geneva"/>
                <a:cs typeface="Geneva"/>
              </a:defRPr>
            </a:lvl6pPr>
            <a:lvl7pPr marL="2971800" indent="-228600" defTabSz="457200" eaLnBrk="0" fontAlgn="base" hangingPunct="0">
              <a:spcBef>
                <a:spcPct val="0"/>
              </a:spcBef>
              <a:spcAft>
                <a:spcPct val="0"/>
              </a:spcAft>
              <a:defRPr sz="3200">
                <a:solidFill>
                  <a:schemeClr val="tx1"/>
                </a:solidFill>
                <a:latin typeface="Arial" pitchFamily="34" charset="0"/>
                <a:ea typeface="Geneva"/>
                <a:cs typeface="Geneva"/>
              </a:defRPr>
            </a:lvl7pPr>
            <a:lvl8pPr marL="3429000" indent="-228600" defTabSz="457200" eaLnBrk="0" fontAlgn="base" hangingPunct="0">
              <a:spcBef>
                <a:spcPct val="0"/>
              </a:spcBef>
              <a:spcAft>
                <a:spcPct val="0"/>
              </a:spcAft>
              <a:defRPr sz="3200">
                <a:solidFill>
                  <a:schemeClr val="tx1"/>
                </a:solidFill>
                <a:latin typeface="Arial" pitchFamily="34" charset="0"/>
                <a:ea typeface="Geneva"/>
                <a:cs typeface="Geneva"/>
              </a:defRPr>
            </a:lvl8pPr>
            <a:lvl9pPr marL="3886200" indent="-228600" defTabSz="457200" eaLnBrk="0" fontAlgn="base" hangingPunct="0">
              <a:spcBef>
                <a:spcPct val="0"/>
              </a:spcBef>
              <a:spcAft>
                <a:spcPct val="0"/>
              </a:spcAft>
              <a:defRPr sz="3200">
                <a:solidFill>
                  <a:schemeClr val="tx1"/>
                </a:solidFill>
                <a:latin typeface="Arial" pitchFamily="34" charset="0"/>
                <a:ea typeface="Geneva"/>
                <a:cs typeface="Geneva"/>
              </a:defRPr>
            </a:lvl9pPr>
          </a:lstStyle>
          <a:p>
            <a:pPr eaLnBrk="1" hangingPunct="1">
              <a:spcBef>
                <a:spcPct val="20000"/>
              </a:spcBef>
              <a:buFont typeface="Arial" pitchFamily="34" charset="0"/>
              <a:buNone/>
            </a:pPr>
            <a:endParaRPr lang="en-ZA" sz="1400" dirty="0">
              <a:solidFill>
                <a:srgbClr val="F3F2E9"/>
              </a:solidFill>
            </a:endParaRPr>
          </a:p>
        </p:txBody>
      </p:sp>
      <p:sp>
        <p:nvSpPr>
          <p:cNvPr id="6159" name="Title 1"/>
          <p:cNvSpPr txBox="1">
            <a:spLocks/>
          </p:cNvSpPr>
          <p:nvPr/>
        </p:nvSpPr>
        <p:spPr bwMode="auto">
          <a:xfrm>
            <a:off x="4735835" y="1957308"/>
            <a:ext cx="3724597" cy="2047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200">
                <a:solidFill>
                  <a:schemeClr val="tx1"/>
                </a:solidFill>
                <a:latin typeface="Arial" pitchFamily="34" charset="0"/>
                <a:ea typeface="Geneva"/>
                <a:cs typeface="Geneva"/>
              </a:defRPr>
            </a:lvl1pPr>
            <a:lvl2pPr marL="742950" indent="-285750" eaLnBrk="0" hangingPunct="0">
              <a:defRPr sz="3200">
                <a:solidFill>
                  <a:schemeClr val="tx1"/>
                </a:solidFill>
                <a:latin typeface="Arial" pitchFamily="34" charset="0"/>
                <a:ea typeface="Geneva"/>
                <a:cs typeface="Geneva"/>
              </a:defRPr>
            </a:lvl2pPr>
            <a:lvl3pPr marL="1143000" indent="-228600" eaLnBrk="0" hangingPunct="0">
              <a:defRPr sz="3200">
                <a:solidFill>
                  <a:schemeClr val="tx1"/>
                </a:solidFill>
                <a:latin typeface="Arial" pitchFamily="34" charset="0"/>
                <a:ea typeface="Geneva"/>
                <a:cs typeface="Geneva"/>
              </a:defRPr>
            </a:lvl3pPr>
            <a:lvl4pPr marL="1600200" indent="-228600" eaLnBrk="0" hangingPunct="0">
              <a:defRPr sz="3200">
                <a:solidFill>
                  <a:schemeClr val="tx1"/>
                </a:solidFill>
                <a:latin typeface="Arial" pitchFamily="34" charset="0"/>
                <a:ea typeface="Geneva"/>
                <a:cs typeface="Geneva"/>
              </a:defRPr>
            </a:lvl4pPr>
            <a:lvl5pPr marL="2057400" indent="-228600" eaLnBrk="0" hangingPunct="0">
              <a:defRPr sz="3200">
                <a:solidFill>
                  <a:schemeClr val="tx1"/>
                </a:solidFill>
                <a:latin typeface="Arial" pitchFamily="34" charset="0"/>
                <a:ea typeface="Geneva"/>
                <a:cs typeface="Geneva"/>
              </a:defRPr>
            </a:lvl5pPr>
            <a:lvl6pPr marL="2514600" indent="-228600" defTabSz="457200" eaLnBrk="0" fontAlgn="base" hangingPunct="0">
              <a:spcBef>
                <a:spcPct val="0"/>
              </a:spcBef>
              <a:spcAft>
                <a:spcPct val="0"/>
              </a:spcAft>
              <a:defRPr sz="3200">
                <a:solidFill>
                  <a:schemeClr val="tx1"/>
                </a:solidFill>
                <a:latin typeface="Arial" pitchFamily="34" charset="0"/>
                <a:ea typeface="Geneva"/>
                <a:cs typeface="Geneva"/>
              </a:defRPr>
            </a:lvl6pPr>
            <a:lvl7pPr marL="2971800" indent="-228600" defTabSz="457200" eaLnBrk="0" fontAlgn="base" hangingPunct="0">
              <a:spcBef>
                <a:spcPct val="0"/>
              </a:spcBef>
              <a:spcAft>
                <a:spcPct val="0"/>
              </a:spcAft>
              <a:defRPr sz="3200">
                <a:solidFill>
                  <a:schemeClr val="tx1"/>
                </a:solidFill>
                <a:latin typeface="Arial" pitchFamily="34" charset="0"/>
                <a:ea typeface="Geneva"/>
                <a:cs typeface="Geneva"/>
              </a:defRPr>
            </a:lvl7pPr>
            <a:lvl8pPr marL="3429000" indent="-228600" defTabSz="457200" eaLnBrk="0" fontAlgn="base" hangingPunct="0">
              <a:spcBef>
                <a:spcPct val="0"/>
              </a:spcBef>
              <a:spcAft>
                <a:spcPct val="0"/>
              </a:spcAft>
              <a:defRPr sz="3200">
                <a:solidFill>
                  <a:schemeClr val="tx1"/>
                </a:solidFill>
                <a:latin typeface="Arial" pitchFamily="34" charset="0"/>
                <a:ea typeface="Geneva"/>
                <a:cs typeface="Geneva"/>
              </a:defRPr>
            </a:lvl8pPr>
            <a:lvl9pPr marL="3886200" indent="-228600" defTabSz="457200" eaLnBrk="0" fontAlgn="base" hangingPunct="0">
              <a:spcBef>
                <a:spcPct val="0"/>
              </a:spcBef>
              <a:spcAft>
                <a:spcPct val="0"/>
              </a:spcAft>
              <a:defRPr sz="3200">
                <a:solidFill>
                  <a:schemeClr val="tx1"/>
                </a:solidFill>
                <a:latin typeface="Arial" pitchFamily="34" charset="0"/>
                <a:ea typeface="Geneva"/>
                <a:cs typeface="Geneva"/>
              </a:defRPr>
            </a:lvl9pPr>
          </a:lstStyle>
          <a:p>
            <a:pPr eaLnBrk="1" hangingPunct="1">
              <a:lnSpc>
                <a:spcPct val="90000"/>
              </a:lnSpc>
            </a:pPr>
            <a:r>
              <a:rPr lang="en-ZA" sz="4800" dirty="0" smtClean="0">
                <a:solidFill>
                  <a:srgbClr val="F3F2E9"/>
                </a:solidFill>
                <a:latin typeface="WWF" pitchFamily="50" charset="0"/>
              </a:rPr>
              <a:t>The MSC and Small-Scale fisheries </a:t>
            </a:r>
          </a:p>
        </p:txBody>
      </p:sp>
      <p:sp>
        <p:nvSpPr>
          <p:cNvPr id="6160" name="Subtitle 2"/>
          <p:cNvSpPr txBox="1">
            <a:spLocks/>
          </p:cNvSpPr>
          <p:nvPr/>
        </p:nvSpPr>
        <p:spPr bwMode="auto">
          <a:xfrm>
            <a:off x="4735835" y="4816128"/>
            <a:ext cx="3724597"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itchFamily="34" charset="0"/>
                <a:ea typeface="Geneva"/>
                <a:cs typeface="Geneva"/>
              </a:defRPr>
            </a:lvl1pPr>
            <a:lvl2pPr marL="742950" indent="-285750" eaLnBrk="0" hangingPunct="0">
              <a:defRPr sz="3200">
                <a:solidFill>
                  <a:schemeClr val="tx1"/>
                </a:solidFill>
                <a:latin typeface="Arial" pitchFamily="34" charset="0"/>
                <a:ea typeface="Geneva"/>
                <a:cs typeface="Geneva"/>
              </a:defRPr>
            </a:lvl2pPr>
            <a:lvl3pPr marL="1143000" indent="-228600" eaLnBrk="0" hangingPunct="0">
              <a:defRPr sz="3200">
                <a:solidFill>
                  <a:schemeClr val="tx1"/>
                </a:solidFill>
                <a:latin typeface="Arial" pitchFamily="34" charset="0"/>
                <a:ea typeface="Geneva"/>
                <a:cs typeface="Geneva"/>
              </a:defRPr>
            </a:lvl3pPr>
            <a:lvl4pPr marL="1600200" indent="-228600" eaLnBrk="0" hangingPunct="0">
              <a:defRPr sz="3200">
                <a:solidFill>
                  <a:schemeClr val="tx1"/>
                </a:solidFill>
                <a:latin typeface="Arial" pitchFamily="34" charset="0"/>
                <a:ea typeface="Geneva"/>
                <a:cs typeface="Geneva"/>
              </a:defRPr>
            </a:lvl4pPr>
            <a:lvl5pPr marL="2057400" indent="-228600" eaLnBrk="0" hangingPunct="0">
              <a:defRPr sz="3200">
                <a:solidFill>
                  <a:schemeClr val="tx1"/>
                </a:solidFill>
                <a:latin typeface="Arial" pitchFamily="34" charset="0"/>
                <a:ea typeface="Geneva"/>
                <a:cs typeface="Geneva"/>
              </a:defRPr>
            </a:lvl5pPr>
            <a:lvl6pPr marL="2514600" indent="-228600" defTabSz="457200" eaLnBrk="0" fontAlgn="base" hangingPunct="0">
              <a:spcBef>
                <a:spcPct val="0"/>
              </a:spcBef>
              <a:spcAft>
                <a:spcPct val="0"/>
              </a:spcAft>
              <a:defRPr sz="3200">
                <a:solidFill>
                  <a:schemeClr val="tx1"/>
                </a:solidFill>
                <a:latin typeface="Arial" pitchFamily="34" charset="0"/>
                <a:ea typeface="Geneva"/>
                <a:cs typeface="Geneva"/>
              </a:defRPr>
            </a:lvl6pPr>
            <a:lvl7pPr marL="2971800" indent="-228600" defTabSz="457200" eaLnBrk="0" fontAlgn="base" hangingPunct="0">
              <a:spcBef>
                <a:spcPct val="0"/>
              </a:spcBef>
              <a:spcAft>
                <a:spcPct val="0"/>
              </a:spcAft>
              <a:defRPr sz="3200">
                <a:solidFill>
                  <a:schemeClr val="tx1"/>
                </a:solidFill>
                <a:latin typeface="Arial" pitchFamily="34" charset="0"/>
                <a:ea typeface="Geneva"/>
                <a:cs typeface="Geneva"/>
              </a:defRPr>
            </a:lvl7pPr>
            <a:lvl8pPr marL="3429000" indent="-228600" defTabSz="457200" eaLnBrk="0" fontAlgn="base" hangingPunct="0">
              <a:spcBef>
                <a:spcPct val="0"/>
              </a:spcBef>
              <a:spcAft>
                <a:spcPct val="0"/>
              </a:spcAft>
              <a:defRPr sz="3200">
                <a:solidFill>
                  <a:schemeClr val="tx1"/>
                </a:solidFill>
                <a:latin typeface="Arial" pitchFamily="34" charset="0"/>
                <a:ea typeface="Geneva"/>
                <a:cs typeface="Geneva"/>
              </a:defRPr>
            </a:lvl8pPr>
            <a:lvl9pPr marL="3886200" indent="-228600" defTabSz="457200" eaLnBrk="0" fontAlgn="base" hangingPunct="0">
              <a:spcBef>
                <a:spcPct val="0"/>
              </a:spcBef>
              <a:spcAft>
                <a:spcPct val="0"/>
              </a:spcAft>
              <a:defRPr sz="3200">
                <a:solidFill>
                  <a:schemeClr val="tx1"/>
                </a:solidFill>
                <a:latin typeface="Arial" pitchFamily="34" charset="0"/>
                <a:ea typeface="Geneva"/>
                <a:cs typeface="Geneva"/>
              </a:defRPr>
            </a:lvl9pPr>
          </a:lstStyle>
          <a:p>
            <a:pPr algn="ctr" eaLnBrk="1" hangingPunct="1">
              <a:spcBef>
                <a:spcPct val="20000"/>
              </a:spcBef>
              <a:buFont typeface="Arial" pitchFamily="34" charset="0"/>
              <a:buNone/>
            </a:pPr>
            <a:r>
              <a:rPr lang="en-ZA" sz="2000" dirty="0" smtClean="0">
                <a:solidFill>
                  <a:srgbClr val="F3F2E9"/>
                </a:solidFill>
                <a:latin typeface="+mn-lt"/>
              </a:rPr>
              <a:t>John Duncan</a:t>
            </a:r>
          </a:p>
          <a:p>
            <a:pPr algn="ctr" eaLnBrk="1" hangingPunct="1">
              <a:spcBef>
                <a:spcPct val="20000"/>
              </a:spcBef>
              <a:buFont typeface="Arial" pitchFamily="34" charset="0"/>
              <a:buNone/>
            </a:pPr>
            <a:r>
              <a:rPr lang="en-US" sz="2000" dirty="0" smtClean="0">
                <a:solidFill>
                  <a:srgbClr val="F3F2E9"/>
                </a:solidFill>
                <a:latin typeface="+mn-lt"/>
              </a:rPr>
              <a:t>WWF-SA Marine Programme</a:t>
            </a:r>
          </a:p>
          <a:p>
            <a:pPr algn="ctr" eaLnBrk="1" hangingPunct="1">
              <a:spcBef>
                <a:spcPct val="20000"/>
              </a:spcBef>
              <a:buFont typeface="Arial" pitchFamily="34" charset="0"/>
              <a:buNone/>
            </a:pPr>
            <a:r>
              <a:rPr lang="en-US" sz="2000" dirty="0">
                <a:solidFill>
                  <a:srgbClr val="F3F2E9"/>
                </a:solidFill>
                <a:latin typeface="+mn-lt"/>
              </a:rPr>
              <a:t>Senior </a:t>
            </a:r>
            <a:r>
              <a:rPr lang="en-US" sz="2000" dirty="0" smtClean="0">
                <a:solidFill>
                  <a:srgbClr val="F3F2E9"/>
                </a:solidFill>
                <a:latin typeface="+mn-lt"/>
              </a:rPr>
              <a:t>Manager</a:t>
            </a:r>
            <a:endParaRPr lang="en-ZA" sz="2000" dirty="0">
              <a:solidFill>
                <a:srgbClr val="F3F2E9"/>
              </a:solidFill>
              <a:latin typeface="+mn-lt"/>
            </a:endParaRPr>
          </a:p>
        </p:txBody>
      </p:sp>
    </p:spTree>
    <p:extLst>
      <p:ext uri="{BB962C8B-B14F-4D97-AF65-F5344CB8AC3E}">
        <p14:creationId xmlns:p14="http://schemas.microsoft.com/office/powerpoint/2010/main" val="2570757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flipH="1">
            <a:off x="-7938" y="0"/>
            <a:ext cx="111126" cy="6858000"/>
          </a:xfrm>
          <a:prstGeom prst="rect">
            <a:avLst/>
          </a:prstGeom>
          <a:solidFill>
            <a:srgbClr val="009DD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cs typeface="Geneva"/>
            </a:endParaRPr>
          </a:p>
        </p:txBody>
      </p:sp>
      <p:pic>
        <p:nvPicPr>
          <p:cNvPr id="17413" name="Picture 11" descr="master panda.jpg"/>
          <p:cNvPicPr>
            <a:picLocks noChangeAspect="1"/>
          </p:cNvPicPr>
          <p:nvPr/>
        </p:nvPicPr>
        <p:blipFill>
          <a:blip r:embed="rId3" cstate="screen">
            <a:clrChange>
              <a:clrFrom>
                <a:srgbClr val="F1F1E7"/>
              </a:clrFrom>
              <a:clrTo>
                <a:srgbClr val="F1F1E7">
                  <a:alpha val="0"/>
                </a:srgbClr>
              </a:clrTo>
            </a:clrChange>
            <a:extLst>
              <a:ext uri="{28A0092B-C50C-407E-A947-70E740481C1C}">
                <a14:useLocalDpi xmlns:a14="http://schemas.microsoft.com/office/drawing/2010/main"/>
              </a:ext>
            </a:extLst>
          </a:blip>
          <a:srcRect/>
          <a:stretch>
            <a:fillRect/>
          </a:stretch>
        </p:blipFill>
        <p:spPr bwMode="auto">
          <a:xfrm>
            <a:off x="171450" y="114300"/>
            <a:ext cx="52705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itle 1"/>
          <p:cNvSpPr txBox="1">
            <a:spLocks/>
          </p:cNvSpPr>
          <p:nvPr/>
        </p:nvSpPr>
        <p:spPr bwMode="auto">
          <a:xfrm>
            <a:off x="990186" y="571326"/>
            <a:ext cx="7936785"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itchFamily="34" charset="0"/>
                <a:ea typeface="Geneva"/>
                <a:cs typeface="Geneva"/>
              </a:defRPr>
            </a:lvl1pPr>
            <a:lvl2pPr marL="742950" indent="-285750" eaLnBrk="0" hangingPunct="0">
              <a:defRPr sz="3200">
                <a:solidFill>
                  <a:schemeClr val="tx1"/>
                </a:solidFill>
                <a:latin typeface="Arial" pitchFamily="34" charset="0"/>
                <a:ea typeface="Geneva"/>
                <a:cs typeface="Geneva"/>
              </a:defRPr>
            </a:lvl2pPr>
            <a:lvl3pPr marL="1143000" indent="-228600" eaLnBrk="0" hangingPunct="0">
              <a:defRPr sz="3200">
                <a:solidFill>
                  <a:schemeClr val="tx1"/>
                </a:solidFill>
                <a:latin typeface="Arial" pitchFamily="34" charset="0"/>
                <a:ea typeface="Geneva"/>
                <a:cs typeface="Geneva"/>
              </a:defRPr>
            </a:lvl3pPr>
            <a:lvl4pPr marL="1600200" indent="-228600" eaLnBrk="0" hangingPunct="0">
              <a:defRPr sz="3200">
                <a:solidFill>
                  <a:schemeClr val="tx1"/>
                </a:solidFill>
                <a:latin typeface="Arial" pitchFamily="34" charset="0"/>
                <a:ea typeface="Geneva"/>
                <a:cs typeface="Geneva"/>
              </a:defRPr>
            </a:lvl4pPr>
            <a:lvl5pPr marL="2057400" indent="-228600" eaLnBrk="0" hangingPunct="0">
              <a:defRPr sz="3200">
                <a:solidFill>
                  <a:schemeClr val="tx1"/>
                </a:solidFill>
                <a:latin typeface="Arial" pitchFamily="34" charset="0"/>
                <a:ea typeface="Geneva"/>
                <a:cs typeface="Geneva"/>
              </a:defRPr>
            </a:lvl5pPr>
            <a:lvl6pPr marL="2514600" indent="-228600" defTabSz="457200" eaLnBrk="0" fontAlgn="base" hangingPunct="0">
              <a:spcBef>
                <a:spcPct val="0"/>
              </a:spcBef>
              <a:spcAft>
                <a:spcPct val="0"/>
              </a:spcAft>
              <a:defRPr sz="3200">
                <a:solidFill>
                  <a:schemeClr val="tx1"/>
                </a:solidFill>
                <a:latin typeface="Arial" pitchFamily="34" charset="0"/>
                <a:ea typeface="Geneva"/>
                <a:cs typeface="Geneva"/>
              </a:defRPr>
            </a:lvl6pPr>
            <a:lvl7pPr marL="2971800" indent="-228600" defTabSz="457200" eaLnBrk="0" fontAlgn="base" hangingPunct="0">
              <a:spcBef>
                <a:spcPct val="0"/>
              </a:spcBef>
              <a:spcAft>
                <a:spcPct val="0"/>
              </a:spcAft>
              <a:defRPr sz="3200">
                <a:solidFill>
                  <a:schemeClr val="tx1"/>
                </a:solidFill>
                <a:latin typeface="Arial" pitchFamily="34" charset="0"/>
                <a:ea typeface="Geneva"/>
                <a:cs typeface="Geneva"/>
              </a:defRPr>
            </a:lvl7pPr>
            <a:lvl8pPr marL="3429000" indent="-228600" defTabSz="457200" eaLnBrk="0" fontAlgn="base" hangingPunct="0">
              <a:spcBef>
                <a:spcPct val="0"/>
              </a:spcBef>
              <a:spcAft>
                <a:spcPct val="0"/>
              </a:spcAft>
              <a:defRPr sz="3200">
                <a:solidFill>
                  <a:schemeClr val="tx1"/>
                </a:solidFill>
                <a:latin typeface="Arial" pitchFamily="34" charset="0"/>
                <a:ea typeface="Geneva"/>
                <a:cs typeface="Geneva"/>
              </a:defRPr>
            </a:lvl8pPr>
            <a:lvl9pPr marL="3886200" indent="-228600" defTabSz="457200" eaLnBrk="0" fontAlgn="base" hangingPunct="0">
              <a:spcBef>
                <a:spcPct val="0"/>
              </a:spcBef>
              <a:spcAft>
                <a:spcPct val="0"/>
              </a:spcAft>
              <a:defRPr sz="3200">
                <a:solidFill>
                  <a:schemeClr val="tx1"/>
                </a:solidFill>
                <a:latin typeface="Arial" pitchFamily="34" charset="0"/>
                <a:ea typeface="Geneva"/>
                <a:cs typeface="Geneva"/>
              </a:defRPr>
            </a:lvl9pPr>
          </a:lstStyle>
          <a:p>
            <a:pPr algn="r" eaLnBrk="1" hangingPunct="1"/>
            <a:r>
              <a:rPr lang="en-ZA" sz="4000" b="1" dirty="0">
                <a:solidFill>
                  <a:schemeClr val="accent1"/>
                </a:solidFill>
                <a:latin typeface="WWF" pitchFamily="50" charset="0"/>
              </a:rPr>
              <a:t>MSC certification </a:t>
            </a:r>
            <a:r>
              <a:rPr lang="en-ZA" sz="4000" b="1" dirty="0" smtClean="0">
                <a:solidFill>
                  <a:schemeClr val="accent1"/>
                </a:solidFill>
                <a:latin typeface="WWF" pitchFamily="50" charset="0"/>
              </a:rPr>
              <a:t>and </a:t>
            </a:r>
            <a:r>
              <a:rPr lang="en-ZA" sz="4000" b="1" dirty="0">
                <a:solidFill>
                  <a:schemeClr val="accent1"/>
                </a:solidFill>
                <a:latin typeface="WWF" pitchFamily="50" charset="0"/>
              </a:rPr>
              <a:t>Small-scale Fisheries</a:t>
            </a:r>
          </a:p>
          <a:p>
            <a:pPr algn="r" eaLnBrk="1" hangingPunct="1"/>
            <a:endParaRPr lang="en-ZA" sz="4000" b="1" dirty="0">
              <a:solidFill>
                <a:schemeClr val="accent1"/>
              </a:solidFill>
              <a:latin typeface="WWF" pitchFamily="50" charset="0"/>
            </a:endParaRPr>
          </a:p>
        </p:txBody>
      </p:sp>
      <p:cxnSp>
        <p:nvCxnSpPr>
          <p:cNvPr id="8" name="Straight Connector 7"/>
          <p:cNvCxnSpPr/>
          <p:nvPr/>
        </p:nvCxnSpPr>
        <p:spPr>
          <a:xfrm>
            <a:off x="403761" y="1261415"/>
            <a:ext cx="8385175" cy="1588"/>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2"/>
          <p:cNvSpPr txBox="1">
            <a:spLocks/>
          </p:cNvSpPr>
          <p:nvPr/>
        </p:nvSpPr>
        <p:spPr>
          <a:xfrm>
            <a:off x="441325" y="1340768"/>
            <a:ext cx="8485646" cy="4824536"/>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ZA" sz="2400" b="1" dirty="0" smtClean="0"/>
              <a:t>Limited examples of successful SSF certifications to date particularly in the developing world </a:t>
            </a:r>
          </a:p>
          <a:p>
            <a:r>
              <a:rPr lang="en-ZA" sz="2400" b="1" dirty="0" smtClean="0"/>
              <a:t>Vietnamese Ben Tre clam fishery   </a:t>
            </a:r>
            <a:r>
              <a:rPr lang="en-ZA" b="1" dirty="0" smtClean="0">
                <a:solidFill>
                  <a:srgbClr val="FF0000"/>
                </a:solidFill>
                <a:latin typeface="Arial"/>
                <a:cs typeface="Arial"/>
              </a:rPr>
              <a:t>√</a:t>
            </a:r>
            <a:endParaRPr lang="en-ZA" b="1" dirty="0" smtClean="0">
              <a:solidFill>
                <a:srgbClr val="FF0000"/>
              </a:solidFill>
            </a:endParaRPr>
          </a:p>
          <a:p>
            <a:r>
              <a:rPr lang="en-ZA" sz="2400" b="1" dirty="0" smtClean="0"/>
              <a:t>Mexican spiny lobster fishery          </a:t>
            </a:r>
            <a:r>
              <a:rPr lang="en-ZA" sz="2400" b="1" dirty="0" smtClean="0">
                <a:solidFill>
                  <a:srgbClr val="FF0000"/>
                </a:solidFill>
              </a:rPr>
              <a:t>X</a:t>
            </a:r>
          </a:p>
          <a:p>
            <a:pPr marL="0" indent="0">
              <a:buNone/>
            </a:pPr>
            <a:endParaRPr lang="en-ZA" sz="2400" b="1" dirty="0"/>
          </a:p>
          <a:p>
            <a:pPr marL="0" indent="0">
              <a:buNone/>
            </a:pPr>
            <a:r>
              <a:rPr lang="en-ZA" sz="2400" b="1" dirty="0" smtClean="0"/>
              <a:t>SSF generally face a number of challenges to certification</a:t>
            </a:r>
          </a:p>
          <a:p>
            <a:r>
              <a:rPr lang="en-ZA" sz="2400" b="1" dirty="0" smtClean="0"/>
              <a:t>Costs</a:t>
            </a:r>
          </a:p>
          <a:p>
            <a:r>
              <a:rPr lang="en-ZA" sz="2400" b="1" dirty="0" smtClean="0"/>
              <a:t>Capacity</a:t>
            </a:r>
          </a:p>
          <a:p>
            <a:r>
              <a:rPr lang="en-ZA" sz="2400" b="1" dirty="0" smtClean="0"/>
              <a:t>Data deficiency</a:t>
            </a:r>
          </a:p>
          <a:p>
            <a:r>
              <a:rPr lang="en-ZA" sz="2400" b="1" dirty="0" smtClean="0"/>
              <a:t>Organisation</a:t>
            </a:r>
          </a:p>
          <a:p>
            <a:r>
              <a:rPr lang="en-ZA" sz="2400" b="1" dirty="0" smtClean="0"/>
              <a:t>Access rights</a:t>
            </a:r>
          </a:p>
          <a:p>
            <a:r>
              <a:rPr lang="en-ZA" sz="2400" b="1" dirty="0" smtClean="0"/>
              <a:t>Markets</a:t>
            </a:r>
          </a:p>
          <a:p>
            <a:endParaRPr lang="en-ZA" sz="2400" b="1" dirty="0" smtClean="0"/>
          </a:p>
        </p:txBody>
      </p:sp>
      <p:pic>
        <p:nvPicPr>
          <p:cNvPr id="7" name="Picture 2" descr="C:\Users\jduncan\Pictures\Photos\2016\Madagascar\Madagascar 29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93362" y="4078940"/>
            <a:ext cx="1910284" cy="254704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jduncan\Pictures\Photos\2016\Madagascar\2016 - 03 - Madagascar\DSCF397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13149" y="4058231"/>
            <a:ext cx="1925816" cy="2567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76899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flipH="1">
            <a:off x="-7938" y="0"/>
            <a:ext cx="111126" cy="6858000"/>
          </a:xfrm>
          <a:prstGeom prst="rect">
            <a:avLst/>
          </a:prstGeom>
          <a:solidFill>
            <a:srgbClr val="009DD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cs typeface="Geneva"/>
            </a:endParaRPr>
          </a:p>
        </p:txBody>
      </p:sp>
      <p:cxnSp>
        <p:nvCxnSpPr>
          <p:cNvPr id="10" name="Straight Connector 9"/>
          <p:cNvCxnSpPr/>
          <p:nvPr/>
        </p:nvCxnSpPr>
        <p:spPr>
          <a:xfrm>
            <a:off x="441325" y="6451600"/>
            <a:ext cx="8385175" cy="1588"/>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pic>
        <p:nvPicPr>
          <p:cNvPr id="17413" name="Picture 11" descr="master panda.jpg"/>
          <p:cNvPicPr>
            <a:picLocks noChangeAspect="1"/>
          </p:cNvPicPr>
          <p:nvPr/>
        </p:nvPicPr>
        <p:blipFill>
          <a:blip r:embed="rId3" cstate="screen">
            <a:clrChange>
              <a:clrFrom>
                <a:srgbClr val="F1F1E7"/>
              </a:clrFrom>
              <a:clrTo>
                <a:srgbClr val="F1F1E7">
                  <a:alpha val="0"/>
                </a:srgbClr>
              </a:clrTo>
            </a:clrChange>
            <a:extLst>
              <a:ext uri="{28A0092B-C50C-407E-A947-70E740481C1C}">
                <a14:useLocalDpi xmlns:a14="http://schemas.microsoft.com/office/drawing/2010/main"/>
              </a:ext>
            </a:extLst>
          </a:blip>
          <a:srcRect/>
          <a:stretch>
            <a:fillRect/>
          </a:stretch>
        </p:blipFill>
        <p:spPr bwMode="auto">
          <a:xfrm>
            <a:off x="171450" y="114300"/>
            <a:ext cx="52705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itle 1"/>
          <p:cNvSpPr txBox="1">
            <a:spLocks/>
          </p:cNvSpPr>
          <p:nvPr/>
        </p:nvSpPr>
        <p:spPr bwMode="auto">
          <a:xfrm>
            <a:off x="990186" y="571326"/>
            <a:ext cx="7936785"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itchFamily="34" charset="0"/>
                <a:ea typeface="Geneva"/>
                <a:cs typeface="Geneva"/>
              </a:defRPr>
            </a:lvl1pPr>
            <a:lvl2pPr marL="742950" indent="-285750" eaLnBrk="0" hangingPunct="0">
              <a:defRPr sz="3200">
                <a:solidFill>
                  <a:schemeClr val="tx1"/>
                </a:solidFill>
                <a:latin typeface="Arial" pitchFamily="34" charset="0"/>
                <a:ea typeface="Geneva"/>
                <a:cs typeface="Geneva"/>
              </a:defRPr>
            </a:lvl2pPr>
            <a:lvl3pPr marL="1143000" indent="-228600" eaLnBrk="0" hangingPunct="0">
              <a:defRPr sz="3200">
                <a:solidFill>
                  <a:schemeClr val="tx1"/>
                </a:solidFill>
                <a:latin typeface="Arial" pitchFamily="34" charset="0"/>
                <a:ea typeface="Geneva"/>
                <a:cs typeface="Geneva"/>
              </a:defRPr>
            </a:lvl3pPr>
            <a:lvl4pPr marL="1600200" indent="-228600" eaLnBrk="0" hangingPunct="0">
              <a:defRPr sz="3200">
                <a:solidFill>
                  <a:schemeClr val="tx1"/>
                </a:solidFill>
                <a:latin typeface="Arial" pitchFamily="34" charset="0"/>
                <a:ea typeface="Geneva"/>
                <a:cs typeface="Geneva"/>
              </a:defRPr>
            </a:lvl4pPr>
            <a:lvl5pPr marL="2057400" indent="-228600" eaLnBrk="0" hangingPunct="0">
              <a:defRPr sz="3200">
                <a:solidFill>
                  <a:schemeClr val="tx1"/>
                </a:solidFill>
                <a:latin typeface="Arial" pitchFamily="34" charset="0"/>
                <a:ea typeface="Geneva"/>
                <a:cs typeface="Geneva"/>
              </a:defRPr>
            </a:lvl5pPr>
            <a:lvl6pPr marL="2514600" indent="-228600" defTabSz="457200" eaLnBrk="0" fontAlgn="base" hangingPunct="0">
              <a:spcBef>
                <a:spcPct val="0"/>
              </a:spcBef>
              <a:spcAft>
                <a:spcPct val="0"/>
              </a:spcAft>
              <a:defRPr sz="3200">
                <a:solidFill>
                  <a:schemeClr val="tx1"/>
                </a:solidFill>
                <a:latin typeface="Arial" pitchFamily="34" charset="0"/>
                <a:ea typeface="Geneva"/>
                <a:cs typeface="Geneva"/>
              </a:defRPr>
            </a:lvl6pPr>
            <a:lvl7pPr marL="2971800" indent="-228600" defTabSz="457200" eaLnBrk="0" fontAlgn="base" hangingPunct="0">
              <a:spcBef>
                <a:spcPct val="0"/>
              </a:spcBef>
              <a:spcAft>
                <a:spcPct val="0"/>
              </a:spcAft>
              <a:defRPr sz="3200">
                <a:solidFill>
                  <a:schemeClr val="tx1"/>
                </a:solidFill>
                <a:latin typeface="Arial" pitchFamily="34" charset="0"/>
                <a:ea typeface="Geneva"/>
                <a:cs typeface="Geneva"/>
              </a:defRPr>
            </a:lvl7pPr>
            <a:lvl8pPr marL="3429000" indent="-228600" defTabSz="457200" eaLnBrk="0" fontAlgn="base" hangingPunct="0">
              <a:spcBef>
                <a:spcPct val="0"/>
              </a:spcBef>
              <a:spcAft>
                <a:spcPct val="0"/>
              </a:spcAft>
              <a:defRPr sz="3200">
                <a:solidFill>
                  <a:schemeClr val="tx1"/>
                </a:solidFill>
                <a:latin typeface="Arial" pitchFamily="34" charset="0"/>
                <a:ea typeface="Geneva"/>
                <a:cs typeface="Geneva"/>
              </a:defRPr>
            </a:lvl8pPr>
            <a:lvl9pPr marL="3886200" indent="-228600" defTabSz="457200" eaLnBrk="0" fontAlgn="base" hangingPunct="0">
              <a:spcBef>
                <a:spcPct val="0"/>
              </a:spcBef>
              <a:spcAft>
                <a:spcPct val="0"/>
              </a:spcAft>
              <a:defRPr sz="3200">
                <a:solidFill>
                  <a:schemeClr val="tx1"/>
                </a:solidFill>
                <a:latin typeface="Arial" pitchFamily="34" charset="0"/>
                <a:ea typeface="Geneva"/>
                <a:cs typeface="Geneva"/>
              </a:defRPr>
            </a:lvl9pPr>
          </a:lstStyle>
          <a:p>
            <a:pPr algn="r" eaLnBrk="1" hangingPunct="1"/>
            <a:r>
              <a:rPr lang="en-ZA" sz="3600" b="1" dirty="0">
                <a:solidFill>
                  <a:schemeClr val="accent1"/>
                </a:solidFill>
                <a:latin typeface="WWF" pitchFamily="50" charset="0"/>
              </a:rPr>
              <a:t>MSC certification </a:t>
            </a:r>
            <a:r>
              <a:rPr lang="en-ZA" sz="3600" b="1" dirty="0" smtClean="0">
                <a:solidFill>
                  <a:schemeClr val="accent1"/>
                </a:solidFill>
                <a:latin typeface="WWF" pitchFamily="50" charset="0"/>
              </a:rPr>
              <a:t>and Small-scale </a:t>
            </a:r>
            <a:r>
              <a:rPr lang="en-ZA" sz="3600" b="1" dirty="0">
                <a:solidFill>
                  <a:schemeClr val="accent1"/>
                </a:solidFill>
                <a:latin typeface="WWF" pitchFamily="50" charset="0"/>
              </a:rPr>
              <a:t>Fisheries</a:t>
            </a:r>
          </a:p>
        </p:txBody>
      </p:sp>
      <p:cxnSp>
        <p:nvCxnSpPr>
          <p:cNvPr id="8" name="Straight Connector 7"/>
          <p:cNvCxnSpPr/>
          <p:nvPr/>
        </p:nvCxnSpPr>
        <p:spPr>
          <a:xfrm>
            <a:off x="403761" y="1261415"/>
            <a:ext cx="8385175" cy="1588"/>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2"/>
          <p:cNvSpPr txBox="1">
            <a:spLocks/>
          </p:cNvSpPr>
          <p:nvPr/>
        </p:nvSpPr>
        <p:spPr>
          <a:xfrm>
            <a:off x="171451" y="1484784"/>
            <a:ext cx="5192638" cy="4824536"/>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ZA" sz="2400" b="1" dirty="0" smtClean="0"/>
              <a:t>The often low bargaining power SSF tends to make it difficult for them to receive benefits such as price premiums</a:t>
            </a:r>
          </a:p>
          <a:p>
            <a:r>
              <a:rPr lang="en-ZA" sz="2400" b="1" dirty="0" smtClean="0"/>
              <a:t>SSF operations are not generally  suited to export because of logistical and food safety challenges</a:t>
            </a:r>
          </a:p>
          <a:p>
            <a:r>
              <a:rPr lang="en-ZA" sz="2400" b="1" dirty="0" smtClean="0"/>
              <a:t>Fisheries </a:t>
            </a:r>
            <a:r>
              <a:rPr lang="en-ZA" sz="2400" b="1" dirty="0"/>
              <a:t>certification standard was not developed with SSF in mind (but this is changing…)</a:t>
            </a:r>
          </a:p>
          <a:p>
            <a:pPr marL="0" indent="0">
              <a:buNone/>
            </a:pPr>
            <a:endParaRPr lang="en-ZA" sz="2400" b="1" dirty="0" smtClean="0"/>
          </a:p>
          <a:p>
            <a:pPr marL="457200" indent="-457200">
              <a:buFont typeface="+mj-lt"/>
              <a:buAutoNum type="arabicPeriod"/>
            </a:pPr>
            <a:endParaRPr lang="en-ZA" sz="2400" b="1" dirty="0" smtClean="0"/>
          </a:p>
          <a:p>
            <a:pPr marL="457200" indent="-457200">
              <a:buFont typeface="+mj-lt"/>
              <a:buAutoNum type="arabicPeriod"/>
            </a:pPr>
            <a:endParaRPr lang="en-ZA" sz="2400" b="1" dirty="0"/>
          </a:p>
        </p:txBody>
      </p:sp>
      <p:pic>
        <p:nvPicPr>
          <p:cNvPr id="11" name="Picture 2" descr="O:\Conservation\Biodiversity Unit\Marine Programme\Images and Presentations\Thomas PeschakWWF MPA Image Library Oct 2013\Table Mountain MPA_001©Thomas P. Peschak.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01082" y="1438246"/>
            <a:ext cx="3247382" cy="4871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72886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flipH="1">
            <a:off x="-7938" y="0"/>
            <a:ext cx="111126" cy="6858000"/>
          </a:xfrm>
          <a:prstGeom prst="rect">
            <a:avLst/>
          </a:prstGeom>
          <a:solidFill>
            <a:srgbClr val="009DD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cs typeface="Geneva"/>
            </a:endParaRPr>
          </a:p>
        </p:txBody>
      </p:sp>
      <p:pic>
        <p:nvPicPr>
          <p:cNvPr id="17413" name="Picture 11" descr="master panda.jpg"/>
          <p:cNvPicPr>
            <a:picLocks noChangeAspect="1"/>
          </p:cNvPicPr>
          <p:nvPr/>
        </p:nvPicPr>
        <p:blipFill>
          <a:blip r:embed="rId3" cstate="screen">
            <a:clrChange>
              <a:clrFrom>
                <a:srgbClr val="F1F1E7"/>
              </a:clrFrom>
              <a:clrTo>
                <a:srgbClr val="F1F1E7">
                  <a:alpha val="0"/>
                </a:srgbClr>
              </a:clrTo>
            </a:clrChange>
            <a:extLst>
              <a:ext uri="{28A0092B-C50C-407E-A947-70E740481C1C}">
                <a14:useLocalDpi xmlns:a14="http://schemas.microsoft.com/office/drawing/2010/main"/>
              </a:ext>
            </a:extLst>
          </a:blip>
          <a:srcRect/>
          <a:stretch>
            <a:fillRect/>
          </a:stretch>
        </p:blipFill>
        <p:spPr bwMode="auto">
          <a:xfrm>
            <a:off x="171450" y="114300"/>
            <a:ext cx="52705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itle 1"/>
          <p:cNvSpPr txBox="1">
            <a:spLocks/>
          </p:cNvSpPr>
          <p:nvPr/>
        </p:nvSpPr>
        <p:spPr bwMode="auto">
          <a:xfrm>
            <a:off x="990186" y="571326"/>
            <a:ext cx="7936785"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itchFamily="34" charset="0"/>
                <a:ea typeface="Geneva"/>
                <a:cs typeface="Geneva"/>
              </a:defRPr>
            </a:lvl1pPr>
            <a:lvl2pPr marL="742950" indent="-285750" eaLnBrk="0" hangingPunct="0">
              <a:defRPr sz="3200">
                <a:solidFill>
                  <a:schemeClr val="tx1"/>
                </a:solidFill>
                <a:latin typeface="Arial" pitchFamily="34" charset="0"/>
                <a:ea typeface="Geneva"/>
                <a:cs typeface="Geneva"/>
              </a:defRPr>
            </a:lvl2pPr>
            <a:lvl3pPr marL="1143000" indent="-228600" eaLnBrk="0" hangingPunct="0">
              <a:defRPr sz="3200">
                <a:solidFill>
                  <a:schemeClr val="tx1"/>
                </a:solidFill>
                <a:latin typeface="Arial" pitchFamily="34" charset="0"/>
                <a:ea typeface="Geneva"/>
                <a:cs typeface="Geneva"/>
              </a:defRPr>
            </a:lvl3pPr>
            <a:lvl4pPr marL="1600200" indent="-228600" eaLnBrk="0" hangingPunct="0">
              <a:defRPr sz="3200">
                <a:solidFill>
                  <a:schemeClr val="tx1"/>
                </a:solidFill>
                <a:latin typeface="Arial" pitchFamily="34" charset="0"/>
                <a:ea typeface="Geneva"/>
                <a:cs typeface="Geneva"/>
              </a:defRPr>
            </a:lvl4pPr>
            <a:lvl5pPr marL="2057400" indent="-228600" eaLnBrk="0" hangingPunct="0">
              <a:defRPr sz="3200">
                <a:solidFill>
                  <a:schemeClr val="tx1"/>
                </a:solidFill>
                <a:latin typeface="Arial" pitchFamily="34" charset="0"/>
                <a:ea typeface="Geneva"/>
                <a:cs typeface="Geneva"/>
              </a:defRPr>
            </a:lvl5pPr>
            <a:lvl6pPr marL="2514600" indent="-228600" defTabSz="457200" eaLnBrk="0" fontAlgn="base" hangingPunct="0">
              <a:spcBef>
                <a:spcPct val="0"/>
              </a:spcBef>
              <a:spcAft>
                <a:spcPct val="0"/>
              </a:spcAft>
              <a:defRPr sz="3200">
                <a:solidFill>
                  <a:schemeClr val="tx1"/>
                </a:solidFill>
                <a:latin typeface="Arial" pitchFamily="34" charset="0"/>
                <a:ea typeface="Geneva"/>
                <a:cs typeface="Geneva"/>
              </a:defRPr>
            </a:lvl6pPr>
            <a:lvl7pPr marL="2971800" indent="-228600" defTabSz="457200" eaLnBrk="0" fontAlgn="base" hangingPunct="0">
              <a:spcBef>
                <a:spcPct val="0"/>
              </a:spcBef>
              <a:spcAft>
                <a:spcPct val="0"/>
              </a:spcAft>
              <a:defRPr sz="3200">
                <a:solidFill>
                  <a:schemeClr val="tx1"/>
                </a:solidFill>
                <a:latin typeface="Arial" pitchFamily="34" charset="0"/>
                <a:ea typeface="Geneva"/>
                <a:cs typeface="Geneva"/>
              </a:defRPr>
            </a:lvl7pPr>
            <a:lvl8pPr marL="3429000" indent="-228600" defTabSz="457200" eaLnBrk="0" fontAlgn="base" hangingPunct="0">
              <a:spcBef>
                <a:spcPct val="0"/>
              </a:spcBef>
              <a:spcAft>
                <a:spcPct val="0"/>
              </a:spcAft>
              <a:defRPr sz="3200">
                <a:solidFill>
                  <a:schemeClr val="tx1"/>
                </a:solidFill>
                <a:latin typeface="Arial" pitchFamily="34" charset="0"/>
                <a:ea typeface="Geneva"/>
                <a:cs typeface="Geneva"/>
              </a:defRPr>
            </a:lvl8pPr>
            <a:lvl9pPr marL="3886200" indent="-228600" defTabSz="457200" eaLnBrk="0" fontAlgn="base" hangingPunct="0">
              <a:spcBef>
                <a:spcPct val="0"/>
              </a:spcBef>
              <a:spcAft>
                <a:spcPct val="0"/>
              </a:spcAft>
              <a:defRPr sz="3200">
                <a:solidFill>
                  <a:schemeClr val="tx1"/>
                </a:solidFill>
                <a:latin typeface="Arial" pitchFamily="34" charset="0"/>
                <a:ea typeface="Geneva"/>
                <a:cs typeface="Geneva"/>
              </a:defRPr>
            </a:lvl9pPr>
          </a:lstStyle>
          <a:p>
            <a:pPr algn="r" eaLnBrk="1" hangingPunct="1"/>
            <a:r>
              <a:rPr lang="en-ZA" sz="4000" b="1" dirty="0" smtClean="0">
                <a:solidFill>
                  <a:schemeClr val="accent1"/>
                </a:solidFill>
                <a:latin typeface="WWF" pitchFamily="50" charset="0"/>
              </a:rPr>
              <a:t>Conclusions</a:t>
            </a:r>
            <a:endParaRPr lang="en-ZA" sz="4000" b="1" dirty="0">
              <a:solidFill>
                <a:schemeClr val="accent1"/>
              </a:solidFill>
              <a:latin typeface="WWF" pitchFamily="50" charset="0"/>
            </a:endParaRPr>
          </a:p>
        </p:txBody>
      </p:sp>
      <p:cxnSp>
        <p:nvCxnSpPr>
          <p:cNvPr id="8" name="Straight Connector 7"/>
          <p:cNvCxnSpPr/>
          <p:nvPr/>
        </p:nvCxnSpPr>
        <p:spPr>
          <a:xfrm>
            <a:off x="403761" y="1261415"/>
            <a:ext cx="8385175" cy="1588"/>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2"/>
          <p:cNvSpPr txBox="1">
            <a:spLocks/>
          </p:cNvSpPr>
          <p:nvPr/>
        </p:nvSpPr>
        <p:spPr>
          <a:xfrm>
            <a:off x="441325" y="1268760"/>
            <a:ext cx="8485646" cy="4824536"/>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ZA" sz="2200" b="1" dirty="0" smtClean="0"/>
              <a:t>Is the MSC a barrier that restricts developing countries from market access?</a:t>
            </a:r>
          </a:p>
          <a:p>
            <a:r>
              <a:rPr lang="en-ZA" sz="2200" b="1" dirty="0" smtClean="0"/>
              <a:t>Short answer: NO, the standard does not distinguish between developed and developing world fisheries </a:t>
            </a:r>
          </a:p>
          <a:p>
            <a:r>
              <a:rPr lang="en-ZA" sz="2200" b="1" dirty="0" smtClean="0"/>
              <a:t>The standard does however restrict market access to fisheries that cannot prove sustainability credentials </a:t>
            </a:r>
          </a:p>
          <a:p>
            <a:r>
              <a:rPr lang="en-ZA" sz="2200" b="1" dirty="0" smtClean="0"/>
              <a:t>Many developing world fisheries are poorly managed and are increasingly unsustainably exploited. Many of these fisheries are commercially valuable and focus on export markets. Market pressure on these fisheries can help to improve fisheries management and generate greater returns for fishers…</a:t>
            </a:r>
          </a:p>
          <a:p>
            <a:r>
              <a:rPr lang="en-ZA" sz="2200" b="1" dirty="0" smtClean="0"/>
              <a:t>But some </a:t>
            </a:r>
            <a:r>
              <a:rPr lang="en-ZA" sz="2200" b="1" dirty="0"/>
              <a:t>developing world fisheries </a:t>
            </a:r>
            <a:r>
              <a:rPr lang="en-ZA" sz="2200" b="1" dirty="0" smtClean="0"/>
              <a:t> are sustainable, particularly SSF, but struggle to prove it…</a:t>
            </a:r>
          </a:p>
          <a:p>
            <a:endParaRPr lang="en-ZA" sz="2200" b="1" dirty="0" smtClean="0"/>
          </a:p>
          <a:p>
            <a:pPr marL="0" indent="0">
              <a:buNone/>
            </a:pPr>
            <a:endParaRPr lang="en-ZA" sz="2200" b="1" dirty="0"/>
          </a:p>
        </p:txBody>
      </p:sp>
    </p:spTree>
    <p:extLst>
      <p:ext uri="{BB962C8B-B14F-4D97-AF65-F5344CB8AC3E}">
        <p14:creationId xmlns:p14="http://schemas.microsoft.com/office/powerpoint/2010/main" val="287589719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flipH="1">
            <a:off x="-7938" y="0"/>
            <a:ext cx="111126" cy="6858000"/>
          </a:xfrm>
          <a:prstGeom prst="rect">
            <a:avLst/>
          </a:prstGeom>
          <a:solidFill>
            <a:srgbClr val="009DD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cs typeface="Geneva"/>
            </a:endParaRPr>
          </a:p>
        </p:txBody>
      </p:sp>
      <p:pic>
        <p:nvPicPr>
          <p:cNvPr id="17413" name="Picture 11" descr="master panda.jpg"/>
          <p:cNvPicPr>
            <a:picLocks noChangeAspect="1"/>
          </p:cNvPicPr>
          <p:nvPr/>
        </p:nvPicPr>
        <p:blipFill>
          <a:blip r:embed="rId3" cstate="screen">
            <a:clrChange>
              <a:clrFrom>
                <a:srgbClr val="F1F1E7"/>
              </a:clrFrom>
              <a:clrTo>
                <a:srgbClr val="F1F1E7">
                  <a:alpha val="0"/>
                </a:srgbClr>
              </a:clrTo>
            </a:clrChange>
            <a:extLst>
              <a:ext uri="{28A0092B-C50C-407E-A947-70E740481C1C}">
                <a14:useLocalDpi xmlns:a14="http://schemas.microsoft.com/office/drawing/2010/main"/>
              </a:ext>
            </a:extLst>
          </a:blip>
          <a:srcRect/>
          <a:stretch>
            <a:fillRect/>
          </a:stretch>
        </p:blipFill>
        <p:spPr bwMode="auto">
          <a:xfrm>
            <a:off x="171450" y="114300"/>
            <a:ext cx="52705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itle 1"/>
          <p:cNvSpPr txBox="1">
            <a:spLocks/>
          </p:cNvSpPr>
          <p:nvPr/>
        </p:nvSpPr>
        <p:spPr bwMode="auto">
          <a:xfrm>
            <a:off x="990186" y="571326"/>
            <a:ext cx="7936785"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itchFamily="34" charset="0"/>
                <a:ea typeface="Geneva"/>
                <a:cs typeface="Geneva"/>
              </a:defRPr>
            </a:lvl1pPr>
            <a:lvl2pPr marL="742950" indent="-285750" eaLnBrk="0" hangingPunct="0">
              <a:defRPr sz="3200">
                <a:solidFill>
                  <a:schemeClr val="tx1"/>
                </a:solidFill>
                <a:latin typeface="Arial" pitchFamily="34" charset="0"/>
                <a:ea typeface="Geneva"/>
                <a:cs typeface="Geneva"/>
              </a:defRPr>
            </a:lvl2pPr>
            <a:lvl3pPr marL="1143000" indent="-228600" eaLnBrk="0" hangingPunct="0">
              <a:defRPr sz="3200">
                <a:solidFill>
                  <a:schemeClr val="tx1"/>
                </a:solidFill>
                <a:latin typeface="Arial" pitchFamily="34" charset="0"/>
                <a:ea typeface="Geneva"/>
                <a:cs typeface="Geneva"/>
              </a:defRPr>
            </a:lvl3pPr>
            <a:lvl4pPr marL="1600200" indent="-228600" eaLnBrk="0" hangingPunct="0">
              <a:defRPr sz="3200">
                <a:solidFill>
                  <a:schemeClr val="tx1"/>
                </a:solidFill>
                <a:latin typeface="Arial" pitchFamily="34" charset="0"/>
                <a:ea typeface="Geneva"/>
                <a:cs typeface="Geneva"/>
              </a:defRPr>
            </a:lvl4pPr>
            <a:lvl5pPr marL="2057400" indent="-228600" eaLnBrk="0" hangingPunct="0">
              <a:defRPr sz="3200">
                <a:solidFill>
                  <a:schemeClr val="tx1"/>
                </a:solidFill>
                <a:latin typeface="Arial" pitchFamily="34" charset="0"/>
                <a:ea typeface="Geneva"/>
                <a:cs typeface="Geneva"/>
              </a:defRPr>
            </a:lvl5pPr>
            <a:lvl6pPr marL="2514600" indent="-228600" defTabSz="457200" eaLnBrk="0" fontAlgn="base" hangingPunct="0">
              <a:spcBef>
                <a:spcPct val="0"/>
              </a:spcBef>
              <a:spcAft>
                <a:spcPct val="0"/>
              </a:spcAft>
              <a:defRPr sz="3200">
                <a:solidFill>
                  <a:schemeClr val="tx1"/>
                </a:solidFill>
                <a:latin typeface="Arial" pitchFamily="34" charset="0"/>
                <a:ea typeface="Geneva"/>
                <a:cs typeface="Geneva"/>
              </a:defRPr>
            </a:lvl6pPr>
            <a:lvl7pPr marL="2971800" indent="-228600" defTabSz="457200" eaLnBrk="0" fontAlgn="base" hangingPunct="0">
              <a:spcBef>
                <a:spcPct val="0"/>
              </a:spcBef>
              <a:spcAft>
                <a:spcPct val="0"/>
              </a:spcAft>
              <a:defRPr sz="3200">
                <a:solidFill>
                  <a:schemeClr val="tx1"/>
                </a:solidFill>
                <a:latin typeface="Arial" pitchFamily="34" charset="0"/>
                <a:ea typeface="Geneva"/>
                <a:cs typeface="Geneva"/>
              </a:defRPr>
            </a:lvl7pPr>
            <a:lvl8pPr marL="3429000" indent="-228600" defTabSz="457200" eaLnBrk="0" fontAlgn="base" hangingPunct="0">
              <a:spcBef>
                <a:spcPct val="0"/>
              </a:spcBef>
              <a:spcAft>
                <a:spcPct val="0"/>
              </a:spcAft>
              <a:defRPr sz="3200">
                <a:solidFill>
                  <a:schemeClr val="tx1"/>
                </a:solidFill>
                <a:latin typeface="Arial" pitchFamily="34" charset="0"/>
                <a:ea typeface="Geneva"/>
                <a:cs typeface="Geneva"/>
              </a:defRPr>
            </a:lvl8pPr>
            <a:lvl9pPr marL="3886200" indent="-228600" defTabSz="457200" eaLnBrk="0" fontAlgn="base" hangingPunct="0">
              <a:spcBef>
                <a:spcPct val="0"/>
              </a:spcBef>
              <a:spcAft>
                <a:spcPct val="0"/>
              </a:spcAft>
              <a:defRPr sz="3200">
                <a:solidFill>
                  <a:schemeClr val="tx1"/>
                </a:solidFill>
                <a:latin typeface="Arial" pitchFamily="34" charset="0"/>
                <a:ea typeface="Geneva"/>
                <a:cs typeface="Geneva"/>
              </a:defRPr>
            </a:lvl9pPr>
          </a:lstStyle>
          <a:p>
            <a:pPr algn="r" eaLnBrk="1" hangingPunct="1"/>
            <a:r>
              <a:rPr lang="en-ZA" sz="4000" b="1" dirty="0" smtClean="0">
                <a:solidFill>
                  <a:schemeClr val="accent1"/>
                </a:solidFill>
                <a:latin typeface="WWF" pitchFamily="50" charset="0"/>
              </a:rPr>
              <a:t>Conclusions</a:t>
            </a:r>
            <a:endParaRPr lang="en-ZA" sz="4000" b="1" dirty="0">
              <a:solidFill>
                <a:schemeClr val="accent1"/>
              </a:solidFill>
              <a:latin typeface="WWF" pitchFamily="50" charset="0"/>
            </a:endParaRPr>
          </a:p>
        </p:txBody>
      </p:sp>
      <p:cxnSp>
        <p:nvCxnSpPr>
          <p:cNvPr id="8" name="Straight Connector 7"/>
          <p:cNvCxnSpPr/>
          <p:nvPr/>
        </p:nvCxnSpPr>
        <p:spPr>
          <a:xfrm>
            <a:off x="403761" y="1124744"/>
            <a:ext cx="8385175" cy="1588"/>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2"/>
          <p:cNvSpPr txBox="1">
            <a:spLocks/>
          </p:cNvSpPr>
          <p:nvPr/>
        </p:nvSpPr>
        <p:spPr>
          <a:xfrm>
            <a:off x="171450" y="1124744"/>
            <a:ext cx="8755521" cy="5256584"/>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ZA" sz="2200" b="1" dirty="0" smtClean="0"/>
              <a:t>Is the MSC the most successful initiative to improve fisheries’ sustainability over the last decade?</a:t>
            </a:r>
          </a:p>
          <a:p>
            <a:r>
              <a:rPr lang="en-ZA" sz="2200" b="1" dirty="0" smtClean="0"/>
              <a:t>Certification has driven a number of improvements in many fisheries across the world, including SA hake trawl fishery</a:t>
            </a:r>
          </a:p>
          <a:p>
            <a:r>
              <a:rPr lang="en-ZA" sz="2200" b="1" dirty="0" smtClean="0"/>
              <a:t>Success isn’t only  measured by the number of certified fisheries. The MSC standard provides an excellent tool for the development of Fisheries Improvement Projects (FIPs) </a:t>
            </a:r>
          </a:p>
          <a:p>
            <a:r>
              <a:rPr lang="en-ZA" sz="2200" b="1" dirty="0" smtClean="0"/>
              <a:t>Short Answer: YES/NO. It is only one tool not the only tool to drive fisheries improvement</a:t>
            </a:r>
          </a:p>
          <a:p>
            <a:r>
              <a:rPr lang="en-ZA" sz="2200" b="1" dirty="0" smtClean="0"/>
              <a:t>Market-based tools can only help drive improvement in fisheries where markets are sensitive to sustainability issues</a:t>
            </a:r>
          </a:p>
          <a:p>
            <a:r>
              <a:rPr lang="en-ZA" sz="2200" b="1" dirty="0"/>
              <a:t>Barriers to improving SSF are more often linked to social challenges </a:t>
            </a:r>
            <a:r>
              <a:rPr lang="en-ZA" sz="2200" b="1" dirty="0" smtClean="0"/>
              <a:t>(crime, unemployment, lack of education, power imbalances). We are still grappling with how best to address these challenges but this doesn’t mean that we can ignore the marine ecosystems which underpin these fisheries.  </a:t>
            </a:r>
            <a:endParaRPr lang="en-ZA" sz="2200" b="1" dirty="0"/>
          </a:p>
        </p:txBody>
      </p:sp>
    </p:spTree>
    <p:extLst>
      <p:ext uri="{BB962C8B-B14F-4D97-AF65-F5344CB8AC3E}">
        <p14:creationId xmlns:p14="http://schemas.microsoft.com/office/powerpoint/2010/main" val="152120716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flipH="1">
            <a:off x="-7938" y="0"/>
            <a:ext cx="111126" cy="6858000"/>
          </a:xfrm>
          <a:prstGeom prst="rect">
            <a:avLst/>
          </a:prstGeom>
          <a:solidFill>
            <a:srgbClr val="009DD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cs typeface="Geneva"/>
            </a:endParaRPr>
          </a:p>
        </p:txBody>
      </p:sp>
      <p:pic>
        <p:nvPicPr>
          <p:cNvPr id="17413" name="Picture 11" descr="master panda.jpg"/>
          <p:cNvPicPr>
            <a:picLocks noChangeAspect="1"/>
          </p:cNvPicPr>
          <p:nvPr/>
        </p:nvPicPr>
        <p:blipFill>
          <a:blip r:embed="rId3" cstate="screen">
            <a:clrChange>
              <a:clrFrom>
                <a:srgbClr val="F1F1E7"/>
              </a:clrFrom>
              <a:clrTo>
                <a:srgbClr val="F1F1E7">
                  <a:alpha val="0"/>
                </a:srgbClr>
              </a:clrTo>
            </a:clrChange>
            <a:extLst>
              <a:ext uri="{28A0092B-C50C-407E-A947-70E740481C1C}">
                <a14:useLocalDpi xmlns:a14="http://schemas.microsoft.com/office/drawing/2010/main"/>
              </a:ext>
            </a:extLst>
          </a:blip>
          <a:srcRect/>
          <a:stretch>
            <a:fillRect/>
          </a:stretch>
        </p:blipFill>
        <p:spPr bwMode="auto">
          <a:xfrm>
            <a:off x="171450" y="114300"/>
            <a:ext cx="52705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itle 1"/>
          <p:cNvSpPr txBox="1">
            <a:spLocks/>
          </p:cNvSpPr>
          <p:nvPr/>
        </p:nvSpPr>
        <p:spPr bwMode="auto">
          <a:xfrm>
            <a:off x="990186" y="571326"/>
            <a:ext cx="7936785"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itchFamily="34" charset="0"/>
                <a:ea typeface="Geneva"/>
                <a:cs typeface="Geneva"/>
              </a:defRPr>
            </a:lvl1pPr>
            <a:lvl2pPr marL="742950" indent="-285750" eaLnBrk="0" hangingPunct="0">
              <a:defRPr sz="3200">
                <a:solidFill>
                  <a:schemeClr val="tx1"/>
                </a:solidFill>
                <a:latin typeface="Arial" pitchFamily="34" charset="0"/>
                <a:ea typeface="Geneva"/>
                <a:cs typeface="Geneva"/>
              </a:defRPr>
            </a:lvl2pPr>
            <a:lvl3pPr marL="1143000" indent="-228600" eaLnBrk="0" hangingPunct="0">
              <a:defRPr sz="3200">
                <a:solidFill>
                  <a:schemeClr val="tx1"/>
                </a:solidFill>
                <a:latin typeface="Arial" pitchFamily="34" charset="0"/>
                <a:ea typeface="Geneva"/>
                <a:cs typeface="Geneva"/>
              </a:defRPr>
            </a:lvl3pPr>
            <a:lvl4pPr marL="1600200" indent="-228600" eaLnBrk="0" hangingPunct="0">
              <a:defRPr sz="3200">
                <a:solidFill>
                  <a:schemeClr val="tx1"/>
                </a:solidFill>
                <a:latin typeface="Arial" pitchFamily="34" charset="0"/>
                <a:ea typeface="Geneva"/>
                <a:cs typeface="Geneva"/>
              </a:defRPr>
            </a:lvl4pPr>
            <a:lvl5pPr marL="2057400" indent="-228600" eaLnBrk="0" hangingPunct="0">
              <a:defRPr sz="3200">
                <a:solidFill>
                  <a:schemeClr val="tx1"/>
                </a:solidFill>
                <a:latin typeface="Arial" pitchFamily="34" charset="0"/>
                <a:ea typeface="Geneva"/>
                <a:cs typeface="Geneva"/>
              </a:defRPr>
            </a:lvl5pPr>
            <a:lvl6pPr marL="2514600" indent="-228600" defTabSz="457200" eaLnBrk="0" fontAlgn="base" hangingPunct="0">
              <a:spcBef>
                <a:spcPct val="0"/>
              </a:spcBef>
              <a:spcAft>
                <a:spcPct val="0"/>
              </a:spcAft>
              <a:defRPr sz="3200">
                <a:solidFill>
                  <a:schemeClr val="tx1"/>
                </a:solidFill>
                <a:latin typeface="Arial" pitchFamily="34" charset="0"/>
                <a:ea typeface="Geneva"/>
                <a:cs typeface="Geneva"/>
              </a:defRPr>
            </a:lvl6pPr>
            <a:lvl7pPr marL="2971800" indent="-228600" defTabSz="457200" eaLnBrk="0" fontAlgn="base" hangingPunct="0">
              <a:spcBef>
                <a:spcPct val="0"/>
              </a:spcBef>
              <a:spcAft>
                <a:spcPct val="0"/>
              </a:spcAft>
              <a:defRPr sz="3200">
                <a:solidFill>
                  <a:schemeClr val="tx1"/>
                </a:solidFill>
                <a:latin typeface="Arial" pitchFamily="34" charset="0"/>
                <a:ea typeface="Geneva"/>
                <a:cs typeface="Geneva"/>
              </a:defRPr>
            </a:lvl7pPr>
            <a:lvl8pPr marL="3429000" indent="-228600" defTabSz="457200" eaLnBrk="0" fontAlgn="base" hangingPunct="0">
              <a:spcBef>
                <a:spcPct val="0"/>
              </a:spcBef>
              <a:spcAft>
                <a:spcPct val="0"/>
              </a:spcAft>
              <a:defRPr sz="3200">
                <a:solidFill>
                  <a:schemeClr val="tx1"/>
                </a:solidFill>
                <a:latin typeface="Arial" pitchFamily="34" charset="0"/>
                <a:ea typeface="Geneva"/>
                <a:cs typeface="Geneva"/>
              </a:defRPr>
            </a:lvl8pPr>
            <a:lvl9pPr marL="3886200" indent="-228600" defTabSz="457200" eaLnBrk="0" fontAlgn="base" hangingPunct="0">
              <a:spcBef>
                <a:spcPct val="0"/>
              </a:spcBef>
              <a:spcAft>
                <a:spcPct val="0"/>
              </a:spcAft>
              <a:defRPr sz="3200">
                <a:solidFill>
                  <a:schemeClr val="tx1"/>
                </a:solidFill>
                <a:latin typeface="Arial" pitchFamily="34" charset="0"/>
                <a:ea typeface="Geneva"/>
                <a:cs typeface="Geneva"/>
              </a:defRPr>
            </a:lvl9pPr>
          </a:lstStyle>
          <a:p>
            <a:pPr algn="r" eaLnBrk="1" hangingPunct="1"/>
            <a:r>
              <a:rPr lang="en-ZA" sz="4000" b="1" dirty="0" smtClean="0">
                <a:solidFill>
                  <a:schemeClr val="accent1"/>
                </a:solidFill>
                <a:latin typeface="WWF" pitchFamily="50" charset="0"/>
              </a:rPr>
              <a:t>Closing thoughts</a:t>
            </a:r>
            <a:endParaRPr lang="en-ZA" sz="4000" b="1" dirty="0">
              <a:solidFill>
                <a:schemeClr val="accent1"/>
              </a:solidFill>
              <a:latin typeface="WWF" pitchFamily="50" charset="0"/>
            </a:endParaRPr>
          </a:p>
        </p:txBody>
      </p:sp>
      <p:cxnSp>
        <p:nvCxnSpPr>
          <p:cNvPr id="8" name="Straight Connector 7"/>
          <p:cNvCxnSpPr/>
          <p:nvPr/>
        </p:nvCxnSpPr>
        <p:spPr>
          <a:xfrm>
            <a:off x="403761" y="1261415"/>
            <a:ext cx="8385175" cy="1588"/>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2"/>
          <p:cNvSpPr txBox="1">
            <a:spLocks/>
          </p:cNvSpPr>
          <p:nvPr/>
        </p:nvSpPr>
        <p:spPr>
          <a:xfrm>
            <a:off x="441325" y="1268760"/>
            <a:ext cx="8485646" cy="4824536"/>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ZA" sz="2200" b="1" dirty="0" smtClean="0"/>
              <a:t>Abalone and West Coast rock lobster are two of South Africa’s most valuable commercial seafood products both of which are almost exclusively exported</a:t>
            </a:r>
          </a:p>
          <a:p>
            <a:pPr marL="0" indent="0">
              <a:buNone/>
            </a:pPr>
            <a:endParaRPr lang="en-ZA" sz="2200" b="1" dirty="0"/>
          </a:p>
          <a:p>
            <a:pPr marL="0" indent="0">
              <a:buNone/>
            </a:pPr>
            <a:r>
              <a:rPr lang="en-ZA" sz="2200" b="1" dirty="0" smtClean="0"/>
              <a:t>Unrestricted market access to both legal and illegal catches has resulted in the collapse of these species and many SSF livelihoods. Market restrictions on the basis of legality/sustainability could have helped to prevent this.</a:t>
            </a:r>
          </a:p>
          <a:p>
            <a:pPr marL="0" indent="0">
              <a:buNone/>
            </a:pPr>
            <a:endParaRPr lang="en-ZA" sz="2200" b="1" dirty="0"/>
          </a:p>
          <a:p>
            <a:pPr marL="0" indent="0">
              <a:buNone/>
            </a:pPr>
            <a:r>
              <a:rPr lang="en-ZA" sz="2200" b="1" dirty="0" smtClean="0"/>
              <a:t>The questions should rather be:</a:t>
            </a:r>
          </a:p>
          <a:p>
            <a:r>
              <a:rPr lang="en-ZA" sz="2200" b="1" dirty="0" smtClean="0"/>
              <a:t>Does the MSC drive fisheries improvement?</a:t>
            </a:r>
          </a:p>
          <a:p>
            <a:r>
              <a:rPr lang="en-ZA" sz="2200" b="1" dirty="0" smtClean="0"/>
              <a:t>Is the MSC </a:t>
            </a:r>
            <a:r>
              <a:rPr lang="en-ZA" sz="2200" b="1" dirty="0" err="1" smtClean="0"/>
              <a:t>ecolabelling</a:t>
            </a:r>
            <a:r>
              <a:rPr lang="en-ZA" sz="2200" b="1" dirty="0" smtClean="0"/>
              <a:t> model applicable to all types of fisheries?</a:t>
            </a:r>
          </a:p>
          <a:p>
            <a:r>
              <a:rPr lang="en-ZA" sz="2200" b="1" dirty="0" smtClean="0"/>
              <a:t>What </a:t>
            </a:r>
            <a:r>
              <a:rPr lang="en-ZA" sz="2200" b="1" dirty="0" smtClean="0"/>
              <a:t>are</a:t>
            </a:r>
            <a:r>
              <a:rPr lang="en-ZA" sz="2200" b="1" dirty="0" smtClean="0"/>
              <a:t> the solutions to improving  the </a:t>
            </a:r>
            <a:r>
              <a:rPr lang="en-ZA" sz="2200" b="1" smtClean="0"/>
              <a:t>long-ter</a:t>
            </a:r>
            <a:r>
              <a:rPr lang="en-ZA" sz="2200" b="1" smtClean="0"/>
              <a:t>m survival of SSF?</a:t>
            </a:r>
            <a:r>
              <a:rPr lang="en-ZA" sz="2200" b="1" smtClean="0"/>
              <a:t> </a:t>
            </a:r>
            <a:endParaRPr lang="en-ZA" sz="2200" b="1" dirty="0" smtClean="0"/>
          </a:p>
        </p:txBody>
      </p:sp>
    </p:spTree>
    <p:extLst>
      <p:ext uri="{BB962C8B-B14F-4D97-AF65-F5344CB8AC3E}">
        <p14:creationId xmlns:p14="http://schemas.microsoft.com/office/powerpoint/2010/main" val="8984398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16139</TotalTime>
  <Words>471</Words>
  <Application>Microsoft Office PowerPoint</Application>
  <PresentationFormat>On-screen Show (4:3)</PresentationFormat>
  <Paragraphs>44</Paragraphs>
  <Slides>6</Slides>
  <Notes>6</Notes>
  <HiddenSlides>0</HiddenSlides>
  <MMClips>0</MMClip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vector>
  </TitlesOfParts>
  <Company>CSIR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 @</dc:creator>
  <cp:lastModifiedBy>Duncan, John</cp:lastModifiedBy>
  <cp:revision>364</cp:revision>
  <dcterms:created xsi:type="dcterms:W3CDTF">2011-02-02T07:52:03Z</dcterms:created>
  <dcterms:modified xsi:type="dcterms:W3CDTF">2016-11-30T12:42:47Z</dcterms:modified>
</cp:coreProperties>
</file>