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703" r:id="rId2"/>
  </p:sldMasterIdLst>
  <p:notesMasterIdLst>
    <p:notesMasterId r:id="rId27"/>
  </p:notesMasterIdLst>
  <p:handoutMasterIdLst>
    <p:handoutMasterId r:id="rId28"/>
  </p:handoutMasterIdLst>
  <p:sldIdLst>
    <p:sldId id="343" r:id="rId3"/>
    <p:sldId id="344" r:id="rId4"/>
    <p:sldId id="366" r:id="rId5"/>
    <p:sldId id="363" r:id="rId6"/>
    <p:sldId id="345" r:id="rId7"/>
    <p:sldId id="327" r:id="rId8"/>
    <p:sldId id="346" r:id="rId9"/>
    <p:sldId id="364" r:id="rId10"/>
    <p:sldId id="365" r:id="rId11"/>
    <p:sldId id="347" r:id="rId12"/>
    <p:sldId id="349" r:id="rId13"/>
    <p:sldId id="351" r:id="rId14"/>
    <p:sldId id="353" r:id="rId15"/>
    <p:sldId id="354" r:id="rId16"/>
    <p:sldId id="357" r:id="rId17"/>
    <p:sldId id="321" r:id="rId18"/>
    <p:sldId id="355" r:id="rId19"/>
    <p:sldId id="356" r:id="rId20"/>
    <p:sldId id="337" r:id="rId21"/>
    <p:sldId id="358" r:id="rId22"/>
    <p:sldId id="359" r:id="rId23"/>
    <p:sldId id="360" r:id="rId24"/>
    <p:sldId id="361" r:id="rId25"/>
    <p:sldId id="350"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69"/>
    <a:srgbClr val="86C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3" autoAdjust="0"/>
    <p:restoredTop sz="95195" autoAdjust="0"/>
  </p:normalViewPr>
  <p:slideViewPr>
    <p:cSldViewPr snapToGrid="0" snapToObjects="1">
      <p:cViewPr varScale="1">
        <p:scale>
          <a:sx n="124" d="100"/>
          <a:sy n="124" d="100"/>
        </p:scale>
        <p:origin x="306" y="96"/>
      </p:cViewPr>
      <p:guideLst>
        <p:guide orient="horz" pos="2205"/>
        <p:guide pos="2880"/>
      </p:guideLst>
    </p:cSldViewPr>
  </p:slideViewPr>
  <p:outlineViewPr>
    <p:cViewPr>
      <p:scale>
        <a:sx n="33" d="100"/>
        <a:sy n="33" d="100"/>
      </p:scale>
      <p:origin x="0" y="-114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1" d="100"/>
          <a:sy n="91" d="100"/>
        </p:scale>
        <p:origin x="369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F2585D6-9271-3443-BE1C-075358B1DEEC}" type="datetimeFigureOut">
              <a:rPr lang="en-US" smtClean="0"/>
              <a:pPr/>
              <a:t>11/30/2016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C7AA40-DAC8-1246-8091-224AA183D332}" type="slidenum">
              <a:rPr lang="en-US" smtClean="0"/>
              <a:pPr/>
              <a:t>‹#›</a:t>
            </a:fld>
            <a:endParaRPr lang="en-US"/>
          </a:p>
        </p:txBody>
      </p:sp>
    </p:spTree>
    <p:extLst>
      <p:ext uri="{BB962C8B-B14F-4D97-AF65-F5344CB8AC3E}">
        <p14:creationId xmlns:p14="http://schemas.microsoft.com/office/powerpoint/2010/main" val="4218857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A1AD42-B8A2-4689-BB34-9B721CEDBBC9}" type="datetimeFigureOut">
              <a:rPr lang="en-US" smtClean="0"/>
              <a:pPr/>
              <a:t>11/30/2016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8EC50F1-5BAC-4ECC-863B-78D8EFF17216}" type="slidenum">
              <a:rPr lang="en-US" smtClean="0"/>
              <a:pPr/>
              <a:t>‹#›</a:t>
            </a:fld>
            <a:endParaRPr lang="en-US"/>
          </a:p>
        </p:txBody>
      </p:sp>
    </p:spTree>
    <p:extLst>
      <p:ext uri="{BB962C8B-B14F-4D97-AF65-F5344CB8AC3E}">
        <p14:creationId xmlns:p14="http://schemas.microsoft.com/office/powerpoint/2010/main" val="31761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9185C785-F066-4F47-9573-6732FA392617}" type="slidenum">
              <a:rPr lang="en-US"/>
              <a:pPr/>
              <a:t>1</a:t>
            </a:fld>
            <a:endParaRPr lang="en-US" dirty="0"/>
          </a:p>
        </p:txBody>
      </p:sp>
      <p:sp>
        <p:nvSpPr>
          <p:cNvPr id="14339" name="Rectangle 2"/>
          <p:cNvSpPr>
            <a:spLocks noGrp="1" noRot="1" noChangeAspect="1" noChangeArrowheads="1" noTextEdit="1"/>
          </p:cNvSpPr>
          <p:nvPr>
            <p:ph type="sldImg"/>
          </p:nvPr>
        </p:nvSpPr>
        <p:spPr>
          <a:xfrm>
            <a:off x="854075" y="744538"/>
            <a:ext cx="4962525" cy="3722687"/>
          </a:xfrm>
          <a:ln/>
        </p:spPr>
      </p:sp>
      <p:sp>
        <p:nvSpPr>
          <p:cNvPr id="14340" name="Rectangle 3"/>
          <p:cNvSpPr>
            <a:spLocks noGrp="1" noChangeArrowheads="1"/>
          </p:cNvSpPr>
          <p:nvPr>
            <p:ph type="body" idx="1"/>
          </p:nvPr>
        </p:nvSpPr>
        <p:spPr>
          <a:noFill/>
          <a:ln/>
        </p:spPr>
        <p:txBody>
          <a:bodyPr/>
          <a:lstStyle/>
          <a:p>
            <a:pPr eaLnBrk="1" hangingPunct="1"/>
            <a:endParaRPr lang="en-NZ" dirty="0" smtClean="0"/>
          </a:p>
        </p:txBody>
      </p:sp>
    </p:spTree>
    <p:extLst>
      <p:ext uri="{BB962C8B-B14F-4D97-AF65-F5344CB8AC3E}">
        <p14:creationId xmlns:p14="http://schemas.microsoft.com/office/powerpoint/2010/main" val="298694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7055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9398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1041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7352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83394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63985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kern="1200" dirty="0" smtClean="0">
                <a:solidFill>
                  <a:schemeClr val="tx1"/>
                </a:solidFill>
                <a:effectLst/>
                <a:latin typeface="+mn-lt"/>
                <a:ea typeface="+mn-ea"/>
                <a:cs typeface="+mn-cs"/>
              </a:rPr>
              <a:t>The four scenarios used to estimate the value of MSC certification are:</a:t>
            </a:r>
          </a:p>
          <a:p>
            <a:r>
              <a:rPr lang="en-GB" sz="1200" kern="1200" dirty="0" smtClean="0">
                <a:solidFill>
                  <a:schemeClr val="tx1"/>
                </a:solidFill>
                <a:effectLst/>
                <a:latin typeface="+mn-lt"/>
                <a:ea typeface="+mn-ea"/>
                <a:cs typeface="+mn-cs"/>
              </a:rPr>
              <a:t>Scenario 1:  “</a:t>
            </a:r>
            <a:r>
              <a:rPr lang="en-GB" sz="1200" i="1" kern="1200" dirty="0" smtClean="0">
                <a:solidFill>
                  <a:schemeClr val="tx1"/>
                </a:solidFill>
                <a:effectLst/>
                <a:latin typeface="+mn-lt"/>
                <a:ea typeface="+mn-ea"/>
                <a:cs typeface="+mn-cs"/>
              </a:rPr>
              <a:t>Market and product status quo with loss of MSC price premium</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Scenario 2 – “</a:t>
            </a:r>
            <a:r>
              <a:rPr lang="en-GB" sz="1200" i="1" kern="1200" dirty="0" smtClean="0">
                <a:solidFill>
                  <a:schemeClr val="tx1"/>
                </a:solidFill>
                <a:effectLst/>
                <a:latin typeface="+mn-lt"/>
                <a:ea typeface="+mn-ea"/>
                <a:cs typeface="+mn-cs"/>
              </a:rPr>
              <a:t>Shift from Northern to Southern European export market</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Scenario 3 – “</a:t>
            </a:r>
            <a:r>
              <a:rPr lang="en-GB" sz="1200" i="1" kern="1200" dirty="0" smtClean="0">
                <a:solidFill>
                  <a:schemeClr val="tx1"/>
                </a:solidFill>
                <a:effectLst/>
                <a:latin typeface="+mn-lt"/>
                <a:ea typeface="+mn-ea"/>
                <a:cs typeface="+mn-cs"/>
              </a:rPr>
              <a:t>Downgrading export product type towards non – fillet products</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Scenario 4 – “</a:t>
            </a:r>
            <a:r>
              <a:rPr lang="en-GB" sz="1200" i="1" kern="1200" dirty="0" smtClean="0">
                <a:solidFill>
                  <a:schemeClr val="tx1"/>
                </a:solidFill>
                <a:effectLst/>
                <a:latin typeface="+mn-lt"/>
                <a:ea typeface="+mn-ea"/>
                <a:cs typeface="+mn-cs"/>
              </a:rPr>
              <a:t>Shifting most exports to domestic market</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These scenarios can be viewed as independent possible outcomes or as a sequence in the evolution of the fishery following a loss of MSC certification. For the latter the five year sequence which is assumed is:</a:t>
            </a:r>
          </a:p>
          <a:p>
            <a:r>
              <a:rPr lang="en-GB" sz="1200" b="1" kern="1200" dirty="0" smtClean="0">
                <a:solidFill>
                  <a:schemeClr val="tx1"/>
                </a:solidFill>
                <a:effectLst/>
                <a:latin typeface="+mn-lt"/>
                <a:ea typeface="+mn-ea"/>
                <a:cs typeface="+mn-cs"/>
              </a:rPr>
              <a:t>2014</a:t>
            </a:r>
            <a:r>
              <a:rPr lang="en-GB" sz="1200" kern="1200" dirty="0" smtClean="0">
                <a:solidFill>
                  <a:schemeClr val="tx1"/>
                </a:solidFill>
                <a:effectLst/>
                <a:latin typeface="+mn-lt"/>
                <a:ea typeface="+mn-ea"/>
                <a:cs typeface="+mn-cs"/>
              </a:rPr>
              <a:t>:  Scenario 1,</a:t>
            </a:r>
            <a:r>
              <a:rPr lang="en-ZA" sz="1200" kern="1200" dirty="0" smtClean="0">
                <a:solidFill>
                  <a:schemeClr val="tx1"/>
                </a:solidFill>
                <a:effectLst/>
                <a:latin typeface="+mn-lt"/>
                <a:ea typeface="+mn-ea"/>
                <a:cs typeface="+mn-cs"/>
              </a:rPr>
              <a:t> “</a:t>
            </a:r>
            <a:r>
              <a:rPr lang="en-ZA" sz="1200" i="1" kern="1200" dirty="0" smtClean="0">
                <a:solidFill>
                  <a:schemeClr val="tx1"/>
                </a:solidFill>
                <a:effectLst/>
                <a:latin typeface="+mn-lt"/>
                <a:ea typeface="+mn-ea"/>
                <a:cs typeface="+mn-cs"/>
              </a:rPr>
              <a:t>Market and product status quo with loss of MSC price premium</a:t>
            </a:r>
            <a:r>
              <a:rPr lang="en-ZA"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2015</a:t>
            </a:r>
            <a:r>
              <a:rPr lang="en-GB" sz="1200" kern="1200" dirty="0" smtClean="0">
                <a:solidFill>
                  <a:schemeClr val="tx1"/>
                </a:solidFill>
                <a:effectLst/>
                <a:latin typeface="+mn-lt"/>
                <a:ea typeface="+mn-ea"/>
                <a:cs typeface="+mn-cs"/>
              </a:rPr>
              <a:t>:  Scenario 2, </a:t>
            </a:r>
            <a:r>
              <a:rPr lang="en-ZA" sz="1200" kern="1200" dirty="0" smtClean="0">
                <a:solidFill>
                  <a:schemeClr val="tx1"/>
                </a:solidFill>
                <a:effectLst/>
                <a:latin typeface="+mn-lt"/>
                <a:ea typeface="+mn-ea"/>
                <a:cs typeface="+mn-cs"/>
              </a:rPr>
              <a:t>“</a:t>
            </a:r>
            <a:r>
              <a:rPr lang="en-ZA" sz="1200" i="1" kern="1200" dirty="0" smtClean="0">
                <a:solidFill>
                  <a:schemeClr val="tx1"/>
                </a:solidFill>
                <a:effectLst/>
                <a:latin typeface="+mn-lt"/>
                <a:ea typeface="+mn-ea"/>
                <a:cs typeface="+mn-cs"/>
              </a:rPr>
              <a:t>Shift from Northern to Southern Europe export market</a:t>
            </a:r>
            <a:r>
              <a:rPr lang="en-ZA"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2016</a:t>
            </a:r>
            <a:r>
              <a:rPr lang="en-GB" sz="1200" kern="1200" dirty="0" smtClean="0">
                <a:solidFill>
                  <a:schemeClr val="tx1"/>
                </a:solidFill>
                <a:effectLst/>
                <a:latin typeface="+mn-lt"/>
                <a:ea typeface="+mn-ea"/>
                <a:cs typeface="+mn-cs"/>
              </a:rPr>
              <a:t>:  Scenario 3, </a:t>
            </a:r>
            <a:r>
              <a:rPr lang="en-ZA" sz="1200" kern="1200" dirty="0" smtClean="0">
                <a:solidFill>
                  <a:schemeClr val="tx1"/>
                </a:solidFill>
                <a:effectLst/>
                <a:latin typeface="+mn-lt"/>
                <a:ea typeface="+mn-ea"/>
                <a:cs typeface="+mn-cs"/>
              </a:rPr>
              <a:t>“</a:t>
            </a:r>
            <a:r>
              <a:rPr lang="en-ZA" sz="1200" i="1" kern="1200" dirty="0" smtClean="0">
                <a:solidFill>
                  <a:schemeClr val="tx1"/>
                </a:solidFill>
                <a:effectLst/>
                <a:latin typeface="+mn-lt"/>
                <a:ea typeface="+mn-ea"/>
                <a:cs typeface="+mn-cs"/>
              </a:rPr>
              <a:t>Downgrading export product type towards non – fillet products</a:t>
            </a:r>
            <a:r>
              <a:rPr lang="en-ZA"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2017 </a:t>
            </a:r>
            <a:r>
              <a:rPr lang="en-GB" sz="1200" kern="1200" dirty="0" smtClean="0">
                <a:solidFill>
                  <a:schemeClr val="tx1"/>
                </a:solidFill>
                <a:effectLst/>
                <a:latin typeface="+mn-lt"/>
                <a:ea typeface="+mn-ea"/>
                <a:cs typeface="+mn-cs"/>
              </a:rPr>
              <a:t>and</a:t>
            </a:r>
            <a:r>
              <a:rPr lang="en-GB" sz="1200" b="1" kern="1200" dirty="0" smtClean="0">
                <a:solidFill>
                  <a:schemeClr val="tx1"/>
                </a:solidFill>
                <a:effectLst/>
                <a:latin typeface="+mn-lt"/>
                <a:ea typeface="+mn-ea"/>
                <a:cs typeface="+mn-cs"/>
              </a:rPr>
              <a:t> 2018</a:t>
            </a:r>
            <a:r>
              <a:rPr lang="en-GB" sz="1200" kern="1200" dirty="0" smtClean="0">
                <a:solidFill>
                  <a:schemeClr val="tx1"/>
                </a:solidFill>
                <a:effectLst/>
                <a:latin typeface="+mn-lt"/>
                <a:ea typeface="+mn-ea"/>
                <a:cs typeface="+mn-cs"/>
              </a:rPr>
              <a:t>:  Scenario 4, </a:t>
            </a:r>
            <a:r>
              <a:rPr lang="en-ZA" sz="1200" kern="1200" dirty="0" smtClean="0">
                <a:solidFill>
                  <a:schemeClr val="tx1"/>
                </a:solidFill>
                <a:effectLst/>
                <a:latin typeface="+mn-lt"/>
                <a:ea typeface="+mn-ea"/>
                <a:cs typeface="+mn-cs"/>
              </a:rPr>
              <a:t>“</a:t>
            </a:r>
            <a:r>
              <a:rPr lang="en-ZA" sz="1200" i="1" kern="1200" dirty="0" smtClean="0">
                <a:solidFill>
                  <a:schemeClr val="tx1"/>
                </a:solidFill>
                <a:effectLst/>
                <a:latin typeface="+mn-lt"/>
                <a:ea typeface="+mn-ea"/>
                <a:cs typeface="+mn-cs"/>
              </a:rPr>
              <a:t>Shifting most exports to domestic market</a:t>
            </a:r>
            <a:r>
              <a:rPr lang="en-ZA" sz="1200" kern="1200" dirty="0" smtClean="0">
                <a:solidFill>
                  <a:schemeClr val="tx1"/>
                </a:solidFill>
                <a:effectLst/>
                <a:latin typeface="+mn-lt"/>
                <a:ea typeface="+mn-ea"/>
                <a:cs typeface="+mn-cs"/>
              </a:rPr>
              <a:t>”</a:t>
            </a:r>
          </a:p>
          <a:p>
            <a:pPr lvl="0"/>
            <a:endParaRPr lang="en-ZA" dirty="0"/>
          </a:p>
        </p:txBody>
      </p:sp>
      <p:sp>
        <p:nvSpPr>
          <p:cNvPr id="4" name="Slide Number Placeholder 3"/>
          <p:cNvSpPr>
            <a:spLocks noGrp="1"/>
          </p:cNvSpPr>
          <p:nvPr>
            <p:ph type="sldNum" sz="quarter" idx="10"/>
          </p:nvPr>
        </p:nvSpPr>
        <p:spPr/>
        <p:txBody>
          <a:bodyPr/>
          <a:lstStyle/>
          <a:p>
            <a:fld id="{98EC50F1-5BAC-4ECC-863B-78D8EFF17216}" type="slidenum">
              <a:rPr lang="en-US" smtClean="0"/>
              <a:pPr/>
              <a:t>16</a:t>
            </a:fld>
            <a:endParaRPr lang="en-US"/>
          </a:p>
        </p:txBody>
      </p:sp>
    </p:spTree>
    <p:extLst>
      <p:ext uri="{BB962C8B-B14F-4D97-AF65-F5344CB8AC3E}">
        <p14:creationId xmlns:p14="http://schemas.microsoft.com/office/powerpoint/2010/main" val="375023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93375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2891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7931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smtClean="0">
                <a:ln>
                  <a:noFill/>
                </a:ln>
                <a:solidFill>
                  <a:srgbClr val="004382">
                    <a:lumMod val="50000"/>
                  </a:srgbClr>
                </a:solidFill>
                <a:effectLst/>
                <a:uLnTx/>
                <a:uFillTx/>
                <a:latin typeface="+mn-lt"/>
              </a:rPr>
              <a:t>The SA Hake trawl fishery is the most valuable commercial fishery in South Africa</a:t>
            </a: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smtClean="0">
              <a:ln>
                <a:noFill/>
              </a:ln>
              <a:solidFill>
                <a:srgbClr val="004382">
                  <a:lumMod val="50000"/>
                </a:srgbClr>
              </a:solidFill>
              <a:effectLst/>
              <a:uLnTx/>
              <a:uFillTx/>
              <a:latin typeface="+mn-lt"/>
            </a:endParaRP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smtClean="0">
                <a:ln>
                  <a:noFill/>
                </a:ln>
                <a:solidFill>
                  <a:srgbClr val="004382">
                    <a:lumMod val="50000"/>
                  </a:srgbClr>
                </a:solidFill>
                <a:effectLst/>
                <a:uLnTx/>
                <a:uFillTx/>
                <a:latin typeface="+mn-lt"/>
              </a:rPr>
              <a:t>It directly employs 8,300 men and women (</a:t>
            </a:r>
            <a:r>
              <a:rPr kumimoji="0" lang="en-US" sz="1200" b="1" i="0" u="none" strike="noStrike" kern="1200" cap="none" spc="0" normalizeH="0" baseline="0" noProof="0" dirty="0" smtClean="0">
                <a:ln>
                  <a:noFill/>
                </a:ln>
                <a:solidFill>
                  <a:srgbClr val="FF0000"/>
                </a:solidFill>
                <a:effectLst/>
                <a:uLnTx/>
                <a:uFillTx/>
                <a:latin typeface="+mn-lt"/>
              </a:rPr>
              <a:t>37% of all fisheries employment</a:t>
            </a:r>
            <a:r>
              <a:rPr kumimoji="0" lang="en-US" sz="1200" b="0" i="0" u="none" strike="noStrike" kern="1200" cap="none" spc="0" normalizeH="0" baseline="0" noProof="0" dirty="0" smtClean="0">
                <a:ln>
                  <a:noFill/>
                </a:ln>
                <a:solidFill>
                  <a:srgbClr val="004382">
                    <a:lumMod val="50000"/>
                  </a:srgbClr>
                </a:solidFill>
                <a:effectLst/>
                <a:uLnTx/>
                <a:uFillTx/>
                <a:latin typeface="+mn-lt"/>
              </a:rPr>
              <a:t>).  </a:t>
            </a: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smtClean="0">
              <a:ln>
                <a:noFill/>
              </a:ln>
              <a:solidFill>
                <a:srgbClr val="004382">
                  <a:lumMod val="50000"/>
                </a:srgbClr>
              </a:solidFill>
              <a:effectLst/>
              <a:uLnTx/>
              <a:uFillTx/>
              <a:latin typeface="+mn-lt"/>
            </a:endParaRP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smtClean="0">
                <a:ln>
                  <a:noFill/>
                </a:ln>
                <a:solidFill>
                  <a:srgbClr val="004382">
                    <a:lumMod val="50000"/>
                  </a:srgbClr>
                </a:solidFill>
                <a:effectLst/>
                <a:uLnTx/>
                <a:uFillTx/>
                <a:latin typeface="+mn-lt"/>
              </a:rPr>
              <a:t>More than 60% of the catch is exported, bringing in US$ 180 million in annual revenue</a:t>
            </a: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smtClean="0">
              <a:ln>
                <a:noFill/>
              </a:ln>
              <a:solidFill>
                <a:srgbClr val="004382">
                  <a:lumMod val="50000"/>
                </a:srgbClr>
              </a:solidFill>
              <a:effectLst/>
              <a:uLnTx/>
              <a:uFillTx/>
              <a:latin typeface="+mn-lt"/>
            </a:endParaRP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smtClean="0">
                <a:ln>
                  <a:noFill/>
                </a:ln>
                <a:solidFill>
                  <a:srgbClr val="004382">
                    <a:lumMod val="50000"/>
                  </a:srgbClr>
                </a:solidFill>
                <a:effectLst/>
                <a:uLnTx/>
                <a:uFillTx/>
                <a:latin typeface="+mn-lt"/>
              </a:rPr>
              <a:t>Indirectly supporting a network of logistics companies, secondary processors and exporters</a:t>
            </a:r>
            <a:endParaRPr kumimoji="0" lang="en-ZA" sz="1200" b="0" i="0" u="none" strike="noStrike" kern="1200" cap="none" spc="0" normalizeH="0" baseline="0" noProof="0" dirty="0" smtClean="0">
              <a:ln>
                <a:noFill/>
              </a:ln>
              <a:solidFill>
                <a:srgbClr val="004382">
                  <a:lumMod val="50000"/>
                </a:srgbClr>
              </a:solidFill>
              <a:effectLst/>
              <a:uLnTx/>
              <a:uFillTx/>
              <a:latin typeface="+mn-lt"/>
            </a:endParaRPr>
          </a:p>
          <a:p>
            <a:pPr marL="171450" indent="-171450">
              <a:buFont typeface="Wingdings" panose="05000000000000000000" pitchFamily="2" charset="2"/>
              <a:buChar char="v"/>
            </a:pPr>
            <a:endParaRPr lang="en-ZA" dirty="0"/>
          </a:p>
        </p:txBody>
      </p:sp>
      <p:sp>
        <p:nvSpPr>
          <p:cNvPr id="4" name="Slide Number Placeholder 3"/>
          <p:cNvSpPr>
            <a:spLocks noGrp="1"/>
          </p:cNvSpPr>
          <p:nvPr>
            <p:ph type="sldNum" sz="quarter" idx="10"/>
          </p:nvPr>
        </p:nvSpPr>
        <p:spPr/>
        <p:txBody>
          <a:bodyPr/>
          <a:lstStyle/>
          <a:p>
            <a:fld id="{98EC50F1-5BAC-4ECC-863B-78D8EFF17216}" type="slidenum">
              <a:rPr lang="en-US" smtClean="0"/>
              <a:pPr/>
              <a:t>2</a:t>
            </a:fld>
            <a:endParaRPr lang="en-US"/>
          </a:p>
        </p:txBody>
      </p:sp>
    </p:spTree>
    <p:extLst>
      <p:ext uri="{BB962C8B-B14F-4D97-AF65-F5344CB8AC3E}">
        <p14:creationId xmlns:p14="http://schemas.microsoft.com/office/powerpoint/2010/main" val="3071483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505168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24525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46354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480FBC5-5447-490D-9E05-CAE16B62F05E}" type="slidenum">
              <a:rPr lang="en-US"/>
              <a:pPr/>
              <a:t>24</a:t>
            </a:fld>
            <a:endParaRPr lang="en-US"/>
          </a:p>
        </p:txBody>
      </p:sp>
      <p:sp>
        <p:nvSpPr>
          <p:cNvPr id="24579" name="Rectangle 2"/>
          <p:cNvSpPr>
            <a:spLocks noGrp="1" noRot="1" noChangeAspect="1" noChangeArrowheads="1" noTextEdit="1"/>
          </p:cNvSpPr>
          <p:nvPr>
            <p:ph type="sldImg"/>
          </p:nvPr>
        </p:nvSpPr>
        <p:spPr>
          <a:xfrm>
            <a:off x="854075" y="744538"/>
            <a:ext cx="4962525" cy="3722687"/>
          </a:xfrm>
          <a:ln/>
        </p:spPr>
      </p:sp>
      <p:sp>
        <p:nvSpPr>
          <p:cNvPr id="24580" name="Rectangle 3"/>
          <p:cNvSpPr>
            <a:spLocks noGrp="1" noChangeArrowheads="1"/>
          </p:cNvSpPr>
          <p:nvPr>
            <p:ph type="body" idx="1"/>
          </p:nvPr>
        </p:nvSpPr>
        <p:spPr>
          <a:noFill/>
          <a:ln/>
        </p:spPr>
        <p:txBody>
          <a:bodyPr/>
          <a:lstStyle/>
          <a:p>
            <a:pPr eaLnBrk="1" hangingPunct="1"/>
            <a:endParaRPr lang="en-NZ" smtClean="0"/>
          </a:p>
        </p:txBody>
      </p:sp>
    </p:spTree>
    <p:extLst>
      <p:ext uri="{BB962C8B-B14F-4D97-AF65-F5344CB8AC3E}">
        <p14:creationId xmlns:p14="http://schemas.microsoft.com/office/powerpoint/2010/main" val="364139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3884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smtClean="0">
                <a:ln>
                  <a:noFill/>
                </a:ln>
                <a:solidFill>
                  <a:srgbClr val="004382">
                    <a:lumMod val="50000"/>
                  </a:srgbClr>
                </a:solidFill>
                <a:effectLst/>
                <a:uLnTx/>
                <a:uFillTx/>
                <a:latin typeface="+mn-lt"/>
              </a:rPr>
              <a:t>The SA Hake trawl fishery is the most valuable commercial fishery in South Africa</a:t>
            </a: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smtClean="0">
              <a:ln>
                <a:noFill/>
              </a:ln>
              <a:solidFill>
                <a:srgbClr val="004382">
                  <a:lumMod val="50000"/>
                </a:srgbClr>
              </a:solidFill>
              <a:effectLst/>
              <a:uLnTx/>
              <a:uFillTx/>
              <a:latin typeface="+mn-lt"/>
            </a:endParaRP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smtClean="0">
                <a:ln>
                  <a:noFill/>
                </a:ln>
                <a:solidFill>
                  <a:srgbClr val="004382">
                    <a:lumMod val="50000"/>
                  </a:srgbClr>
                </a:solidFill>
                <a:effectLst/>
                <a:uLnTx/>
                <a:uFillTx/>
                <a:latin typeface="+mn-lt"/>
              </a:rPr>
              <a:t>It directly employs 8,300 men and women (</a:t>
            </a:r>
            <a:r>
              <a:rPr kumimoji="0" lang="en-US" sz="1200" b="1" i="0" u="none" strike="noStrike" kern="1200" cap="none" spc="0" normalizeH="0" baseline="0" noProof="0" dirty="0" smtClean="0">
                <a:ln>
                  <a:noFill/>
                </a:ln>
                <a:solidFill>
                  <a:srgbClr val="FF0000"/>
                </a:solidFill>
                <a:effectLst/>
                <a:uLnTx/>
                <a:uFillTx/>
                <a:latin typeface="+mn-lt"/>
              </a:rPr>
              <a:t>37% of all fisheries employment</a:t>
            </a:r>
            <a:r>
              <a:rPr kumimoji="0" lang="en-US" sz="1200" b="0" i="0" u="none" strike="noStrike" kern="1200" cap="none" spc="0" normalizeH="0" baseline="0" noProof="0" dirty="0" smtClean="0">
                <a:ln>
                  <a:noFill/>
                </a:ln>
                <a:solidFill>
                  <a:srgbClr val="004382">
                    <a:lumMod val="50000"/>
                  </a:srgbClr>
                </a:solidFill>
                <a:effectLst/>
                <a:uLnTx/>
                <a:uFillTx/>
                <a:latin typeface="+mn-lt"/>
              </a:rPr>
              <a:t>).  </a:t>
            </a: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smtClean="0">
              <a:ln>
                <a:noFill/>
              </a:ln>
              <a:solidFill>
                <a:srgbClr val="004382">
                  <a:lumMod val="50000"/>
                </a:srgbClr>
              </a:solidFill>
              <a:effectLst/>
              <a:uLnTx/>
              <a:uFillTx/>
              <a:latin typeface="+mn-lt"/>
            </a:endParaRP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smtClean="0">
                <a:ln>
                  <a:noFill/>
                </a:ln>
                <a:solidFill>
                  <a:srgbClr val="004382">
                    <a:lumMod val="50000"/>
                  </a:srgbClr>
                </a:solidFill>
                <a:effectLst/>
                <a:uLnTx/>
                <a:uFillTx/>
                <a:latin typeface="+mn-lt"/>
              </a:rPr>
              <a:t>More than 60% of the catch is exported, bringing in US$ 180 million in annual revenue</a:t>
            </a: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smtClean="0">
              <a:ln>
                <a:noFill/>
              </a:ln>
              <a:solidFill>
                <a:srgbClr val="004382">
                  <a:lumMod val="50000"/>
                </a:srgbClr>
              </a:solidFill>
              <a:effectLst/>
              <a:uLnTx/>
              <a:uFillTx/>
              <a:latin typeface="+mn-lt"/>
            </a:endParaRPr>
          </a:p>
          <a:p>
            <a:pPr marL="800100" marR="0" lvl="1" indent="-342900" algn="l" defTabSz="457200" rtl="0" eaLnBrk="1" fontAlgn="auto" latinLnBrk="0" hangingPunct="1">
              <a:lnSpc>
                <a:spcPct val="100000"/>
              </a:lnSpc>
              <a:spcBef>
                <a:spcPct val="5000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smtClean="0">
                <a:ln>
                  <a:noFill/>
                </a:ln>
                <a:solidFill>
                  <a:srgbClr val="004382">
                    <a:lumMod val="50000"/>
                  </a:srgbClr>
                </a:solidFill>
                <a:effectLst/>
                <a:uLnTx/>
                <a:uFillTx/>
                <a:latin typeface="+mn-lt"/>
              </a:rPr>
              <a:t>Indirectly supporting a network of logistics companies, secondary processors and exporters</a:t>
            </a:r>
            <a:endParaRPr kumimoji="0" lang="en-ZA" sz="1200" b="0" i="0" u="none" strike="noStrike" kern="1200" cap="none" spc="0" normalizeH="0" baseline="0" noProof="0" dirty="0" smtClean="0">
              <a:ln>
                <a:noFill/>
              </a:ln>
              <a:solidFill>
                <a:srgbClr val="004382">
                  <a:lumMod val="50000"/>
                </a:srgbClr>
              </a:solidFill>
              <a:effectLst/>
              <a:uLnTx/>
              <a:uFillTx/>
              <a:latin typeface="+mn-lt"/>
            </a:endParaRPr>
          </a:p>
          <a:p>
            <a:pPr marL="171450" indent="-171450">
              <a:buFont typeface="Wingdings" panose="05000000000000000000" pitchFamily="2" charset="2"/>
              <a:buChar char="v"/>
            </a:pPr>
            <a:endParaRPr lang="en-ZA" dirty="0"/>
          </a:p>
        </p:txBody>
      </p:sp>
      <p:sp>
        <p:nvSpPr>
          <p:cNvPr id="4" name="Slide Number Placeholder 3"/>
          <p:cNvSpPr>
            <a:spLocks noGrp="1"/>
          </p:cNvSpPr>
          <p:nvPr>
            <p:ph type="sldNum" sz="quarter" idx="10"/>
          </p:nvPr>
        </p:nvSpPr>
        <p:spPr/>
        <p:txBody>
          <a:bodyPr/>
          <a:lstStyle/>
          <a:p>
            <a:fld id="{98EC50F1-5BAC-4ECC-863B-78D8EFF17216}" type="slidenum">
              <a:rPr lang="en-US" smtClean="0"/>
              <a:pPr/>
              <a:t>4</a:t>
            </a:fld>
            <a:endParaRPr lang="en-US"/>
          </a:p>
        </p:txBody>
      </p:sp>
    </p:spTree>
    <p:extLst>
      <p:ext uri="{BB962C8B-B14F-4D97-AF65-F5344CB8AC3E}">
        <p14:creationId xmlns:p14="http://schemas.microsoft.com/office/powerpoint/2010/main" val="425720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SA Hake fishery</a:t>
            </a:r>
            <a:r>
              <a:rPr lang="en-GB" baseline="0" dirty="0" smtClean="0"/>
              <a:t> was first certified in 2004 and was re-certified in 2010 and successfully again in 2015 for its 3</a:t>
            </a:r>
            <a:r>
              <a:rPr lang="en-GB" baseline="30000" dirty="0" smtClean="0"/>
              <a:t>rd</a:t>
            </a:r>
            <a:r>
              <a:rPr lang="en-GB" baseline="0" dirty="0" smtClean="0"/>
              <a:t> 5-year cycle. Since the fishery was certified, and especially in the last 10 years, they have strengthened their market position in ‘MSC friendly” markets, particularly in northern Europe (UK, Germany, Netherlands etc.) but also in other markets such as the US and Australia where there are increasing recognition of the MSC as a sustainability standard.</a:t>
            </a:r>
          </a:p>
          <a:p>
            <a:endParaRPr lang="en-GB" baseline="0" dirty="0" smtClean="0"/>
          </a:p>
          <a:p>
            <a:r>
              <a:rPr lang="en-GB" baseline="0" dirty="0" smtClean="0"/>
              <a:t>The environmental benefits of certification have been demonstrated and independently verified in the SA Hake fishery. These include quota reductions and rebuilding of stocks, ring-fencing of trawl grounds, improved by-catch management and major reductions in seabird interactions and mortalities.</a:t>
            </a:r>
          </a:p>
          <a:p>
            <a:endParaRPr lang="en-GB" baseline="0" dirty="0" smtClean="0"/>
          </a:p>
          <a:p>
            <a:r>
              <a:rPr lang="en-GB" baseline="0" dirty="0" smtClean="0"/>
              <a:t>Researchers at the University of Cape Town also emphasised the process benefits that certification has brought to the fishery, citing much improved cooperation among all stakeholders (government, industry, scientists, NGOs </a:t>
            </a:r>
            <a:r>
              <a:rPr lang="en-GB" baseline="0" dirty="0" err="1" smtClean="0"/>
              <a:t>etc</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0473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some of the perceived socio-economic, environmental and biological benefits that certification</a:t>
            </a:r>
            <a:r>
              <a:rPr lang="en-US" baseline="0" dirty="0" smtClean="0"/>
              <a:t> brings, we can distinguish between 3 distinct groups, namely the (1) retailers &amp; foodservice sector, (2) consumers</a:t>
            </a:r>
            <a:r>
              <a:rPr lang="en-US" dirty="0" smtClean="0"/>
              <a:t> and (3) producers. Issues</a:t>
            </a:r>
            <a:r>
              <a:rPr lang="en-US" baseline="0" dirty="0" smtClean="0"/>
              <a:t> that might be important to producers, in other words the fishing companies or potential clients of certification are (a) price premiums, (b) improved client relationships between the buyer and seller, (c) improvements in management leading to improved resource sustainability, (d) better knowledge of provenance or source, (e) continued or improved access to markets, (f) improved public image and (g) product differentiation and market segmentation.</a:t>
            </a:r>
          </a:p>
          <a:p>
            <a:endParaRPr lang="en-US" baseline="0" dirty="0" smtClean="0"/>
          </a:p>
          <a:p>
            <a:r>
              <a:rPr lang="en-US" baseline="0" dirty="0" smtClean="0"/>
              <a:t>Also interesting here is that the only expected benefit that is shared by all 3 groups is the notion that certification will lead to improvements in the management of fisheries which will ultimately lead to long-term sustainability of the resource. This is an important issue as ultimately this is the main objective of most market-based incentive schemes or </a:t>
            </a:r>
            <a:r>
              <a:rPr lang="en-US" baseline="0" dirty="0" err="1" smtClean="0"/>
              <a:t>programmes</a:t>
            </a:r>
            <a:r>
              <a:rPr lang="en-US" baseline="0" dirty="0" smtClean="0"/>
              <a:t>. </a:t>
            </a:r>
            <a:endParaRPr lang="en-ZA" dirty="0"/>
          </a:p>
        </p:txBody>
      </p:sp>
      <p:sp>
        <p:nvSpPr>
          <p:cNvPr id="4" name="Slide Number Placeholder 3"/>
          <p:cNvSpPr>
            <a:spLocks noGrp="1"/>
          </p:cNvSpPr>
          <p:nvPr>
            <p:ph type="sldNum" sz="quarter" idx="10"/>
          </p:nvPr>
        </p:nvSpPr>
        <p:spPr/>
        <p:txBody>
          <a:bodyPr/>
          <a:lstStyle/>
          <a:p>
            <a:fld id="{98EC50F1-5BAC-4ECC-863B-78D8EFF17216}" type="slidenum">
              <a:rPr lang="en-US" smtClean="0"/>
              <a:pPr/>
              <a:t>6</a:t>
            </a:fld>
            <a:endParaRPr lang="en-US"/>
          </a:p>
        </p:txBody>
      </p:sp>
    </p:spTree>
    <p:extLst>
      <p:ext uri="{BB962C8B-B14F-4D97-AF65-F5344CB8AC3E}">
        <p14:creationId xmlns:p14="http://schemas.microsoft.com/office/powerpoint/2010/main" val="286699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global context South Africa is a relatively minor</a:t>
            </a:r>
            <a:r>
              <a:rPr lang="en-US" baseline="0" dirty="0" smtClean="0"/>
              <a:t> player as far as whitefish production is concerned, ranking at no. 16. </a:t>
            </a:r>
          </a:p>
          <a:p>
            <a:endParaRPr lang="en-US" baseline="0" dirty="0" smtClean="0"/>
          </a:p>
          <a:p>
            <a:r>
              <a:rPr lang="en-US" baseline="0" dirty="0" smtClean="0"/>
              <a:t>With 1.4% of global whitefish catches from wild capture fisheries, South Africa are definitely ‘price-takers’ and not price fixers’.</a:t>
            </a:r>
            <a:endParaRPr lang="en-ZA" dirty="0"/>
          </a:p>
        </p:txBody>
      </p:sp>
      <p:sp>
        <p:nvSpPr>
          <p:cNvPr id="4" name="Slide Number Placeholder 3"/>
          <p:cNvSpPr>
            <a:spLocks noGrp="1"/>
          </p:cNvSpPr>
          <p:nvPr>
            <p:ph type="sldNum" sz="quarter" idx="10"/>
          </p:nvPr>
        </p:nvSpPr>
        <p:spPr/>
        <p:txBody>
          <a:bodyPr/>
          <a:lstStyle/>
          <a:p>
            <a:fld id="{98EC50F1-5BAC-4ECC-863B-78D8EFF17216}" type="slidenum">
              <a:rPr lang="en-US" smtClean="0"/>
              <a:pPr/>
              <a:t>7</a:t>
            </a:fld>
            <a:endParaRPr lang="en-US"/>
          </a:p>
        </p:txBody>
      </p:sp>
    </p:spTree>
    <p:extLst>
      <p:ext uri="{BB962C8B-B14F-4D97-AF65-F5344CB8AC3E}">
        <p14:creationId xmlns:p14="http://schemas.microsoft.com/office/powerpoint/2010/main" val="87856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8093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C50F1-5BAC-4ECC-863B-78D8EFF1721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10920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7" name="Picture 6" descr="MSC-Front-Cover-Frame.png"/>
          <p:cNvPicPr>
            <a:picLocks noChangeAspect="1"/>
          </p:cNvPicPr>
          <p:nvPr userDrawn="1"/>
        </p:nvPicPr>
        <p:blipFill>
          <a:blip r:embed="rId2"/>
          <a:stretch>
            <a:fillRect/>
          </a:stretch>
        </p:blipFill>
        <p:spPr>
          <a:xfrm>
            <a:off x="0" y="0"/>
            <a:ext cx="9144000" cy="6858000"/>
          </a:xfrm>
          <a:prstGeom prst="rect">
            <a:avLst/>
          </a:prstGeom>
        </p:spPr>
      </p:pic>
      <p:sp>
        <p:nvSpPr>
          <p:cNvPr id="9" name="Rounded Rectangle 8"/>
          <p:cNvSpPr/>
          <p:nvPr userDrawn="1"/>
        </p:nvSpPr>
        <p:spPr>
          <a:xfrm>
            <a:off x="211667" y="3131705"/>
            <a:ext cx="5033759" cy="2352579"/>
          </a:xfrm>
          <a:prstGeom prst="roundRect">
            <a:avLst>
              <a:gd name="adj" fmla="val 329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3131705"/>
            <a:ext cx="363538" cy="2352579"/>
          </a:xfrm>
          <a:prstGeom prst="rect">
            <a:avLst/>
          </a:prstGeom>
          <a:solidFill>
            <a:srgbClr val="005A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533400" y="3297362"/>
            <a:ext cx="3276600" cy="276999"/>
          </a:xfrm>
          <a:prstGeom prst="rect">
            <a:avLst/>
          </a:prstGeom>
        </p:spPr>
        <p:txBody>
          <a:bodyPr wrap="square" lIns="0" tIns="0" rIns="0" bIns="0">
            <a:spAutoFit/>
          </a:bodyPr>
          <a:lstStyle/>
          <a:p>
            <a:r>
              <a:rPr lang="en-US" b="1" dirty="0" smtClean="0">
                <a:solidFill>
                  <a:srgbClr val="FFFFFF"/>
                </a:solidFill>
              </a:rPr>
              <a:t>Marine Stewardship Council</a:t>
            </a:r>
            <a:endParaRPr lang="en-US" b="1" dirty="0">
              <a:solidFill>
                <a:srgbClr val="FFFFFF"/>
              </a:solidFill>
            </a:endParaRPr>
          </a:p>
        </p:txBody>
      </p:sp>
      <p:sp>
        <p:nvSpPr>
          <p:cNvPr id="12" name="Title 1"/>
          <p:cNvSpPr>
            <a:spLocks noGrp="1"/>
          </p:cNvSpPr>
          <p:nvPr>
            <p:ph type="ctrTitle"/>
          </p:nvPr>
        </p:nvSpPr>
        <p:spPr>
          <a:xfrm>
            <a:off x="533399" y="3720389"/>
            <a:ext cx="4554269" cy="803211"/>
          </a:xfrm>
          <a:prstGeom prst="rect">
            <a:avLst/>
          </a:prstGeom>
        </p:spPr>
        <p:txBody>
          <a:bodyPr wrap="square" lIns="0" tIns="0" rIns="0" bIns="0" anchor="t" anchorCtr="0">
            <a:spAutoFit/>
          </a:bodyPr>
          <a:lstStyle>
            <a:lvl1pPr algn="l">
              <a:lnSpc>
                <a:spcPts val="3080"/>
              </a:lnSpc>
              <a:defRPr sz="2900" b="1">
                <a:solidFill>
                  <a:srgbClr val="FFFFFF"/>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533400" y="5089625"/>
            <a:ext cx="4554268" cy="307777"/>
          </a:xfrm>
          <a:prstGeom prst="rect">
            <a:avLst/>
          </a:prstGeom>
        </p:spPr>
        <p:txBody>
          <a:bodyPr wrap="square" lIns="0" tIns="0" rIns="0" bIns="0">
            <a:spAutoFit/>
          </a:bodyPr>
          <a:lstStyle>
            <a:lvl1pPr marL="0" indent="0" algn="l">
              <a:buNone/>
              <a:defRPr sz="20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 name="Picture 1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93607" y="800766"/>
            <a:ext cx="2400710" cy="180053"/>
          </a:xfrm>
          <a:prstGeom prst="rect">
            <a:avLst/>
          </a:prstGeom>
        </p:spPr>
      </p:pic>
      <p:pic>
        <p:nvPicPr>
          <p:cNvPr id="15" name="Picture 14" descr="MSC Corporate Logo_CMYK.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landscape image + text">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1792288" y="1307864"/>
            <a:ext cx="5486400" cy="368265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4" name="Text Placeholder 3"/>
          <p:cNvSpPr>
            <a:spLocks noGrp="1"/>
          </p:cNvSpPr>
          <p:nvPr>
            <p:ph type="body" sz="half" idx="2"/>
          </p:nvPr>
        </p:nvSpPr>
        <p:spPr>
          <a:xfrm>
            <a:off x="1792288" y="5165121"/>
            <a:ext cx="5486400" cy="1307864"/>
          </a:xfrm>
          <a:prstGeom prst="rect">
            <a:avLst/>
          </a:prstGeom>
        </p:spPr>
        <p:txBody>
          <a:bodyPr lIns="0" tIns="0" rIns="0" bIns="0">
            <a:noAutofit/>
          </a:bodyPr>
          <a:lstStyle>
            <a:lvl1pPr marL="0" indent="0">
              <a:buNone/>
              <a:defRPr sz="2000" b="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itle 1"/>
          <p:cNvSpPr>
            <a:spLocks noGrp="1"/>
          </p:cNvSpPr>
          <p:nvPr>
            <p:ph type="title"/>
          </p:nvPr>
        </p:nvSpPr>
        <p:spPr>
          <a:xfrm>
            <a:off x="282236" y="440438"/>
            <a:ext cx="7054858" cy="430887"/>
          </a:xfrm>
          <a:prstGeom prst="rect">
            <a:avLst/>
          </a:prstGeom>
        </p:spPr>
        <p:txBody>
          <a:bodyPr lIns="0" tIns="0" rIns="0" bIns="0" anchor="t" anchorCtr="0">
            <a:noAutofit/>
          </a:bodyPr>
          <a:lstStyle>
            <a:lvl1pPr algn="l">
              <a:defRPr sz="2800" b="1">
                <a:solidFill>
                  <a:srgbClr val="595959"/>
                </a:solidFill>
                <a:latin typeface="+mj-lt"/>
                <a:cs typeface="Calibri" pitchFamily="34" charset="0"/>
              </a:defRPr>
            </a:lvl1pPr>
          </a:lstStyle>
          <a:p>
            <a:r>
              <a:rPr lang="en-US" smtClean="0"/>
              <a:t>Click to edit Master title style</a:t>
            </a:r>
            <a:endParaRPr lang="en-US" dirty="0"/>
          </a:p>
        </p:txBody>
      </p:sp>
      <p:cxnSp>
        <p:nvCxnSpPr>
          <p:cNvPr id="12" name="Straight Connector 11"/>
          <p:cNvCxnSpPr/>
          <p:nvPr userDrawn="1"/>
        </p:nvCxnSpPr>
        <p:spPr>
          <a:xfrm>
            <a:off x="282236" y="406319"/>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82236" y="932038"/>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82236" y="6668495"/>
            <a:ext cx="8538882"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MSC Corporate Logo_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sp>
        <p:nvSpPr>
          <p:cNvPr id="7" name="Content Placeholder 7"/>
          <p:cNvSpPr>
            <a:spLocks noGrp="1"/>
          </p:cNvSpPr>
          <p:nvPr>
            <p:ph sz="quarter" idx="11"/>
          </p:nvPr>
        </p:nvSpPr>
        <p:spPr>
          <a:xfrm>
            <a:off x="282236" y="1222856"/>
            <a:ext cx="4524593" cy="5262567"/>
          </a:xfrm>
          <a:prstGeom prst="rect">
            <a:avLst/>
          </a:prstGeom>
        </p:spPr>
        <p:txBody>
          <a:bodyPr lIns="0" tIns="0" rIns="0" bIns="0">
            <a:noAutofit/>
          </a:bodyPr>
          <a:lstStyle>
            <a:lvl1pPr marL="0" indent="0">
              <a:buNone/>
              <a:defRPr sz="2400" b="1">
                <a:solidFill>
                  <a:srgbClr val="4C4C4C"/>
                </a:solidFill>
              </a:defRPr>
            </a:lvl1pPr>
            <a:lvl2pPr marL="0" indent="0">
              <a:buNone/>
              <a:defRPr sz="2000">
                <a:solidFill>
                  <a:srgbClr val="595959"/>
                </a:solidFill>
              </a:defRPr>
            </a:lvl2pPr>
            <a:lvl3pPr marL="274320">
              <a:defRPr sz="2000">
                <a:solidFill>
                  <a:srgbClr val="595959"/>
                </a:solidFill>
              </a:defRPr>
            </a:lvl3pPr>
            <a:lvl4pPr marL="432000" indent="-182880">
              <a:buFont typeface="Arial"/>
              <a:buChar char="•"/>
              <a:defRPr sz="2000">
                <a:solidFill>
                  <a:srgbClr val="595959"/>
                </a:solidFill>
              </a:defRPr>
            </a:lvl4pPr>
            <a:lvl5pPr marL="619200" indent="-182880">
              <a:buFont typeface="Arial"/>
              <a:buChar char="•"/>
              <a:defRPr sz="20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8"/>
          <p:cNvSpPr>
            <a:spLocks noGrp="1"/>
          </p:cNvSpPr>
          <p:nvPr>
            <p:ph type="pic" sz="quarter" idx="13"/>
          </p:nvPr>
        </p:nvSpPr>
        <p:spPr>
          <a:xfrm>
            <a:off x="5002094" y="3918792"/>
            <a:ext cx="3816000" cy="2566632"/>
          </a:xfrm>
          <a:prstGeom prst="rect">
            <a:avLst/>
          </a:prstGeom>
        </p:spPr>
        <p:txBody>
          <a:bodyPr/>
          <a:lstStyle/>
          <a:p>
            <a:r>
              <a:rPr lang="en-US" smtClean="0"/>
              <a:t>Click icon to add picture</a:t>
            </a:r>
            <a:endParaRPr lang="en-US"/>
          </a:p>
        </p:txBody>
      </p:sp>
      <p:sp>
        <p:nvSpPr>
          <p:cNvPr id="16" name="Picture Placeholder 8"/>
          <p:cNvSpPr>
            <a:spLocks noGrp="1"/>
          </p:cNvSpPr>
          <p:nvPr>
            <p:ph type="pic" sz="quarter" idx="12"/>
          </p:nvPr>
        </p:nvSpPr>
        <p:spPr>
          <a:xfrm>
            <a:off x="5002094" y="1222856"/>
            <a:ext cx="3819025" cy="2563455"/>
          </a:xfrm>
          <a:prstGeom prst="rect">
            <a:avLst/>
          </a:prstGeom>
        </p:spPr>
        <p:txBody>
          <a:bodyPr/>
          <a:lstStyle/>
          <a:p>
            <a:r>
              <a:rPr lang="en-US" smtClean="0"/>
              <a:t>Click icon to add picture</a:t>
            </a:r>
            <a:endParaRPr lang="en-US" dirty="0"/>
          </a:p>
        </p:txBody>
      </p:sp>
      <p:sp>
        <p:nvSpPr>
          <p:cNvPr id="17" name="Title 1"/>
          <p:cNvSpPr>
            <a:spLocks noGrp="1"/>
          </p:cNvSpPr>
          <p:nvPr>
            <p:ph type="title"/>
          </p:nvPr>
        </p:nvSpPr>
        <p:spPr>
          <a:xfrm>
            <a:off x="282236" y="440438"/>
            <a:ext cx="7054858" cy="430887"/>
          </a:xfrm>
          <a:prstGeom prst="rect">
            <a:avLst/>
          </a:prstGeom>
        </p:spPr>
        <p:txBody>
          <a:bodyPr lIns="0" tIns="0" rIns="0" bIns="0" anchor="t" anchorCtr="0">
            <a:noAutofit/>
          </a:bodyPr>
          <a:lstStyle>
            <a:lvl1pPr algn="l">
              <a:defRPr sz="2800" b="1">
                <a:solidFill>
                  <a:srgbClr val="595959"/>
                </a:solidFill>
                <a:latin typeface="+mj-lt"/>
                <a:cs typeface="Calibri" pitchFamily="34" charset="0"/>
              </a:defRPr>
            </a:lvl1pPr>
          </a:lstStyle>
          <a:p>
            <a:r>
              <a:rPr lang="en-US" smtClean="0"/>
              <a:t>Click to edit Master title style</a:t>
            </a:r>
            <a:endParaRPr lang="en-US" dirty="0"/>
          </a:p>
        </p:txBody>
      </p:sp>
      <p:cxnSp>
        <p:nvCxnSpPr>
          <p:cNvPr id="11" name="Straight Connector 10"/>
          <p:cNvCxnSpPr/>
          <p:nvPr userDrawn="1"/>
        </p:nvCxnSpPr>
        <p:spPr>
          <a:xfrm>
            <a:off x="282236" y="406319"/>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282236" y="932038"/>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82236" y="6668495"/>
            <a:ext cx="8538882"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MSC Corporate Logo_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landscape images + text right">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282236" y="3918792"/>
            <a:ext cx="3816000" cy="2566632"/>
          </a:xfrm>
          <a:prstGeom prst="rect">
            <a:avLst/>
          </a:prstGeom>
        </p:spPr>
        <p:txBody>
          <a:bodyPr/>
          <a:lstStyle/>
          <a:p>
            <a:r>
              <a:rPr lang="en-US" smtClean="0"/>
              <a:t>Click icon to add picture</a:t>
            </a:r>
            <a:endParaRPr lang="en-US"/>
          </a:p>
        </p:txBody>
      </p:sp>
      <p:sp>
        <p:nvSpPr>
          <p:cNvPr id="8" name="Picture Placeholder 8"/>
          <p:cNvSpPr>
            <a:spLocks noGrp="1"/>
          </p:cNvSpPr>
          <p:nvPr>
            <p:ph type="pic" sz="quarter" idx="14"/>
          </p:nvPr>
        </p:nvSpPr>
        <p:spPr>
          <a:xfrm>
            <a:off x="282236" y="1219200"/>
            <a:ext cx="3816000" cy="2566632"/>
          </a:xfrm>
          <a:prstGeom prst="rect">
            <a:avLst/>
          </a:prstGeom>
        </p:spPr>
        <p:txBody>
          <a:bodyPr/>
          <a:lstStyle/>
          <a:p>
            <a:r>
              <a:rPr lang="en-US" smtClean="0"/>
              <a:t>Click icon to add picture</a:t>
            </a:r>
            <a:endParaRPr lang="en-US"/>
          </a:p>
        </p:txBody>
      </p:sp>
      <p:sp>
        <p:nvSpPr>
          <p:cNvPr id="15" name="Content Placeholder 7"/>
          <p:cNvSpPr>
            <a:spLocks noGrp="1"/>
          </p:cNvSpPr>
          <p:nvPr>
            <p:ph sz="quarter" idx="11"/>
          </p:nvPr>
        </p:nvSpPr>
        <p:spPr>
          <a:xfrm>
            <a:off x="4351501" y="1222856"/>
            <a:ext cx="4469618" cy="5262567"/>
          </a:xfrm>
          <a:prstGeom prst="rect">
            <a:avLst/>
          </a:prstGeom>
        </p:spPr>
        <p:txBody>
          <a:bodyPr lIns="0" tIns="0" rIns="0" bIns="0">
            <a:noAutofit/>
          </a:bodyPr>
          <a:lstStyle>
            <a:lvl1pPr marL="0" indent="0">
              <a:buNone/>
              <a:defRPr sz="2400" b="1">
                <a:solidFill>
                  <a:srgbClr val="4C4C4C"/>
                </a:solidFill>
              </a:defRPr>
            </a:lvl1pPr>
            <a:lvl2pPr marL="0" indent="0">
              <a:buNone/>
              <a:defRPr sz="2000">
                <a:solidFill>
                  <a:srgbClr val="595959"/>
                </a:solidFill>
              </a:defRPr>
            </a:lvl2pPr>
            <a:lvl3pPr marL="274320">
              <a:defRPr sz="2000">
                <a:solidFill>
                  <a:srgbClr val="595959"/>
                </a:solidFill>
              </a:defRPr>
            </a:lvl3pPr>
            <a:lvl4pPr marL="432000" indent="-182880">
              <a:buFont typeface="Arial"/>
              <a:buChar char="•"/>
              <a:defRPr sz="2000">
                <a:solidFill>
                  <a:srgbClr val="595959"/>
                </a:solidFill>
              </a:defRPr>
            </a:lvl4pPr>
            <a:lvl5pPr marL="619200" indent="-182880">
              <a:buFont typeface="Arial"/>
              <a:buChar char="•"/>
              <a:defRPr sz="20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1"/>
          <p:cNvSpPr>
            <a:spLocks noGrp="1"/>
          </p:cNvSpPr>
          <p:nvPr>
            <p:ph type="title"/>
          </p:nvPr>
        </p:nvSpPr>
        <p:spPr>
          <a:xfrm>
            <a:off x="282236" y="440438"/>
            <a:ext cx="7054858" cy="430887"/>
          </a:xfrm>
          <a:prstGeom prst="rect">
            <a:avLst/>
          </a:prstGeom>
        </p:spPr>
        <p:txBody>
          <a:bodyPr lIns="0" tIns="0" rIns="0" bIns="0" anchor="t" anchorCtr="0">
            <a:noAutofit/>
          </a:bodyPr>
          <a:lstStyle>
            <a:lvl1pPr algn="l">
              <a:defRPr sz="2800" b="1">
                <a:solidFill>
                  <a:srgbClr val="595959"/>
                </a:solidFill>
                <a:latin typeface="+mj-lt"/>
                <a:cs typeface="Calibri" pitchFamily="34" charset="0"/>
              </a:defRPr>
            </a:lvl1pPr>
          </a:lstStyle>
          <a:p>
            <a:r>
              <a:rPr lang="en-US" smtClean="0"/>
              <a:t>Click to edit Master title style</a:t>
            </a:r>
            <a:endParaRPr lang="en-US" dirty="0"/>
          </a:p>
        </p:txBody>
      </p:sp>
      <p:cxnSp>
        <p:nvCxnSpPr>
          <p:cNvPr id="14" name="Straight Connector 13"/>
          <p:cNvCxnSpPr/>
          <p:nvPr userDrawn="1"/>
        </p:nvCxnSpPr>
        <p:spPr>
          <a:xfrm>
            <a:off x="282236" y="406319"/>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282236" y="932038"/>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282236" y="6668495"/>
            <a:ext cx="8538882"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MSC Corporate Logo_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with colour or image background">
    <p:spTree>
      <p:nvGrpSpPr>
        <p:cNvPr id="1" name=""/>
        <p:cNvGrpSpPr/>
        <p:nvPr/>
      </p:nvGrpSpPr>
      <p:grpSpPr>
        <a:xfrm>
          <a:off x="0" y="0"/>
          <a:ext cx="0" cy="0"/>
          <a:chOff x="0" y="0"/>
          <a:chExt cx="0" cy="0"/>
        </a:xfrm>
      </p:grpSpPr>
      <p:pic>
        <p:nvPicPr>
          <p:cNvPr id="9" name="Picture 8" descr="MSC-Slide-Frame.png"/>
          <p:cNvPicPr>
            <a:picLocks noChangeAspect="1"/>
          </p:cNvPicPr>
          <p:nvPr userDrawn="1"/>
        </p:nvPicPr>
        <p:blipFill>
          <a:blip r:embed="rId2"/>
          <a:stretch>
            <a:fillRect/>
          </a:stretch>
        </p:blipFill>
        <p:spPr>
          <a:xfrm>
            <a:off x="0" y="0"/>
            <a:ext cx="9144000" cy="6858000"/>
          </a:xfrm>
          <a:prstGeom prst="rect">
            <a:avLst/>
          </a:prstGeom>
        </p:spPr>
      </p:pic>
      <p:sp>
        <p:nvSpPr>
          <p:cNvPr id="6" name="Rounded Rectangle 5"/>
          <p:cNvSpPr/>
          <p:nvPr userDrawn="1"/>
        </p:nvSpPr>
        <p:spPr>
          <a:xfrm>
            <a:off x="481839" y="468795"/>
            <a:ext cx="5356915" cy="5939398"/>
          </a:xfrm>
          <a:prstGeom prst="roundRect">
            <a:avLst>
              <a:gd name="adj" fmla="val 958"/>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7"/>
          <p:cNvSpPr>
            <a:spLocks noGrp="1"/>
          </p:cNvSpPr>
          <p:nvPr>
            <p:ph sz="quarter" idx="11"/>
          </p:nvPr>
        </p:nvSpPr>
        <p:spPr>
          <a:xfrm>
            <a:off x="673340" y="1391156"/>
            <a:ext cx="4954431" cy="4851380"/>
          </a:xfrm>
          <a:prstGeom prst="rect">
            <a:avLst/>
          </a:prstGeom>
        </p:spPr>
        <p:txBody>
          <a:bodyPr lIns="0" tIns="0" rIns="0" bIns="0">
            <a:noAutofit/>
          </a:bodyPr>
          <a:lstStyle>
            <a:lvl1pPr marL="0" indent="0">
              <a:buNone/>
              <a:defRPr sz="2400" b="1">
                <a:solidFill>
                  <a:srgbClr val="4C4C4C"/>
                </a:solidFill>
              </a:defRPr>
            </a:lvl1pPr>
            <a:lvl2pPr marL="0" indent="0">
              <a:buNone/>
              <a:defRPr sz="2000">
                <a:solidFill>
                  <a:srgbClr val="595959"/>
                </a:solidFill>
              </a:defRPr>
            </a:lvl2pPr>
            <a:lvl3pPr marL="274320">
              <a:defRPr sz="2000">
                <a:solidFill>
                  <a:srgbClr val="595959"/>
                </a:solidFill>
              </a:defRPr>
            </a:lvl3pPr>
            <a:lvl4pPr marL="432000" indent="-182880">
              <a:buFont typeface="Arial"/>
              <a:buChar char="•"/>
              <a:defRPr sz="2000">
                <a:solidFill>
                  <a:srgbClr val="595959"/>
                </a:solidFill>
              </a:defRPr>
            </a:lvl4pPr>
            <a:lvl5pPr marL="619200" indent="-182880">
              <a:buFont typeface="Arial"/>
              <a:buChar char="•"/>
              <a:defRPr sz="20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itle 1"/>
          <p:cNvSpPr>
            <a:spLocks noGrp="1"/>
          </p:cNvSpPr>
          <p:nvPr>
            <p:ph type="title"/>
          </p:nvPr>
        </p:nvSpPr>
        <p:spPr>
          <a:xfrm>
            <a:off x="679691" y="710902"/>
            <a:ext cx="4948081" cy="430887"/>
          </a:xfrm>
          <a:prstGeom prst="rect">
            <a:avLst/>
          </a:prstGeom>
        </p:spPr>
        <p:txBody>
          <a:bodyPr lIns="0" tIns="0" rIns="0" bIns="0" anchor="t" anchorCtr="0">
            <a:noAutofit/>
          </a:bodyPr>
          <a:lstStyle>
            <a:lvl1pPr algn="l">
              <a:defRPr sz="2800" b="1">
                <a:solidFill>
                  <a:srgbClr val="4C4C4C"/>
                </a:solidFill>
                <a:latin typeface="+mj-lt"/>
                <a:cs typeface="Calibri" pitchFamily="34" charset="0"/>
              </a:defRPr>
            </a:lvl1pPr>
          </a:lstStyle>
          <a:p>
            <a:r>
              <a:rPr lang="en-US" smtClean="0"/>
              <a:t>Click to edit Master title style</a:t>
            </a:r>
            <a:endParaRPr lang="en-US" dirty="0"/>
          </a:p>
        </p:txBody>
      </p:sp>
      <p:cxnSp>
        <p:nvCxnSpPr>
          <p:cNvPr id="14" name="Straight Connector 13"/>
          <p:cNvCxnSpPr/>
          <p:nvPr userDrawn="1"/>
        </p:nvCxnSpPr>
        <p:spPr>
          <a:xfrm>
            <a:off x="673341" y="1184468"/>
            <a:ext cx="4954431" cy="1588"/>
          </a:xfrm>
          <a:prstGeom prst="line">
            <a:avLst/>
          </a:prstGeom>
          <a:ln w="190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673341" y="652656"/>
            <a:ext cx="4954431" cy="1588"/>
          </a:xfrm>
          <a:prstGeom prst="line">
            <a:avLst/>
          </a:prstGeom>
          <a:ln w="190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MSC Corporate Logo_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ith colour or image background">
    <p:spTree>
      <p:nvGrpSpPr>
        <p:cNvPr id="1" name=""/>
        <p:cNvGrpSpPr/>
        <p:nvPr/>
      </p:nvGrpSpPr>
      <p:grpSpPr>
        <a:xfrm>
          <a:off x="0" y="0"/>
          <a:ext cx="0" cy="0"/>
          <a:chOff x="0" y="0"/>
          <a:chExt cx="0" cy="0"/>
        </a:xfrm>
      </p:grpSpPr>
      <p:pic>
        <p:nvPicPr>
          <p:cNvPr id="6" name="Picture 5" descr="MSC-Slide-Frame.png"/>
          <p:cNvPicPr>
            <a:picLocks noChangeAspect="1"/>
          </p:cNvPicPr>
          <p:nvPr userDrawn="1"/>
        </p:nvPicPr>
        <p:blipFill>
          <a:blip r:embed="rId2"/>
          <a:stretch>
            <a:fillRect/>
          </a:stretch>
        </p:blipFill>
        <p:spPr>
          <a:xfrm>
            <a:off x="0" y="0"/>
            <a:ext cx="9144000" cy="6858000"/>
          </a:xfrm>
          <a:prstGeom prst="rect">
            <a:avLst/>
          </a:prstGeom>
        </p:spPr>
      </p:pic>
      <p:sp>
        <p:nvSpPr>
          <p:cNvPr id="7" name="Rounded Rectangle 6"/>
          <p:cNvSpPr/>
          <p:nvPr userDrawn="1"/>
        </p:nvSpPr>
        <p:spPr>
          <a:xfrm>
            <a:off x="481839" y="497771"/>
            <a:ext cx="6301325" cy="4199467"/>
          </a:xfrm>
          <a:prstGeom prst="roundRect">
            <a:avLst>
              <a:gd name="adj" fmla="val 958"/>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7"/>
          <p:cNvSpPr>
            <a:spLocks noGrp="1"/>
          </p:cNvSpPr>
          <p:nvPr>
            <p:ph sz="quarter" idx="11"/>
          </p:nvPr>
        </p:nvSpPr>
        <p:spPr>
          <a:xfrm>
            <a:off x="640596" y="802049"/>
            <a:ext cx="5961293" cy="3575044"/>
          </a:xfrm>
          <a:prstGeom prst="rect">
            <a:avLst/>
          </a:prstGeom>
        </p:spPr>
        <p:txBody>
          <a:bodyPr lIns="0" tIns="0" rIns="0" bIns="0">
            <a:noAutofit/>
          </a:bodyPr>
          <a:lstStyle>
            <a:lvl1pPr marL="0" indent="0">
              <a:buNone/>
              <a:defRPr sz="2000" b="1" i="1">
                <a:solidFill>
                  <a:srgbClr val="4C4C4C"/>
                </a:solidFill>
              </a:defRPr>
            </a:lvl1pPr>
            <a:lvl2pPr marL="0" indent="0">
              <a:buNone/>
              <a:defRPr sz="1800" i="1">
                <a:solidFill>
                  <a:schemeClr val="tx1"/>
                </a:solidFill>
              </a:defRPr>
            </a:lvl2pPr>
            <a:lvl3pPr marL="0">
              <a:defRPr sz="1800" i="1">
                <a:solidFill>
                  <a:schemeClr val="tx1"/>
                </a:solidFill>
              </a:defRPr>
            </a:lvl3pPr>
            <a:lvl4pPr marL="432000">
              <a:buFont typeface="Arial"/>
              <a:buChar char="•"/>
              <a:defRPr sz="1600" i="1">
                <a:solidFill>
                  <a:schemeClr val="tx1"/>
                </a:solidFill>
              </a:defRPr>
            </a:lvl4pPr>
            <a:lvl5pPr marL="619200">
              <a:buFont typeface="Arial"/>
              <a:buChar char="•"/>
              <a:defRPr sz="1600" i="1">
                <a:solidFill>
                  <a:schemeClr val="tx1"/>
                </a:solidFill>
              </a:defRPr>
            </a:lvl5pPr>
          </a:lstStyle>
          <a:p>
            <a:pPr lvl="0"/>
            <a:r>
              <a:rPr lang="en-US" smtClean="0"/>
              <a:t>Click to edit Master text styles</a:t>
            </a:r>
          </a:p>
        </p:txBody>
      </p:sp>
      <p:cxnSp>
        <p:nvCxnSpPr>
          <p:cNvPr id="10" name="Straight Connector 9"/>
          <p:cNvCxnSpPr/>
          <p:nvPr userDrawn="1"/>
        </p:nvCxnSpPr>
        <p:spPr>
          <a:xfrm>
            <a:off x="640597" y="685745"/>
            <a:ext cx="5961293"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40597" y="4519438"/>
            <a:ext cx="5961293"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MSC Corporate Logo_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s Page">
    <p:spTree>
      <p:nvGrpSpPr>
        <p:cNvPr id="1" name=""/>
        <p:cNvGrpSpPr/>
        <p:nvPr/>
      </p:nvGrpSpPr>
      <p:grpSpPr>
        <a:xfrm>
          <a:off x="0" y="0"/>
          <a:ext cx="0" cy="0"/>
          <a:chOff x="0" y="0"/>
          <a:chExt cx="0" cy="0"/>
        </a:xfrm>
      </p:grpSpPr>
      <p:pic>
        <p:nvPicPr>
          <p:cNvPr id="28" name="Picture 27" descr="MSC-Front-Cover-Frame.png"/>
          <p:cNvPicPr>
            <a:picLocks noChangeAspect="1"/>
          </p:cNvPicPr>
          <p:nvPr userDrawn="1"/>
        </p:nvPicPr>
        <p:blipFill>
          <a:blip r:embed="rId2"/>
          <a:stretch>
            <a:fillRect/>
          </a:stretch>
        </p:blipFill>
        <p:spPr>
          <a:xfrm>
            <a:off x="0" y="0"/>
            <a:ext cx="9144000" cy="6858000"/>
          </a:xfrm>
          <a:prstGeom prst="rect">
            <a:avLst/>
          </a:prstGeom>
        </p:spPr>
      </p:pic>
      <p:sp>
        <p:nvSpPr>
          <p:cNvPr id="9" name="Content Placeholder 7"/>
          <p:cNvSpPr>
            <a:spLocks noGrp="1"/>
          </p:cNvSpPr>
          <p:nvPr>
            <p:ph sz="quarter" idx="11"/>
          </p:nvPr>
        </p:nvSpPr>
        <p:spPr>
          <a:xfrm>
            <a:off x="570039" y="3589399"/>
            <a:ext cx="5961293" cy="440958"/>
          </a:xfrm>
          <a:prstGeom prst="rect">
            <a:avLst/>
          </a:prstGeom>
        </p:spPr>
        <p:txBody>
          <a:bodyPr lIns="0" tIns="0" rIns="0" bIns="0">
            <a:noAutofit/>
          </a:bodyPr>
          <a:lstStyle>
            <a:lvl1pPr marL="0" indent="0">
              <a:buNone/>
              <a:defRPr sz="2400" b="1" i="0">
                <a:solidFill>
                  <a:schemeClr val="bg1"/>
                </a:solidFill>
              </a:defRPr>
            </a:lvl1pPr>
            <a:lvl2pPr marL="0" indent="0">
              <a:buNone/>
              <a:defRPr sz="1800" i="1">
                <a:solidFill>
                  <a:schemeClr val="tx1"/>
                </a:solidFill>
              </a:defRPr>
            </a:lvl2pPr>
            <a:lvl3pPr marL="0">
              <a:defRPr sz="1800" i="1">
                <a:solidFill>
                  <a:schemeClr val="tx1"/>
                </a:solidFill>
              </a:defRPr>
            </a:lvl3pPr>
            <a:lvl4pPr marL="432000">
              <a:buFont typeface="Arial"/>
              <a:buChar char="•"/>
              <a:defRPr sz="1600" i="1">
                <a:solidFill>
                  <a:schemeClr val="tx1"/>
                </a:solidFill>
              </a:defRPr>
            </a:lvl4pPr>
            <a:lvl5pPr marL="619200">
              <a:buFont typeface="Arial"/>
              <a:buChar char="•"/>
              <a:defRPr sz="1600" i="1">
                <a:solidFill>
                  <a:schemeClr val="tx1"/>
                </a:solidFill>
              </a:defRPr>
            </a:lvl5pPr>
          </a:lstStyle>
          <a:p>
            <a:pPr lvl="0"/>
            <a:r>
              <a:rPr lang="en-US" smtClean="0"/>
              <a:t>Click to edit Master text styles</a:t>
            </a:r>
          </a:p>
        </p:txBody>
      </p:sp>
      <p:cxnSp>
        <p:nvCxnSpPr>
          <p:cNvPr id="10" name="Straight Connector 9"/>
          <p:cNvCxnSpPr/>
          <p:nvPr userDrawn="1"/>
        </p:nvCxnSpPr>
        <p:spPr>
          <a:xfrm>
            <a:off x="570040" y="6279244"/>
            <a:ext cx="5961293" cy="1588"/>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70040" y="4056814"/>
            <a:ext cx="5961293" cy="1588"/>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p:nvPr>
        </p:nvSpPr>
        <p:spPr>
          <a:xfrm>
            <a:off x="570800" y="4259655"/>
            <a:ext cx="5960532" cy="1949034"/>
          </a:xfrm>
          <a:prstGeom prst="rect">
            <a:avLst/>
          </a:prstGeom>
        </p:spPr>
        <p:txBody>
          <a:bodyPr vert="horz" lIns="0" tIns="0" rIns="0" bIns="0"/>
          <a:lstStyle>
            <a:lvl1pPr marL="0" indent="0">
              <a:spcBef>
                <a:spcPts val="0"/>
              </a:spcBef>
              <a:buNone/>
              <a:defRPr sz="2000" b="1">
                <a:solidFill>
                  <a:schemeClr val="bg1"/>
                </a:solidFill>
              </a:defRPr>
            </a:lvl1pPr>
            <a:lvl2pPr marL="270000" indent="-270000">
              <a:defRPr sz="2400" b="1">
                <a:solidFill>
                  <a:schemeClr val="accent6"/>
                </a:solidFill>
              </a:defRPr>
            </a:lvl2pPr>
            <a:lvl3pPr marL="270000" indent="-270000">
              <a:defRPr sz="2400" b="1">
                <a:solidFill>
                  <a:schemeClr val="accent6"/>
                </a:solidFill>
              </a:defRPr>
            </a:lvl3pPr>
            <a:lvl4pPr marL="270000" indent="-270000">
              <a:defRPr sz="2400" b="1">
                <a:solidFill>
                  <a:schemeClr val="accent6"/>
                </a:solidFill>
              </a:defRPr>
            </a:lvl4pPr>
            <a:lvl5pPr marL="270000" indent="-270000">
              <a:defRPr sz="2400" b="1">
                <a:solidFill>
                  <a:schemeClr val="accent6"/>
                </a:solidFill>
              </a:defRPr>
            </a:lvl5pPr>
          </a:lstStyle>
          <a:p>
            <a:pPr lvl="0"/>
            <a:r>
              <a:rPr lang="en-US" smtClean="0"/>
              <a:t>Click to edit Master text styles</a:t>
            </a:r>
          </a:p>
        </p:txBody>
      </p:sp>
      <p:sp>
        <p:nvSpPr>
          <p:cNvPr id="18" name="TextBox 17"/>
          <p:cNvSpPr txBox="1"/>
          <p:nvPr userDrawn="1"/>
        </p:nvSpPr>
        <p:spPr>
          <a:xfrm>
            <a:off x="6614901" y="6003833"/>
            <a:ext cx="1915162" cy="276999"/>
          </a:xfrm>
          <a:prstGeom prst="rect">
            <a:avLst/>
          </a:prstGeom>
          <a:noFill/>
        </p:spPr>
        <p:txBody>
          <a:bodyPr wrap="square" lIns="0" tIns="0" rIns="0" bIns="0" rtlCol="0">
            <a:spAutoFit/>
          </a:bodyPr>
          <a:lstStyle/>
          <a:p>
            <a:pPr algn="r"/>
            <a:r>
              <a:rPr lang="en-US" b="1" dirty="0" err="1" smtClean="0">
                <a:solidFill>
                  <a:srgbClr val="FFFFFF"/>
                </a:solidFill>
              </a:rPr>
              <a:t>www.msc.org</a:t>
            </a:r>
            <a:endParaRPr lang="en-US" b="1" dirty="0">
              <a:solidFill>
                <a:srgbClr val="FFFFFF"/>
              </a:solidFill>
            </a:endParaRPr>
          </a:p>
        </p:txBody>
      </p:sp>
      <p:sp>
        <p:nvSpPr>
          <p:cNvPr id="27" name="Content Placeholder 7"/>
          <p:cNvSpPr>
            <a:spLocks noGrp="1"/>
          </p:cNvSpPr>
          <p:nvPr>
            <p:ph sz="quarter" idx="13"/>
          </p:nvPr>
        </p:nvSpPr>
        <p:spPr>
          <a:xfrm>
            <a:off x="570039" y="2169513"/>
            <a:ext cx="5961293" cy="1269959"/>
          </a:xfrm>
          <a:prstGeom prst="rect">
            <a:avLst/>
          </a:prstGeom>
        </p:spPr>
        <p:txBody>
          <a:bodyPr lIns="0" tIns="0" rIns="0" bIns="0">
            <a:noAutofit/>
          </a:bodyPr>
          <a:lstStyle>
            <a:lvl1pPr marL="0" indent="0">
              <a:buNone/>
              <a:defRPr sz="3600" b="1" i="0">
                <a:solidFill>
                  <a:schemeClr val="bg1"/>
                </a:solidFill>
              </a:defRPr>
            </a:lvl1pPr>
            <a:lvl2pPr marL="0" indent="0">
              <a:buNone/>
              <a:defRPr sz="1800" i="1">
                <a:solidFill>
                  <a:schemeClr val="tx1"/>
                </a:solidFill>
              </a:defRPr>
            </a:lvl2pPr>
            <a:lvl3pPr marL="0">
              <a:defRPr sz="1800" i="1">
                <a:solidFill>
                  <a:schemeClr val="tx1"/>
                </a:solidFill>
              </a:defRPr>
            </a:lvl3pPr>
            <a:lvl4pPr marL="432000">
              <a:buFont typeface="Arial"/>
              <a:buChar char="•"/>
              <a:defRPr sz="1600" i="1">
                <a:solidFill>
                  <a:schemeClr val="tx1"/>
                </a:solidFill>
              </a:defRPr>
            </a:lvl4pPr>
            <a:lvl5pPr marL="619200">
              <a:buFont typeface="Arial"/>
              <a:buChar char="•"/>
              <a:defRPr sz="1600" i="1">
                <a:solidFill>
                  <a:schemeClr val="tx1"/>
                </a:solidFill>
              </a:defRPr>
            </a:lvl5pPr>
          </a:lstStyle>
          <a:p>
            <a:pPr lvl="0"/>
            <a:r>
              <a:rPr lang="en-US" smtClean="0"/>
              <a:t>Click to edit Master text styles</a:t>
            </a:r>
          </a:p>
        </p:txBody>
      </p:sp>
      <p:pic>
        <p:nvPicPr>
          <p:cNvPr id="15" name="Picture 1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93607" y="800766"/>
            <a:ext cx="2400710" cy="180053"/>
          </a:xfrm>
          <a:prstGeom prst="rect">
            <a:avLst/>
          </a:prstGeom>
        </p:spPr>
      </p:pic>
      <p:pic>
        <p:nvPicPr>
          <p:cNvPr id="14" name="Picture 13" descr="MSC Corporate Logo_CMYK.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
        <p:nvSpPr>
          <p:cNvPr id="13" name="Content Placeholder 10"/>
          <p:cNvSpPr>
            <a:spLocks noGrp="1"/>
          </p:cNvSpPr>
          <p:nvPr>
            <p:ph sz="quarter" idx="14"/>
          </p:nvPr>
        </p:nvSpPr>
        <p:spPr>
          <a:xfrm>
            <a:off x="570039" y="6003833"/>
            <a:ext cx="5960532" cy="134090"/>
          </a:xfrm>
          <a:prstGeom prst="rect">
            <a:avLst/>
          </a:prstGeom>
        </p:spPr>
        <p:txBody>
          <a:bodyPr vert="horz" lIns="0" tIns="0" rIns="0" bIns="0"/>
          <a:lstStyle>
            <a:lvl1pPr marL="0" indent="0">
              <a:spcBef>
                <a:spcPts val="0"/>
              </a:spcBef>
              <a:buNone/>
              <a:defRPr sz="1100" b="1">
                <a:solidFill>
                  <a:schemeClr val="bg1"/>
                </a:solidFill>
              </a:defRPr>
            </a:lvl1pPr>
            <a:lvl2pPr marL="270000" indent="-270000">
              <a:defRPr sz="2400" b="1">
                <a:solidFill>
                  <a:schemeClr val="accent6"/>
                </a:solidFill>
              </a:defRPr>
            </a:lvl2pPr>
            <a:lvl3pPr marL="270000" indent="-270000">
              <a:defRPr sz="2400" b="1">
                <a:solidFill>
                  <a:schemeClr val="accent6"/>
                </a:solidFill>
              </a:defRPr>
            </a:lvl3pPr>
            <a:lvl4pPr marL="270000" indent="-270000">
              <a:defRPr sz="2400" b="1">
                <a:solidFill>
                  <a:schemeClr val="accent6"/>
                </a:solidFill>
              </a:defRPr>
            </a:lvl4pPr>
            <a:lvl5pPr marL="270000" indent="-270000">
              <a:defRPr sz="2400" b="1">
                <a:solidFill>
                  <a:schemeClr val="accent6"/>
                </a:solidFill>
              </a:defRPr>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a:lstStyle>
            <a:lvl1pPr>
              <a:defRPr>
                <a:solidFill>
                  <a:schemeClr val="tx2">
                    <a:lumMod val="60000"/>
                    <a:lumOff val="4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3"/>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5EEE4C08-5A7B-4268-9E83-F626F63C7532}" type="slidenum">
              <a:rPr lang="en-US" smtClean="0"/>
              <a:pPr/>
              <a:t>‹#›</a:t>
            </a:fld>
            <a:endParaRPr lang="en-US"/>
          </a:p>
        </p:txBody>
      </p:sp>
      <p:sp>
        <p:nvSpPr>
          <p:cNvPr id="7" name="Text Box 1029"/>
          <p:cNvSpPr txBox="1">
            <a:spLocks noChangeArrowheads="1"/>
          </p:cNvSpPr>
          <p:nvPr userDrawn="1"/>
        </p:nvSpPr>
        <p:spPr bwMode="auto">
          <a:xfrm>
            <a:off x="0" y="6461125"/>
            <a:ext cx="9144000" cy="400110"/>
          </a:xfrm>
          <a:prstGeom prst="rect">
            <a:avLst/>
          </a:prstGeom>
          <a:solidFill>
            <a:srgbClr val="000080"/>
          </a:solidFill>
          <a:ln w="9525">
            <a:noFill/>
            <a:miter lim="800000"/>
            <a:headEnd/>
            <a:tailEnd/>
          </a:ln>
          <a:effectLst/>
        </p:spPr>
        <p:txBody>
          <a:bodyPr>
            <a:spAutoFit/>
          </a:bodyPr>
          <a:lstStyle/>
          <a:p>
            <a:pPr>
              <a:spcBef>
                <a:spcPct val="50000"/>
              </a:spcBef>
            </a:pPr>
            <a:r>
              <a:rPr lang="en-GB" sz="2000" dirty="0">
                <a:solidFill>
                  <a:schemeClr val="bg1"/>
                </a:solidFill>
                <a:latin typeface="Calibri" pitchFamily="34" charset="0"/>
              </a:rPr>
              <a:t>The best environmental choice in seafood</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chemeClr val="tx2">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3"/>
            <a:ext cx="4038600" cy="4525963"/>
          </a:xfrm>
          <a:prstGeom prst="rect">
            <a:avLst/>
          </a:prstGeom>
        </p:spPr>
        <p:txBody>
          <a:bodyPr/>
          <a:lstStyle>
            <a:lvl1pPr>
              <a:defRPr sz="2800" baseline="0">
                <a:solidFill>
                  <a:srgbClr val="002060"/>
                </a:solidFill>
              </a:defRPr>
            </a:lvl1pPr>
            <a:lvl2pPr>
              <a:defRPr sz="2400" baseline="0">
                <a:solidFill>
                  <a:srgbClr val="002060"/>
                </a:solidFill>
              </a:defRPr>
            </a:lvl2pPr>
            <a:lvl3pPr>
              <a:defRPr sz="2000" baseline="0">
                <a:solidFill>
                  <a:srgbClr val="002060"/>
                </a:solidFill>
              </a:defRPr>
            </a:lvl3pPr>
            <a:lvl4pPr>
              <a:defRPr sz="1800" baseline="0">
                <a:solidFill>
                  <a:srgbClr val="002060"/>
                </a:solidFill>
              </a:defRPr>
            </a:lvl4pPr>
            <a:lvl5pPr>
              <a:defRPr sz="1800" baseline="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3"/>
            <a:ext cx="4038600" cy="4525963"/>
          </a:xfrm>
          <a:prstGeom prst="rect">
            <a:avLst/>
          </a:prstGeom>
        </p:spPr>
        <p:txBody>
          <a:bodyPr/>
          <a:lstStyle>
            <a:lvl1pPr>
              <a:defRPr sz="2800" baseline="0">
                <a:solidFill>
                  <a:srgbClr val="002060"/>
                </a:solidFill>
              </a:defRPr>
            </a:lvl1pPr>
            <a:lvl2pPr>
              <a:defRPr sz="2400" baseline="0">
                <a:solidFill>
                  <a:srgbClr val="002060"/>
                </a:solidFill>
              </a:defRPr>
            </a:lvl2pPr>
            <a:lvl3pPr>
              <a:defRPr sz="2000" baseline="0">
                <a:solidFill>
                  <a:srgbClr val="002060"/>
                </a:solidFill>
              </a:defRPr>
            </a:lvl3pPr>
            <a:lvl4pPr>
              <a:defRPr sz="1800" baseline="0">
                <a:solidFill>
                  <a:srgbClr val="002060"/>
                </a:solidFill>
              </a:defRPr>
            </a:lvl4pPr>
            <a:lvl5pPr>
              <a:defRPr sz="1800" baseline="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3"/>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p>
            <a:fld id="{5EEE4C08-5A7B-4268-9E83-F626F63C75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1FE6C65-7E52-4BAB-8810-395316010744}" type="slidenum">
              <a:rPr lang="en-US"/>
              <a:pPr>
                <a:defRPr/>
              </a:pPr>
              <a:t>‹#›</a:t>
            </a:fld>
            <a:endParaRPr lang="en-US"/>
          </a:p>
        </p:txBody>
      </p:sp>
    </p:spTree>
    <p:extLst>
      <p:ext uri="{BB962C8B-B14F-4D97-AF65-F5344CB8AC3E}">
        <p14:creationId xmlns:p14="http://schemas.microsoft.com/office/powerpoint/2010/main" val="3403891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8049AD0-5A58-4799-9B5B-8A7BA7BF6D19}" type="datetimeFigureOut">
              <a:rPr lang="en-GB"/>
              <a:pPr>
                <a:defRPr/>
              </a:pPr>
              <a:t>30/11/2016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EEE9D9-0C9F-48E6-936E-A90FEDBF3A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8569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3" name="Picture 2" descr="MSC-Front-Cover-Frame.png"/>
          <p:cNvPicPr>
            <a:picLocks noChangeAspect="1"/>
          </p:cNvPicPr>
          <p:nvPr userDrawn="1"/>
        </p:nvPicPr>
        <p:blipFill>
          <a:blip r:embed="rId2"/>
          <a:stretch>
            <a:fillRect/>
          </a:stretch>
        </p:blipFill>
        <p:spPr>
          <a:xfrm>
            <a:off x="0" y="0"/>
            <a:ext cx="9144000" cy="6858000"/>
          </a:xfrm>
          <a:prstGeom prst="rect">
            <a:avLst/>
          </a:prstGeom>
        </p:spPr>
      </p:pic>
      <p:sp>
        <p:nvSpPr>
          <p:cNvPr id="11" name="Rounded Rectangle 10"/>
          <p:cNvSpPr/>
          <p:nvPr userDrawn="1"/>
        </p:nvSpPr>
        <p:spPr>
          <a:xfrm>
            <a:off x="211667" y="3131705"/>
            <a:ext cx="5033759" cy="2352579"/>
          </a:xfrm>
          <a:prstGeom prst="roundRect">
            <a:avLst>
              <a:gd name="adj" fmla="val 32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3131705"/>
            <a:ext cx="363538" cy="2352579"/>
          </a:xfrm>
          <a:prstGeom prst="rect">
            <a:avLst/>
          </a:prstGeom>
          <a:solidFill>
            <a:srgbClr val="005A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33400" y="3297362"/>
            <a:ext cx="3276600" cy="276999"/>
          </a:xfrm>
          <a:prstGeom prst="rect">
            <a:avLst/>
          </a:prstGeom>
        </p:spPr>
        <p:txBody>
          <a:bodyPr wrap="square" lIns="0" tIns="0" rIns="0" bIns="0">
            <a:spAutoFit/>
          </a:bodyPr>
          <a:lstStyle/>
          <a:p>
            <a:r>
              <a:rPr lang="en-US" b="1" dirty="0" smtClean="0">
                <a:solidFill>
                  <a:srgbClr val="FFFFFF"/>
                </a:solidFill>
              </a:rPr>
              <a:t>Marine Stewardship Council</a:t>
            </a:r>
            <a:endParaRPr lang="en-US" b="1" dirty="0">
              <a:solidFill>
                <a:srgbClr val="FFFFFF"/>
              </a:solidFill>
            </a:endParaRPr>
          </a:p>
        </p:txBody>
      </p:sp>
      <p:sp>
        <p:nvSpPr>
          <p:cNvPr id="15" name="Title 1"/>
          <p:cNvSpPr>
            <a:spLocks noGrp="1"/>
          </p:cNvSpPr>
          <p:nvPr>
            <p:ph type="ctrTitle"/>
          </p:nvPr>
        </p:nvSpPr>
        <p:spPr>
          <a:xfrm>
            <a:off x="533399" y="3720389"/>
            <a:ext cx="4554269" cy="803211"/>
          </a:xfrm>
          <a:prstGeom prst="rect">
            <a:avLst/>
          </a:prstGeom>
        </p:spPr>
        <p:txBody>
          <a:bodyPr wrap="square" lIns="0" tIns="0" rIns="0" bIns="0" anchor="t" anchorCtr="0">
            <a:spAutoFit/>
          </a:bodyPr>
          <a:lstStyle>
            <a:lvl1pPr algn="l">
              <a:lnSpc>
                <a:spcPts val="3080"/>
              </a:lnSpc>
              <a:defRPr sz="2900" b="1">
                <a:solidFill>
                  <a:srgbClr val="FFFFFF"/>
                </a:solidFill>
              </a:defRPr>
            </a:lvl1pPr>
          </a:lstStyle>
          <a:p>
            <a:r>
              <a:rPr lang="en-US" smtClean="0"/>
              <a:t>Click to edit Master title style</a:t>
            </a:r>
            <a:endParaRPr lang="en-US" dirty="0"/>
          </a:p>
        </p:txBody>
      </p:sp>
      <p:sp>
        <p:nvSpPr>
          <p:cNvPr id="16" name="Subtitle 2"/>
          <p:cNvSpPr>
            <a:spLocks noGrp="1"/>
          </p:cNvSpPr>
          <p:nvPr>
            <p:ph type="subTitle" idx="1"/>
          </p:nvPr>
        </p:nvSpPr>
        <p:spPr>
          <a:xfrm>
            <a:off x="533400" y="5089625"/>
            <a:ext cx="4554268" cy="307777"/>
          </a:xfrm>
          <a:prstGeom prst="rect">
            <a:avLst/>
          </a:prstGeom>
        </p:spPr>
        <p:txBody>
          <a:bodyPr wrap="square" lIns="0" tIns="0" rIns="0" bIns="0">
            <a:spAutoFit/>
          </a:bodyPr>
          <a:lstStyle>
            <a:lvl1pPr marL="0" indent="0" algn="l">
              <a:buNone/>
              <a:defRPr sz="20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93607" y="800766"/>
            <a:ext cx="2400710" cy="180053"/>
          </a:xfrm>
          <a:prstGeom prst="rect">
            <a:avLst/>
          </a:prstGeom>
        </p:spPr>
      </p:pic>
      <p:pic>
        <p:nvPicPr>
          <p:cNvPr id="10" name="Picture 9" descr="MSC Corporate Logo_CMYK.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B939618-A292-42FA-A6BE-CA42DCFD034F}" type="datetimeFigureOut">
              <a:rPr lang="en-GB"/>
              <a:pPr>
                <a:defRPr/>
              </a:pPr>
              <a:t>30/11/2016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965B04-A4B1-45BC-B3D9-8EBBF37298A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81570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97AFB5-A34C-464E-A96A-5977BA293D36}" type="datetimeFigureOut">
              <a:rPr lang="en-GB"/>
              <a:pPr>
                <a:defRPr/>
              </a:pPr>
              <a:t>30/11/2016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0C8701-0015-4E3E-BF2A-39B7CB9C4B4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366689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A219DBD-C81A-411F-819C-3D30BEF50B86}" type="datetimeFigureOut">
              <a:rPr lang="en-GB"/>
              <a:pPr>
                <a:defRPr/>
              </a:pPr>
              <a:t>30/11/2016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B6A2656-CF08-4288-86C2-AAD1FFDC0B9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72776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0D40A94-6850-4BCB-8200-A6C9028D44FC}" type="datetimeFigureOut">
              <a:rPr lang="en-GB"/>
              <a:pPr>
                <a:defRPr/>
              </a:pPr>
              <a:t>30/11/2016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44CA347-6297-4378-9F58-EC97F804047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458805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3C8AEFC-06BB-4873-8797-0DC8384C9EE0}" type="datetimeFigureOut">
              <a:rPr lang="en-GB"/>
              <a:pPr>
                <a:defRPr/>
              </a:pPr>
              <a:t>30/11/2016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E86D638-E742-4C25-81F7-9C2C81CDF1F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50999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A81140-E2BC-4A83-8014-4B30A24E614B}" type="datetimeFigureOut">
              <a:rPr lang="en-GB"/>
              <a:pPr>
                <a:defRPr/>
              </a:pPr>
              <a:t>30/11/2016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CFA2FE1-8CD6-4FF0-AC66-6080DF3E38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605828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CF860E-2CE3-46D9-9D54-37D797625E17}" type="datetimeFigureOut">
              <a:rPr lang="en-GB"/>
              <a:pPr>
                <a:defRPr/>
              </a:pPr>
              <a:t>30/11/2016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843D34B-0C36-4EEA-85BA-92C19AC178B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96140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5C5D5C-7F4E-48DE-9FA2-0EAFE7BFE17D}" type="datetimeFigureOut">
              <a:rPr lang="en-GB"/>
              <a:pPr>
                <a:defRPr/>
              </a:pPr>
              <a:t>30/11/2016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F72E24A-DC78-4490-976B-31E7444CFE0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28115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2B1FFEA-75C6-44E2-ACF6-0FDF783D29F3}" type="datetimeFigureOut">
              <a:rPr lang="en-GB"/>
              <a:pPr>
                <a:defRPr/>
              </a:pPr>
              <a:t>30/11/2016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C1D07E0-DA0F-4AFB-871F-A76A2429E46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898784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4E5DC83-1997-48BC-B7D2-9A3647F55106}" type="datetimeFigureOut">
              <a:rPr lang="en-GB"/>
              <a:pPr>
                <a:defRPr/>
              </a:pPr>
              <a:t>30/11/2016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B559D0B-DB1E-495C-AFE6-9CA3F501697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81288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7" name="Picture 6" descr="MSC-Front-Cover-Frame.png"/>
          <p:cNvPicPr>
            <a:picLocks noChangeAspect="1"/>
          </p:cNvPicPr>
          <p:nvPr userDrawn="1"/>
        </p:nvPicPr>
        <p:blipFill>
          <a:blip r:embed="rId2"/>
          <a:stretch>
            <a:fillRect/>
          </a:stretch>
        </p:blipFill>
        <p:spPr>
          <a:xfrm>
            <a:off x="0" y="0"/>
            <a:ext cx="9144000" cy="6858000"/>
          </a:xfrm>
          <a:prstGeom prst="rect">
            <a:avLst/>
          </a:prstGeom>
        </p:spPr>
      </p:pic>
      <p:sp>
        <p:nvSpPr>
          <p:cNvPr id="10" name="Rounded Rectangle 9"/>
          <p:cNvSpPr/>
          <p:nvPr userDrawn="1"/>
        </p:nvSpPr>
        <p:spPr>
          <a:xfrm>
            <a:off x="211667" y="3131705"/>
            <a:ext cx="5033759" cy="2352579"/>
          </a:xfrm>
          <a:prstGeom prst="roundRect">
            <a:avLst>
              <a:gd name="adj" fmla="val 3298"/>
            </a:avLst>
          </a:prstGeom>
          <a:solidFill>
            <a:srgbClr val="61A3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3131705"/>
            <a:ext cx="363538" cy="2352579"/>
          </a:xfrm>
          <a:prstGeom prst="rect">
            <a:avLst/>
          </a:prstGeom>
          <a:solidFill>
            <a:srgbClr val="005A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33400" y="3297362"/>
            <a:ext cx="3276600" cy="276999"/>
          </a:xfrm>
          <a:prstGeom prst="rect">
            <a:avLst/>
          </a:prstGeom>
        </p:spPr>
        <p:txBody>
          <a:bodyPr wrap="square" lIns="0" tIns="0" rIns="0" bIns="0">
            <a:spAutoFit/>
          </a:bodyPr>
          <a:lstStyle/>
          <a:p>
            <a:r>
              <a:rPr lang="en-US" b="1" dirty="0" smtClean="0">
                <a:solidFill>
                  <a:srgbClr val="FFFFFF"/>
                </a:solidFill>
              </a:rPr>
              <a:t>Marine Stewardship Council</a:t>
            </a:r>
            <a:endParaRPr lang="en-US" b="1" dirty="0">
              <a:solidFill>
                <a:srgbClr val="FFFFFF"/>
              </a:solidFill>
            </a:endParaRPr>
          </a:p>
        </p:txBody>
      </p:sp>
      <p:sp>
        <p:nvSpPr>
          <p:cNvPr id="13" name="Title 1"/>
          <p:cNvSpPr>
            <a:spLocks noGrp="1"/>
          </p:cNvSpPr>
          <p:nvPr>
            <p:ph type="ctrTitle"/>
          </p:nvPr>
        </p:nvSpPr>
        <p:spPr>
          <a:xfrm>
            <a:off x="533399" y="3720389"/>
            <a:ext cx="4554269" cy="803211"/>
          </a:xfrm>
          <a:prstGeom prst="rect">
            <a:avLst/>
          </a:prstGeom>
        </p:spPr>
        <p:txBody>
          <a:bodyPr wrap="square" lIns="0" tIns="0" rIns="0" bIns="0" anchor="t" anchorCtr="0">
            <a:spAutoFit/>
          </a:bodyPr>
          <a:lstStyle>
            <a:lvl1pPr algn="l">
              <a:lnSpc>
                <a:spcPts val="3080"/>
              </a:lnSpc>
              <a:defRPr sz="2900" b="1">
                <a:solidFill>
                  <a:srgbClr val="FFFFFF"/>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533400" y="5089625"/>
            <a:ext cx="4554268" cy="307777"/>
          </a:xfrm>
          <a:prstGeom prst="rect">
            <a:avLst/>
          </a:prstGeom>
        </p:spPr>
        <p:txBody>
          <a:bodyPr wrap="square" lIns="0" tIns="0" rIns="0" bIns="0">
            <a:spAutoFit/>
          </a:bodyPr>
          <a:lstStyle>
            <a:lvl1pPr marL="0" indent="0" algn="l">
              <a:buNone/>
              <a:defRPr sz="20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9" name="Picture 1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93607" y="800766"/>
            <a:ext cx="2400710" cy="180053"/>
          </a:xfrm>
          <a:prstGeom prst="rect">
            <a:avLst/>
          </a:prstGeom>
        </p:spPr>
      </p:pic>
      <p:pic>
        <p:nvPicPr>
          <p:cNvPr id="14" name="Picture 13" descr="MSC Corporate Logo_CMYK.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D5B9AE5-3890-4C3E-AED8-F5EE4F44405B}" type="datetimeFigureOut">
              <a:rPr lang="en-GB"/>
              <a:pPr>
                <a:defRPr/>
              </a:pPr>
              <a:t>30/11/2016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6A58138-7430-49DA-BCEC-82FC117BE28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9556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D24FB65B-1855-479A-80BE-1ADA1749AA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2600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dark orange">
    <p:spTree>
      <p:nvGrpSpPr>
        <p:cNvPr id="1" name=""/>
        <p:cNvGrpSpPr/>
        <p:nvPr/>
      </p:nvGrpSpPr>
      <p:grpSpPr>
        <a:xfrm>
          <a:off x="0" y="0"/>
          <a:ext cx="0" cy="0"/>
          <a:chOff x="0" y="0"/>
          <a:chExt cx="0" cy="0"/>
        </a:xfrm>
      </p:grpSpPr>
      <p:pic>
        <p:nvPicPr>
          <p:cNvPr id="7" name="Picture 6" descr="MSC-Front-Cover-Frame.png"/>
          <p:cNvPicPr>
            <a:picLocks noChangeAspect="1"/>
          </p:cNvPicPr>
          <p:nvPr userDrawn="1"/>
        </p:nvPicPr>
        <p:blipFill>
          <a:blip r:embed="rId2"/>
          <a:stretch>
            <a:fillRect/>
          </a:stretch>
        </p:blipFill>
        <p:spPr>
          <a:xfrm>
            <a:off x="0" y="0"/>
            <a:ext cx="9144000" cy="6858000"/>
          </a:xfrm>
          <a:prstGeom prst="rect">
            <a:avLst/>
          </a:prstGeom>
        </p:spPr>
      </p:pic>
      <p:sp>
        <p:nvSpPr>
          <p:cNvPr id="15" name="Rounded Rectangle 14"/>
          <p:cNvSpPr/>
          <p:nvPr userDrawn="1"/>
        </p:nvSpPr>
        <p:spPr>
          <a:xfrm>
            <a:off x="211667" y="3131705"/>
            <a:ext cx="5033759" cy="2352579"/>
          </a:xfrm>
          <a:prstGeom prst="roundRect">
            <a:avLst>
              <a:gd name="adj" fmla="val 329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3131705"/>
            <a:ext cx="363538" cy="2352579"/>
          </a:xfrm>
          <a:prstGeom prst="rect">
            <a:avLst/>
          </a:prstGeom>
          <a:solidFill>
            <a:srgbClr val="005A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33400" y="3297362"/>
            <a:ext cx="3276600" cy="276999"/>
          </a:xfrm>
          <a:prstGeom prst="rect">
            <a:avLst/>
          </a:prstGeom>
        </p:spPr>
        <p:txBody>
          <a:bodyPr wrap="square" lIns="0" tIns="0" rIns="0" bIns="0">
            <a:spAutoFit/>
          </a:bodyPr>
          <a:lstStyle/>
          <a:p>
            <a:r>
              <a:rPr lang="en-US" b="1" dirty="0" smtClean="0">
                <a:solidFill>
                  <a:srgbClr val="FFFFFF"/>
                </a:solidFill>
              </a:rPr>
              <a:t>Marine Stewardship Council</a:t>
            </a:r>
            <a:endParaRPr lang="en-US" b="1" dirty="0">
              <a:solidFill>
                <a:srgbClr val="FFFFFF"/>
              </a:solidFill>
            </a:endParaRPr>
          </a:p>
        </p:txBody>
      </p:sp>
      <p:sp>
        <p:nvSpPr>
          <p:cNvPr id="19" name="Title 1"/>
          <p:cNvSpPr>
            <a:spLocks noGrp="1"/>
          </p:cNvSpPr>
          <p:nvPr>
            <p:ph type="ctrTitle"/>
          </p:nvPr>
        </p:nvSpPr>
        <p:spPr>
          <a:xfrm>
            <a:off x="533399" y="3720389"/>
            <a:ext cx="4554269" cy="803211"/>
          </a:xfrm>
          <a:prstGeom prst="rect">
            <a:avLst/>
          </a:prstGeom>
        </p:spPr>
        <p:txBody>
          <a:bodyPr wrap="square" lIns="0" tIns="0" rIns="0" bIns="0" anchor="t" anchorCtr="0">
            <a:spAutoFit/>
          </a:bodyPr>
          <a:lstStyle>
            <a:lvl1pPr algn="l">
              <a:lnSpc>
                <a:spcPts val="3080"/>
              </a:lnSpc>
              <a:defRPr sz="2900" b="1">
                <a:solidFill>
                  <a:srgbClr val="FFFFFF"/>
                </a:solidFill>
              </a:defRPr>
            </a:lvl1pPr>
          </a:lstStyle>
          <a:p>
            <a:r>
              <a:rPr lang="en-US" smtClean="0"/>
              <a:t>Click to edit Master title style</a:t>
            </a:r>
            <a:endParaRPr lang="en-US" dirty="0"/>
          </a:p>
        </p:txBody>
      </p:sp>
      <p:sp>
        <p:nvSpPr>
          <p:cNvPr id="20" name="Subtitle 2"/>
          <p:cNvSpPr>
            <a:spLocks noGrp="1"/>
          </p:cNvSpPr>
          <p:nvPr>
            <p:ph type="subTitle" idx="1"/>
          </p:nvPr>
        </p:nvSpPr>
        <p:spPr>
          <a:xfrm>
            <a:off x="533400" y="5089625"/>
            <a:ext cx="4554268" cy="307777"/>
          </a:xfrm>
          <a:prstGeom prst="rect">
            <a:avLst/>
          </a:prstGeom>
        </p:spPr>
        <p:txBody>
          <a:bodyPr wrap="square" lIns="0" tIns="0" rIns="0" bIns="0">
            <a:spAutoFit/>
          </a:bodyPr>
          <a:lstStyle>
            <a:lvl1pPr marL="0" indent="0" algn="l">
              <a:buNone/>
              <a:defRPr sz="20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93607" y="800766"/>
            <a:ext cx="2400710" cy="180053"/>
          </a:xfrm>
          <a:prstGeom prst="rect">
            <a:avLst/>
          </a:prstGeom>
        </p:spPr>
      </p:pic>
      <p:pic>
        <p:nvPicPr>
          <p:cNvPr id="10" name="Picture 9" descr="MSC Corporate Logo_CMYK.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8" name="Picture 7" descr="MSC-Front-Cover-Frame.png"/>
          <p:cNvPicPr>
            <a:picLocks noChangeAspect="1"/>
          </p:cNvPicPr>
          <p:nvPr userDrawn="1"/>
        </p:nvPicPr>
        <p:blipFill>
          <a:blip r:embed="rId2"/>
          <a:stretch>
            <a:fillRect/>
          </a:stretch>
        </p:blipFill>
        <p:spPr>
          <a:xfrm>
            <a:off x="0" y="0"/>
            <a:ext cx="9144000" cy="6858000"/>
          </a:xfrm>
          <a:prstGeom prst="rect">
            <a:avLst/>
          </a:prstGeom>
        </p:spPr>
      </p:pic>
      <p:sp>
        <p:nvSpPr>
          <p:cNvPr id="16" name="Rounded Rectangle 15"/>
          <p:cNvSpPr/>
          <p:nvPr userDrawn="1"/>
        </p:nvSpPr>
        <p:spPr>
          <a:xfrm>
            <a:off x="211667" y="3131705"/>
            <a:ext cx="5033759" cy="2352579"/>
          </a:xfrm>
          <a:prstGeom prst="roundRect">
            <a:avLst>
              <a:gd name="adj" fmla="val 329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3131705"/>
            <a:ext cx="363538" cy="2352579"/>
          </a:xfrm>
          <a:prstGeom prst="rect">
            <a:avLst/>
          </a:prstGeom>
          <a:solidFill>
            <a:srgbClr val="005A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33400" y="3297362"/>
            <a:ext cx="3276600" cy="276999"/>
          </a:xfrm>
          <a:prstGeom prst="rect">
            <a:avLst/>
          </a:prstGeom>
        </p:spPr>
        <p:txBody>
          <a:bodyPr wrap="square" lIns="0" tIns="0" rIns="0" bIns="0">
            <a:spAutoFit/>
          </a:bodyPr>
          <a:lstStyle/>
          <a:p>
            <a:r>
              <a:rPr lang="en-US" b="1" dirty="0" smtClean="0">
                <a:solidFill>
                  <a:srgbClr val="FFFFFF"/>
                </a:solidFill>
              </a:rPr>
              <a:t>Marine Stewardship Council</a:t>
            </a:r>
            <a:endParaRPr lang="en-US" b="1" dirty="0">
              <a:solidFill>
                <a:srgbClr val="FFFFFF"/>
              </a:solidFill>
            </a:endParaRPr>
          </a:p>
        </p:txBody>
      </p:sp>
      <p:sp>
        <p:nvSpPr>
          <p:cNvPr id="20" name="Title 1"/>
          <p:cNvSpPr>
            <a:spLocks noGrp="1"/>
          </p:cNvSpPr>
          <p:nvPr>
            <p:ph type="ctrTitle"/>
          </p:nvPr>
        </p:nvSpPr>
        <p:spPr>
          <a:xfrm>
            <a:off x="533399" y="3720389"/>
            <a:ext cx="4554269" cy="803211"/>
          </a:xfrm>
          <a:prstGeom prst="rect">
            <a:avLst/>
          </a:prstGeom>
        </p:spPr>
        <p:txBody>
          <a:bodyPr wrap="square" lIns="0" tIns="0" rIns="0" bIns="0" anchor="t" anchorCtr="0">
            <a:spAutoFit/>
          </a:bodyPr>
          <a:lstStyle>
            <a:lvl1pPr algn="l">
              <a:lnSpc>
                <a:spcPts val="3080"/>
              </a:lnSpc>
              <a:defRPr sz="2900" b="1">
                <a:solidFill>
                  <a:srgbClr val="FFFFFF"/>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533400" y="5089625"/>
            <a:ext cx="4554268" cy="307777"/>
          </a:xfrm>
          <a:prstGeom prst="rect">
            <a:avLst/>
          </a:prstGeom>
        </p:spPr>
        <p:txBody>
          <a:bodyPr wrap="square" lIns="0" tIns="0" rIns="0" bIns="0">
            <a:spAutoFit/>
          </a:bodyPr>
          <a:lstStyle>
            <a:lvl1pPr marL="0" indent="0" algn="l">
              <a:buNone/>
              <a:defRPr sz="20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93607" y="800766"/>
            <a:ext cx="2400710" cy="180053"/>
          </a:xfrm>
          <a:prstGeom prst="rect">
            <a:avLst/>
          </a:prstGeom>
        </p:spPr>
      </p:pic>
      <p:pic>
        <p:nvPicPr>
          <p:cNvPr id="10" name="Picture 9" descr="MSC Corporate Logo_CMYK.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pic>
        <p:nvPicPr>
          <p:cNvPr id="10" name="Picture 9" descr="MSC-Front-Cover-Frame.png"/>
          <p:cNvPicPr>
            <a:picLocks noChangeAspect="1"/>
          </p:cNvPicPr>
          <p:nvPr userDrawn="1"/>
        </p:nvPicPr>
        <p:blipFill>
          <a:blip r:embed="rId2"/>
          <a:stretch>
            <a:fillRect/>
          </a:stretch>
        </p:blipFill>
        <p:spPr>
          <a:xfrm>
            <a:off x="0" y="0"/>
            <a:ext cx="9144000" cy="6858000"/>
          </a:xfrm>
          <a:prstGeom prst="rect">
            <a:avLst/>
          </a:prstGeom>
        </p:spPr>
      </p:pic>
      <p:sp>
        <p:nvSpPr>
          <p:cNvPr id="11" name="Rounded Rectangle 10"/>
          <p:cNvSpPr/>
          <p:nvPr userDrawn="1"/>
        </p:nvSpPr>
        <p:spPr>
          <a:xfrm>
            <a:off x="211667" y="3131705"/>
            <a:ext cx="5033759" cy="2352579"/>
          </a:xfrm>
          <a:prstGeom prst="roundRect">
            <a:avLst>
              <a:gd name="adj" fmla="val 329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3131705"/>
            <a:ext cx="363538" cy="2352579"/>
          </a:xfrm>
          <a:prstGeom prst="rect">
            <a:avLst/>
          </a:prstGeom>
          <a:solidFill>
            <a:srgbClr val="005A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33400" y="3297362"/>
            <a:ext cx="3276600" cy="276999"/>
          </a:xfrm>
          <a:prstGeom prst="rect">
            <a:avLst/>
          </a:prstGeom>
        </p:spPr>
        <p:txBody>
          <a:bodyPr wrap="square" lIns="0" tIns="0" rIns="0" bIns="0">
            <a:spAutoFit/>
          </a:bodyPr>
          <a:lstStyle/>
          <a:p>
            <a:r>
              <a:rPr lang="en-US" b="1" dirty="0" smtClean="0">
                <a:solidFill>
                  <a:srgbClr val="FFFFFF"/>
                </a:solidFill>
              </a:rPr>
              <a:t>Marine Stewardship Council</a:t>
            </a:r>
            <a:endParaRPr lang="en-US" b="1" dirty="0">
              <a:solidFill>
                <a:srgbClr val="FFFFFF"/>
              </a:solidFill>
            </a:endParaRPr>
          </a:p>
        </p:txBody>
      </p:sp>
      <p:sp>
        <p:nvSpPr>
          <p:cNvPr id="20" name="Title 1"/>
          <p:cNvSpPr>
            <a:spLocks noGrp="1"/>
          </p:cNvSpPr>
          <p:nvPr>
            <p:ph type="ctrTitle"/>
          </p:nvPr>
        </p:nvSpPr>
        <p:spPr>
          <a:xfrm>
            <a:off x="533399" y="3720389"/>
            <a:ext cx="4554269" cy="803211"/>
          </a:xfrm>
          <a:prstGeom prst="rect">
            <a:avLst/>
          </a:prstGeom>
        </p:spPr>
        <p:txBody>
          <a:bodyPr wrap="square" lIns="0" tIns="0" rIns="0" bIns="0" anchor="t" anchorCtr="0">
            <a:spAutoFit/>
          </a:bodyPr>
          <a:lstStyle>
            <a:lvl1pPr algn="l">
              <a:lnSpc>
                <a:spcPts val="3080"/>
              </a:lnSpc>
              <a:defRPr sz="2900" b="1">
                <a:solidFill>
                  <a:srgbClr val="FFFFFF"/>
                </a:solidFill>
              </a:defRPr>
            </a:lvl1pPr>
          </a:lstStyle>
          <a:p>
            <a:r>
              <a:rPr lang="en-US" smtClean="0"/>
              <a:t>Click to edit Master title style</a:t>
            </a:r>
            <a:endParaRPr lang="en-US" dirty="0"/>
          </a:p>
        </p:txBody>
      </p:sp>
      <p:sp>
        <p:nvSpPr>
          <p:cNvPr id="22" name="Subtitle 2"/>
          <p:cNvSpPr>
            <a:spLocks noGrp="1"/>
          </p:cNvSpPr>
          <p:nvPr>
            <p:ph type="subTitle" idx="1"/>
          </p:nvPr>
        </p:nvSpPr>
        <p:spPr>
          <a:xfrm>
            <a:off x="533400" y="5089625"/>
            <a:ext cx="4554268" cy="307777"/>
          </a:xfrm>
          <a:prstGeom prst="rect">
            <a:avLst/>
          </a:prstGeom>
        </p:spPr>
        <p:txBody>
          <a:bodyPr wrap="square" lIns="0" tIns="0" rIns="0" bIns="0">
            <a:spAutoFit/>
          </a:bodyPr>
          <a:lstStyle>
            <a:lvl1pPr marL="0" indent="0" algn="l">
              <a:buNone/>
              <a:defRPr sz="20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93607" y="800766"/>
            <a:ext cx="2400710" cy="180053"/>
          </a:xfrm>
          <a:prstGeom prst="rect">
            <a:avLst/>
          </a:prstGeom>
        </p:spPr>
      </p:pic>
      <p:pic>
        <p:nvPicPr>
          <p:cNvPr id="12" name="Picture 11" descr="MSC Corporate Logo_CMYK.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Content Placeholder 7"/>
          <p:cNvSpPr>
            <a:spLocks noGrp="1"/>
          </p:cNvSpPr>
          <p:nvPr>
            <p:ph sz="quarter" idx="11"/>
          </p:nvPr>
        </p:nvSpPr>
        <p:spPr>
          <a:xfrm>
            <a:off x="282235" y="1222856"/>
            <a:ext cx="8530063" cy="5203087"/>
          </a:xfrm>
          <a:prstGeom prst="rect">
            <a:avLst/>
          </a:prstGeom>
        </p:spPr>
        <p:txBody>
          <a:bodyPr lIns="0" tIns="0" rIns="0" bIns="0"/>
          <a:lstStyle>
            <a:lvl1pPr marL="0" indent="0">
              <a:buNone/>
              <a:defRPr sz="2400" b="1">
                <a:solidFill>
                  <a:srgbClr val="4C4C4C"/>
                </a:solidFill>
              </a:defRPr>
            </a:lvl1pPr>
            <a:lvl2pPr marL="0" indent="0">
              <a:buNone/>
              <a:defRPr sz="2000">
                <a:solidFill>
                  <a:srgbClr val="595959"/>
                </a:solidFill>
              </a:defRPr>
            </a:lvl2pPr>
            <a:lvl3pPr marL="274320">
              <a:defRPr sz="2000">
                <a:solidFill>
                  <a:srgbClr val="595959"/>
                </a:solidFill>
              </a:defRPr>
            </a:lvl3pPr>
            <a:lvl4pPr marL="432000" indent="-182880">
              <a:buFont typeface="Arial"/>
              <a:buChar char="•"/>
              <a:defRPr sz="2000">
                <a:solidFill>
                  <a:srgbClr val="595959"/>
                </a:solidFill>
              </a:defRPr>
            </a:lvl4pPr>
            <a:lvl5pPr marL="619200" indent="-182880">
              <a:buFont typeface="Arial"/>
              <a:buChar char="•"/>
              <a:defRPr sz="20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itle 1"/>
          <p:cNvSpPr>
            <a:spLocks noGrp="1"/>
          </p:cNvSpPr>
          <p:nvPr>
            <p:ph type="title"/>
          </p:nvPr>
        </p:nvSpPr>
        <p:spPr>
          <a:xfrm>
            <a:off x="282235" y="440438"/>
            <a:ext cx="7354151" cy="430887"/>
          </a:xfrm>
          <a:prstGeom prst="rect">
            <a:avLst/>
          </a:prstGeom>
        </p:spPr>
        <p:txBody>
          <a:bodyPr lIns="0" tIns="0" rIns="0" bIns="0" anchor="t" anchorCtr="0">
            <a:noAutofit/>
          </a:bodyPr>
          <a:lstStyle>
            <a:lvl1pPr algn="l">
              <a:defRPr sz="2800" b="1">
                <a:solidFill>
                  <a:srgbClr val="595959"/>
                </a:solidFill>
                <a:latin typeface="+mj-lt"/>
                <a:cs typeface="Calibri" pitchFamily="34" charset="0"/>
              </a:defRPr>
            </a:lvl1pPr>
          </a:lstStyle>
          <a:p>
            <a:r>
              <a:rPr lang="en-US" smtClean="0"/>
              <a:t>Click to edit Master title style</a:t>
            </a:r>
            <a:endParaRPr lang="en-US" dirty="0"/>
          </a:p>
        </p:txBody>
      </p:sp>
      <p:cxnSp>
        <p:nvCxnSpPr>
          <p:cNvPr id="9" name="Straight Connector 8"/>
          <p:cNvCxnSpPr/>
          <p:nvPr userDrawn="1"/>
        </p:nvCxnSpPr>
        <p:spPr>
          <a:xfrm>
            <a:off x="282236" y="406319"/>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82236" y="932038"/>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82236" y="6668495"/>
            <a:ext cx="8538882"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MSC Corporate Logo_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1 portrait image">
    <p:spTree>
      <p:nvGrpSpPr>
        <p:cNvPr id="1" name=""/>
        <p:cNvGrpSpPr/>
        <p:nvPr/>
      </p:nvGrpSpPr>
      <p:grpSpPr>
        <a:xfrm>
          <a:off x="0" y="0"/>
          <a:ext cx="0" cy="0"/>
          <a:chOff x="0" y="0"/>
          <a:chExt cx="0" cy="0"/>
        </a:xfrm>
      </p:grpSpPr>
      <p:sp>
        <p:nvSpPr>
          <p:cNvPr id="5" name="Content Placeholder 7"/>
          <p:cNvSpPr>
            <a:spLocks noGrp="1"/>
          </p:cNvSpPr>
          <p:nvPr>
            <p:ph sz="quarter" idx="11"/>
          </p:nvPr>
        </p:nvSpPr>
        <p:spPr>
          <a:xfrm>
            <a:off x="282236" y="1222374"/>
            <a:ext cx="4806829" cy="5241762"/>
          </a:xfrm>
          <a:prstGeom prst="rect">
            <a:avLst/>
          </a:prstGeom>
        </p:spPr>
        <p:txBody>
          <a:bodyPr lIns="0" tIns="0" rIns="0" bIns="0">
            <a:noAutofit/>
          </a:bodyPr>
          <a:lstStyle>
            <a:lvl1pPr marL="0" indent="0">
              <a:buNone/>
              <a:defRPr sz="2400" b="1">
                <a:solidFill>
                  <a:srgbClr val="4C4C4C"/>
                </a:solidFill>
              </a:defRPr>
            </a:lvl1pPr>
            <a:lvl2pPr marL="0" indent="0">
              <a:buNone/>
              <a:defRPr sz="2000">
                <a:solidFill>
                  <a:srgbClr val="595959"/>
                </a:solidFill>
              </a:defRPr>
            </a:lvl2pPr>
            <a:lvl3pPr marL="274320">
              <a:defRPr sz="2000">
                <a:solidFill>
                  <a:srgbClr val="595959"/>
                </a:solidFill>
              </a:defRPr>
            </a:lvl3pPr>
            <a:lvl4pPr marL="432000" indent="-182880">
              <a:buFont typeface="Arial"/>
              <a:buChar char="•"/>
              <a:defRPr sz="2000">
                <a:solidFill>
                  <a:srgbClr val="595959"/>
                </a:solidFill>
              </a:defRPr>
            </a:lvl4pPr>
            <a:lvl5pPr marL="619200" indent="-182880">
              <a:buFont typeface="Arial"/>
              <a:buChar char="•"/>
              <a:defRPr sz="2000" baseline="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Picture Placeholder 8"/>
          <p:cNvSpPr>
            <a:spLocks noGrp="1"/>
          </p:cNvSpPr>
          <p:nvPr>
            <p:ph type="pic" sz="quarter" idx="12"/>
          </p:nvPr>
        </p:nvSpPr>
        <p:spPr>
          <a:xfrm>
            <a:off x="5314705" y="1222375"/>
            <a:ext cx="3506414" cy="5241761"/>
          </a:xfrm>
          <a:prstGeom prst="rect">
            <a:avLst/>
          </a:prstGeom>
        </p:spPr>
        <p:txBody>
          <a:bodyPr/>
          <a:lstStyle/>
          <a:p>
            <a:r>
              <a:rPr lang="en-US" smtClean="0"/>
              <a:t>Click icon to add picture</a:t>
            </a:r>
            <a:endParaRPr lang="en-US" dirty="0"/>
          </a:p>
        </p:txBody>
      </p:sp>
      <p:sp>
        <p:nvSpPr>
          <p:cNvPr id="20" name="Title 1"/>
          <p:cNvSpPr>
            <a:spLocks noGrp="1"/>
          </p:cNvSpPr>
          <p:nvPr>
            <p:ph type="title"/>
          </p:nvPr>
        </p:nvSpPr>
        <p:spPr>
          <a:xfrm>
            <a:off x="282236" y="440438"/>
            <a:ext cx="7054858" cy="430887"/>
          </a:xfrm>
          <a:prstGeom prst="rect">
            <a:avLst/>
          </a:prstGeom>
        </p:spPr>
        <p:txBody>
          <a:bodyPr lIns="0" tIns="0" rIns="0" bIns="0" anchor="t" anchorCtr="0">
            <a:noAutofit/>
          </a:bodyPr>
          <a:lstStyle>
            <a:lvl1pPr algn="l">
              <a:defRPr sz="2800" b="1">
                <a:solidFill>
                  <a:srgbClr val="595959"/>
                </a:solidFill>
                <a:latin typeface="+mj-lt"/>
                <a:cs typeface="Calibri" pitchFamily="34" charset="0"/>
              </a:defRPr>
            </a:lvl1pPr>
          </a:lstStyle>
          <a:p>
            <a:r>
              <a:rPr lang="en-US" smtClean="0"/>
              <a:t>Click to edit Master title style</a:t>
            </a:r>
            <a:endParaRPr lang="en-US" dirty="0"/>
          </a:p>
        </p:txBody>
      </p:sp>
      <p:cxnSp>
        <p:nvCxnSpPr>
          <p:cNvPr id="10" name="Straight Connector 9"/>
          <p:cNvCxnSpPr/>
          <p:nvPr userDrawn="1"/>
        </p:nvCxnSpPr>
        <p:spPr>
          <a:xfrm>
            <a:off x="282236" y="406319"/>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82236" y="932038"/>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282236" y="6668495"/>
            <a:ext cx="8538882"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MSC Corporate Logo_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1 landscape image">
    <p:spTree>
      <p:nvGrpSpPr>
        <p:cNvPr id="1" name=""/>
        <p:cNvGrpSpPr/>
        <p:nvPr/>
      </p:nvGrpSpPr>
      <p:grpSpPr>
        <a:xfrm>
          <a:off x="0" y="0"/>
          <a:ext cx="0" cy="0"/>
          <a:chOff x="0" y="0"/>
          <a:chExt cx="0" cy="0"/>
        </a:xfrm>
      </p:grpSpPr>
      <p:sp>
        <p:nvSpPr>
          <p:cNvPr id="8" name="Picture Placeholder 8"/>
          <p:cNvSpPr>
            <a:spLocks noGrp="1"/>
          </p:cNvSpPr>
          <p:nvPr>
            <p:ph type="pic" sz="quarter" idx="12"/>
          </p:nvPr>
        </p:nvSpPr>
        <p:spPr>
          <a:xfrm>
            <a:off x="4270533" y="1222377"/>
            <a:ext cx="4550586" cy="3054503"/>
          </a:xfrm>
          <a:prstGeom prst="rect">
            <a:avLst/>
          </a:prstGeom>
        </p:spPr>
        <p:txBody>
          <a:bodyPr/>
          <a:lstStyle/>
          <a:p>
            <a:r>
              <a:rPr lang="en-US" smtClean="0"/>
              <a:t>Click icon to add picture</a:t>
            </a:r>
            <a:endParaRPr lang="en-US" dirty="0"/>
          </a:p>
        </p:txBody>
      </p:sp>
      <p:sp>
        <p:nvSpPr>
          <p:cNvPr id="12" name="Content Placeholder 2"/>
          <p:cNvSpPr>
            <a:spLocks noGrp="1"/>
          </p:cNvSpPr>
          <p:nvPr>
            <p:ph sz="half" idx="1"/>
          </p:nvPr>
        </p:nvSpPr>
        <p:spPr>
          <a:xfrm>
            <a:off x="282236" y="1222376"/>
            <a:ext cx="3792544" cy="5240346"/>
          </a:xfrm>
          <a:prstGeom prst="rect">
            <a:avLst/>
          </a:prstGeom>
        </p:spPr>
        <p:txBody>
          <a:bodyPr wrap="square" lIns="0" tIns="0" rIns="0" bIns="0">
            <a:noAutofit/>
          </a:bodyPr>
          <a:lstStyle>
            <a:lvl1pPr marL="0" indent="0">
              <a:buNone/>
              <a:defRPr sz="2400" b="1">
                <a:solidFill>
                  <a:srgbClr val="4C4C4C"/>
                </a:solidFill>
              </a:defRPr>
            </a:lvl1pPr>
            <a:lvl2pPr marL="0" indent="0">
              <a:buNone/>
              <a:defRPr sz="2000">
                <a:solidFill>
                  <a:srgbClr val="595959"/>
                </a:solidFill>
              </a:defRPr>
            </a:lvl2pPr>
            <a:lvl3pPr marL="274320">
              <a:defRPr sz="2000">
                <a:solidFill>
                  <a:srgbClr val="595959"/>
                </a:solidFill>
              </a:defRPr>
            </a:lvl3pPr>
            <a:lvl4pPr marL="432000" indent="-182880">
              <a:buFont typeface="Arial"/>
              <a:buChar char="•"/>
              <a:defRPr sz="2000">
                <a:solidFill>
                  <a:srgbClr val="595959"/>
                </a:solidFill>
              </a:defRPr>
            </a:lvl4pPr>
            <a:lvl5pPr marL="619200" indent="-182880">
              <a:buFont typeface="Arial"/>
              <a:buChar char="•"/>
              <a:defRPr sz="20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Content Placeholder 2"/>
          <p:cNvSpPr>
            <a:spLocks noGrp="1"/>
          </p:cNvSpPr>
          <p:nvPr>
            <p:ph sz="half" idx="14" hasCustomPrompt="1"/>
          </p:nvPr>
        </p:nvSpPr>
        <p:spPr>
          <a:xfrm>
            <a:off x="4270533" y="4495801"/>
            <a:ext cx="4550586" cy="1966922"/>
          </a:xfrm>
          <a:prstGeom prst="rect">
            <a:avLst/>
          </a:prstGeom>
        </p:spPr>
        <p:txBody>
          <a:bodyPr wrap="square" lIns="0" tIns="0" rIns="0" bIns="0">
            <a:noAutofit/>
          </a:bodyPr>
          <a:lstStyle>
            <a:lvl1pPr marL="0" indent="0">
              <a:buNone/>
              <a:defRPr sz="2000" b="1">
                <a:solidFill>
                  <a:srgbClr val="4C4C4C"/>
                </a:solidFill>
              </a:defRPr>
            </a:lvl1pPr>
            <a:lvl2pPr marL="0" indent="0">
              <a:buNone/>
              <a:defRPr sz="2000">
                <a:solidFill>
                  <a:srgbClr val="595959"/>
                </a:solidFill>
              </a:defRPr>
            </a:lvl2pPr>
            <a:lvl3pPr marL="274320">
              <a:defRPr sz="2000">
                <a:solidFill>
                  <a:srgbClr val="595959"/>
                </a:solidFill>
              </a:defRPr>
            </a:lvl3pPr>
            <a:lvl4pPr marL="432000" indent="-182880">
              <a:buFont typeface="Arial"/>
              <a:buChar char="•"/>
              <a:defRPr sz="2000">
                <a:solidFill>
                  <a:srgbClr val="595959"/>
                </a:solidFill>
              </a:defRPr>
            </a:lvl4pPr>
            <a:lvl5pPr marL="619200" indent="-182880">
              <a:buFont typeface="Arial"/>
              <a:buChar char="•"/>
              <a:defRPr sz="2000">
                <a:solidFill>
                  <a:srgbClr val="595959"/>
                </a:solidFill>
              </a:defRPr>
            </a:lvl5pPr>
            <a:lvl6pPr>
              <a:defRPr sz="1800"/>
            </a:lvl6pPr>
            <a:lvl7pPr>
              <a:defRPr sz="1800"/>
            </a:lvl7pPr>
            <a:lvl8pPr>
              <a:defRPr sz="1800"/>
            </a:lvl8pPr>
            <a:lvl9pPr>
              <a:defRPr sz="1800"/>
            </a:lvl9pPr>
          </a:lstStyle>
          <a:p>
            <a:pPr lvl="1"/>
            <a:r>
              <a:rPr lang="en-GB" dirty="0" smtClean="0"/>
              <a:t>Second level</a:t>
            </a:r>
            <a:endParaRPr lang="en-US" dirty="0"/>
          </a:p>
        </p:txBody>
      </p:sp>
      <p:sp>
        <p:nvSpPr>
          <p:cNvPr id="23" name="Title 1"/>
          <p:cNvSpPr>
            <a:spLocks noGrp="1"/>
          </p:cNvSpPr>
          <p:nvPr>
            <p:ph type="title"/>
          </p:nvPr>
        </p:nvSpPr>
        <p:spPr>
          <a:xfrm>
            <a:off x="282236" y="440438"/>
            <a:ext cx="7054858" cy="430887"/>
          </a:xfrm>
          <a:prstGeom prst="rect">
            <a:avLst/>
          </a:prstGeom>
        </p:spPr>
        <p:txBody>
          <a:bodyPr lIns="0" tIns="0" rIns="0" bIns="0" anchor="t" anchorCtr="0">
            <a:noAutofit/>
          </a:bodyPr>
          <a:lstStyle>
            <a:lvl1pPr algn="l">
              <a:defRPr sz="2800" b="1">
                <a:solidFill>
                  <a:srgbClr val="595959"/>
                </a:solidFill>
                <a:latin typeface="+mj-lt"/>
                <a:cs typeface="Calibri" pitchFamily="34" charset="0"/>
              </a:defRPr>
            </a:lvl1pPr>
          </a:lstStyle>
          <a:p>
            <a:r>
              <a:rPr lang="en-US" smtClean="0"/>
              <a:t>Click to edit Master title style</a:t>
            </a:r>
            <a:endParaRPr lang="en-US" dirty="0"/>
          </a:p>
        </p:txBody>
      </p:sp>
      <p:cxnSp>
        <p:nvCxnSpPr>
          <p:cNvPr id="11" name="Straight Connector 10"/>
          <p:cNvCxnSpPr/>
          <p:nvPr userDrawn="1"/>
        </p:nvCxnSpPr>
        <p:spPr>
          <a:xfrm>
            <a:off x="282236" y="406319"/>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82236" y="932038"/>
            <a:ext cx="7354150"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82236" y="6668495"/>
            <a:ext cx="8538882" cy="1588"/>
          </a:xfrm>
          <a:prstGeom prst="line">
            <a:avLst/>
          </a:prstGeom>
          <a:ln w="19050" cap="flat" cmpd="sng" algn="ctr">
            <a:solidFill>
              <a:srgbClr val="00438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MSC Corporate Logo_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05332" y="363473"/>
            <a:ext cx="863192" cy="61734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alphaModFix amt="12000"/>
            <a:lum/>
          </a:blip>
          <a:srcRect/>
          <a:stretch>
            <a:fillRect l="-8000" r="-8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80"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 id="2147483678" r:id="rId14"/>
    <p:sldLayoutId id="2147483681" r:id="rId15"/>
    <p:sldLayoutId id="2147483682" r:id="rId16"/>
    <p:sldLayoutId id="2147483685" r:id="rId17"/>
    <p:sldLayoutId id="2147483717" r:id="rId1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12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pitchFamily="18" charset="0"/>
              </a:defRPr>
            </a:lvl1pPr>
          </a:lstStyle>
          <a:p>
            <a:pPr defTabSz="914400" fontAlgn="base">
              <a:spcBef>
                <a:spcPct val="0"/>
              </a:spcBef>
              <a:spcAft>
                <a:spcPct val="0"/>
              </a:spcAft>
              <a:defRPr/>
            </a:pPr>
            <a:fld id="{CEEEAFFE-37E5-4EE9-A997-B088E2CCAA81}" type="datetimeFigureOut">
              <a:rPr lang="en-GB"/>
              <a:pPr defTabSz="914400" fontAlgn="base">
                <a:spcBef>
                  <a:spcPct val="0"/>
                </a:spcBef>
                <a:spcAft>
                  <a:spcPct val="0"/>
                </a:spcAft>
                <a:defRPr/>
              </a:pPr>
              <a:t>30/11/2016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defTabSz="914400" fontAlgn="base">
              <a:spcBef>
                <a:spcPct val="0"/>
              </a:spcBef>
              <a:spcAft>
                <a:spcPct val="0"/>
              </a:spcAft>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defTabSz="914400" fontAlgn="base">
              <a:spcBef>
                <a:spcPct val="0"/>
              </a:spcBef>
              <a:spcAft>
                <a:spcPct val="0"/>
              </a:spcAft>
              <a:defRPr/>
            </a:pPr>
            <a:fld id="{5E02F3A1-0AB6-47CB-AF06-1C5BF3EE1CDD}" type="slidenum">
              <a:rPr lang="en-GB">
                <a:solidFill>
                  <a:prstClr val="black">
                    <a:tint val="75000"/>
                  </a:prstClr>
                </a:solidFill>
              </a:rPr>
              <a:pPr defTabSz="914400" fontAlgn="base">
                <a:spcBef>
                  <a:spcPct val="0"/>
                </a:spcBef>
                <a:spcAft>
                  <a:spcPct val="0"/>
                </a:spcAft>
                <a:defRPr/>
              </a:pPr>
              <a:t>‹#›</a:t>
            </a:fld>
            <a:endParaRPr lang="en-GB" dirty="0">
              <a:solidFill>
                <a:prstClr val="black">
                  <a:tint val="75000"/>
                </a:prstClr>
              </a:solidFill>
            </a:endParaRPr>
          </a:p>
        </p:txBody>
      </p:sp>
    </p:spTree>
    <p:extLst>
      <p:ext uri="{BB962C8B-B14F-4D97-AF65-F5344CB8AC3E}">
        <p14:creationId xmlns:p14="http://schemas.microsoft.com/office/powerpoint/2010/main" val="213993883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1.emf"/><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emf"/><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39.jp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8.emf"/><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37" name="Picture 53" descr="net-roller"/>
          <p:cNvPicPr>
            <a:picLocks noChangeAspect="1" noChangeArrowheads="1"/>
          </p:cNvPicPr>
          <p:nvPr/>
        </p:nvPicPr>
        <p:blipFill>
          <a:blip r:embed="rId3" cstate="print"/>
          <a:srcRect l="1033" r="137"/>
          <a:stretch>
            <a:fillRect/>
          </a:stretch>
        </p:blipFill>
        <p:spPr bwMode="auto">
          <a:xfrm>
            <a:off x="0" y="0"/>
            <a:ext cx="4586400" cy="2952182"/>
          </a:xfrm>
          <a:prstGeom prst="rect">
            <a:avLst/>
          </a:prstGeom>
          <a:noFill/>
          <a:ln w="9525">
            <a:solidFill>
              <a:schemeClr val="tx1"/>
            </a:solidFill>
            <a:miter lim="800000"/>
            <a:headEnd/>
            <a:tailEnd/>
          </a:ln>
        </p:spPr>
      </p:pic>
      <p:pic>
        <p:nvPicPr>
          <p:cNvPr id="5" name="Picture 4"/>
          <p:cNvPicPr>
            <a:picLocks noChangeAspect="1"/>
          </p:cNvPicPr>
          <p:nvPr/>
        </p:nvPicPr>
        <p:blipFill rotWithShape="1">
          <a:blip r:embed="rId4">
            <a:duotone>
              <a:prstClr val="black"/>
              <a:schemeClr val="accent6">
                <a:lumMod val="75000"/>
                <a:tint val="45000"/>
                <a:satMod val="400000"/>
              </a:schemeClr>
            </a:duotone>
          </a:blip>
          <a:srcRect b="2780"/>
          <a:stretch/>
        </p:blipFill>
        <p:spPr>
          <a:xfrm>
            <a:off x="4594226" y="-3598"/>
            <a:ext cx="4550850" cy="2944761"/>
          </a:xfrm>
          <a:prstGeom prst="rect">
            <a:avLst/>
          </a:prstGeom>
          <a:ln w="12700">
            <a:solidFill>
              <a:schemeClr val="tx1"/>
            </a:solidFill>
          </a:ln>
        </p:spPr>
      </p:pic>
      <p:pic>
        <p:nvPicPr>
          <p:cNvPr id="286416" name="Picture 20176" descr="nzindustry023"/>
          <p:cNvPicPr>
            <a:picLocks noChangeAspect="1" noChangeArrowheads="1"/>
          </p:cNvPicPr>
          <p:nvPr/>
        </p:nvPicPr>
        <p:blipFill>
          <a:blip r:embed="rId5" cstate="print">
            <a:grayscl/>
          </a:blip>
          <a:srcRect l="15843" t="18454" r="15660" b="12993"/>
          <a:stretch>
            <a:fillRect/>
          </a:stretch>
        </p:blipFill>
        <p:spPr bwMode="auto">
          <a:xfrm>
            <a:off x="4608000" y="2386013"/>
            <a:ext cx="4537075" cy="3673475"/>
          </a:xfrm>
          <a:prstGeom prst="rect">
            <a:avLst/>
          </a:prstGeom>
          <a:noFill/>
          <a:ln w="9525">
            <a:solidFill>
              <a:schemeClr val="tx1"/>
            </a:solidFill>
            <a:miter lim="800000"/>
            <a:headEnd/>
            <a:tailEnd/>
          </a:ln>
        </p:spPr>
      </p:pic>
      <p:pic>
        <p:nvPicPr>
          <p:cNvPr id="286415" name="Picture 20175" descr="nzindustry006"/>
          <p:cNvPicPr>
            <a:picLocks noChangeAspect="1" noChangeArrowheads="1"/>
          </p:cNvPicPr>
          <p:nvPr/>
        </p:nvPicPr>
        <p:blipFill>
          <a:blip r:embed="rId6" cstate="print">
            <a:lum bright="4000" contrast="20000"/>
          </a:blip>
          <a:srcRect l="8582" t="18454" r="8858" b="11650"/>
          <a:stretch>
            <a:fillRect/>
          </a:stretch>
        </p:blipFill>
        <p:spPr bwMode="auto">
          <a:xfrm>
            <a:off x="7938" y="2959100"/>
            <a:ext cx="4586287" cy="3109913"/>
          </a:xfrm>
          <a:prstGeom prst="rect">
            <a:avLst/>
          </a:prstGeom>
          <a:solidFill>
            <a:schemeClr val="tx2"/>
          </a:solidFill>
          <a:ln w="9525">
            <a:solidFill>
              <a:schemeClr val="tx1"/>
            </a:solidFill>
            <a:miter lim="800000"/>
            <a:headEnd/>
            <a:tailEnd/>
          </a:ln>
        </p:spPr>
      </p:pic>
      <p:sp>
        <p:nvSpPr>
          <p:cNvPr id="2054" name="Rectangle 26"/>
          <p:cNvSpPr>
            <a:spLocks noChangeArrowheads="1"/>
          </p:cNvSpPr>
          <p:nvPr/>
        </p:nvSpPr>
        <p:spPr bwMode="auto">
          <a:xfrm>
            <a:off x="0" y="6092825"/>
            <a:ext cx="9144000" cy="765175"/>
          </a:xfrm>
          <a:prstGeom prst="rect">
            <a:avLst/>
          </a:prstGeom>
          <a:solidFill>
            <a:schemeClr val="bg1"/>
          </a:solidFill>
          <a:ln w="28575" algn="ctr">
            <a:solidFill>
              <a:schemeClr val="bg1"/>
            </a:solidFill>
            <a:miter lim="800000"/>
            <a:headEnd/>
            <a:tailEnd/>
          </a:ln>
          <a:effectLst>
            <a:outerShdw blurRad="50800" dist="38100" dir="10800000" algn="r" rotWithShape="0">
              <a:prstClr val="black">
                <a:alpha val="40000"/>
              </a:prstClr>
            </a:outerShdw>
          </a:effectLst>
        </p:spPr>
        <p:txBody>
          <a:bodyPr wrap="none" lIns="90000" tIns="46800" rIns="90000" bIns="46800" anchor="ctr"/>
          <a:lstStyle/>
          <a:p>
            <a:endParaRPr lang="en-NZ" dirty="0"/>
          </a:p>
        </p:txBody>
      </p:sp>
      <p:sp>
        <p:nvSpPr>
          <p:cNvPr id="41989" name="Text Box 5"/>
          <p:cNvSpPr txBox="1">
            <a:spLocks noChangeArrowheads="1"/>
          </p:cNvSpPr>
          <p:nvPr/>
        </p:nvSpPr>
        <p:spPr bwMode="auto">
          <a:xfrm>
            <a:off x="107950" y="5445224"/>
            <a:ext cx="8928100" cy="323165"/>
          </a:xfrm>
          <a:prstGeom prst="rect">
            <a:avLst/>
          </a:prstGeom>
          <a:noFill/>
          <a:ln w="9525">
            <a:noFill/>
            <a:miter lim="800000"/>
            <a:headEnd/>
            <a:tailEnd/>
          </a:ln>
        </p:spPr>
        <p:txBody>
          <a:bodyPr wrap="square">
            <a:spAutoFit/>
          </a:bodyPr>
          <a:lstStyle/>
          <a:p>
            <a:pPr algn="ctr"/>
            <a:r>
              <a:rPr lang="en-US" sz="1500" b="1" dirty="0" smtClean="0">
                <a:solidFill>
                  <a:schemeClr val="bg1"/>
                </a:solidFill>
              </a:rPr>
              <a:t>Philippe Lallemand</a:t>
            </a:r>
            <a:endParaRPr lang="en-US" sz="1500" b="1" dirty="0">
              <a:solidFill>
                <a:schemeClr val="bg1"/>
              </a:solidFill>
            </a:endParaRPr>
          </a:p>
        </p:txBody>
      </p:sp>
      <p:sp>
        <p:nvSpPr>
          <p:cNvPr id="42017" name="Text Box 33"/>
          <p:cNvSpPr txBox="1">
            <a:spLocks noChangeArrowheads="1"/>
          </p:cNvSpPr>
          <p:nvPr/>
        </p:nvSpPr>
        <p:spPr bwMode="auto">
          <a:xfrm>
            <a:off x="76421" y="6149786"/>
            <a:ext cx="9000098" cy="648512"/>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wrap="square" lIns="0" tIns="46800" rIns="0" bIns="46800" anchorCtr="1">
            <a:spAutoFit/>
          </a:bodyPr>
          <a:lstStyle/>
          <a:p>
            <a:pPr algn="ctr">
              <a:spcBef>
                <a:spcPct val="50000"/>
              </a:spcBef>
              <a:defRPr/>
            </a:pPr>
            <a:r>
              <a:rPr lang="en-ZA" sz="1200" b="1" dirty="0" smtClean="0">
                <a:latin typeface="Arial" charset="0"/>
              </a:rPr>
              <a:t>Panel Discussion on Fishery Certification</a:t>
            </a:r>
            <a:r>
              <a:rPr lang="en-ZA" sz="1200" b="1" dirty="0">
                <a:latin typeface="Arial" charset="0"/>
              </a:rPr>
              <a:t/>
            </a:r>
            <a:br>
              <a:rPr lang="en-ZA" sz="1200" b="1" dirty="0">
                <a:latin typeface="Arial" charset="0"/>
              </a:rPr>
            </a:br>
            <a:r>
              <a:rPr lang="en-ZA" sz="1200" b="1" dirty="0" smtClean="0">
                <a:latin typeface="Arial" charset="0"/>
              </a:rPr>
              <a:t>November 30</a:t>
            </a:r>
            <a:r>
              <a:rPr lang="en-ZA" sz="1200" b="1" baseline="30000" dirty="0" smtClean="0">
                <a:latin typeface="Arial" charset="0"/>
              </a:rPr>
              <a:t>th</a:t>
            </a:r>
            <a:r>
              <a:rPr lang="en-ZA" sz="1200" b="1" dirty="0" smtClean="0">
                <a:latin typeface="Arial" charset="0"/>
              </a:rPr>
              <a:t>  2016, </a:t>
            </a:r>
            <a:br>
              <a:rPr lang="en-ZA" sz="1200" b="1" dirty="0" smtClean="0">
                <a:latin typeface="Arial" charset="0"/>
              </a:rPr>
            </a:br>
            <a:r>
              <a:rPr lang="en-ZA" sz="1200" b="1" dirty="0" smtClean="0">
                <a:latin typeface="Arial" charset="0"/>
              </a:rPr>
              <a:t>University of Cape Town, South Africa</a:t>
            </a:r>
            <a:endParaRPr lang="en-ZA" sz="1200" b="1" dirty="0">
              <a:latin typeface="Arial" charset="0"/>
            </a:endParaRPr>
          </a:p>
        </p:txBody>
      </p:sp>
      <p:grpSp>
        <p:nvGrpSpPr>
          <p:cNvPr id="6" name="Group 5"/>
          <p:cNvGrpSpPr/>
          <p:nvPr/>
        </p:nvGrpSpPr>
        <p:grpSpPr>
          <a:xfrm>
            <a:off x="0" y="2042434"/>
            <a:ext cx="9144000" cy="2444720"/>
            <a:chOff x="-7938" y="1338997"/>
            <a:chExt cx="9144000" cy="2444720"/>
          </a:xfrm>
        </p:grpSpPr>
        <p:sp>
          <p:nvSpPr>
            <p:cNvPr id="14" name="Rectangle 13"/>
            <p:cNvSpPr/>
            <p:nvPr/>
          </p:nvSpPr>
          <p:spPr bwMode="auto">
            <a:xfrm>
              <a:off x="2066135" y="1338997"/>
              <a:ext cx="5083730" cy="2444720"/>
            </a:xfrm>
            <a:prstGeom prst="rect">
              <a:avLst/>
            </a:prstGeom>
            <a:solidFill>
              <a:srgbClr val="3979A5">
                <a:alpha val="51765"/>
              </a:srgbClr>
            </a:solidFill>
            <a:ln w="38100">
              <a:solidFill>
                <a:schemeClr val="bg1"/>
              </a:solidFill>
              <a:headEnd type="triangle" w="med" len="med"/>
              <a:tailEnd type="none" w="med" len="med"/>
            </a:ln>
            <a:effectLst/>
            <a:scene3d>
              <a:camera prst="orthographicFront"/>
              <a:lightRig rig="sunrise" dir="t"/>
            </a:scene3d>
          </p:spPr>
          <p:style>
            <a:lnRef idx="2">
              <a:schemeClr val="accent6"/>
            </a:lnRef>
            <a:fillRef idx="1">
              <a:schemeClr val="lt1"/>
            </a:fillRef>
            <a:effectRef idx="0">
              <a:schemeClr val="accent6"/>
            </a:effectRef>
            <a:fontRef idx="minor">
              <a:schemeClr val="dk1"/>
            </a:fontRef>
          </p:style>
          <p:txBody>
            <a:bodyPr vert="horz" wrap="square" lIns="90000" tIns="46800" rIns="90000" bIns="46800" numCol="1" rtlCol="0" anchor="ctr" anchorCtr="1" compatLnSpc="1">
              <a:prstTxWarp prst="textNoShape">
                <a:avLst/>
              </a:prstTxWarp>
              <a:scene3d>
                <a:camera prst="orthographicFront"/>
                <a:lightRig rig="sunrise" dir="t"/>
              </a:scene3d>
              <a:sp3d extrusionH="57150">
                <a:bevelT w="38100" h="38100"/>
                <a:bevelB w="38100" h="38100"/>
              </a:sp3d>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vantGarde Md BT" pitchFamily="34" charset="0"/>
              </a:endParaRPr>
            </a:p>
          </p:txBody>
        </p:sp>
        <p:sp>
          <p:nvSpPr>
            <p:cNvPr id="42005" name="Text Box 21"/>
            <p:cNvSpPr txBox="1">
              <a:spLocks noChangeArrowheads="1"/>
            </p:cNvSpPr>
            <p:nvPr/>
          </p:nvSpPr>
          <p:spPr bwMode="auto">
            <a:xfrm>
              <a:off x="-7938" y="1396612"/>
              <a:ext cx="9144000" cy="2308324"/>
            </a:xfrm>
            <a:prstGeom prst="rect">
              <a:avLst/>
            </a:prstGeom>
            <a:noFill/>
            <a:ln w="6350">
              <a:noFill/>
              <a:miter lim="800000"/>
              <a:headEnd/>
              <a:tailEnd/>
            </a:ln>
            <a:effectLst/>
            <a:scene3d>
              <a:camera prst="orthographicFront"/>
              <a:lightRig rig="sunrise" dir="t"/>
            </a:scene3d>
          </p:spPr>
          <p:txBody>
            <a:bodyPr>
              <a:spAutoFit/>
              <a:scene3d>
                <a:camera prst="orthographicFront"/>
                <a:lightRig rig="sunrise" dir="t"/>
              </a:scene3d>
              <a:sp3d extrusionH="57150">
                <a:bevelT w="38100" h="38100"/>
                <a:bevelB w="38100" h="38100"/>
              </a:sp3d>
            </a:bodyPr>
            <a:lstStyle/>
            <a:p>
              <a:pPr algn="ctr">
                <a:spcBef>
                  <a:spcPct val="50000"/>
                </a:spcBef>
                <a:defRPr/>
              </a:pPr>
              <a:r>
                <a:rPr lang="en-ZA" sz="2400" b="1" dirty="0" smtClean="0">
                  <a:solidFill>
                    <a:schemeClr val="bg1"/>
                  </a:solidFill>
                  <a:effectLst>
                    <a:outerShdw blurRad="38100" dist="38100" dir="2700000" algn="tl">
                      <a:srgbClr val="C0C0C0"/>
                    </a:outerShdw>
                  </a:effectLst>
                </a:rPr>
                <a:t>Socio-Economic Implications</a:t>
              </a:r>
              <a:br>
                <a:rPr lang="en-ZA" sz="2400" b="1" dirty="0" smtClean="0">
                  <a:solidFill>
                    <a:schemeClr val="bg1"/>
                  </a:solidFill>
                  <a:effectLst>
                    <a:outerShdw blurRad="38100" dist="38100" dir="2700000" algn="tl">
                      <a:srgbClr val="C0C0C0"/>
                    </a:outerShdw>
                  </a:effectLst>
                </a:rPr>
              </a:br>
              <a:r>
                <a:rPr lang="en-ZA" sz="2400" b="1" dirty="0" smtClean="0">
                  <a:solidFill>
                    <a:schemeClr val="bg1"/>
                  </a:solidFill>
                  <a:effectLst>
                    <a:outerShdw blurRad="38100" dist="38100" dir="2700000" algn="tl">
                      <a:srgbClr val="C0C0C0"/>
                    </a:outerShdw>
                  </a:effectLst>
                </a:rPr>
                <a:t>of </a:t>
              </a:r>
              <a:br>
                <a:rPr lang="en-ZA" sz="2400" b="1" dirty="0" smtClean="0">
                  <a:solidFill>
                    <a:schemeClr val="bg1"/>
                  </a:solidFill>
                  <a:effectLst>
                    <a:outerShdw blurRad="38100" dist="38100" dir="2700000" algn="tl">
                      <a:srgbClr val="C0C0C0"/>
                    </a:outerShdw>
                  </a:effectLst>
                </a:rPr>
              </a:br>
              <a:r>
                <a:rPr lang="en-ZA" sz="2400" b="1" dirty="0" smtClean="0">
                  <a:solidFill>
                    <a:schemeClr val="bg1"/>
                  </a:solidFill>
                  <a:effectLst>
                    <a:outerShdw blurRad="38100" dist="38100" dir="2700000" algn="tl">
                      <a:srgbClr val="C0C0C0"/>
                    </a:outerShdw>
                  </a:effectLst>
                </a:rPr>
                <a:t>MSC certification </a:t>
              </a:r>
              <a:br>
                <a:rPr lang="en-ZA" sz="2400" b="1" dirty="0" smtClean="0">
                  <a:solidFill>
                    <a:schemeClr val="bg1"/>
                  </a:solidFill>
                  <a:effectLst>
                    <a:outerShdw blurRad="38100" dist="38100" dir="2700000" algn="tl">
                      <a:srgbClr val="C0C0C0"/>
                    </a:outerShdw>
                  </a:effectLst>
                </a:rPr>
              </a:br>
              <a:r>
                <a:rPr lang="en-ZA" sz="2400" b="1" dirty="0" smtClean="0">
                  <a:solidFill>
                    <a:schemeClr val="bg1"/>
                  </a:solidFill>
                  <a:effectLst>
                    <a:outerShdw blurRad="38100" dist="38100" dir="2700000" algn="tl">
                      <a:srgbClr val="C0C0C0"/>
                    </a:outerShdw>
                  </a:effectLst>
                </a:rPr>
                <a:t>for the</a:t>
              </a:r>
              <a:br>
                <a:rPr lang="en-ZA" sz="2400" b="1" dirty="0" smtClean="0">
                  <a:solidFill>
                    <a:schemeClr val="bg1"/>
                  </a:solidFill>
                  <a:effectLst>
                    <a:outerShdw blurRad="38100" dist="38100" dir="2700000" algn="tl">
                      <a:srgbClr val="C0C0C0"/>
                    </a:outerShdw>
                  </a:effectLst>
                </a:rPr>
              </a:br>
              <a:r>
                <a:rPr lang="en-ZA" sz="2400" b="1" dirty="0" smtClean="0">
                  <a:solidFill>
                    <a:schemeClr val="bg1"/>
                  </a:solidFill>
                  <a:effectLst>
                    <a:outerShdw blurRad="38100" dist="38100" dir="2700000" algn="tl">
                      <a:srgbClr val="C0C0C0"/>
                    </a:outerShdw>
                  </a:effectLst>
                </a:rPr>
                <a:t>South African </a:t>
              </a:r>
              <a:br>
                <a:rPr lang="en-ZA" sz="2400" b="1" dirty="0" smtClean="0">
                  <a:solidFill>
                    <a:schemeClr val="bg1"/>
                  </a:solidFill>
                  <a:effectLst>
                    <a:outerShdw blurRad="38100" dist="38100" dir="2700000" algn="tl">
                      <a:srgbClr val="C0C0C0"/>
                    </a:outerShdw>
                  </a:effectLst>
                </a:rPr>
              </a:br>
              <a:r>
                <a:rPr lang="en-ZA" sz="2400" b="1" dirty="0" smtClean="0">
                  <a:solidFill>
                    <a:schemeClr val="bg1"/>
                  </a:solidFill>
                  <a:effectLst>
                    <a:outerShdw blurRad="38100" dist="38100" dir="2700000" algn="tl">
                      <a:srgbClr val="C0C0C0"/>
                    </a:outerShdw>
                  </a:effectLst>
                </a:rPr>
                <a:t>Hake Trawl Fishery</a:t>
              </a:r>
              <a:endParaRPr lang="en-ZA" sz="2400" b="1" dirty="0">
                <a:solidFill>
                  <a:schemeClr val="bg1"/>
                </a:solidFill>
                <a:effectLst>
                  <a:outerShdw blurRad="38100" dist="38100" dir="2700000" algn="tl">
                    <a:srgbClr val="C0C0C0"/>
                  </a:outerShdw>
                </a:effectLst>
              </a:endParaRPr>
            </a:p>
          </p:txBody>
        </p:sp>
      </p:grpSp>
      <p:pic>
        <p:nvPicPr>
          <p:cNvPr id="2" name="Picture 1"/>
          <p:cNvPicPr>
            <a:picLocks noChangeAspect="1"/>
          </p:cNvPicPr>
          <p:nvPr/>
        </p:nvPicPr>
        <p:blipFill>
          <a:blip r:embed="rId7"/>
          <a:stretch>
            <a:fillRect/>
          </a:stretch>
        </p:blipFill>
        <p:spPr>
          <a:xfrm>
            <a:off x="7339852" y="6261804"/>
            <a:ext cx="1761897" cy="536494"/>
          </a:xfrm>
          <a:prstGeom prst="rect">
            <a:avLst/>
          </a:prstGeom>
          <a:effectLst>
            <a:outerShdw blurRad="50800" dist="12700" dir="2700000" algn="tl" rotWithShape="0">
              <a:prstClr val="black">
                <a:alpha val="40000"/>
              </a:prstClr>
            </a:outerShdw>
          </a:effec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95" y="6092825"/>
            <a:ext cx="744121" cy="75565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4268" y="6227228"/>
            <a:ext cx="709489" cy="53461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2599" y="6202353"/>
            <a:ext cx="761085" cy="536593"/>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19779" y="6171712"/>
            <a:ext cx="876337" cy="6137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735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a:solidFill>
                  <a:schemeClr val="bg1"/>
                </a:solidFill>
                <a:effectLst>
                  <a:outerShdw blurRad="38100" dist="38100" dir="2700000" algn="tl">
                    <a:srgbClr val="000000"/>
                  </a:outerShdw>
                </a:effectLst>
                <a:latin typeface="AvantGarde Md BT" pitchFamily="34" charset="0"/>
              </a:rPr>
              <a:t>Recent market trends in hake markets</a:t>
            </a:r>
            <a:endParaRPr lang="en-ZA" sz="1800" b="1" kern="0" dirty="0" smtClean="0">
              <a:solidFill>
                <a:schemeClr val="bg1"/>
              </a:solidFill>
              <a:effectLst>
                <a:outerShdw blurRad="38100" dist="38100" dir="2700000" algn="tl">
                  <a:srgbClr val="000000"/>
                </a:outerShdw>
              </a:effectLst>
              <a:latin typeface="AvantGarde Md BT" pitchFamily="34" charset="0"/>
            </a:endParaRPr>
          </a:p>
        </p:txBody>
      </p:sp>
      <p:sp>
        <p:nvSpPr>
          <p:cNvPr id="15" name="Rectangle 3"/>
          <p:cNvSpPr txBox="1">
            <a:spLocks noChangeArrowheads="1"/>
          </p:cNvSpPr>
          <p:nvPr/>
        </p:nvSpPr>
        <p:spPr>
          <a:xfrm>
            <a:off x="368612" y="1190868"/>
            <a:ext cx="8406775" cy="4226396"/>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Certification of SA Hake created diversification opportunities to non-traditional markets such as the UK, Germany, Switzerland, Australia</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Buyer commitments often the driver</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Other southern hake fisheries (e.g. Namibia, Argentina, Uruguay, Chile) struggling to remain competitive due to their dependence on the strength of traditional markets in southern Europe (Spain, Portugal and Italy)</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These markets hard hit by recent economic crisis</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Cheaper farmed whitefish imports gained market share (e.g. Pangasius) in southern Europe</a:t>
            </a:r>
            <a:endParaRPr lang="fr-FR" sz="1800" b="1"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Emerging markets such as China, India and Brazil likely to </a:t>
            </a:r>
            <a:r>
              <a:rPr lang="en-ZA" sz="1800" dirty="0" smtClean="0">
                <a:effectLst>
                  <a:outerShdw blurRad="50800" dist="38100" dir="2700000" algn="tl" rotWithShape="0">
                    <a:prstClr val="black">
                      <a:alpha val="40000"/>
                    </a:prstClr>
                  </a:outerShdw>
                </a:effectLst>
              </a:rPr>
              <a:t>have prohibitive barriers of entry and/ or cheaper substitute, making it too </a:t>
            </a:r>
            <a:r>
              <a:rPr lang="en-ZA" sz="1800" dirty="0">
                <a:effectLst>
                  <a:outerShdw blurRad="50800" dist="38100" dir="2700000" algn="tl" rotWithShape="0">
                    <a:prstClr val="black">
                      <a:alpha val="40000"/>
                    </a:prstClr>
                  </a:outerShdw>
                </a:effectLst>
              </a:rPr>
              <a:t>difficult to break into. Cheaper farmed product already established in some of these </a:t>
            </a:r>
            <a:r>
              <a:rPr lang="en-ZA" sz="1800" dirty="0" smtClean="0">
                <a:effectLst>
                  <a:outerShdw blurRad="50800" dist="38100" dir="2700000" algn="tl" rotWithShape="0">
                    <a:prstClr val="black">
                      <a:alpha val="40000"/>
                    </a:prstClr>
                  </a:outerShdw>
                </a:effectLst>
              </a:rPr>
              <a:t>markets</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endParaRPr lang="en-US" sz="1800" dirty="0" smtClean="0"/>
          </a:p>
          <a:p>
            <a:pPr marL="180975" indent="-180975">
              <a:spcBef>
                <a:spcPts val="400"/>
              </a:spcBef>
              <a:spcAft>
                <a:spcPts val="400"/>
              </a:spcAft>
              <a:buSzPct val="125000"/>
            </a:pPr>
            <a:endParaRPr lang="en-US" sz="1600" dirty="0" smtClean="0"/>
          </a:p>
          <a:p>
            <a:pPr marL="180975" indent="-180975">
              <a:spcBef>
                <a:spcPts val="400"/>
              </a:spcBef>
              <a:spcAft>
                <a:spcPts val="400"/>
              </a:spcAft>
              <a:buSzPct val="125000"/>
            </a:pPr>
            <a:endParaRPr lang="en-US" sz="1600" dirty="0" smtClean="0"/>
          </a:p>
        </p:txBody>
      </p:sp>
      <p:grpSp>
        <p:nvGrpSpPr>
          <p:cNvPr id="14" name="Group 13"/>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482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500" fill="hold"/>
                                        <p:tgtEl>
                                          <p:spTgt spid="15">
                                            <p:txEl>
                                              <p:pRg st="0" end="0"/>
                                            </p:txEl>
                                          </p:spTgt>
                                        </p:tgtEl>
                                        <p:attrNameLst>
                                          <p:attrName>style.color</p:attrName>
                                        </p:attrNameLst>
                                      </p:cBhvr>
                                      <p:to>
                                        <a:schemeClr val="bg1"/>
                                      </p:to>
                                    </p:animClr>
                                  </p:childTnLst>
                                </p:cTn>
                              </p:par>
                              <p:par>
                                <p:cTn id="12" presetID="10" presetClass="entr" presetSubtype="0" fill="hold" grpId="0" nodeType="with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500"/>
                                        <p:tgtEl>
                                          <p:spTgt spid="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1" nodeType="clickEffect">
                                  <p:stCondLst>
                                    <p:cond delay="0"/>
                                  </p:stCondLst>
                                  <p:childTnLst>
                                    <p:animClr clrSpc="rgb" dir="cw">
                                      <p:cBhvr override="childStyle">
                                        <p:cTn id="18" dur="500" fill="hold"/>
                                        <p:tgtEl>
                                          <p:spTgt spid="15">
                                            <p:txEl>
                                              <p:pRg st="1" end="1"/>
                                            </p:txEl>
                                          </p:spTgt>
                                        </p:tgtEl>
                                        <p:attrNameLst>
                                          <p:attrName>style.color</p:attrName>
                                        </p:attrNameLst>
                                      </p:cBhvr>
                                      <p:to>
                                        <a:schemeClr val="bg1"/>
                                      </p:to>
                                    </p:animClr>
                                  </p:childTnLst>
                                </p:cTn>
                              </p:par>
                              <p:par>
                                <p:cTn id="19" presetID="10" presetClass="entr" presetSubtype="0" fill="hold" grpId="0"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5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grpId="1" nodeType="clickEffect">
                                  <p:stCondLst>
                                    <p:cond delay="0"/>
                                  </p:stCondLst>
                                  <p:childTnLst>
                                    <p:animClr clrSpc="rgb" dir="cw">
                                      <p:cBhvr override="childStyle">
                                        <p:cTn id="25" dur="500" fill="hold"/>
                                        <p:tgtEl>
                                          <p:spTgt spid="15">
                                            <p:txEl>
                                              <p:pRg st="2" end="2"/>
                                            </p:txEl>
                                          </p:spTgt>
                                        </p:tgtEl>
                                        <p:attrNameLst>
                                          <p:attrName>style.color</p:attrName>
                                        </p:attrNameLst>
                                      </p:cBhvr>
                                      <p:to>
                                        <a:schemeClr val="bg1"/>
                                      </p:to>
                                    </p:animClr>
                                  </p:childTnLst>
                                </p:cTn>
                              </p:par>
                              <p:par>
                                <p:cTn id="26" presetID="10" presetClass="entr" presetSubtype="0" fill="hold" grpId="0" nodeType="with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500" fill="hold"/>
                                        <p:tgtEl>
                                          <p:spTgt spid="15">
                                            <p:txEl>
                                              <p:pRg st="3" end="3"/>
                                            </p:txEl>
                                          </p:spTgt>
                                        </p:tgtEl>
                                        <p:attrNameLst>
                                          <p:attrName>style.color</p:attrName>
                                        </p:attrNameLst>
                                      </p:cBhvr>
                                      <p:to>
                                        <a:schemeClr val="bg1"/>
                                      </p:to>
                                    </p:animClr>
                                  </p:childTnLst>
                                </p:cTn>
                              </p:par>
                              <p:par>
                                <p:cTn id="33" presetID="10" presetClass="entr" presetSubtype="0" fill="hold" grpId="0"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1" nodeType="clickEffect">
                                  <p:stCondLst>
                                    <p:cond delay="0"/>
                                  </p:stCondLst>
                                  <p:childTnLst>
                                    <p:animClr clrSpc="rgb" dir="cw">
                                      <p:cBhvr override="childStyle">
                                        <p:cTn id="39" dur="500" fill="hold"/>
                                        <p:tgtEl>
                                          <p:spTgt spid="15">
                                            <p:txEl>
                                              <p:pRg st="4" end="4"/>
                                            </p:txEl>
                                          </p:spTgt>
                                        </p:tgtEl>
                                        <p:attrNameLst>
                                          <p:attrName>style.color</p:attrName>
                                        </p:attrNameLst>
                                      </p:cBhvr>
                                      <p:to>
                                        <a:schemeClr val="bg1"/>
                                      </p:to>
                                    </p:animClr>
                                  </p:childTnLst>
                                </p:cTn>
                              </p:par>
                              <p:par>
                                <p:cTn id="40" presetID="10" presetClass="entr" presetSubtype="0" fill="hold" grpId="0" nodeType="with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5"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Study looked at Market Context</a:t>
            </a:r>
          </a:p>
        </p:txBody>
      </p:sp>
      <p:sp>
        <p:nvSpPr>
          <p:cNvPr id="15" name="Rectangle 3"/>
          <p:cNvSpPr txBox="1">
            <a:spLocks noChangeArrowheads="1"/>
          </p:cNvSpPr>
          <p:nvPr/>
        </p:nvSpPr>
        <p:spPr>
          <a:xfrm>
            <a:off x="368612" y="1033188"/>
            <a:ext cx="8406775" cy="4342317"/>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The </a:t>
            </a:r>
            <a:r>
              <a:rPr lang="en-ZA" sz="1800" b="1" dirty="0">
                <a:effectLst>
                  <a:outerShdw blurRad="50800" dist="38100" dir="2700000" algn="tl" rotWithShape="0">
                    <a:prstClr val="black">
                      <a:alpha val="40000"/>
                    </a:prstClr>
                  </a:outerShdw>
                </a:effectLst>
              </a:rPr>
              <a:t>MSC</a:t>
            </a:r>
            <a:r>
              <a:rPr lang="en-ZA" sz="1800" dirty="0">
                <a:effectLst>
                  <a:outerShdw blurRad="50800" dist="38100" dir="2700000" algn="tl" rotWithShape="0">
                    <a:prstClr val="black">
                      <a:alpha val="40000"/>
                    </a:prstClr>
                  </a:outerShdw>
                </a:effectLst>
              </a:rPr>
              <a:t>’s Southern Africa office commissioned a </a:t>
            </a:r>
            <a:r>
              <a:rPr lang="en-ZA" sz="1800" b="1" dirty="0">
                <a:effectLst>
                  <a:outerShdw blurRad="50800" dist="38100" dir="2700000" algn="tl" rotWithShape="0">
                    <a:prstClr val="black">
                      <a:alpha val="40000"/>
                    </a:prstClr>
                  </a:outerShdw>
                </a:effectLst>
              </a:rPr>
              <a:t>study</a:t>
            </a:r>
            <a:r>
              <a:rPr lang="en-ZA" sz="1800" dirty="0">
                <a:effectLst>
                  <a:outerShdw blurRad="50800" dist="38100" dir="2700000" algn="tl" rotWithShape="0">
                    <a:prstClr val="black">
                      <a:alpha val="40000"/>
                    </a:prstClr>
                  </a:outerShdw>
                </a:effectLst>
              </a:rPr>
              <a:t> look at the </a:t>
            </a:r>
            <a:r>
              <a:rPr lang="en-ZA" sz="1800" b="1" dirty="0">
                <a:effectLst>
                  <a:outerShdw blurRad="50800" dist="38100" dir="2700000" algn="tl" rotWithShape="0">
                    <a:prstClr val="black">
                      <a:alpha val="40000"/>
                    </a:prstClr>
                  </a:outerShdw>
                </a:effectLst>
              </a:rPr>
              <a:t>economic</a:t>
            </a:r>
            <a:r>
              <a:rPr lang="en-ZA" sz="1800" dirty="0">
                <a:effectLst>
                  <a:outerShdw blurRad="50800" dist="38100" dir="2700000" algn="tl" rotWithShape="0">
                    <a:prstClr val="black">
                      <a:alpha val="40000"/>
                    </a:prstClr>
                  </a:outerShdw>
                </a:effectLst>
              </a:rPr>
              <a:t> </a:t>
            </a:r>
            <a:r>
              <a:rPr lang="en-ZA" sz="1800" b="1" dirty="0">
                <a:effectLst>
                  <a:outerShdw blurRad="50800" dist="38100" dir="2700000" algn="tl" rotWithShape="0">
                    <a:prstClr val="black">
                      <a:alpha val="40000"/>
                    </a:prstClr>
                  </a:outerShdw>
                </a:effectLst>
              </a:rPr>
              <a:t>benefits</a:t>
            </a:r>
            <a:r>
              <a:rPr lang="en-ZA" sz="1800" dirty="0">
                <a:effectLst>
                  <a:outerShdw blurRad="50800" dist="38100" dir="2700000" algn="tl" rotWithShape="0">
                    <a:prstClr val="black">
                      <a:alpha val="40000"/>
                    </a:prstClr>
                  </a:outerShdw>
                </a:effectLst>
              </a:rPr>
              <a:t> that </a:t>
            </a:r>
            <a:r>
              <a:rPr lang="en-ZA" sz="1800" b="1" dirty="0">
                <a:effectLst>
                  <a:outerShdw blurRad="50800" dist="38100" dir="2700000" algn="tl" rotWithShape="0">
                    <a:prstClr val="black">
                      <a:alpha val="40000"/>
                    </a:prstClr>
                  </a:outerShdw>
                </a:effectLst>
              </a:rPr>
              <a:t>certification</a:t>
            </a:r>
            <a:r>
              <a:rPr lang="en-ZA" sz="1800" dirty="0">
                <a:effectLst>
                  <a:outerShdw blurRad="50800" dist="38100" dir="2700000" algn="tl" rotWithShape="0">
                    <a:prstClr val="black">
                      <a:alpha val="40000"/>
                    </a:prstClr>
                  </a:outerShdw>
                </a:effectLst>
              </a:rPr>
              <a:t> has brought to the SA Hake fishery</a:t>
            </a:r>
            <a:endParaRPr lang="en-ZA" sz="1800" b="1"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b="1" dirty="0" smtClean="0">
                <a:effectLst>
                  <a:outerShdw blurRad="50800" dist="38100" dir="2700000" algn="tl" rotWithShape="0">
                    <a:prstClr val="black">
                      <a:alpha val="40000"/>
                    </a:prstClr>
                  </a:outerShdw>
                </a:effectLst>
              </a:rPr>
              <a:t>Review</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of global white fish market</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Focus on </a:t>
            </a:r>
            <a:r>
              <a:rPr lang="en-ZA" sz="1800" b="1" dirty="0">
                <a:effectLst>
                  <a:outerShdw blurRad="50800" dist="38100" dir="2700000" algn="tl" rotWithShape="0">
                    <a:prstClr val="black">
                      <a:alpha val="40000"/>
                    </a:prstClr>
                  </a:outerShdw>
                </a:effectLst>
              </a:rPr>
              <a:t>recent</a:t>
            </a:r>
            <a:r>
              <a:rPr lang="en-ZA" sz="1800" dirty="0">
                <a:effectLst>
                  <a:outerShdw blurRad="50800" dist="38100" dir="2700000" algn="tl" rotWithShape="0">
                    <a:prstClr val="black">
                      <a:alpha val="40000"/>
                    </a:prstClr>
                  </a:outerShdw>
                </a:effectLst>
              </a:rPr>
              <a:t> </a:t>
            </a:r>
            <a:r>
              <a:rPr lang="en-ZA" sz="1800" b="1" dirty="0">
                <a:effectLst>
                  <a:outerShdw blurRad="50800" dist="38100" dir="2700000" algn="tl" rotWithShape="0">
                    <a:prstClr val="black">
                      <a:alpha val="40000"/>
                    </a:prstClr>
                  </a:outerShdw>
                </a:effectLst>
              </a:rPr>
              <a:t>trends</a:t>
            </a:r>
            <a:r>
              <a:rPr lang="en-ZA" sz="1800" dirty="0">
                <a:effectLst>
                  <a:outerShdw blurRad="50800" dist="38100" dir="2700000" algn="tl" rotWithShape="0">
                    <a:prstClr val="black">
                      <a:alpha val="40000"/>
                    </a:prstClr>
                  </a:outerShdw>
                </a:effectLst>
              </a:rPr>
              <a:t> and influence of downward economic trends in main markets in southern Europe</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Importance of market </a:t>
            </a:r>
            <a:r>
              <a:rPr lang="en-ZA" sz="1800" b="1" dirty="0">
                <a:effectLst>
                  <a:outerShdw blurRad="50800" dist="38100" dir="2700000" algn="tl" rotWithShape="0">
                    <a:prstClr val="black">
                      <a:alpha val="40000"/>
                    </a:prstClr>
                  </a:outerShdw>
                </a:effectLst>
              </a:rPr>
              <a:t>diversification</a:t>
            </a:r>
            <a:r>
              <a:rPr lang="en-ZA" sz="1800" dirty="0">
                <a:effectLst>
                  <a:outerShdw blurRad="50800" dist="38100" dir="2700000" algn="tl" rotWithShape="0">
                    <a:prstClr val="black">
                      <a:alpha val="40000"/>
                    </a:prstClr>
                  </a:outerShdw>
                </a:effectLst>
              </a:rPr>
              <a:t>; the role of MSC certification in providing access to ‘new’ markets</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Volumes and prices of </a:t>
            </a:r>
            <a:r>
              <a:rPr lang="en-ZA" sz="1800" b="1" dirty="0">
                <a:effectLst>
                  <a:outerShdw blurRad="50800" dist="38100" dir="2700000" algn="tl" rotWithShape="0">
                    <a:prstClr val="black">
                      <a:alpha val="40000"/>
                    </a:prstClr>
                  </a:outerShdw>
                </a:effectLst>
              </a:rPr>
              <a:t>hake traded</a:t>
            </a:r>
            <a:r>
              <a:rPr lang="en-ZA" sz="1800" dirty="0">
                <a:effectLst>
                  <a:outerShdw blurRad="50800" dist="38100" dir="2700000" algn="tl" rotWithShape="0">
                    <a:prstClr val="black">
                      <a:alpha val="40000"/>
                    </a:prstClr>
                  </a:outerShdw>
                </a:effectLst>
              </a:rPr>
              <a:t> in different markets, type of products, sustainability requirements/procurement policies of buyers, application of MSC logo on products etc.</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b="1" dirty="0">
                <a:effectLst>
                  <a:outerShdw blurRad="50800" dist="38100" dir="2700000" algn="tl" rotWithShape="0">
                    <a:prstClr val="black">
                      <a:alpha val="40000"/>
                    </a:prstClr>
                  </a:outerShdw>
                </a:effectLst>
              </a:rPr>
              <a:t>Position</a:t>
            </a:r>
            <a:r>
              <a:rPr lang="en-ZA" sz="1800" dirty="0">
                <a:effectLst>
                  <a:outerShdw blurRad="50800" dist="38100" dir="2700000" algn="tl" rotWithShape="0">
                    <a:prstClr val="black">
                      <a:alpha val="40000"/>
                    </a:prstClr>
                  </a:outerShdw>
                </a:effectLst>
              </a:rPr>
              <a:t> of </a:t>
            </a:r>
            <a:r>
              <a:rPr lang="en-ZA" sz="1800" b="1" dirty="0">
                <a:effectLst>
                  <a:outerShdw blurRad="50800" dist="38100" dir="2700000" algn="tl" rotWithShape="0">
                    <a:prstClr val="black">
                      <a:alpha val="40000"/>
                    </a:prstClr>
                  </a:outerShdw>
                </a:effectLst>
              </a:rPr>
              <a:t>SA Hake </a:t>
            </a:r>
            <a:r>
              <a:rPr lang="en-ZA" sz="1800" dirty="0">
                <a:effectLst>
                  <a:outerShdw blurRad="50800" dist="38100" dir="2700000" algn="tl" rotWithShape="0">
                    <a:prstClr val="black">
                      <a:alpha val="40000"/>
                    </a:prstClr>
                  </a:outerShdw>
                </a:effectLst>
              </a:rPr>
              <a:t>on </a:t>
            </a:r>
            <a:r>
              <a:rPr lang="en-ZA" sz="1800" b="1" dirty="0">
                <a:effectLst>
                  <a:outerShdw blurRad="50800" dist="38100" dir="2700000" algn="tl" rotWithShape="0">
                    <a:prstClr val="black">
                      <a:alpha val="40000"/>
                    </a:prstClr>
                  </a:outerShdw>
                </a:effectLst>
              </a:rPr>
              <a:t>global</a:t>
            </a:r>
            <a:r>
              <a:rPr lang="en-ZA" sz="1800" dirty="0">
                <a:effectLst>
                  <a:outerShdw blurRad="50800" dist="38100" dir="2700000" algn="tl" rotWithShape="0">
                    <a:prstClr val="black">
                      <a:alpha val="40000"/>
                    </a:prstClr>
                  </a:outerShdw>
                </a:effectLst>
              </a:rPr>
              <a:t> </a:t>
            </a:r>
            <a:r>
              <a:rPr lang="en-ZA" sz="1800" b="1" dirty="0">
                <a:effectLst>
                  <a:outerShdw blurRad="50800" dist="38100" dir="2700000" algn="tl" rotWithShape="0">
                    <a:prstClr val="black">
                      <a:alpha val="40000"/>
                    </a:prstClr>
                  </a:outerShdw>
                </a:effectLst>
              </a:rPr>
              <a:t>markets</a:t>
            </a:r>
            <a:r>
              <a:rPr lang="en-ZA" sz="1800" dirty="0">
                <a:effectLst>
                  <a:outerShdw blurRad="50800" dist="38100" dir="2700000" algn="tl" rotWithShape="0">
                    <a:prstClr val="black">
                      <a:alpha val="40000"/>
                    </a:prstClr>
                  </a:outerShdw>
                </a:effectLst>
              </a:rPr>
              <a:t> when compared to non-certified hake fisheries from Namibia, Argentina, Uruguay and Chile (potential competitive advantage)</a:t>
            </a:r>
            <a:endParaRPr lang="fr-FR" sz="1800" b="1"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Current levels of </a:t>
            </a:r>
            <a:r>
              <a:rPr lang="en-ZA" sz="1800" b="1" dirty="0">
                <a:effectLst>
                  <a:outerShdw blurRad="50800" dist="38100" dir="2700000" algn="tl" rotWithShape="0">
                    <a:prstClr val="black">
                      <a:alpha val="40000"/>
                    </a:prstClr>
                  </a:outerShdw>
                </a:effectLst>
              </a:rPr>
              <a:t>employment</a:t>
            </a:r>
            <a:r>
              <a:rPr lang="en-ZA" sz="1800" dirty="0">
                <a:effectLst>
                  <a:outerShdw blurRad="50800" dist="38100" dir="2700000" algn="tl" rotWithShape="0">
                    <a:prstClr val="black">
                      <a:alpha val="40000"/>
                    </a:prstClr>
                  </a:outerShdw>
                </a:effectLst>
              </a:rPr>
              <a:t> in SA Hake companies and the potential </a:t>
            </a:r>
            <a:r>
              <a:rPr lang="en-ZA" sz="1800" b="1" dirty="0">
                <a:effectLst>
                  <a:outerShdw blurRad="50800" dist="38100" dir="2700000" algn="tl" rotWithShape="0">
                    <a:prstClr val="black">
                      <a:alpha val="40000"/>
                    </a:prstClr>
                  </a:outerShdw>
                </a:effectLst>
              </a:rPr>
              <a:t>impacts</a:t>
            </a:r>
            <a:r>
              <a:rPr lang="en-ZA" sz="1800" dirty="0">
                <a:effectLst>
                  <a:outerShdw blurRad="50800" dist="38100" dir="2700000" algn="tl" rotWithShape="0">
                    <a:prstClr val="black">
                      <a:alpha val="40000"/>
                    </a:prstClr>
                  </a:outerShdw>
                </a:effectLst>
              </a:rPr>
              <a:t> on employment if the fishery was no longer </a:t>
            </a:r>
            <a:r>
              <a:rPr lang="en-ZA" sz="1800" dirty="0" smtClean="0">
                <a:effectLst>
                  <a:outerShdw blurRad="50800" dist="38100" dir="2700000" algn="tl" rotWithShape="0">
                    <a:prstClr val="black">
                      <a:alpha val="40000"/>
                    </a:prstClr>
                  </a:outerShdw>
                </a:effectLst>
              </a:rPr>
              <a:t>certified.</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endParaRPr lang="en-US" sz="1800" dirty="0" smtClean="0"/>
          </a:p>
          <a:p>
            <a:pPr marL="180975" indent="-180975">
              <a:spcBef>
                <a:spcPts val="400"/>
              </a:spcBef>
              <a:spcAft>
                <a:spcPts val="400"/>
              </a:spcAft>
              <a:buSzPct val="125000"/>
            </a:pPr>
            <a:endParaRPr lang="en-US" sz="1600" dirty="0" smtClean="0"/>
          </a:p>
          <a:p>
            <a:pPr marL="180975" indent="-180975">
              <a:spcBef>
                <a:spcPts val="400"/>
              </a:spcBef>
              <a:spcAft>
                <a:spcPts val="400"/>
              </a:spcAft>
              <a:buSzPct val="125000"/>
            </a:pPr>
            <a:endParaRPr lang="en-US" sz="1600" dirty="0" smtClean="0"/>
          </a:p>
        </p:txBody>
      </p:sp>
      <p:grpSp>
        <p:nvGrpSpPr>
          <p:cNvPr id="14" name="Group 13"/>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37969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500" fill="hold"/>
                                        <p:tgtEl>
                                          <p:spTgt spid="15">
                                            <p:txEl>
                                              <p:pRg st="0" end="0"/>
                                            </p:txEl>
                                          </p:spTgt>
                                        </p:tgtEl>
                                        <p:attrNameLst>
                                          <p:attrName>style.color</p:attrName>
                                        </p:attrNameLst>
                                      </p:cBhvr>
                                      <p:to>
                                        <a:schemeClr val="bg1"/>
                                      </p:to>
                                    </p:animClr>
                                  </p:childTnLst>
                                </p:cTn>
                              </p:par>
                              <p:par>
                                <p:cTn id="12" presetID="10" presetClass="entr" presetSubtype="0" fill="hold" grpId="0" nodeType="with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500"/>
                                        <p:tgtEl>
                                          <p:spTgt spid="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1" nodeType="clickEffect">
                                  <p:stCondLst>
                                    <p:cond delay="0"/>
                                  </p:stCondLst>
                                  <p:childTnLst>
                                    <p:animClr clrSpc="rgb" dir="cw">
                                      <p:cBhvr override="childStyle">
                                        <p:cTn id="18" dur="500" fill="hold"/>
                                        <p:tgtEl>
                                          <p:spTgt spid="15">
                                            <p:txEl>
                                              <p:pRg st="1" end="1"/>
                                            </p:txEl>
                                          </p:spTgt>
                                        </p:tgtEl>
                                        <p:attrNameLst>
                                          <p:attrName>style.color</p:attrName>
                                        </p:attrNameLst>
                                      </p:cBhvr>
                                      <p:to>
                                        <a:schemeClr val="bg1"/>
                                      </p:to>
                                    </p:animClr>
                                  </p:childTnLst>
                                </p:cTn>
                              </p:par>
                              <p:par>
                                <p:cTn id="19" presetID="10" presetClass="entr" presetSubtype="0" fill="hold" grpId="0"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5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grpId="1" nodeType="clickEffect">
                                  <p:stCondLst>
                                    <p:cond delay="0"/>
                                  </p:stCondLst>
                                  <p:childTnLst>
                                    <p:animClr clrSpc="rgb" dir="cw">
                                      <p:cBhvr override="childStyle">
                                        <p:cTn id="25" dur="500" fill="hold"/>
                                        <p:tgtEl>
                                          <p:spTgt spid="15">
                                            <p:txEl>
                                              <p:pRg st="2" end="2"/>
                                            </p:txEl>
                                          </p:spTgt>
                                        </p:tgtEl>
                                        <p:attrNameLst>
                                          <p:attrName>style.color</p:attrName>
                                        </p:attrNameLst>
                                      </p:cBhvr>
                                      <p:to>
                                        <a:schemeClr val="bg1"/>
                                      </p:to>
                                    </p:animClr>
                                  </p:childTnLst>
                                </p:cTn>
                              </p:par>
                              <p:par>
                                <p:cTn id="26" presetID="10" presetClass="entr" presetSubtype="0" fill="hold" grpId="0" nodeType="with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500" fill="hold"/>
                                        <p:tgtEl>
                                          <p:spTgt spid="15">
                                            <p:txEl>
                                              <p:pRg st="3" end="3"/>
                                            </p:txEl>
                                          </p:spTgt>
                                        </p:tgtEl>
                                        <p:attrNameLst>
                                          <p:attrName>style.color</p:attrName>
                                        </p:attrNameLst>
                                      </p:cBhvr>
                                      <p:to>
                                        <a:schemeClr val="bg1"/>
                                      </p:to>
                                    </p:animClr>
                                  </p:childTnLst>
                                </p:cTn>
                              </p:par>
                              <p:par>
                                <p:cTn id="33" presetID="10" presetClass="entr" presetSubtype="0" fill="hold" grpId="0"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1" nodeType="clickEffect">
                                  <p:stCondLst>
                                    <p:cond delay="0"/>
                                  </p:stCondLst>
                                  <p:childTnLst>
                                    <p:animClr clrSpc="rgb" dir="cw">
                                      <p:cBhvr override="childStyle">
                                        <p:cTn id="39" dur="500" fill="hold"/>
                                        <p:tgtEl>
                                          <p:spTgt spid="15">
                                            <p:txEl>
                                              <p:pRg st="4" end="4"/>
                                            </p:txEl>
                                          </p:spTgt>
                                        </p:tgtEl>
                                        <p:attrNameLst>
                                          <p:attrName>style.color</p:attrName>
                                        </p:attrNameLst>
                                      </p:cBhvr>
                                      <p:to>
                                        <a:schemeClr val="bg1"/>
                                      </p:to>
                                    </p:animClr>
                                  </p:childTnLst>
                                </p:cTn>
                              </p:par>
                              <p:par>
                                <p:cTn id="40" presetID="10" presetClass="entr" presetSubtype="0" fill="hold" grpId="0" nodeType="with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500"/>
                                        <p:tgtEl>
                                          <p:spTgt spid="1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1" nodeType="clickEffect">
                                  <p:stCondLst>
                                    <p:cond delay="0"/>
                                  </p:stCondLst>
                                  <p:childTnLst>
                                    <p:animClr clrSpc="rgb" dir="cw">
                                      <p:cBhvr override="childStyle">
                                        <p:cTn id="46" dur="500" fill="hold"/>
                                        <p:tgtEl>
                                          <p:spTgt spid="15">
                                            <p:txEl>
                                              <p:pRg st="5" end="5"/>
                                            </p:txEl>
                                          </p:spTgt>
                                        </p:tgtEl>
                                        <p:attrNameLst>
                                          <p:attrName>style.color</p:attrName>
                                        </p:attrNameLst>
                                      </p:cBhvr>
                                      <p:to>
                                        <a:schemeClr val="bg1"/>
                                      </p:to>
                                    </p:animClr>
                                  </p:childTnLst>
                                </p:cTn>
                              </p:par>
                              <p:par>
                                <p:cTn id="47" presetID="10" presetClass="entr" presetSubtype="0" fill="hold" grpId="0" nodeType="withEffect">
                                  <p:stCondLst>
                                    <p:cond delay="0"/>
                                  </p:stCondLst>
                                  <p:childTnLst>
                                    <p:set>
                                      <p:cBhvr>
                                        <p:cTn id="48" dur="1" fill="hold">
                                          <p:stCondLst>
                                            <p:cond delay="0"/>
                                          </p:stCondLst>
                                        </p:cTn>
                                        <p:tgtEl>
                                          <p:spTgt spid="15">
                                            <p:txEl>
                                              <p:pRg st="6" end="6"/>
                                            </p:txEl>
                                          </p:spTgt>
                                        </p:tgtEl>
                                        <p:attrNameLst>
                                          <p:attrName>style.visibility</p:attrName>
                                        </p:attrNameLst>
                                      </p:cBhvr>
                                      <p:to>
                                        <p:strVal val="visible"/>
                                      </p:to>
                                    </p:set>
                                    <p:animEffect transition="in" filter="fade">
                                      <p:cBhvr>
                                        <p:cTn id="49"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5"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Basis for the Analysis</a:t>
            </a:r>
          </a:p>
        </p:txBody>
      </p:sp>
      <p:sp>
        <p:nvSpPr>
          <p:cNvPr id="15" name="Rectangle 3"/>
          <p:cNvSpPr txBox="1">
            <a:spLocks noChangeArrowheads="1"/>
          </p:cNvSpPr>
          <p:nvPr/>
        </p:nvSpPr>
        <p:spPr>
          <a:xfrm>
            <a:off x="368612" y="1517515"/>
            <a:ext cx="8406775" cy="3862206"/>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400"/>
              </a:spcBef>
              <a:spcAft>
                <a:spcPts val="400"/>
              </a:spcAft>
              <a:buSzPct val="125000"/>
            </a:pPr>
            <a:r>
              <a:rPr lang="en-ZA" sz="1800" b="1" dirty="0">
                <a:effectLst>
                  <a:outerShdw blurRad="50800" dist="38100" dir="2700000" algn="tl" rotWithShape="0">
                    <a:prstClr val="black">
                      <a:alpha val="40000"/>
                    </a:prstClr>
                  </a:outerShdw>
                </a:effectLst>
              </a:rPr>
              <a:t>Data sources</a:t>
            </a:r>
            <a:r>
              <a:rPr lang="en-ZA" sz="1800" dirty="0">
                <a:effectLst>
                  <a:outerShdw blurRad="50800" dist="38100" dir="2700000" algn="tl" rotWithShape="0">
                    <a:prstClr val="black">
                      <a:alpha val="40000"/>
                    </a:prstClr>
                  </a:outerShdw>
                </a:effectLst>
              </a:rPr>
              <a:t>: UN COMTRADE and FAO </a:t>
            </a:r>
            <a:r>
              <a:rPr lang="en-ZA" sz="1800" dirty="0" err="1" smtClean="0">
                <a:effectLst>
                  <a:outerShdw blurRad="50800" dist="38100" dir="2700000" algn="tl" rotWithShape="0">
                    <a:prstClr val="black">
                      <a:alpha val="40000"/>
                    </a:prstClr>
                  </a:outerShdw>
                </a:effectLst>
              </a:rPr>
              <a:t>FishStatsJ</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data augmented by the MSC’s own database of consumer facing and non-consumer facing products exported from South Africa. Also interviews with industry, NGO, news articles </a:t>
            </a:r>
            <a:r>
              <a:rPr lang="en-ZA" sz="1800" dirty="0" smtClean="0">
                <a:effectLst>
                  <a:outerShdw blurRad="50800" dist="38100" dir="2700000" algn="tl" rotWithShape="0">
                    <a:prstClr val="black">
                      <a:alpha val="40000"/>
                    </a:prstClr>
                  </a:outerShdw>
                </a:effectLst>
              </a:rPr>
              <a:t>etc.</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b="1" dirty="0">
                <a:effectLst>
                  <a:outerShdw blurRad="50800" dist="38100" dir="2700000" algn="tl" rotWithShape="0">
                    <a:prstClr val="black">
                      <a:alpha val="40000"/>
                    </a:prstClr>
                  </a:outerShdw>
                </a:effectLst>
              </a:rPr>
              <a:t>Assumptions</a:t>
            </a:r>
            <a:r>
              <a:rPr lang="en-ZA" sz="1800" dirty="0">
                <a:effectLst>
                  <a:outerShdw blurRad="50800" dist="38100" dir="2700000" algn="tl" rotWithShape="0">
                    <a:prstClr val="black">
                      <a:alpha val="40000"/>
                    </a:prstClr>
                  </a:outerShdw>
                </a:effectLst>
              </a:rPr>
              <a:t> made on the </a:t>
            </a:r>
            <a:r>
              <a:rPr lang="en-ZA" sz="1800" b="1" dirty="0">
                <a:effectLst>
                  <a:outerShdw blurRad="50800" dist="38100" dir="2700000" algn="tl" rotWithShape="0">
                    <a:prstClr val="black">
                      <a:alpha val="40000"/>
                    </a:prstClr>
                  </a:outerShdw>
                </a:effectLst>
              </a:rPr>
              <a:t>baseline</a:t>
            </a:r>
            <a:r>
              <a:rPr lang="en-ZA" sz="1800" dirty="0">
                <a:effectLst>
                  <a:outerShdw blurRad="50800" dist="38100" dir="2700000" algn="tl" rotWithShape="0">
                    <a:prstClr val="black">
                      <a:alpha val="40000"/>
                    </a:prstClr>
                  </a:outerShdw>
                </a:effectLst>
              </a:rPr>
              <a:t>, being the </a:t>
            </a:r>
            <a:r>
              <a:rPr lang="en-ZA" sz="1800" b="1" dirty="0">
                <a:effectLst>
                  <a:outerShdw blurRad="50800" dist="38100" dir="2700000" algn="tl" rotWithShape="0">
                    <a:prstClr val="black">
                      <a:alpha val="40000"/>
                    </a:prstClr>
                  </a:outerShdw>
                </a:effectLst>
              </a:rPr>
              <a:t>present</a:t>
            </a:r>
            <a:r>
              <a:rPr lang="en-ZA" sz="1800" dirty="0">
                <a:effectLst>
                  <a:outerShdw blurRad="50800" dist="38100" dir="2700000" algn="tl" rotWithShape="0">
                    <a:prstClr val="black">
                      <a:alpha val="40000"/>
                    </a:prstClr>
                  </a:outerShdw>
                </a:effectLst>
              </a:rPr>
              <a:t> fishery </a:t>
            </a:r>
            <a:r>
              <a:rPr lang="en-ZA" sz="1800" b="1" dirty="0">
                <a:effectLst>
                  <a:outerShdw blurRad="50800" dist="38100" dir="2700000" algn="tl" rotWithShape="0">
                    <a:prstClr val="black">
                      <a:alpha val="40000"/>
                    </a:prstClr>
                  </a:outerShdw>
                </a:effectLst>
              </a:rPr>
              <a:t>situation</a:t>
            </a:r>
            <a:r>
              <a:rPr lang="en-ZA" sz="1800" dirty="0">
                <a:effectLst>
                  <a:outerShdw blurRad="50800" dist="38100" dir="2700000" algn="tl" rotWithShape="0">
                    <a:prstClr val="black">
                      <a:alpha val="40000"/>
                    </a:prstClr>
                  </a:outerShdw>
                </a:effectLst>
              </a:rPr>
              <a:t> and value, conversion factors for value-added products and currency exchange rates</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b="1" dirty="0">
                <a:effectLst>
                  <a:outerShdw blurRad="50800" dist="38100" dir="2700000" algn="tl" rotWithShape="0">
                    <a:prstClr val="black">
                      <a:alpha val="40000"/>
                    </a:prstClr>
                  </a:outerShdw>
                </a:effectLst>
              </a:rPr>
              <a:t>Model</a:t>
            </a:r>
            <a:r>
              <a:rPr lang="en-ZA" sz="1800" dirty="0">
                <a:effectLst>
                  <a:outerShdw blurRad="50800" dist="38100" dir="2700000" algn="tl" rotWithShape="0">
                    <a:prstClr val="black">
                      <a:alpha val="40000"/>
                    </a:prstClr>
                  </a:outerShdw>
                </a:effectLst>
              </a:rPr>
              <a:t> constructed with </a:t>
            </a:r>
            <a:r>
              <a:rPr lang="en-ZA" sz="1800" b="1" dirty="0">
                <a:effectLst>
                  <a:outerShdw blurRad="50800" dist="38100" dir="2700000" algn="tl" rotWithShape="0">
                    <a:prstClr val="black">
                      <a:alpha val="40000"/>
                    </a:prstClr>
                  </a:outerShdw>
                </a:effectLst>
              </a:rPr>
              <a:t>four</a:t>
            </a:r>
            <a:r>
              <a:rPr lang="en-ZA" sz="1800" dirty="0">
                <a:effectLst>
                  <a:outerShdw blurRad="50800" dist="38100" dir="2700000" algn="tl" rotWithShape="0">
                    <a:prstClr val="black">
                      <a:alpha val="40000"/>
                    </a:prstClr>
                  </a:outerShdw>
                </a:effectLst>
              </a:rPr>
              <a:t> different </a:t>
            </a:r>
            <a:r>
              <a:rPr lang="en-ZA" sz="1800" b="1" dirty="0" smtClean="0">
                <a:effectLst>
                  <a:outerShdw blurRad="50800" dist="38100" dir="2700000" algn="tl" rotWithShape="0">
                    <a:prstClr val="black">
                      <a:alpha val="40000"/>
                    </a:prstClr>
                  </a:outerShdw>
                </a:effectLst>
              </a:rPr>
              <a:t>successive</a:t>
            </a:r>
            <a:r>
              <a:rPr lang="en-ZA" sz="1800" dirty="0" smtClean="0">
                <a:effectLst>
                  <a:outerShdw blurRad="50800" dist="38100" dir="2700000" algn="tl" rotWithShape="0">
                    <a:prstClr val="black">
                      <a:alpha val="40000"/>
                    </a:prstClr>
                  </a:outerShdw>
                </a:effectLst>
              </a:rPr>
              <a:t> </a:t>
            </a:r>
            <a:r>
              <a:rPr lang="en-ZA" sz="1800" b="1" dirty="0" smtClean="0">
                <a:effectLst>
                  <a:outerShdw blurRad="50800" dist="38100" dir="2700000" algn="tl" rotWithShape="0">
                    <a:prstClr val="black">
                      <a:alpha val="40000"/>
                    </a:prstClr>
                  </a:outerShdw>
                </a:effectLst>
              </a:rPr>
              <a:t>scenarios</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of how the South African hake fishery might look in the absence of MSC certification</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b="1" dirty="0">
                <a:effectLst>
                  <a:outerShdw blurRad="50800" dist="38100" dir="2700000" algn="tl" rotWithShape="0">
                    <a:prstClr val="black">
                      <a:alpha val="40000"/>
                    </a:prstClr>
                  </a:outerShdw>
                </a:effectLst>
              </a:rPr>
              <a:t>Compared</a:t>
            </a:r>
            <a:r>
              <a:rPr lang="en-ZA" sz="1800" dirty="0">
                <a:effectLst>
                  <a:outerShdw blurRad="50800" dist="38100" dir="2700000" algn="tl" rotWithShape="0">
                    <a:prstClr val="black">
                      <a:alpha val="40000"/>
                    </a:prstClr>
                  </a:outerShdw>
                </a:effectLst>
              </a:rPr>
              <a:t> with uncertified hake fishery in </a:t>
            </a:r>
            <a:r>
              <a:rPr lang="en-ZA" sz="1800" b="1" dirty="0">
                <a:effectLst>
                  <a:outerShdw blurRad="50800" dist="38100" dir="2700000" algn="tl" rotWithShape="0">
                    <a:prstClr val="black">
                      <a:alpha val="40000"/>
                    </a:prstClr>
                  </a:outerShdw>
                </a:effectLst>
              </a:rPr>
              <a:t>Namibia</a:t>
            </a:r>
            <a:r>
              <a:rPr lang="en-ZA" sz="1800" dirty="0">
                <a:effectLst>
                  <a:outerShdw blurRad="50800" dist="38100" dir="2700000" algn="tl" rotWithShape="0">
                    <a:prstClr val="black">
                      <a:alpha val="40000"/>
                    </a:prstClr>
                  </a:outerShdw>
                </a:effectLst>
              </a:rPr>
              <a:t> – similar to SA regarding exports and prices</a:t>
            </a:r>
            <a:r>
              <a:rPr lang="en-ZA" sz="1800" dirty="0" smtClean="0">
                <a:effectLst>
                  <a:outerShdw blurRad="50800" dist="38100" dir="2700000" algn="tl" rotWithShape="0">
                    <a:prstClr val="black">
                      <a:alpha val="40000"/>
                    </a:prstClr>
                  </a:outerShdw>
                </a:effectLst>
              </a:rPr>
              <a:t>..</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endParaRPr lang="en-US" sz="1800" dirty="0" smtClean="0"/>
          </a:p>
          <a:p>
            <a:pPr marL="180975" indent="-180975">
              <a:spcBef>
                <a:spcPts val="400"/>
              </a:spcBef>
              <a:spcAft>
                <a:spcPts val="400"/>
              </a:spcAft>
              <a:buSzPct val="125000"/>
            </a:pPr>
            <a:endParaRPr lang="en-US" sz="1600" dirty="0" smtClean="0"/>
          </a:p>
          <a:p>
            <a:pPr marL="180975" indent="-180975">
              <a:spcBef>
                <a:spcPts val="400"/>
              </a:spcBef>
              <a:spcAft>
                <a:spcPts val="400"/>
              </a:spcAft>
              <a:buSzPct val="125000"/>
            </a:pPr>
            <a:endParaRPr lang="en-US" sz="1600" dirty="0" smtClean="0"/>
          </a:p>
        </p:txBody>
      </p:sp>
      <p:grpSp>
        <p:nvGrpSpPr>
          <p:cNvPr id="14" name="Group 13"/>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187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500" fill="hold"/>
                                        <p:tgtEl>
                                          <p:spTgt spid="15">
                                            <p:txEl>
                                              <p:pRg st="0" end="0"/>
                                            </p:txEl>
                                          </p:spTgt>
                                        </p:tgtEl>
                                        <p:attrNameLst>
                                          <p:attrName>style.color</p:attrName>
                                        </p:attrNameLst>
                                      </p:cBhvr>
                                      <p:to>
                                        <a:schemeClr val="bg1"/>
                                      </p:to>
                                    </p:animClr>
                                  </p:childTnLst>
                                </p:cTn>
                              </p:par>
                              <p:par>
                                <p:cTn id="12" presetID="10" presetClass="entr" presetSubtype="0" fill="hold" grpId="0" nodeType="with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500"/>
                                        <p:tgtEl>
                                          <p:spTgt spid="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1" nodeType="clickEffect">
                                  <p:stCondLst>
                                    <p:cond delay="0"/>
                                  </p:stCondLst>
                                  <p:childTnLst>
                                    <p:animClr clrSpc="rgb" dir="cw">
                                      <p:cBhvr override="childStyle">
                                        <p:cTn id="18" dur="500" fill="hold"/>
                                        <p:tgtEl>
                                          <p:spTgt spid="15">
                                            <p:txEl>
                                              <p:pRg st="1" end="1"/>
                                            </p:txEl>
                                          </p:spTgt>
                                        </p:tgtEl>
                                        <p:attrNameLst>
                                          <p:attrName>style.color</p:attrName>
                                        </p:attrNameLst>
                                      </p:cBhvr>
                                      <p:to>
                                        <a:schemeClr val="bg1"/>
                                      </p:to>
                                    </p:animClr>
                                  </p:childTnLst>
                                </p:cTn>
                              </p:par>
                              <p:par>
                                <p:cTn id="19" presetID="10" presetClass="entr" presetSubtype="0" fill="hold" grpId="0"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5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grpId="1" nodeType="clickEffect">
                                  <p:stCondLst>
                                    <p:cond delay="0"/>
                                  </p:stCondLst>
                                  <p:childTnLst>
                                    <p:animClr clrSpc="rgb" dir="cw">
                                      <p:cBhvr override="childStyle">
                                        <p:cTn id="25" dur="500" fill="hold"/>
                                        <p:tgtEl>
                                          <p:spTgt spid="15">
                                            <p:txEl>
                                              <p:pRg st="2" end="2"/>
                                            </p:txEl>
                                          </p:spTgt>
                                        </p:tgtEl>
                                        <p:attrNameLst>
                                          <p:attrName>style.color</p:attrName>
                                        </p:attrNameLst>
                                      </p:cBhvr>
                                      <p:to>
                                        <a:schemeClr val="bg1"/>
                                      </p:to>
                                    </p:animClr>
                                  </p:childTnLst>
                                </p:cTn>
                              </p:par>
                              <p:par>
                                <p:cTn id="26" presetID="10" presetClass="entr" presetSubtype="0" fill="hold" grpId="0" nodeType="with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5"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778375" y="8035"/>
            <a:ext cx="7832415" cy="6769048"/>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stretch>
            <a:fillRect/>
          </a:stretch>
        </p:blipFill>
        <p:spPr>
          <a:xfrm>
            <a:off x="897049" y="198502"/>
            <a:ext cx="7838514" cy="6649116"/>
          </a:xfrm>
          <a:prstGeom prst="rect">
            <a:avLst/>
          </a:prstGeom>
          <a:effectLst>
            <a:outerShdw blurRad="50800" dist="38100" dir="2700000" algn="tl" rotWithShape="0">
              <a:prstClr val="black">
                <a:alpha val="40000"/>
              </a:prstClr>
            </a:outerShdw>
          </a:effectLst>
        </p:spPr>
      </p:pic>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Markets comparison SA vs Namibia (product types and destination)</a:t>
            </a:r>
          </a:p>
        </p:txBody>
      </p:sp>
      <p:grpSp>
        <p:nvGrpSpPr>
          <p:cNvPr id="15" name="Group 14"/>
          <p:cNvGrpSpPr/>
          <p:nvPr/>
        </p:nvGrpSpPr>
        <p:grpSpPr>
          <a:xfrm>
            <a:off x="0" y="6456302"/>
            <a:ext cx="9284571" cy="401698"/>
            <a:chOff x="0" y="6456302"/>
            <a:chExt cx="9284571" cy="401698"/>
          </a:xfrm>
        </p:grpSpPr>
        <p:grpSp>
          <p:nvGrpSpPr>
            <p:cNvPr id="17" name="Group 16"/>
            <p:cNvGrpSpPr/>
            <p:nvPr/>
          </p:nvGrpSpPr>
          <p:grpSpPr>
            <a:xfrm>
              <a:off x="0" y="6456302"/>
              <a:ext cx="9284571" cy="401698"/>
              <a:chOff x="0" y="6456302"/>
              <a:chExt cx="9284571" cy="401698"/>
            </a:xfrm>
          </p:grpSpPr>
          <p:sp>
            <p:nvSpPr>
              <p:cNvPr id="19"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20"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1" name="Picture 20"/>
              <p:cNvPicPr>
                <a:picLocks noChangeAspect="1"/>
              </p:cNvPicPr>
              <p:nvPr/>
            </p:nvPicPr>
            <p:blipFill>
              <a:blip r:embed="rId5"/>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27970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Model baseline</a:t>
            </a:r>
          </a:p>
        </p:txBody>
      </p:sp>
      <p:grpSp>
        <p:nvGrpSpPr>
          <p:cNvPr id="14" name="Group 13"/>
          <p:cNvGrpSpPr/>
          <p:nvPr/>
        </p:nvGrpSpPr>
        <p:grpSpPr>
          <a:xfrm>
            <a:off x="0" y="6456302"/>
            <a:ext cx="9284571" cy="401698"/>
            <a:chOff x="0" y="6456302"/>
            <a:chExt cx="9284571" cy="401698"/>
          </a:xfrm>
        </p:grpSpPr>
        <p:grpSp>
          <p:nvGrpSpPr>
            <p:cNvPr id="15" name="Group 14"/>
            <p:cNvGrpSpPr/>
            <p:nvPr/>
          </p:nvGrpSpPr>
          <p:grpSpPr>
            <a:xfrm>
              <a:off x="0" y="6456302"/>
              <a:ext cx="9284571" cy="401698"/>
              <a:chOff x="0" y="6456302"/>
              <a:chExt cx="9284571" cy="401698"/>
            </a:xfrm>
          </p:grpSpPr>
          <p:sp>
            <p:nvSpPr>
              <p:cNvPr id="17"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8"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19" name="Picture 18"/>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pic>
        <p:nvPicPr>
          <p:cNvPr id="5" name="Picture 4"/>
          <p:cNvPicPr>
            <a:picLocks noChangeAspect="1"/>
          </p:cNvPicPr>
          <p:nvPr/>
        </p:nvPicPr>
        <p:blipFill>
          <a:blip r:embed="rId5"/>
          <a:stretch>
            <a:fillRect/>
          </a:stretch>
        </p:blipFill>
        <p:spPr>
          <a:xfrm>
            <a:off x="2928789" y="449702"/>
            <a:ext cx="3286422" cy="5316098"/>
          </a:xfrm>
          <a:prstGeom prst="rect">
            <a:avLst/>
          </a:prstGeom>
        </p:spPr>
      </p:pic>
    </p:spTree>
    <p:extLst>
      <p:ext uri="{BB962C8B-B14F-4D97-AF65-F5344CB8AC3E}">
        <p14:creationId xmlns:p14="http://schemas.microsoft.com/office/powerpoint/2010/main" val="967829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Potential Scenarios</a:t>
            </a:r>
          </a:p>
        </p:txBody>
      </p:sp>
      <p:sp>
        <p:nvSpPr>
          <p:cNvPr id="15" name="Rectangle 3"/>
          <p:cNvSpPr txBox="1">
            <a:spLocks noChangeArrowheads="1"/>
          </p:cNvSpPr>
          <p:nvPr/>
        </p:nvSpPr>
        <p:spPr>
          <a:xfrm>
            <a:off x="368612" y="1322962"/>
            <a:ext cx="8406775" cy="4319081"/>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400"/>
              </a:spcBef>
              <a:spcAft>
                <a:spcPts val="400"/>
              </a:spcAft>
              <a:buSzPct val="125000"/>
            </a:pPr>
            <a:r>
              <a:rPr lang="en-ZA" sz="1800" b="1" dirty="0">
                <a:effectLst>
                  <a:outerShdw blurRad="50800" dist="38100" dir="2700000" algn="tl" rotWithShape="0">
                    <a:prstClr val="black">
                      <a:alpha val="40000"/>
                    </a:prstClr>
                  </a:outerShdw>
                </a:effectLst>
              </a:rPr>
              <a:t>Potential Scenarios</a:t>
            </a:r>
            <a:endParaRPr lang="fr-FR" sz="1800" b="1" dirty="0" smtClean="0">
              <a:effectLst>
                <a:outerShdw blurRad="50800" dist="38100" dir="2700000" algn="tl" rotWithShape="0">
                  <a:prstClr val="black">
                    <a:alpha val="40000"/>
                  </a:prstClr>
                </a:outerShdw>
              </a:effectLst>
            </a:endParaRPr>
          </a:p>
          <a:p>
            <a:pPr lvl="1" indent="-342900">
              <a:spcBef>
                <a:spcPts val="400"/>
              </a:spcBef>
              <a:spcAft>
                <a:spcPts val="400"/>
              </a:spcAft>
              <a:buSzPct val="125000"/>
              <a:buFont typeface="+mj-lt"/>
              <a:buAutoNum type="arabicPeriod"/>
            </a:pPr>
            <a:r>
              <a:rPr lang="en-ZA" sz="1800" dirty="0">
                <a:effectLst>
                  <a:outerShdw blurRad="50800" dist="38100" dir="2700000" algn="tl" rotWithShape="0">
                    <a:prstClr val="black">
                      <a:alpha val="40000"/>
                    </a:prstClr>
                  </a:outerShdw>
                </a:effectLst>
              </a:rPr>
              <a:t>Market and product </a:t>
            </a:r>
            <a:r>
              <a:rPr lang="en-ZA" sz="1800" b="1" dirty="0">
                <a:effectLst>
                  <a:outerShdw blurRad="50800" dist="38100" dir="2700000" algn="tl" rotWithShape="0">
                    <a:prstClr val="black">
                      <a:alpha val="40000"/>
                    </a:prstClr>
                  </a:outerShdw>
                </a:effectLst>
              </a:rPr>
              <a:t>status quo </a:t>
            </a:r>
            <a:r>
              <a:rPr lang="en-ZA" sz="1800" dirty="0">
                <a:effectLst>
                  <a:outerShdw blurRad="50800" dist="38100" dir="2700000" algn="tl" rotWithShape="0">
                    <a:prstClr val="black">
                      <a:alpha val="40000"/>
                    </a:prstClr>
                  </a:outerShdw>
                </a:effectLst>
              </a:rPr>
              <a:t>with </a:t>
            </a:r>
            <a:r>
              <a:rPr lang="en-ZA" sz="1800" b="1" dirty="0">
                <a:effectLst>
                  <a:outerShdw blurRad="50800" dist="38100" dir="2700000" algn="tl" rotWithShape="0">
                    <a:prstClr val="black">
                      <a:alpha val="40000"/>
                    </a:prstClr>
                  </a:outerShdw>
                </a:effectLst>
              </a:rPr>
              <a:t>loss</a:t>
            </a:r>
            <a:r>
              <a:rPr lang="en-ZA" sz="1800" dirty="0">
                <a:effectLst>
                  <a:outerShdw blurRad="50800" dist="38100" dir="2700000" algn="tl" rotWithShape="0">
                    <a:prstClr val="black">
                      <a:alpha val="40000"/>
                    </a:prstClr>
                  </a:outerShdw>
                </a:effectLst>
              </a:rPr>
              <a:t> of MSC price </a:t>
            </a:r>
            <a:r>
              <a:rPr lang="en-ZA" sz="1800" b="1" dirty="0">
                <a:effectLst>
                  <a:outerShdw blurRad="50800" dist="38100" dir="2700000" algn="tl" rotWithShape="0">
                    <a:prstClr val="black">
                      <a:alpha val="40000"/>
                    </a:prstClr>
                  </a:outerShdw>
                </a:effectLst>
              </a:rPr>
              <a:t>premium</a:t>
            </a:r>
            <a:endParaRPr lang="fr-FR" sz="1800" b="1" dirty="0" smtClean="0">
              <a:effectLst>
                <a:outerShdw blurRad="50800" dist="38100" dir="2700000" algn="tl" rotWithShape="0">
                  <a:prstClr val="black">
                    <a:alpha val="40000"/>
                  </a:prstClr>
                </a:outerShdw>
              </a:effectLst>
            </a:endParaRPr>
          </a:p>
          <a:p>
            <a:pPr lvl="1" indent="-342900">
              <a:spcBef>
                <a:spcPts val="400"/>
              </a:spcBef>
              <a:spcAft>
                <a:spcPts val="400"/>
              </a:spcAft>
              <a:buSzPct val="125000"/>
              <a:buFont typeface="+mj-lt"/>
              <a:buAutoNum type="arabicPeriod"/>
            </a:pPr>
            <a:r>
              <a:rPr lang="en-ZA" sz="1800" b="1" dirty="0">
                <a:effectLst>
                  <a:outerShdw blurRad="50800" dist="38100" dir="2700000" algn="tl" rotWithShape="0">
                    <a:prstClr val="black">
                      <a:alpha val="40000"/>
                    </a:prstClr>
                  </a:outerShdw>
                </a:effectLst>
              </a:rPr>
              <a:t>Shift</a:t>
            </a:r>
            <a:r>
              <a:rPr lang="en-ZA" sz="1800" dirty="0">
                <a:effectLst>
                  <a:outerShdw blurRad="50800" dist="38100" dir="2700000" algn="tl" rotWithShape="0">
                    <a:prstClr val="black">
                      <a:alpha val="40000"/>
                    </a:prstClr>
                  </a:outerShdw>
                </a:effectLst>
              </a:rPr>
              <a:t> from </a:t>
            </a:r>
            <a:r>
              <a:rPr lang="en-ZA" sz="1800" b="1" dirty="0">
                <a:effectLst>
                  <a:outerShdw blurRad="50800" dist="38100" dir="2700000" algn="tl" rotWithShape="0">
                    <a:prstClr val="black">
                      <a:alpha val="40000"/>
                    </a:prstClr>
                  </a:outerShdw>
                </a:effectLst>
              </a:rPr>
              <a:t>Northern</a:t>
            </a:r>
            <a:r>
              <a:rPr lang="en-ZA" sz="1800" dirty="0">
                <a:effectLst>
                  <a:outerShdw blurRad="50800" dist="38100" dir="2700000" algn="tl" rotWithShape="0">
                    <a:prstClr val="black">
                      <a:alpha val="40000"/>
                    </a:prstClr>
                  </a:outerShdw>
                </a:effectLst>
              </a:rPr>
              <a:t> to </a:t>
            </a:r>
            <a:r>
              <a:rPr lang="en-ZA" sz="1800" b="1" dirty="0">
                <a:effectLst>
                  <a:outerShdw blurRad="50800" dist="38100" dir="2700000" algn="tl" rotWithShape="0">
                    <a:prstClr val="black">
                      <a:alpha val="40000"/>
                    </a:prstClr>
                  </a:outerShdw>
                </a:effectLst>
              </a:rPr>
              <a:t>Southern</a:t>
            </a:r>
            <a:r>
              <a:rPr lang="en-ZA" sz="1800" dirty="0">
                <a:effectLst>
                  <a:outerShdw blurRad="50800" dist="38100" dir="2700000" algn="tl" rotWithShape="0">
                    <a:prstClr val="black">
                      <a:alpha val="40000"/>
                    </a:prstClr>
                  </a:outerShdw>
                </a:effectLst>
              </a:rPr>
              <a:t> Europe export market</a:t>
            </a:r>
            <a:endParaRPr lang="fr-FR" sz="1800" dirty="0" smtClean="0">
              <a:effectLst>
                <a:outerShdw blurRad="50800" dist="38100" dir="2700000" algn="tl" rotWithShape="0">
                  <a:prstClr val="black">
                    <a:alpha val="40000"/>
                  </a:prstClr>
                </a:outerShdw>
              </a:effectLst>
            </a:endParaRPr>
          </a:p>
          <a:p>
            <a:pPr lvl="1" indent="-342900">
              <a:spcBef>
                <a:spcPts val="400"/>
              </a:spcBef>
              <a:spcAft>
                <a:spcPts val="400"/>
              </a:spcAft>
              <a:buSzPct val="125000"/>
              <a:buFont typeface="+mj-lt"/>
              <a:buAutoNum type="arabicPeriod"/>
            </a:pPr>
            <a:r>
              <a:rPr lang="en-ZA" sz="1800" b="1" dirty="0">
                <a:effectLst>
                  <a:outerShdw blurRad="50800" dist="38100" dir="2700000" algn="tl" rotWithShape="0">
                    <a:prstClr val="black">
                      <a:alpha val="40000"/>
                    </a:prstClr>
                  </a:outerShdw>
                </a:effectLst>
              </a:rPr>
              <a:t>Downgrading</a:t>
            </a:r>
            <a:r>
              <a:rPr lang="en-ZA" sz="1800" dirty="0">
                <a:effectLst>
                  <a:outerShdw blurRad="50800" dist="38100" dir="2700000" algn="tl" rotWithShape="0">
                    <a:prstClr val="black">
                      <a:alpha val="40000"/>
                    </a:prstClr>
                  </a:outerShdw>
                </a:effectLst>
              </a:rPr>
              <a:t> export </a:t>
            </a:r>
            <a:r>
              <a:rPr lang="en-ZA" sz="1800" b="1" dirty="0">
                <a:effectLst>
                  <a:outerShdw blurRad="50800" dist="38100" dir="2700000" algn="tl" rotWithShape="0">
                    <a:prstClr val="black">
                      <a:alpha val="40000"/>
                    </a:prstClr>
                  </a:outerShdw>
                </a:effectLst>
              </a:rPr>
              <a:t>product</a:t>
            </a:r>
            <a:r>
              <a:rPr lang="en-ZA" sz="1800" dirty="0">
                <a:effectLst>
                  <a:outerShdw blurRad="50800" dist="38100" dir="2700000" algn="tl" rotWithShape="0">
                    <a:prstClr val="black">
                      <a:alpha val="40000"/>
                    </a:prstClr>
                  </a:outerShdw>
                </a:effectLst>
              </a:rPr>
              <a:t> </a:t>
            </a:r>
            <a:r>
              <a:rPr lang="en-ZA" sz="1800" b="1" dirty="0">
                <a:effectLst>
                  <a:outerShdw blurRad="50800" dist="38100" dir="2700000" algn="tl" rotWithShape="0">
                    <a:prstClr val="black">
                      <a:alpha val="40000"/>
                    </a:prstClr>
                  </a:outerShdw>
                </a:effectLst>
              </a:rPr>
              <a:t>type</a:t>
            </a:r>
            <a:r>
              <a:rPr lang="en-ZA" sz="1800" dirty="0">
                <a:effectLst>
                  <a:outerShdw blurRad="50800" dist="38100" dir="2700000" algn="tl" rotWithShape="0">
                    <a:prstClr val="black">
                      <a:alpha val="40000"/>
                    </a:prstClr>
                  </a:outerShdw>
                </a:effectLst>
              </a:rPr>
              <a:t> to mostly non-fillet.</a:t>
            </a:r>
            <a:endParaRPr lang="fr-FR" sz="1800" dirty="0" smtClean="0">
              <a:effectLst>
                <a:outerShdw blurRad="50800" dist="38100" dir="2700000" algn="tl" rotWithShape="0">
                  <a:prstClr val="black">
                    <a:alpha val="40000"/>
                  </a:prstClr>
                </a:outerShdw>
              </a:effectLst>
            </a:endParaRPr>
          </a:p>
          <a:p>
            <a:pPr lvl="1" indent="-342900">
              <a:spcBef>
                <a:spcPts val="400"/>
              </a:spcBef>
              <a:spcAft>
                <a:spcPts val="400"/>
              </a:spcAft>
              <a:buSzPct val="125000"/>
              <a:buFont typeface="+mj-lt"/>
              <a:buAutoNum type="arabicPeriod"/>
            </a:pPr>
            <a:r>
              <a:rPr lang="en-ZA" sz="1800" b="1" dirty="0">
                <a:effectLst>
                  <a:outerShdw blurRad="50800" dist="38100" dir="2700000" algn="tl" rotWithShape="0">
                    <a:prstClr val="black">
                      <a:alpha val="40000"/>
                    </a:prstClr>
                  </a:outerShdw>
                </a:effectLst>
              </a:rPr>
              <a:t>Shifting</a:t>
            </a:r>
            <a:r>
              <a:rPr lang="en-ZA" sz="1800" dirty="0">
                <a:effectLst>
                  <a:outerShdw blurRad="50800" dist="38100" dir="2700000" algn="tl" rotWithShape="0">
                    <a:prstClr val="black">
                      <a:alpha val="40000"/>
                    </a:prstClr>
                  </a:outerShdw>
                </a:effectLst>
              </a:rPr>
              <a:t> most </a:t>
            </a:r>
            <a:r>
              <a:rPr lang="en-ZA" sz="1800" b="1" dirty="0">
                <a:effectLst>
                  <a:outerShdw blurRad="50800" dist="38100" dir="2700000" algn="tl" rotWithShape="0">
                    <a:prstClr val="black">
                      <a:alpha val="40000"/>
                    </a:prstClr>
                  </a:outerShdw>
                </a:effectLst>
              </a:rPr>
              <a:t>exports</a:t>
            </a:r>
            <a:r>
              <a:rPr lang="en-ZA" sz="1800" dirty="0">
                <a:effectLst>
                  <a:outerShdw blurRad="50800" dist="38100" dir="2700000" algn="tl" rotWithShape="0">
                    <a:prstClr val="black">
                      <a:alpha val="40000"/>
                    </a:prstClr>
                  </a:outerShdw>
                </a:effectLst>
              </a:rPr>
              <a:t> to the </a:t>
            </a:r>
            <a:r>
              <a:rPr lang="en-ZA" sz="1800" b="1" dirty="0">
                <a:effectLst>
                  <a:outerShdw blurRad="50800" dist="38100" dir="2700000" algn="tl" rotWithShape="0">
                    <a:prstClr val="black">
                      <a:alpha val="40000"/>
                    </a:prstClr>
                  </a:outerShdw>
                </a:effectLst>
              </a:rPr>
              <a:t>domestic</a:t>
            </a:r>
            <a:r>
              <a:rPr lang="en-ZA" sz="1800" dirty="0">
                <a:effectLst>
                  <a:outerShdw blurRad="50800" dist="38100" dir="2700000" algn="tl" rotWithShape="0">
                    <a:prstClr val="black">
                      <a:alpha val="40000"/>
                    </a:prstClr>
                  </a:outerShdw>
                </a:effectLst>
              </a:rPr>
              <a:t> </a:t>
            </a:r>
            <a:r>
              <a:rPr lang="en-ZA" sz="1800" dirty="0" smtClean="0">
                <a:effectLst>
                  <a:outerShdw blurRad="50800" dist="38100" dir="2700000" algn="tl" rotWithShape="0">
                    <a:prstClr val="black">
                      <a:alpha val="40000"/>
                    </a:prstClr>
                  </a:outerShdw>
                </a:effectLst>
              </a:rPr>
              <a:t>market</a:t>
            </a:r>
          </a:p>
          <a:p>
            <a:pPr marL="174625" indent="-174625">
              <a:spcBef>
                <a:spcPts val="400"/>
              </a:spcBef>
              <a:spcAft>
                <a:spcPts val="400"/>
              </a:spcAft>
              <a:buSzPct val="125000"/>
              <a:buFont typeface="Arial" panose="020B0604020202020204" pitchFamily="34" charset="0"/>
              <a:buChar char="•"/>
            </a:pPr>
            <a:r>
              <a:rPr lang="en-ZA" sz="1800" dirty="0">
                <a:effectLst>
                  <a:outerShdw blurRad="50800" dist="38100" dir="2700000" algn="tl" rotWithShape="0">
                    <a:prstClr val="black">
                      <a:alpha val="40000"/>
                    </a:prstClr>
                  </a:outerShdw>
                </a:effectLst>
              </a:rPr>
              <a:t>Study found that under each </a:t>
            </a:r>
            <a:r>
              <a:rPr lang="en-ZA" sz="1800" b="1" dirty="0">
                <a:effectLst>
                  <a:outerShdw blurRad="50800" dist="38100" dir="2700000" algn="tl" rotWithShape="0">
                    <a:prstClr val="black">
                      <a:alpha val="40000"/>
                    </a:prstClr>
                  </a:outerShdw>
                </a:effectLst>
              </a:rPr>
              <a:t>scenario</a:t>
            </a:r>
            <a:r>
              <a:rPr lang="en-ZA" sz="1800" dirty="0">
                <a:effectLst>
                  <a:outerShdw blurRad="50800" dist="38100" dir="2700000" algn="tl" rotWithShape="0">
                    <a:prstClr val="black">
                      <a:alpha val="40000"/>
                    </a:prstClr>
                  </a:outerShdw>
                </a:effectLst>
              </a:rPr>
              <a:t> considered </a:t>
            </a:r>
            <a:r>
              <a:rPr lang="en-ZA" sz="1800" b="1" dirty="0">
                <a:effectLst>
                  <a:outerShdw blurRad="50800" dist="38100" dir="2700000" algn="tl" rotWithShape="0">
                    <a:prstClr val="black">
                      <a:alpha val="40000"/>
                    </a:prstClr>
                  </a:outerShdw>
                </a:effectLst>
              </a:rPr>
              <a:t>independently</a:t>
            </a:r>
            <a:r>
              <a:rPr lang="en-ZA" sz="1800" dirty="0">
                <a:effectLst>
                  <a:outerShdw blurRad="50800" dist="38100" dir="2700000" algn="tl" rotWithShape="0">
                    <a:prstClr val="black">
                      <a:alpha val="40000"/>
                    </a:prstClr>
                  </a:outerShdw>
                </a:effectLst>
              </a:rPr>
              <a:t>, the SA Hake trawl industry’s </a:t>
            </a:r>
            <a:r>
              <a:rPr lang="en-ZA" sz="1800" b="1" dirty="0">
                <a:effectLst>
                  <a:outerShdw blurRad="50800" dist="38100" dir="2700000" algn="tl" rotWithShape="0">
                    <a:prstClr val="black">
                      <a:alpha val="40000"/>
                    </a:prstClr>
                  </a:outerShdw>
                </a:effectLst>
              </a:rPr>
              <a:t>contribution</a:t>
            </a:r>
            <a:r>
              <a:rPr lang="en-ZA" sz="1800" dirty="0">
                <a:effectLst>
                  <a:outerShdw blurRad="50800" dist="38100" dir="2700000" algn="tl" rotWithShape="0">
                    <a:prstClr val="black">
                      <a:alpha val="40000"/>
                    </a:prstClr>
                  </a:outerShdw>
                </a:effectLst>
              </a:rPr>
              <a:t> to South Africa’s </a:t>
            </a:r>
            <a:r>
              <a:rPr lang="en-ZA" sz="1800" b="1" dirty="0">
                <a:effectLst>
                  <a:outerShdw blurRad="50800" dist="38100" dir="2700000" algn="tl" rotWithShape="0">
                    <a:prstClr val="black">
                      <a:alpha val="40000"/>
                    </a:prstClr>
                  </a:outerShdw>
                </a:effectLst>
              </a:rPr>
              <a:t>GDP</a:t>
            </a:r>
            <a:r>
              <a:rPr lang="en-ZA" sz="1800" dirty="0">
                <a:effectLst>
                  <a:outerShdw blurRad="50800" dist="38100" dir="2700000" algn="tl" rotWithShape="0">
                    <a:prstClr val="black">
                      <a:alpha val="40000"/>
                    </a:prstClr>
                  </a:outerShdw>
                </a:effectLst>
              </a:rPr>
              <a:t> value would </a:t>
            </a:r>
            <a:r>
              <a:rPr lang="en-ZA" sz="1800" b="1" dirty="0">
                <a:effectLst>
                  <a:outerShdw blurRad="50800" dist="38100" dir="2700000" algn="tl" rotWithShape="0">
                    <a:prstClr val="black">
                      <a:alpha val="40000"/>
                    </a:prstClr>
                  </a:outerShdw>
                </a:effectLst>
              </a:rPr>
              <a:t>decrease</a:t>
            </a:r>
            <a:r>
              <a:rPr lang="en-ZA" sz="1800" dirty="0">
                <a:effectLst>
                  <a:outerShdw blurRad="50800" dist="38100" dir="2700000" algn="tl" rotWithShape="0">
                    <a:prstClr val="black">
                      <a:alpha val="40000"/>
                    </a:prstClr>
                  </a:outerShdw>
                </a:effectLst>
              </a:rPr>
              <a:t> </a:t>
            </a:r>
            <a:r>
              <a:rPr lang="en-ZA" sz="1800" b="1" dirty="0">
                <a:effectLst>
                  <a:outerShdw blurRad="50800" dist="38100" dir="2700000" algn="tl" rotWithShape="0">
                    <a:prstClr val="black">
                      <a:alpha val="40000"/>
                    </a:prstClr>
                  </a:outerShdw>
                </a:effectLst>
              </a:rPr>
              <a:t>substantially</a:t>
            </a:r>
            <a:endParaRPr lang="fr-FR" sz="1800" b="1"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a:effectLst>
                  <a:outerShdw blurRad="50800" dist="38100" dir="2700000" algn="tl" rotWithShape="0">
                    <a:prstClr val="black">
                      <a:alpha val="40000"/>
                    </a:prstClr>
                  </a:outerShdw>
                </a:effectLst>
              </a:rPr>
              <a:t>Decrease of </a:t>
            </a:r>
            <a:r>
              <a:rPr lang="en-ZA" sz="1800" b="1" dirty="0">
                <a:effectLst>
                  <a:outerShdw blurRad="50800" dist="38100" dir="2700000" algn="tl" rotWithShape="0">
                    <a:prstClr val="black">
                      <a:alpha val="40000"/>
                    </a:prstClr>
                  </a:outerShdw>
                </a:effectLst>
              </a:rPr>
              <a:t>28 - </a:t>
            </a:r>
            <a:r>
              <a:rPr lang="en-ZA" sz="1800" b="1" dirty="0" smtClean="0">
                <a:effectLst>
                  <a:outerShdw blurRad="50800" dist="38100" dir="2700000" algn="tl" rotWithShape="0">
                    <a:prstClr val="black">
                      <a:alpha val="40000"/>
                    </a:prstClr>
                  </a:outerShdw>
                </a:effectLst>
              </a:rPr>
              <a:t>54%, </a:t>
            </a:r>
            <a:r>
              <a:rPr lang="en-ZA" sz="1800" dirty="0">
                <a:effectLst>
                  <a:outerShdw blurRad="50800" dist="38100" dir="2700000" algn="tl" rotWithShape="0">
                    <a:prstClr val="black">
                      <a:alpha val="40000"/>
                    </a:prstClr>
                  </a:outerShdw>
                </a:effectLst>
              </a:rPr>
              <a:t>depending on the scenario.</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endParaRPr lang="en-US" sz="1800" dirty="0" smtClean="0"/>
          </a:p>
          <a:p>
            <a:pPr marL="180975" indent="-180975">
              <a:spcBef>
                <a:spcPts val="400"/>
              </a:spcBef>
              <a:spcAft>
                <a:spcPts val="400"/>
              </a:spcAft>
              <a:buSzPct val="125000"/>
            </a:pPr>
            <a:endParaRPr lang="en-US" sz="1600" dirty="0" smtClean="0"/>
          </a:p>
          <a:p>
            <a:pPr marL="180975" indent="-180975">
              <a:spcBef>
                <a:spcPts val="400"/>
              </a:spcBef>
              <a:spcAft>
                <a:spcPts val="400"/>
              </a:spcAft>
              <a:buSzPct val="125000"/>
            </a:pPr>
            <a:endParaRPr lang="en-US" sz="1600" dirty="0" smtClean="0"/>
          </a:p>
        </p:txBody>
      </p:sp>
      <p:grpSp>
        <p:nvGrpSpPr>
          <p:cNvPr id="14" name="Group 13"/>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438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1" nodeType="clickEffect">
                                  <p:stCondLst>
                                    <p:cond delay="0"/>
                                  </p:stCondLst>
                                  <p:childTnLst>
                                    <p:animClr clrSpc="rgb" dir="cw">
                                      <p:cBhvr override="childStyle">
                                        <p:cTn id="16" dur="500" fill="hold"/>
                                        <p:tgtEl>
                                          <p:spTgt spid="15">
                                            <p:txEl>
                                              <p:pRg st="1" end="1"/>
                                            </p:txEl>
                                          </p:spTgt>
                                        </p:tgtEl>
                                        <p:attrNameLst>
                                          <p:attrName>style.color</p:attrName>
                                        </p:attrNameLst>
                                      </p:cBhvr>
                                      <p:to>
                                        <a:schemeClr val="bg1"/>
                                      </p:to>
                                    </p:animClr>
                                  </p:childTnLst>
                                </p:cTn>
                              </p:par>
                              <p:par>
                                <p:cTn id="17" presetID="10" presetClass="entr" presetSubtype="0" fill="hold" grpId="0"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1" nodeType="clickEffect">
                                  <p:stCondLst>
                                    <p:cond delay="0"/>
                                  </p:stCondLst>
                                  <p:childTnLst>
                                    <p:animClr clrSpc="rgb" dir="cw">
                                      <p:cBhvr override="childStyle">
                                        <p:cTn id="23" dur="500" fill="hold"/>
                                        <p:tgtEl>
                                          <p:spTgt spid="15">
                                            <p:txEl>
                                              <p:pRg st="2" end="2"/>
                                            </p:txEl>
                                          </p:spTgt>
                                        </p:tgtEl>
                                        <p:attrNameLst>
                                          <p:attrName>style.color</p:attrName>
                                        </p:attrNameLst>
                                      </p:cBhvr>
                                      <p:to>
                                        <a:schemeClr val="bg1"/>
                                      </p:to>
                                    </p:animClr>
                                  </p:childTnLst>
                                </p:cTn>
                              </p:par>
                              <p:par>
                                <p:cTn id="24" presetID="10" presetClass="entr" presetSubtype="0" fill="hold" grpId="0" nodeType="with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500"/>
                                        <p:tgtEl>
                                          <p:spTgt spid="1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1" nodeType="clickEffect">
                                  <p:stCondLst>
                                    <p:cond delay="0"/>
                                  </p:stCondLst>
                                  <p:childTnLst>
                                    <p:animClr clrSpc="rgb" dir="cw">
                                      <p:cBhvr override="childStyle">
                                        <p:cTn id="30" dur="500" fill="hold"/>
                                        <p:tgtEl>
                                          <p:spTgt spid="15">
                                            <p:txEl>
                                              <p:pRg st="3" end="3"/>
                                            </p:txEl>
                                          </p:spTgt>
                                        </p:tgtEl>
                                        <p:attrNameLst>
                                          <p:attrName>style.color</p:attrName>
                                        </p:attrNameLst>
                                      </p:cBhvr>
                                      <p:to>
                                        <a:schemeClr val="bg1"/>
                                      </p:to>
                                    </p:animClr>
                                  </p:childTnLst>
                                </p:cTn>
                              </p:par>
                              <p:par>
                                <p:cTn id="31" presetID="10" presetClass="entr" presetSubtype="0" fill="hold" grpId="0" nodeType="with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fade">
                                      <p:cBhvr>
                                        <p:cTn id="33" dur="500"/>
                                        <p:tgtEl>
                                          <p:spTgt spid="1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grpId="1" nodeType="clickEffect">
                                  <p:stCondLst>
                                    <p:cond delay="0"/>
                                  </p:stCondLst>
                                  <p:childTnLst>
                                    <p:animClr clrSpc="rgb" dir="cw">
                                      <p:cBhvr override="childStyle">
                                        <p:cTn id="37" dur="500" fill="hold"/>
                                        <p:tgtEl>
                                          <p:spTgt spid="15">
                                            <p:txEl>
                                              <p:pRg st="4" end="4"/>
                                            </p:txEl>
                                          </p:spTgt>
                                        </p:tgtEl>
                                        <p:attrNameLst>
                                          <p:attrName>style.color</p:attrName>
                                        </p:attrNameLst>
                                      </p:cBhvr>
                                      <p:to>
                                        <a:schemeClr val="bg1"/>
                                      </p:to>
                                    </p:animClr>
                                  </p:childTnLst>
                                </p:cTn>
                              </p:par>
                              <p:par>
                                <p:cTn id="38" presetID="3" presetClass="emph" presetSubtype="2" fill="hold" grpId="1" nodeType="withEffect">
                                  <p:stCondLst>
                                    <p:cond delay="0"/>
                                  </p:stCondLst>
                                  <p:childTnLst>
                                    <p:animClr clrSpc="rgb" dir="cw">
                                      <p:cBhvr override="childStyle">
                                        <p:cTn id="39" dur="500" fill="hold"/>
                                        <p:tgtEl>
                                          <p:spTgt spid="15">
                                            <p:txEl>
                                              <p:pRg st="0" end="0"/>
                                            </p:txEl>
                                          </p:spTgt>
                                        </p:tgtEl>
                                        <p:attrNameLst>
                                          <p:attrName>style.color</p:attrName>
                                        </p:attrNameLst>
                                      </p:cBhvr>
                                      <p:to>
                                        <a:schemeClr val="bg1"/>
                                      </p:to>
                                    </p:animClr>
                                  </p:childTnLst>
                                </p:cTn>
                              </p:par>
                              <p:par>
                                <p:cTn id="40" presetID="10" presetClass="entr" presetSubtype="0" fill="hold" grpId="0" nodeType="with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500"/>
                                        <p:tgtEl>
                                          <p:spTgt spid="1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1" nodeType="clickEffect">
                                  <p:stCondLst>
                                    <p:cond delay="0"/>
                                  </p:stCondLst>
                                  <p:childTnLst>
                                    <p:animClr clrSpc="rgb" dir="cw">
                                      <p:cBhvr override="childStyle">
                                        <p:cTn id="46" dur="500" fill="hold"/>
                                        <p:tgtEl>
                                          <p:spTgt spid="15">
                                            <p:txEl>
                                              <p:pRg st="5" end="5"/>
                                            </p:txEl>
                                          </p:spTgt>
                                        </p:tgtEl>
                                        <p:attrNameLst>
                                          <p:attrName>style.color</p:attrName>
                                        </p:attrNameLst>
                                      </p:cBhvr>
                                      <p:to>
                                        <a:schemeClr val="bg1"/>
                                      </p:to>
                                    </p:animClr>
                                  </p:childTnLst>
                                </p:cTn>
                              </p:par>
                              <p:par>
                                <p:cTn id="47" presetID="10" presetClass="entr" presetSubtype="0" fill="hold" grpId="0" nodeType="withEffect">
                                  <p:stCondLst>
                                    <p:cond delay="0"/>
                                  </p:stCondLst>
                                  <p:childTnLst>
                                    <p:set>
                                      <p:cBhvr>
                                        <p:cTn id="48" dur="1" fill="hold">
                                          <p:stCondLst>
                                            <p:cond delay="0"/>
                                          </p:stCondLst>
                                        </p:cTn>
                                        <p:tgtEl>
                                          <p:spTgt spid="15">
                                            <p:txEl>
                                              <p:pRg st="6" end="6"/>
                                            </p:txEl>
                                          </p:spTgt>
                                        </p:tgtEl>
                                        <p:attrNameLst>
                                          <p:attrName>style.visibility</p:attrName>
                                        </p:attrNameLst>
                                      </p:cBhvr>
                                      <p:to>
                                        <p:strVal val="visible"/>
                                      </p:to>
                                    </p:set>
                                    <p:animEffect transition="in" filter="fade">
                                      <p:cBhvr>
                                        <p:cTn id="49"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5"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77472121"/>
              </p:ext>
            </p:extLst>
          </p:nvPr>
        </p:nvGraphicFramePr>
        <p:xfrm>
          <a:off x="918855" y="2369287"/>
          <a:ext cx="7439331" cy="1112520"/>
        </p:xfrm>
        <a:graphic>
          <a:graphicData uri="http://schemas.openxmlformats.org/drawingml/2006/table">
            <a:tbl>
              <a:tblPr firstRow="1" bandRow="1">
                <a:tableStyleId>{1FECB4D8-DB02-4DC6-A0A2-4F2EBAE1DC90}</a:tableStyleId>
              </a:tblPr>
              <a:tblGrid>
                <a:gridCol w="1357440"/>
                <a:gridCol w="6081891"/>
              </a:tblGrid>
              <a:tr h="370840">
                <a:tc>
                  <a:txBody>
                    <a:bodyPr/>
                    <a:lstStyle/>
                    <a:p>
                      <a:r>
                        <a:rPr lang="en-US" sz="1800" dirty="0" smtClean="0">
                          <a:effectLst>
                            <a:outerShdw blurRad="50800" dist="38100" dir="2700000" algn="tl" rotWithShape="0">
                              <a:prstClr val="black">
                                <a:alpha val="40000"/>
                              </a:prstClr>
                            </a:outerShdw>
                          </a:effectLst>
                        </a:rPr>
                        <a:t>Period</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Result</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1</a:t>
                      </a:r>
                      <a:r>
                        <a:rPr lang="en-US" sz="1800" baseline="30000" dirty="0" smtClean="0">
                          <a:effectLst>
                            <a:outerShdw blurRad="50800" dist="38100" dir="2700000" algn="tl" rotWithShape="0">
                              <a:prstClr val="black">
                                <a:alpha val="40000"/>
                              </a:prstClr>
                            </a:outerShdw>
                          </a:effectLst>
                        </a:rPr>
                        <a:t>st</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loss of price premium</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2</a:t>
                      </a:r>
                      <a:r>
                        <a:rPr lang="en-US" sz="1800" baseline="30000" dirty="0" smtClean="0">
                          <a:effectLst>
                            <a:outerShdw blurRad="50800" dist="38100" dir="2700000" algn="tl" rotWithShape="0">
                              <a:prstClr val="black">
                                <a:alpha val="40000"/>
                              </a:prstClr>
                            </a:outerShdw>
                          </a:effectLst>
                        </a:rPr>
                        <a:t>nd</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loss of access to premium markets</a:t>
                      </a:r>
                      <a:endParaRPr lang="en-ZA" sz="1800" dirty="0">
                        <a:effectLst>
                          <a:outerShdw blurRad="50800" dist="38100" dir="2700000" algn="tl" rotWithShape="0">
                            <a:prstClr val="black">
                              <a:alpha val="40000"/>
                            </a:prstClr>
                          </a:outerShdw>
                        </a:effectLst>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48888712"/>
              </p:ext>
            </p:extLst>
          </p:nvPr>
        </p:nvGraphicFramePr>
        <p:xfrm>
          <a:off x="915006" y="2373328"/>
          <a:ext cx="7439331" cy="1752600"/>
        </p:xfrm>
        <a:graphic>
          <a:graphicData uri="http://schemas.openxmlformats.org/drawingml/2006/table">
            <a:tbl>
              <a:tblPr firstRow="1" bandRow="1">
                <a:tableStyleId>{1FECB4D8-DB02-4DC6-A0A2-4F2EBAE1DC90}</a:tableStyleId>
              </a:tblPr>
              <a:tblGrid>
                <a:gridCol w="1357440"/>
                <a:gridCol w="6081891"/>
              </a:tblGrid>
              <a:tr h="370840">
                <a:tc>
                  <a:txBody>
                    <a:bodyPr/>
                    <a:lstStyle/>
                    <a:p>
                      <a:r>
                        <a:rPr lang="en-US" sz="1800" dirty="0" smtClean="0">
                          <a:effectLst>
                            <a:outerShdw blurRad="50800" dist="38100" dir="2700000" algn="tl" rotWithShape="0">
                              <a:prstClr val="black">
                                <a:alpha val="40000"/>
                              </a:prstClr>
                            </a:outerShdw>
                          </a:effectLst>
                        </a:rPr>
                        <a:t>Period</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Result</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1</a:t>
                      </a:r>
                      <a:r>
                        <a:rPr lang="en-US" sz="1800" baseline="30000" dirty="0" smtClean="0">
                          <a:effectLst>
                            <a:outerShdw blurRad="50800" dist="38100" dir="2700000" algn="tl" rotWithShape="0">
                              <a:prstClr val="black">
                                <a:alpha val="40000"/>
                              </a:prstClr>
                            </a:outerShdw>
                          </a:effectLst>
                        </a:rPr>
                        <a:t>st</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loss of price premium</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2</a:t>
                      </a:r>
                      <a:r>
                        <a:rPr lang="en-US" sz="1800" baseline="30000" dirty="0" smtClean="0">
                          <a:effectLst>
                            <a:outerShdw blurRad="50800" dist="38100" dir="2700000" algn="tl" rotWithShape="0">
                              <a:prstClr val="black">
                                <a:alpha val="40000"/>
                              </a:prstClr>
                            </a:outerShdw>
                          </a:effectLst>
                        </a:rPr>
                        <a:t>nd</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loss of access to premium markets</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3</a:t>
                      </a:r>
                      <a:r>
                        <a:rPr lang="en-US" sz="1800" baseline="30000" dirty="0" smtClean="0">
                          <a:effectLst>
                            <a:outerShdw blurRad="50800" dist="38100" dir="2700000" algn="tl" rotWithShape="0">
                              <a:prstClr val="black">
                                <a:alpha val="40000"/>
                              </a:prstClr>
                            </a:outerShdw>
                          </a:effectLst>
                        </a:rPr>
                        <a:t>rd</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substitution of value-added to basic product types in the product mix </a:t>
                      </a:r>
                      <a:endParaRPr lang="en-ZA" sz="1800" dirty="0">
                        <a:effectLst>
                          <a:outerShdw blurRad="50800" dist="38100" dir="2700000" algn="tl" rotWithShape="0">
                            <a:prstClr val="black">
                              <a:alpha val="40000"/>
                            </a:prstClr>
                          </a:outerShdw>
                        </a:effectLst>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62798580"/>
              </p:ext>
            </p:extLst>
          </p:nvPr>
        </p:nvGraphicFramePr>
        <p:xfrm>
          <a:off x="915125" y="2366075"/>
          <a:ext cx="7439331" cy="2123440"/>
        </p:xfrm>
        <a:graphic>
          <a:graphicData uri="http://schemas.openxmlformats.org/drawingml/2006/table">
            <a:tbl>
              <a:tblPr firstRow="1" bandRow="1">
                <a:tableStyleId>{1FECB4D8-DB02-4DC6-A0A2-4F2EBAE1DC90}</a:tableStyleId>
              </a:tblPr>
              <a:tblGrid>
                <a:gridCol w="1357440"/>
                <a:gridCol w="6081891"/>
              </a:tblGrid>
              <a:tr h="370840">
                <a:tc>
                  <a:txBody>
                    <a:bodyPr/>
                    <a:lstStyle/>
                    <a:p>
                      <a:r>
                        <a:rPr lang="en-US" sz="1800" dirty="0" smtClean="0">
                          <a:effectLst>
                            <a:outerShdw blurRad="50800" dist="38100" dir="2700000" algn="tl" rotWithShape="0">
                              <a:prstClr val="black">
                                <a:alpha val="40000"/>
                              </a:prstClr>
                            </a:outerShdw>
                          </a:effectLst>
                        </a:rPr>
                        <a:t>Period</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Result</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1</a:t>
                      </a:r>
                      <a:r>
                        <a:rPr lang="en-US" sz="1800" baseline="30000" dirty="0" smtClean="0">
                          <a:effectLst>
                            <a:outerShdw blurRad="50800" dist="38100" dir="2700000" algn="tl" rotWithShape="0">
                              <a:prstClr val="black">
                                <a:alpha val="40000"/>
                              </a:prstClr>
                            </a:outerShdw>
                          </a:effectLst>
                        </a:rPr>
                        <a:t>st</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loss of price premium</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2</a:t>
                      </a:r>
                      <a:r>
                        <a:rPr lang="en-US" sz="1800" baseline="30000" dirty="0" smtClean="0">
                          <a:effectLst>
                            <a:outerShdw blurRad="50800" dist="38100" dir="2700000" algn="tl" rotWithShape="0">
                              <a:prstClr val="black">
                                <a:alpha val="40000"/>
                              </a:prstClr>
                            </a:outerShdw>
                          </a:effectLst>
                        </a:rPr>
                        <a:t>nd</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loss of access to premium markets</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3</a:t>
                      </a:r>
                      <a:r>
                        <a:rPr lang="en-US" sz="1800" baseline="30000" dirty="0" smtClean="0">
                          <a:effectLst>
                            <a:outerShdw blurRad="50800" dist="38100" dir="2700000" algn="tl" rotWithShape="0">
                              <a:prstClr val="black">
                                <a:alpha val="40000"/>
                              </a:prstClr>
                            </a:outerShdw>
                          </a:effectLst>
                        </a:rPr>
                        <a:t>rd</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substitution of value-added to basic product types in the product mix </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4</a:t>
                      </a:r>
                      <a:r>
                        <a:rPr lang="en-US" sz="1800" baseline="30000" dirty="0" smtClean="0">
                          <a:effectLst>
                            <a:outerShdw blurRad="50800" dist="38100" dir="2700000" algn="tl" rotWithShape="0">
                              <a:prstClr val="black">
                                <a:alpha val="40000"/>
                              </a:prstClr>
                            </a:outerShdw>
                          </a:effectLst>
                        </a:rPr>
                        <a:t>th</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a dramatic shift of export volume into the domestic market</a:t>
                      </a:r>
                      <a:endParaRPr lang="en-ZA" sz="1800" dirty="0">
                        <a:effectLst>
                          <a:outerShdw blurRad="50800" dist="38100" dir="2700000" algn="tl" rotWithShape="0">
                            <a:prstClr val="black">
                              <a:alpha val="40000"/>
                            </a:prstClr>
                          </a:outerShdw>
                        </a:effectLst>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64466229"/>
              </p:ext>
            </p:extLst>
          </p:nvPr>
        </p:nvGraphicFramePr>
        <p:xfrm>
          <a:off x="916017" y="2364224"/>
          <a:ext cx="7439331" cy="2494280"/>
        </p:xfrm>
        <a:graphic>
          <a:graphicData uri="http://schemas.openxmlformats.org/drawingml/2006/table">
            <a:tbl>
              <a:tblPr firstRow="1" bandRow="1">
                <a:tableStyleId>{1FECB4D8-DB02-4DC6-A0A2-4F2EBAE1DC90}</a:tableStyleId>
              </a:tblPr>
              <a:tblGrid>
                <a:gridCol w="1357440"/>
                <a:gridCol w="6081891"/>
              </a:tblGrid>
              <a:tr h="370840">
                <a:tc>
                  <a:txBody>
                    <a:bodyPr/>
                    <a:lstStyle/>
                    <a:p>
                      <a:r>
                        <a:rPr lang="en-US" sz="1800" dirty="0" smtClean="0">
                          <a:effectLst>
                            <a:outerShdw blurRad="50800" dist="38100" dir="2700000" algn="tl" rotWithShape="0">
                              <a:prstClr val="black">
                                <a:alpha val="40000"/>
                              </a:prstClr>
                            </a:outerShdw>
                          </a:effectLst>
                        </a:rPr>
                        <a:t>Period</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Result</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1</a:t>
                      </a:r>
                      <a:r>
                        <a:rPr lang="en-US" sz="1800" baseline="30000" dirty="0" smtClean="0">
                          <a:effectLst>
                            <a:outerShdw blurRad="50800" dist="38100" dir="2700000" algn="tl" rotWithShape="0">
                              <a:prstClr val="black">
                                <a:alpha val="40000"/>
                              </a:prstClr>
                            </a:outerShdw>
                          </a:effectLst>
                        </a:rPr>
                        <a:t>st</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loss of price premium</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2</a:t>
                      </a:r>
                      <a:r>
                        <a:rPr lang="en-US" sz="1800" baseline="30000" dirty="0" smtClean="0">
                          <a:effectLst>
                            <a:outerShdw blurRad="50800" dist="38100" dir="2700000" algn="tl" rotWithShape="0">
                              <a:prstClr val="black">
                                <a:alpha val="40000"/>
                              </a:prstClr>
                            </a:outerShdw>
                          </a:effectLst>
                        </a:rPr>
                        <a:t>nd</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loss of access to premium markets</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3</a:t>
                      </a:r>
                      <a:r>
                        <a:rPr lang="en-US" sz="1800" baseline="30000" dirty="0" smtClean="0">
                          <a:effectLst>
                            <a:outerShdw blurRad="50800" dist="38100" dir="2700000" algn="tl" rotWithShape="0">
                              <a:prstClr val="black">
                                <a:alpha val="40000"/>
                              </a:prstClr>
                            </a:outerShdw>
                          </a:effectLst>
                        </a:rPr>
                        <a:t>rd</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substitution of value-added to basic product types in the product mix </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4</a:t>
                      </a:r>
                      <a:r>
                        <a:rPr lang="en-US" sz="1800" baseline="30000" dirty="0" smtClean="0">
                          <a:effectLst>
                            <a:outerShdw blurRad="50800" dist="38100" dir="2700000" algn="tl" rotWithShape="0">
                              <a:prstClr val="black">
                                <a:alpha val="40000"/>
                              </a:prstClr>
                            </a:outerShdw>
                          </a:effectLst>
                        </a:rPr>
                        <a:t>th</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a dramatic shift of export volume into the domestic market</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5</a:t>
                      </a:r>
                      <a:r>
                        <a:rPr lang="en-US" sz="1800" baseline="30000" dirty="0" smtClean="0">
                          <a:effectLst>
                            <a:outerShdw blurRad="50800" dist="38100" dir="2700000" algn="tl" rotWithShape="0">
                              <a:prstClr val="black">
                                <a:alpha val="40000"/>
                              </a:prstClr>
                            </a:outerShdw>
                          </a:effectLst>
                        </a:rPr>
                        <a:t>th</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Continued shift to domestic markets</a:t>
                      </a:r>
                      <a:endParaRPr lang="en-ZA" sz="1800" dirty="0">
                        <a:effectLst>
                          <a:outerShdw blurRad="50800" dist="38100" dir="2700000" algn="tl" rotWithShape="0">
                            <a:prstClr val="black">
                              <a:alpha val="40000"/>
                            </a:prstClr>
                          </a:outerShdw>
                        </a:effectLst>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56978932"/>
              </p:ext>
            </p:extLst>
          </p:nvPr>
        </p:nvGraphicFramePr>
        <p:xfrm>
          <a:off x="913691" y="2371393"/>
          <a:ext cx="7439331" cy="741680"/>
        </p:xfrm>
        <a:graphic>
          <a:graphicData uri="http://schemas.openxmlformats.org/drawingml/2006/table">
            <a:tbl>
              <a:tblPr firstRow="1" bandRow="1">
                <a:tableStyleId>{1FECB4D8-DB02-4DC6-A0A2-4F2EBAE1DC90}</a:tableStyleId>
              </a:tblPr>
              <a:tblGrid>
                <a:gridCol w="1357440"/>
                <a:gridCol w="6081891"/>
              </a:tblGrid>
              <a:tr h="370840">
                <a:tc>
                  <a:txBody>
                    <a:bodyPr/>
                    <a:lstStyle/>
                    <a:p>
                      <a:r>
                        <a:rPr lang="en-US" sz="1800" dirty="0" smtClean="0">
                          <a:effectLst>
                            <a:outerShdw blurRad="50800" dist="38100" dir="2700000" algn="tl" rotWithShape="0">
                              <a:prstClr val="black">
                                <a:alpha val="40000"/>
                              </a:prstClr>
                            </a:outerShdw>
                          </a:effectLst>
                        </a:rPr>
                        <a:t>Period</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Result</a:t>
                      </a:r>
                      <a:endParaRPr lang="en-ZA" sz="1800" dirty="0">
                        <a:effectLst>
                          <a:outerShdw blurRad="50800" dist="38100" dir="2700000" algn="tl" rotWithShape="0">
                            <a:prstClr val="black">
                              <a:alpha val="40000"/>
                            </a:prstClr>
                          </a:outerShdw>
                        </a:effectLst>
                      </a:endParaRPr>
                    </a:p>
                  </a:txBody>
                  <a:tcPr/>
                </a:tc>
              </a:tr>
              <a:tr h="370840">
                <a:tc>
                  <a:txBody>
                    <a:bodyPr/>
                    <a:lstStyle/>
                    <a:p>
                      <a:r>
                        <a:rPr lang="en-US" sz="1800" dirty="0" smtClean="0">
                          <a:effectLst>
                            <a:outerShdw blurRad="50800" dist="38100" dir="2700000" algn="tl" rotWithShape="0">
                              <a:prstClr val="black">
                                <a:alpha val="40000"/>
                              </a:prstClr>
                            </a:outerShdw>
                          </a:effectLst>
                        </a:rPr>
                        <a:t>1</a:t>
                      </a:r>
                      <a:r>
                        <a:rPr lang="en-US" sz="1800" baseline="30000" dirty="0" smtClean="0">
                          <a:effectLst>
                            <a:outerShdw blurRad="50800" dist="38100" dir="2700000" algn="tl" rotWithShape="0">
                              <a:prstClr val="black">
                                <a:alpha val="40000"/>
                              </a:prstClr>
                            </a:outerShdw>
                          </a:effectLst>
                        </a:rPr>
                        <a:t>st</a:t>
                      </a:r>
                      <a:r>
                        <a:rPr lang="en-US" sz="1800" dirty="0" smtClean="0">
                          <a:effectLst>
                            <a:outerShdw blurRad="50800" dist="38100" dir="2700000" algn="tl" rotWithShape="0">
                              <a:prstClr val="black">
                                <a:alpha val="40000"/>
                              </a:prstClr>
                            </a:outerShdw>
                          </a:effectLst>
                        </a:rPr>
                        <a:t> Year</a:t>
                      </a:r>
                      <a:endParaRPr lang="en-ZA" sz="1800" dirty="0">
                        <a:effectLst>
                          <a:outerShdw blurRad="50800" dist="38100" dir="2700000" algn="tl" rotWithShape="0">
                            <a:prstClr val="black">
                              <a:alpha val="40000"/>
                            </a:prstClr>
                          </a:outerShdw>
                        </a:effectLst>
                      </a:endParaRPr>
                    </a:p>
                  </a:txBody>
                  <a:tcPr/>
                </a:tc>
                <a:tc>
                  <a:txBody>
                    <a:bodyPr/>
                    <a:lstStyle/>
                    <a:p>
                      <a:r>
                        <a:rPr lang="en-US" sz="1800" dirty="0" smtClean="0">
                          <a:effectLst>
                            <a:outerShdw blurRad="50800" dist="38100" dir="2700000" algn="tl" rotWithShape="0">
                              <a:prstClr val="black">
                                <a:alpha val="40000"/>
                              </a:prstClr>
                            </a:outerShdw>
                          </a:effectLst>
                        </a:rPr>
                        <a:t>loss of price premium</a:t>
                      </a:r>
                      <a:endParaRPr lang="en-ZA" sz="1800" dirty="0">
                        <a:effectLst>
                          <a:outerShdw blurRad="50800" dist="38100" dir="2700000" algn="tl" rotWithShape="0">
                            <a:prstClr val="black">
                              <a:alpha val="40000"/>
                            </a:prstClr>
                          </a:outerShdw>
                        </a:effectLst>
                      </a:endParaRPr>
                    </a:p>
                  </a:txBody>
                  <a:tcPr/>
                </a:tc>
              </a:tr>
            </a:tbl>
          </a:graphicData>
        </a:graphic>
      </p:graphicFrame>
      <p:sp>
        <p:nvSpPr>
          <p:cNvPr id="2" name="Content Placeholder 1"/>
          <p:cNvSpPr>
            <a:spLocks noGrp="1"/>
          </p:cNvSpPr>
          <p:nvPr>
            <p:ph sz="quarter" idx="4294967295"/>
          </p:nvPr>
        </p:nvSpPr>
        <p:spPr>
          <a:xfrm>
            <a:off x="307181" y="1138975"/>
            <a:ext cx="8529638" cy="907316"/>
          </a:xfrm>
          <a:prstGeom prst="rect">
            <a:avLst/>
          </a:prstGeom>
        </p:spPr>
        <p:txBody>
          <a:bodyPr/>
          <a:lstStyle/>
          <a:p>
            <a:r>
              <a:rPr lang="en-US" sz="1800" dirty="0" smtClean="0">
                <a:effectLst>
                  <a:outerShdw blurRad="50800" dist="38100" dir="2700000" algn="tl" rotWithShape="0">
                    <a:prstClr val="black">
                      <a:alpha val="40000"/>
                    </a:prstClr>
                  </a:outerShdw>
                </a:effectLst>
              </a:rPr>
              <a:t>We look at the </a:t>
            </a:r>
            <a:r>
              <a:rPr lang="en-US" sz="1800" dirty="0">
                <a:effectLst>
                  <a:outerShdw blurRad="50800" dist="38100" dir="2700000" algn="tl" rotWithShape="0">
                    <a:prstClr val="black">
                      <a:alpha val="40000"/>
                    </a:prstClr>
                  </a:outerShdw>
                </a:effectLst>
              </a:rPr>
              <a:t>impacts of successive scenarios </a:t>
            </a:r>
            <a:r>
              <a:rPr lang="en-US" sz="1800" dirty="0" smtClean="0">
                <a:effectLst>
                  <a:outerShdw blurRad="50800" dist="38100" dir="2700000" algn="tl" rotWithShape="0">
                    <a:prstClr val="black">
                      <a:alpha val="40000"/>
                    </a:prstClr>
                  </a:outerShdw>
                </a:effectLst>
              </a:rPr>
              <a:t>which were </a:t>
            </a:r>
            <a:r>
              <a:rPr lang="en-US" sz="1800" dirty="0">
                <a:effectLst>
                  <a:outerShdw blurRad="50800" dist="38100" dir="2700000" algn="tl" rotWithShape="0">
                    <a:prstClr val="black">
                      <a:alpha val="40000"/>
                    </a:prstClr>
                  </a:outerShdw>
                </a:effectLst>
              </a:rPr>
              <a:t>combined over </a:t>
            </a:r>
            <a:r>
              <a:rPr lang="en-US" sz="1800" dirty="0" smtClean="0">
                <a:effectLst>
                  <a:outerShdw blurRad="50800" dist="38100" dir="2700000" algn="tl" rotWithShape="0">
                    <a:prstClr val="black">
                      <a:alpha val="40000"/>
                    </a:prstClr>
                  </a:outerShdw>
                </a:effectLst>
              </a:rPr>
              <a:t>a period </a:t>
            </a:r>
            <a:r>
              <a:rPr lang="en-US" sz="1800" dirty="0">
                <a:effectLst>
                  <a:outerShdw blurRad="50800" dist="38100" dir="2700000" algn="tl" rotWithShape="0">
                    <a:prstClr val="black">
                      <a:alpha val="40000"/>
                    </a:prstClr>
                  </a:outerShdw>
                </a:effectLst>
              </a:rPr>
              <a:t>of 5 years by simulating the following impacts:</a:t>
            </a:r>
            <a:r>
              <a:rPr lang="en-US" dirty="0">
                <a:effectLst>
                  <a:outerShdw blurRad="50800" dist="38100" dir="2700000" algn="tl" rotWithShape="0">
                    <a:prstClr val="black">
                      <a:alpha val="40000"/>
                    </a:prstClr>
                  </a:outerShdw>
                </a:effectLst>
              </a:rPr>
              <a:t> </a:t>
            </a:r>
          </a:p>
          <a:p>
            <a:endParaRPr lang="en-ZA" dirty="0">
              <a:effectLst>
                <a:outerShdw blurRad="50800" dist="38100" dir="2700000" algn="tl" rotWithShape="0">
                  <a:prstClr val="black">
                    <a:alpha val="40000"/>
                  </a:prstClr>
                </a:outerShdw>
              </a:effectLst>
            </a:endParaRPr>
          </a:p>
        </p:txBody>
      </p:sp>
      <p:sp>
        <p:nvSpPr>
          <p:cNvPr id="10"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The Successive Scenarios</a:t>
            </a:r>
          </a:p>
        </p:txBody>
      </p:sp>
      <p:grpSp>
        <p:nvGrpSpPr>
          <p:cNvPr id="16" name="Group 15"/>
          <p:cNvGrpSpPr/>
          <p:nvPr/>
        </p:nvGrpSpPr>
        <p:grpSpPr>
          <a:xfrm>
            <a:off x="0" y="6456302"/>
            <a:ext cx="9284571" cy="401698"/>
            <a:chOff x="0" y="6456302"/>
            <a:chExt cx="9284571" cy="401698"/>
          </a:xfrm>
        </p:grpSpPr>
        <p:grpSp>
          <p:nvGrpSpPr>
            <p:cNvPr id="17" name="Group 16"/>
            <p:cNvGrpSpPr/>
            <p:nvPr/>
          </p:nvGrpSpPr>
          <p:grpSpPr>
            <a:xfrm>
              <a:off x="0" y="6456302"/>
              <a:ext cx="9284571" cy="401698"/>
              <a:chOff x="0" y="6456302"/>
              <a:chExt cx="9284571" cy="401698"/>
            </a:xfrm>
          </p:grpSpPr>
          <p:sp>
            <p:nvSpPr>
              <p:cNvPr id="19"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20"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1" name="Picture 20"/>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004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2921083" y="472171"/>
            <a:ext cx="3366551" cy="6056533"/>
          </a:xfrm>
          <a:prstGeom prst="rect">
            <a:avLst/>
          </a:prstGeom>
        </p:spPr>
      </p:pic>
      <p:pic>
        <p:nvPicPr>
          <p:cNvPr id="26" name="Picture 25"/>
          <p:cNvPicPr>
            <a:picLocks noChangeAspect="1"/>
          </p:cNvPicPr>
          <p:nvPr/>
        </p:nvPicPr>
        <p:blipFill>
          <a:blip r:embed="rId4"/>
          <a:stretch>
            <a:fillRect/>
          </a:stretch>
        </p:blipFill>
        <p:spPr>
          <a:xfrm>
            <a:off x="2890781" y="474977"/>
            <a:ext cx="3391251" cy="5736038"/>
          </a:xfrm>
          <a:prstGeom prst="rect">
            <a:avLst/>
          </a:prstGeom>
        </p:spPr>
      </p:pic>
      <p:pic>
        <p:nvPicPr>
          <p:cNvPr id="27" name="Picture 26"/>
          <p:cNvPicPr>
            <a:picLocks noChangeAspect="1"/>
          </p:cNvPicPr>
          <p:nvPr/>
        </p:nvPicPr>
        <p:blipFill>
          <a:blip r:embed="rId5"/>
          <a:stretch>
            <a:fillRect/>
          </a:stretch>
        </p:blipFill>
        <p:spPr>
          <a:xfrm>
            <a:off x="2857620" y="490070"/>
            <a:ext cx="3413207" cy="5736038"/>
          </a:xfrm>
          <a:prstGeom prst="rect">
            <a:avLst/>
          </a:prstGeom>
        </p:spPr>
      </p:pic>
      <p:pic>
        <p:nvPicPr>
          <p:cNvPr id="28" name="Picture 27"/>
          <p:cNvPicPr>
            <a:picLocks noChangeAspect="1"/>
          </p:cNvPicPr>
          <p:nvPr/>
        </p:nvPicPr>
        <p:blipFill>
          <a:blip r:embed="rId6"/>
          <a:stretch>
            <a:fillRect/>
          </a:stretch>
        </p:blipFill>
        <p:spPr>
          <a:xfrm>
            <a:off x="2902900" y="498569"/>
            <a:ext cx="3390337" cy="5736038"/>
          </a:xfrm>
          <a:prstGeom prst="rect">
            <a:avLst/>
          </a:prstGeom>
        </p:spPr>
      </p:pic>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Scenarios assumptions</a:t>
            </a:r>
          </a:p>
        </p:txBody>
      </p:sp>
      <p:grpSp>
        <p:nvGrpSpPr>
          <p:cNvPr id="15" name="Group 14"/>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7"/>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pic>
        <p:nvPicPr>
          <p:cNvPr id="31" name="Picture 30"/>
          <p:cNvPicPr>
            <a:picLocks noChangeAspect="1"/>
          </p:cNvPicPr>
          <p:nvPr/>
        </p:nvPicPr>
        <p:blipFill rotWithShape="1">
          <a:blip r:embed="rId9"/>
          <a:srcRect t="24145" r="4819" b="17953"/>
          <a:stretch/>
        </p:blipFill>
        <p:spPr>
          <a:xfrm>
            <a:off x="6765318" y="4929809"/>
            <a:ext cx="2330974" cy="1431234"/>
          </a:xfrm>
          <a:prstGeom prst="rect">
            <a:avLst/>
          </a:prstGeom>
        </p:spPr>
      </p:pic>
    </p:spTree>
    <p:extLst>
      <p:ext uri="{BB962C8B-B14F-4D97-AF65-F5344CB8AC3E}">
        <p14:creationId xmlns:p14="http://schemas.microsoft.com/office/powerpoint/2010/main" val="206576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503" r="1708" b="4217"/>
          <a:stretch/>
        </p:blipFill>
        <p:spPr>
          <a:xfrm>
            <a:off x="1021687" y="510219"/>
            <a:ext cx="6993784" cy="5599611"/>
          </a:xfrm>
          <a:prstGeom prst="rect">
            <a:avLst/>
          </a:prstGeom>
        </p:spPr>
      </p:pic>
      <p:cxnSp>
        <p:nvCxnSpPr>
          <p:cNvPr id="22" name="Straight Arrow Connector 21"/>
          <p:cNvCxnSpPr/>
          <p:nvPr/>
        </p:nvCxnSpPr>
        <p:spPr>
          <a:xfrm>
            <a:off x="3714974" y="2120439"/>
            <a:ext cx="0" cy="874395"/>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747349" y="3084667"/>
            <a:ext cx="317505" cy="174602"/>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4"/>
          <a:srcRect l="1449" r="2229" b="4378"/>
          <a:stretch/>
        </p:blipFill>
        <p:spPr>
          <a:xfrm>
            <a:off x="775063" y="429709"/>
            <a:ext cx="7532914" cy="5735960"/>
          </a:xfrm>
          <a:prstGeom prst="rect">
            <a:avLst/>
          </a:prstGeom>
        </p:spPr>
      </p:pic>
      <p:cxnSp>
        <p:nvCxnSpPr>
          <p:cNvPr id="20" name="Straight Arrow Connector 19"/>
          <p:cNvCxnSpPr/>
          <p:nvPr/>
        </p:nvCxnSpPr>
        <p:spPr>
          <a:xfrm>
            <a:off x="3265714" y="2020901"/>
            <a:ext cx="0" cy="337743"/>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304134" y="2397418"/>
            <a:ext cx="3534656" cy="164438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a:solidFill>
                  <a:schemeClr val="bg1"/>
                </a:solidFill>
                <a:effectLst>
                  <a:outerShdw blurRad="38100" dist="38100" dir="2700000" algn="tl">
                    <a:srgbClr val="000000"/>
                  </a:outerShdw>
                </a:effectLst>
                <a:latin typeface="AvantGarde Md BT" pitchFamily="34" charset="0"/>
              </a:rPr>
              <a:t>Hake </a:t>
            </a:r>
            <a:r>
              <a:rPr lang="en-ZA" sz="1800" b="1" kern="0" dirty="0" smtClean="0">
                <a:solidFill>
                  <a:schemeClr val="bg1"/>
                </a:solidFill>
                <a:effectLst>
                  <a:outerShdw blurRad="38100" dist="38100" dir="2700000" algn="tl">
                    <a:srgbClr val="000000"/>
                  </a:outerShdw>
                </a:effectLst>
                <a:latin typeface="AvantGarde Md BT" pitchFamily="34" charset="0"/>
              </a:rPr>
              <a:t>domestic demand schedules (response to scenarios)</a:t>
            </a:r>
          </a:p>
        </p:txBody>
      </p:sp>
      <p:grpSp>
        <p:nvGrpSpPr>
          <p:cNvPr id="14" name="Group 13"/>
          <p:cNvGrpSpPr/>
          <p:nvPr/>
        </p:nvGrpSpPr>
        <p:grpSpPr>
          <a:xfrm>
            <a:off x="0" y="6456302"/>
            <a:ext cx="9284571" cy="401698"/>
            <a:chOff x="0" y="6456302"/>
            <a:chExt cx="9284571" cy="401698"/>
          </a:xfrm>
        </p:grpSpPr>
        <p:grpSp>
          <p:nvGrpSpPr>
            <p:cNvPr id="15" name="Group 14"/>
            <p:cNvGrpSpPr/>
            <p:nvPr/>
          </p:nvGrpSpPr>
          <p:grpSpPr>
            <a:xfrm>
              <a:off x="0" y="6456302"/>
              <a:ext cx="9284571" cy="401698"/>
              <a:chOff x="0" y="6456302"/>
              <a:chExt cx="9284571" cy="401698"/>
            </a:xfrm>
          </p:grpSpPr>
          <p:sp>
            <p:nvSpPr>
              <p:cNvPr id="17"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8"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19" name="Picture 18"/>
              <p:cNvPicPr>
                <a:picLocks noChangeAspect="1"/>
              </p:cNvPicPr>
              <p:nvPr/>
            </p:nvPicPr>
            <p:blipFill>
              <a:blip r:embed="rId5"/>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3799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trips(downLef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Left)">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strips(downLeft)">
                                      <p:cBhvr>
                                        <p:cTn id="4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571" y="1151206"/>
            <a:ext cx="8820000" cy="4862934"/>
          </a:xfrm>
          <a:prstGeom prst="rect">
            <a:avLst/>
          </a:prstGeom>
        </p:spPr>
      </p:pic>
      <p:sp>
        <p:nvSpPr>
          <p:cNvPr id="6" name="Oval 5"/>
          <p:cNvSpPr/>
          <p:nvPr/>
        </p:nvSpPr>
        <p:spPr>
          <a:xfrm>
            <a:off x="6375932" y="3343749"/>
            <a:ext cx="928048" cy="475399"/>
          </a:xfrm>
          <a:prstGeom prst="ellipse">
            <a:avLst/>
          </a:prstGeom>
          <a:no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cxnSp>
        <p:nvCxnSpPr>
          <p:cNvPr id="8" name="Straight Arrow Connector 7"/>
          <p:cNvCxnSpPr/>
          <p:nvPr/>
        </p:nvCxnSpPr>
        <p:spPr>
          <a:xfrm>
            <a:off x="5674070" y="4417612"/>
            <a:ext cx="0" cy="137842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7399395" y="4417612"/>
            <a:ext cx="0" cy="1378424"/>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8032523" y="3343749"/>
            <a:ext cx="928048" cy="475399"/>
          </a:xfrm>
          <a:prstGeom prst="ellipse">
            <a:avLst/>
          </a:prstGeom>
          <a:noFill/>
          <a:ln w="190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Scenarios Summary</a:t>
            </a:r>
          </a:p>
        </p:txBody>
      </p:sp>
      <p:grpSp>
        <p:nvGrpSpPr>
          <p:cNvPr id="17" name="Group 16"/>
          <p:cNvGrpSpPr/>
          <p:nvPr/>
        </p:nvGrpSpPr>
        <p:grpSpPr>
          <a:xfrm>
            <a:off x="0" y="6456302"/>
            <a:ext cx="9284571" cy="401698"/>
            <a:chOff x="0" y="6456302"/>
            <a:chExt cx="9284571" cy="401698"/>
          </a:xfrm>
        </p:grpSpPr>
        <p:grpSp>
          <p:nvGrpSpPr>
            <p:cNvPr id="18" name="Group 17"/>
            <p:cNvGrpSpPr/>
            <p:nvPr/>
          </p:nvGrpSpPr>
          <p:grpSpPr>
            <a:xfrm>
              <a:off x="0" y="6456302"/>
              <a:ext cx="9284571" cy="401698"/>
              <a:chOff x="0" y="6456302"/>
              <a:chExt cx="9284571" cy="401698"/>
            </a:xfrm>
          </p:grpSpPr>
          <p:sp>
            <p:nvSpPr>
              <p:cNvPr id="20"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21"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2" name="Picture 21"/>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13370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My Documents\MSC\Images\Hake Fishermen_small.jpg"/>
          <p:cNvPicPr>
            <a:picLocks noGrp="1" noChangeAspect="1" noChangeArrowheads="1"/>
          </p:cNvPicPr>
          <p:nvPr>
            <p:ph sz="quarter"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5207527" y="3682314"/>
            <a:ext cx="3724275" cy="24812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Z:\My Documents\MSC\Images\SA Hake\ForestLily_CapeTown_Jul03_copyright_IJ.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78184" y="759407"/>
            <a:ext cx="3753618" cy="24961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SA </a:t>
            </a:r>
            <a:r>
              <a:rPr lang="en-ZA" sz="1800" b="1" kern="0" dirty="0">
                <a:solidFill>
                  <a:schemeClr val="bg1"/>
                </a:solidFill>
                <a:effectLst>
                  <a:outerShdw blurRad="38100" dist="38100" dir="2700000" algn="tl">
                    <a:srgbClr val="000000"/>
                  </a:outerShdw>
                </a:effectLst>
                <a:latin typeface="AvantGarde Md BT" pitchFamily="34" charset="0"/>
              </a:rPr>
              <a:t>Hake </a:t>
            </a:r>
            <a:r>
              <a:rPr lang="en-ZA" sz="1800" b="1" kern="0" dirty="0" smtClean="0">
                <a:solidFill>
                  <a:schemeClr val="bg1"/>
                </a:solidFill>
                <a:effectLst>
                  <a:outerShdw blurRad="38100" dist="38100" dir="2700000" algn="tl">
                    <a:srgbClr val="000000"/>
                  </a:outerShdw>
                </a:effectLst>
                <a:latin typeface="AvantGarde Md BT" pitchFamily="34" charset="0"/>
              </a:rPr>
              <a:t>Trawl - Background</a:t>
            </a:r>
          </a:p>
        </p:txBody>
      </p:sp>
      <p:sp>
        <p:nvSpPr>
          <p:cNvPr id="12" name="Rectangle 3"/>
          <p:cNvSpPr txBox="1">
            <a:spLocks noChangeArrowheads="1"/>
          </p:cNvSpPr>
          <p:nvPr/>
        </p:nvSpPr>
        <p:spPr>
          <a:xfrm>
            <a:off x="316736" y="769967"/>
            <a:ext cx="4109119" cy="5560844"/>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500"/>
              </a:spcBef>
              <a:spcAft>
                <a:spcPts val="500"/>
              </a:spcAft>
              <a:buSzPct val="125000"/>
            </a:pPr>
            <a:r>
              <a:rPr lang="en-ZA" sz="1800" dirty="0">
                <a:effectLst>
                  <a:outerShdw blurRad="50800" dist="38100" dir="2700000" algn="tl" rotWithShape="0">
                    <a:prstClr val="black">
                      <a:alpha val="40000"/>
                    </a:prstClr>
                  </a:outerShdw>
                </a:effectLst>
              </a:rPr>
              <a:t>Most valuable commercial fishery in South Africa (accounts for more than 50% of the value of South Africa's commercial </a:t>
            </a:r>
            <a:r>
              <a:rPr lang="en-ZA" sz="1800" dirty="0" smtClean="0">
                <a:effectLst>
                  <a:outerShdw blurRad="50800" dist="38100" dir="2700000" algn="tl" rotWithShape="0">
                    <a:prstClr val="black">
                      <a:alpha val="40000"/>
                    </a:prstClr>
                  </a:outerShdw>
                </a:effectLst>
              </a:rPr>
              <a:t>fisheries)</a:t>
            </a:r>
            <a:endParaRPr lang="fr-FR" sz="1800" dirty="0" smtClean="0">
              <a:effectLst>
                <a:outerShdw blurRad="50800" dist="38100" dir="2700000" algn="tl" rotWithShape="0">
                  <a:prstClr val="black">
                    <a:alpha val="40000"/>
                  </a:prstClr>
                </a:outerShdw>
              </a:effectLst>
            </a:endParaRPr>
          </a:p>
          <a:p>
            <a:pPr marL="180975" indent="-180975">
              <a:spcBef>
                <a:spcPts val="500"/>
              </a:spcBef>
              <a:spcAft>
                <a:spcPts val="500"/>
              </a:spcAft>
              <a:buSzPct val="125000"/>
            </a:pPr>
            <a:r>
              <a:rPr lang="en-ZA" sz="1800" dirty="0">
                <a:effectLst>
                  <a:outerShdw blurRad="50800" dist="38100" dir="2700000" algn="tl" rotWithShape="0">
                    <a:prstClr val="black">
                      <a:alpha val="40000"/>
                    </a:prstClr>
                  </a:outerShdw>
                </a:effectLst>
              </a:rPr>
              <a:t>Directly employing </a:t>
            </a:r>
            <a:r>
              <a:rPr lang="en-ZA" sz="1800" dirty="0" smtClean="0">
                <a:effectLst>
                  <a:outerShdw blurRad="50800" dist="38100" dir="2700000" algn="tl" rotWithShape="0">
                    <a:prstClr val="black">
                      <a:alpha val="40000"/>
                    </a:prstClr>
                  </a:outerShdw>
                </a:effectLst>
              </a:rPr>
              <a:t>6 653 </a:t>
            </a:r>
            <a:r>
              <a:rPr lang="en-ZA" sz="1800" dirty="0">
                <a:effectLst>
                  <a:outerShdw blurRad="50800" dist="38100" dir="2700000" algn="tl" rotWithShape="0">
                    <a:prstClr val="black">
                      <a:alpha val="40000"/>
                    </a:prstClr>
                  </a:outerShdw>
                </a:effectLst>
              </a:rPr>
              <a:t>men and women (37% of all fisheries employment</a:t>
            </a:r>
            <a:r>
              <a:rPr lang="en-ZA" sz="1800" dirty="0" smtClean="0">
                <a:effectLst>
                  <a:outerShdw blurRad="50800" dist="38100" dir="2700000" algn="tl" rotWithShape="0">
                    <a:prstClr val="black">
                      <a:alpha val="40000"/>
                    </a:prstClr>
                  </a:outerShdw>
                </a:effectLst>
              </a:rPr>
              <a:t>)</a:t>
            </a:r>
          </a:p>
          <a:p>
            <a:pPr marL="180975" indent="-180975">
              <a:spcBef>
                <a:spcPts val="500"/>
              </a:spcBef>
              <a:spcAft>
                <a:spcPts val="500"/>
              </a:spcAft>
              <a:buSzPct val="125000"/>
            </a:pPr>
            <a:r>
              <a:rPr lang="en-ZA" sz="1800" dirty="0" smtClean="0">
                <a:effectLst>
                  <a:outerShdw blurRad="50800" dist="38100" dir="2700000" algn="tl" rotWithShape="0">
                    <a:prstClr val="black">
                      <a:alpha val="40000"/>
                    </a:prstClr>
                  </a:outerShdw>
                </a:effectLst>
              </a:rPr>
              <a:t>It creates </a:t>
            </a:r>
            <a:r>
              <a:rPr lang="en-ZA" sz="1800" dirty="0">
                <a:effectLst>
                  <a:outerShdw blurRad="50800" dist="38100" dir="2700000" algn="tl" rotWithShape="0">
                    <a:prstClr val="black">
                      <a:alpha val="40000"/>
                    </a:prstClr>
                  </a:outerShdw>
                </a:effectLst>
              </a:rPr>
              <a:t>65 jobs for every thousand tons landed</a:t>
            </a:r>
            <a:endParaRPr lang="fr-FR" sz="1800" dirty="0" smtClean="0">
              <a:effectLst>
                <a:outerShdw blurRad="50800" dist="38100" dir="2700000" algn="tl" rotWithShape="0">
                  <a:prstClr val="black">
                    <a:alpha val="40000"/>
                  </a:prstClr>
                </a:outerShdw>
              </a:effectLst>
            </a:endParaRPr>
          </a:p>
          <a:p>
            <a:pPr marL="180975" indent="-180975">
              <a:spcBef>
                <a:spcPts val="500"/>
              </a:spcBef>
              <a:spcAft>
                <a:spcPts val="500"/>
              </a:spcAft>
              <a:buSzPct val="125000"/>
            </a:pPr>
            <a:r>
              <a:rPr lang="en-ZA" sz="1800" dirty="0" smtClean="0">
                <a:effectLst>
                  <a:outerShdw blurRad="50800" dist="38100" dir="2700000" algn="tl" rotWithShape="0">
                    <a:prstClr val="black">
                      <a:alpha val="40000"/>
                    </a:prstClr>
                  </a:outerShdw>
                </a:effectLst>
              </a:rPr>
              <a:t>Indirectly </a:t>
            </a:r>
            <a:r>
              <a:rPr lang="en-ZA" sz="1800" dirty="0">
                <a:effectLst>
                  <a:outerShdw blurRad="50800" dist="38100" dir="2700000" algn="tl" rotWithShape="0">
                    <a:prstClr val="black">
                      <a:alpha val="40000"/>
                    </a:prstClr>
                  </a:outerShdw>
                </a:effectLst>
              </a:rPr>
              <a:t>supporting a network of logistics companies, secondary processors and </a:t>
            </a:r>
            <a:r>
              <a:rPr lang="en-ZA" sz="1800" dirty="0" smtClean="0">
                <a:effectLst>
                  <a:outerShdw blurRad="50800" dist="38100" dir="2700000" algn="tl" rotWithShape="0">
                    <a:prstClr val="black">
                      <a:alpha val="40000"/>
                    </a:prstClr>
                  </a:outerShdw>
                </a:effectLst>
              </a:rPr>
              <a:t>exporters</a:t>
            </a:r>
          </a:p>
          <a:p>
            <a:pPr marL="180975" indent="-180975">
              <a:spcBef>
                <a:spcPts val="500"/>
              </a:spcBef>
              <a:spcAft>
                <a:spcPts val="500"/>
              </a:spcAft>
              <a:buSzPct val="125000"/>
            </a:pPr>
            <a:r>
              <a:rPr lang="en-ZA" sz="1800" dirty="0">
                <a:effectLst>
                  <a:outerShdw blurRad="50800" dist="38100" dir="2700000" algn="tl" rotWithShape="0">
                    <a:prstClr val="black">
                      <a:alpha val="40000"/>
                    </a:prstClr>
                  </a:outerShdw>
                </a:effectLst>
              </a:rPr>
              <a:t>Annual sales exceed R5.4 billion with total foreign exchange earnings of R3.5 </a:t>
            </a:r>
            <a:r>
              <a:rPr lang="en-ZA" sz="1800" dirty="0" smtClean="0">
                <a:effectLst>
                  <a:outerShdw blurRad="50800" dist="38100" dir="2700000" algn="tl" rotWithShape="0">
                    <a:prstClr val="black">
                      <a:alpha val="40000"/>
                    </a:prstClr>
                  </a:outerShdw>
                </a:effectLst>
              </a:rPr>
              <a:t>billion (more than 63</a:t>
            </a:r>
            <a:r>
              <a:rPr lang="en-ZA" sz="1800" dirty="0">
                <a:effectLst>
                  <a:outerShdw blurRad="50800" dist="38100" dir="2700000" algn="tl" rotWithShape="0">
                    <a:prstClr val="black">
                      <a:alpha val="40000"/>
                    </a:prstClr>
                  </a:outerShdw>
                </a:effectLst>
              </a:rPr>
              <a:t>% of the catch is </a:t>
            </a:r>
            <a:r>
              <a:rPr lang="en-ZA" sz="1800" dirty="0" smtClean="0">
                <a:effectLst>
                  <a:outerShdw blurRad="50800" dist="38100" dir="2700000" algn="tl" rotWithShape="0">
                    <a:prstClr val="black">
                      <a:alpha val="40000"/>
                    </a:prstClr>
                  </a:outerShdw>
                </a:effectLst>
              </a:rPr>
              <a:t>exported)</a:t>
            </a:r>
            <a:endParaRPr lang="en-ZA" sz="1800" dirty="0">
              <a:effectLst>
                <a:outerShdw blurRad="50800" dist="38100" dir="2700000" algn="tl" rotWithShape="0">
                  <a:prstClr val="black">
                    <a:alpha val="40000"/>
                  </a:prstClr>
                </a:outerShdw>
              </a:effectLst>
            </a:endParaRPr>
          </a:p>
          <a:p>
            <a:pPr marL="180975" indent="-180975">
              <a:spcBef>
                <a:spcPts val="500"/>
              </a:spcBef>
              <a:spcAft>
                <a:spcPts val="500"/>
              </a:spcAft>
              <a:buSzPct val="125000"/>
            </a:pPr>
            <a:endParaRPr lang="fr-FR" sz="1800" dirty="0" smtClean="0"/>
          </a:p>
          <a:p>
            <a:pPr marL="180975" indent="-180975">
              <a:spcBef>
                <a:spcPts val="500"/>
              </a:spcBef>
              <a:spcAft>
                <a:spcPts val="500"/>
              </a:spcAft>
              <a:buSzPct val="125000"/>
            </a:pPr>
            <a:endParaRPr lang="fr-FR" sz="1800" dirty="0" smtClean="0"/>
          </a:p>
          <a:p>
            <a:pPr marL="180975" indent="-180975">
              <a:spcBef>
                <a:spcPts val="500"/>
              </a:spcBef>
              <a:spcAft>
                <a:spcPts val="500"/>
              </a:spcAft>
              <a:buSzPct val="125000"/>
            </a:pPr>
            <a:endParaRPr lang="fr-FR" sz="1800" dirty="0" smtClean="0"/>
          </a:p>
          <a:p>
            <a:pPr marL="180975" indent="-180975">
              <a:spcBef>
                <a:spcPts val="500"/>
              </a:spcBef>
              <a:spcAft>
                <a:spcPts val="500"/>
              </a:spcAft>
              <a:buSzPct val="125000"/>
            </a:pPr>
            <a:endParaRPr lang="en-US" sz="1800" dirty="0" smtClean="0"/>
          </a:p>
          <a:p>
            <a:pPr marL="180975" indent="-180975">
              <a:spcBef>
                <a:spcPts val="500"/>
              </a:spcBef>
              <a:spcAft>
                <a:spcPts val="500"/>
              </a:spcAft>
              <a:buSzPct val="125000"/>
            </a:pPr>
            <a:endParaRPr lang="en-US" sz="1600" dirty="0" smtClean="0"/>
          </a:p>
          <a:p>
            <a:pPr marL="180975" indent="-180975">
              <a:spcBef>
                <a:spcPts val="500"/>
              </a:spcBef>
              <a:spcAft>
                <a:spcPts val="500"/>
              </a:spcAft>
              <a:buSzPct val="125000"/>
            </a:pPr>
            <a:endParaRPr lang="en-US" sz="1600" dirty="0" smtClean="0"/>
          </a:p>
        </p:txBody>
      </p:sp>
      <p:grpSp>
        <p:nvGrpSpPr>
          <p:cNvPr id="13" name="Group 12"/>
          <p:cNvGrpSpPr/>
          <p:nvPr/>
        </p:nvGrpSpPr>
        <p:grpSpPr>
          <a:xfrm>
            <a:off x="0" y="6456302"/>
            <a:ext cx="9284571" cy="401698"/>
            <a:chOff x="0" y="6456302"/>
            <a:chExt cx="9284571" cy="401698"/>
          </a:xfrm>
        </p:grpSpPr>
        <p:grpSp>
          <p:nvGrpSpPr>
            <p:cNvPr id="14" name="Group 13"/>
            <p:cNvGrpSpPr/>
            <p:nvPr/>
          </p:nvGrpSpPr>
          <p:grpSpPr>
            <a:xfrm>
              <a:off x="0" y="6456302"/>
              <a:ext cx="9284571" cy="401698"/>
              <a:chOff x="0" y="6456302"/>
              <a:chExt cx="9284571" cy="401698"/>
            </a:xfrm>
          </p:grpSpPr>
          <p:sp>
            <p:nvSpPr>
              <p:cNvPr id="16"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7"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18" name="Picture 17"/>
              <p:cNvPicPr>
                <a:picLocks noChangeAspect="1"/>
              </p:cNvPicPr>
              <p:nvPr/>
            </p:nvPicPr>
            <p:blipFill>
              <a:blip r:embed="rId5"/>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60674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500" fill="hold"/>
                                        <p:tgtEl>
                                          <p:spTgt spid="12">
                                            <p:txEl>
                                              <p:pRg st="0" end="0"/>
                                            </p:txEl>
                                          </p:spTgt>
                                        </p:tgtEl>
                                        <p:attrNameLst>
                                          <p:attrName>style.color</p:attrName>
                                        </p:attrNameLst>
                                      </p:cBhvr>
                                      <p:to>
                                        <a:schemeClr val="bg1"/>
                                      </p:to>
                                    </p:animClr>
                                  </p:childTnLst>
                                </p:cTn>
                              </p:par>
                              <p:par>
                                <p:cTn id="12" presetID="10" presetClass="entr" presetSubtype="0"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1" nodeType="clickEffect">
                                  <p:stCondLst>
                                    <p:cond delay="0"/>
                                  </p:stCondLst>
                                  <p:childTnLst>
                                    <p:animClr clrSpc="rgb" dir="cw">
                                      <p:cBhvr override="childStyle">
                                        <p:cTn id="18" dur="500" fill="hold"/>
                                        <p:tgtEl>
                                          <p:spTgt spid="12">
                                            <p:txEl>
                                              <p:pRg st="1" end="1"/>
                                            </p:txEl>
                                          </p:spTgt>
                                        </p:tgtEl>
                                        <p:attrNameLst>
                                          <p:attrName>style.color</p:attrName>
                                        </p:attrNameLst>
                                      </p:cBhvr>
                                      <p:to>
                                        <a:schemeClr val="bg1"/>
                                      </p:to>
                                    </p:animClr>
                                  </p:childTnLst>
                                </p:cTn>
                              </p:par>
                              <p:par>
                                <p:cTn id="19" presetID="10" presetClass="entr" presetSubtype="0" fill="hold" grpId="0"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grpId="1" nodeType="clickEffect">
                                  <p:stCondLst>
                                    <p:cond delay="0"/>
                                  </p:stCondLst>
                                  <p:childTnLst>
                                    <p:animClr clrSpc="rgb" dir="cw">
                                      <p:cBhvr override="childStyle">
                                        <p:cTn id="25" dur="500" fill="hold"/>
                                        <p:tgtEl>
                                          <p:spTgt spid="12">
                                            <p:txEl>
                                              <p:pRg st="2" end="2"/>
                                            </p:txEl>
                                          </p:spTgt>
                                        </p:tgtEl>
                                        <p:attrNameLst>
                                          <p:attrName>style.color</p:attrName>
                                        </p:attrNameLst>
                                      </p:cBhvr>
                                      <p:to>
                                        <a:schemeClr val="bg1"/>
                                      </p:to>
                                    </p:animClr>
                                  </p:childTnLst>
                                </p:cTn>
                              </p:par>
                              <p:par>
                                <p:cTn id="26" presetID="10" presetClass="entr" presetSubtype="0" fill="hold" grpId="0" nodeType="with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500"/>
                                        <p:tgtEl>
                                          <p:spTgt spid="1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600" fill="hold"/>
                                        <p:tgtEl>
                                          <p:spTgt spid="12">
                                            <p:txEl>
                                              <p:pRg st="3" end="3"/>
                                            </p:txEl>
                                          </p:spTgt>
                                        </p:tgtEl>
                                        <p:attrNameLst>
                                          <p:attrName>style.color</p:attrName>
                                        </p:attrNameLst>
                                      </p:cBhvr>
                                      <p:to>
                                        <a:schemeClr val="bg1"/>
                                      </p:to>
                                    </p:animClr>
                                  </p:childTnLst>
                                </p:cTn>
                              </p:par>
                              <p:par>
                                <p:cTn id="33" presetID="10" presetClass="entr" presetSubtype="0" fill="hold" grpId="0" nodeType="with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2"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Export Data Limitations</a:t>
            </a:r>
          </a:p>
        </p:txBody>
      </p:sp>
      <p:sp>
        <p:nvSpPr>
          <p:cNvPr id="15" name="Rectangle 3"/>
          <p:cNvSpPr txBox="1">
            <a:spLocks noChangeArrowheads="1"/>
          </p:cNvSpPr>
          <p:nvPr/>
        </p:nvSpPr>
        <p:spPr>
          <a:xfrm>
            <a:off x="368612" y="452670"/>
            <a:ext cx="8406775" cy="5889763"/>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400"/>
              </a:spcBef>
              <a:spcAft>
                <a:spcPts val="400"/>
              </a:spcAft>
              <a:buSzPct val="125000"/>
            </a:pPr>
            <a:r>
              <a:rPr lang="en-ZA" sz="1800" dirty="0" smtClean="0">
                <a:effectLst>
                  <a:outerShdw blurRad="50800" dist="38100" dir="2700000" algn="tl" rotWithShape="0">
                    <a:prstClr val="black">
                      <a:alpha val="40000"/>
                    </a:prstClr>
                  </a:outerShdw>
                </a:effectLst>
              </a:rPr>
              <a:t>International </a:t>
            </a:r>
            <a:r>
              <a:rPr lang="en-ZA" sz="1800" dirty="0">
                <a:effectLst>
                  <a:outerShdw blurRad="50800" dist="38100" dir="2700000" algn="tl" rotWithShape="0">
                    <a:prstClr val="black">
                      <a:alpha val="40000"/>
                    </a:prstClr>
                  </a:outerShdw>
                </a:effectLst>
              </a:rPr>
              <a:t>Merchandise Trade Statistics </a:t>
            </a:r>
            <a:r>
              <a:rPr lang="en-ZA" sz="1800" b="1" dirty="0">
                <a:effectLst>
                  <a:outerShdw blurRad="50800" dist="38100" dir="2700000" algn="tl" rotWithShape="0">
                    <a:prstClr val="black">
                      <a:alpha val="40000"/>
                    </a:prstClr>
                  </a:outerShdw>
                </a:effectLst>
              </a:rPr>
              <a:t>National Compilation and Reporting Practices</a:t>
            </a:r>
            <a:r>
              <a:rPr lang="en-ZA" sz="1800" dirty="0">
                <a:effectLst>
                  <a:outerShdw blurRad="50800" dist="38100" dir="2700000" algn="tl" rotWithShape="0">
                    <a:prstClr val="black">
                      <a:alpha val="40000"/>
                    </a:prstClr>
                  </a:outerShdw>
                </a:effectLst>
              </a:rPr>
              <a:t> (2006 Survey Results for South Africa): 107 of the 173 questions relate to recommendations made in International Merchandise Trade Statistics: Concepts and Definitions or the Compilers </a:t>
            </a:r>
            <a:r>
              <a:rPr lang="en-ZA" sz="1800" dirty="0" smtClean="0">
                <a:effectLst>
                  <a:outerShdw blurRad="50800" dist="38100" dir="2700000" algn="tl" rotWithShape="0">
                    <a:prstClr val="black">
                      <a:alpha val="40000"/>
                    </a:prstClr>
                  </a:outerShdw>
                </a:effectLst>
              </a:rPr>
              <a:t>Manual</a:t>
            </a:r>
            <a:br>
              <a:rPr lang="en-ZA" sz="1800" dirty="0" smtClean="0">
                <a:effectLst>
                  <a:outerShdw blurRad="50800" dist="38100" dir="2700000" algn="tl" rotWithShape="0">
                    <a:prstClr val="black">
                      <a:alpha val="40000"/>
                    </a:prstClr>
                  </a:outerShdw>
                </a:effectLst>
              </a:rPr>
            </a:br>
            <a:r>
              <a:rPr lang="en-ZA" sz="1800" dirty="0">
                <a:solidFill>
                  <a:srgbClr val="FF0000"/>
                </a:solidFill>
                <a:effectLst>
                  <a:outerShdw blurRad="50800" dist="38100" dir="2700000" algn="tl" rotWithShape="0">
                    <a:prstClr val="black">
                      <a:alpha val="40000"/>
                    </a:prstClr>
                  </a:outerShdw>
                </a:effectLst>
              </a:rPr>
              <a:t>http://</a:t>
            </a:r>
            <a:r>
              <a:rPr lang="en-ZA" sz="1800" dirty="0" smtClean="0">
                <a:solidFill>
                  <a:srgbClr val="FF0000"/>
                </a:solidFill>
                <a:effectLst>
                  <a:outerShdw blurRad="50800" dist="38100" dir="2700000" algn="tl" rotWithShape="0">
                    <a:prstClr val="black">
                      <a:alpha val="40000"/>
                    </a:prstClr>
                  </a:outerShdw>
                </a:effectLst>
              </a:rPr>
              <a:t>unstats.un.org/unsd/tradereport/countryform_MM.asp?cid=710</a:t>
            </a:r>
            <a:endParaRPr lang="fr-FR" sz="1800" dirty="0" smtClean="0">
              <a:solidFill>
                <a:srgbClr val="FF0000"/>
              </a:solidFill>
              <a:effectLst>
                <a:outerShdw blurRad="50800" dist="38100" dir="2700000" algn="tl" rotWithShape="0">
                  <a:prstClr val="black">
                    <a:alpha val="40000"/>
                  </a:prstClr>
                </a:outerShdw>
              </a:effectLst>
            </a:endParaRPr>
          </a:p>
          <a:p>
            <a:pPr marL="685800" lvl="1">
              <a:spcBef>
                <a:spcPts val="400"/>
              </a:spcBef>
              <a:spcAft>
                <a:spcPts val="400"/>
              </a:spcAft>
              <a:buSzPct val="125000"/>
              <a:buFont typeface="Courier New" panose="02070309020205020404" pitchFamily="49" charset="0"/>
              <a:buChar char="o"/>
            </a:pPr>
            <a:r>
              <a:rPr lang="en-ZA" sz="1800" b="1" dirty="0" smtClean="0">
                <a:effectLst>
                  <a:outerShdw blurRad="50800" dist="38100" dir="2700000" algn="tl" rotWithShape="0">
                    <a:prstClr val="black">
                      <a:alpha val="40000"/>
                    </a:prstClr>
                  </a:outerShdw>
                </a:effectLst>
              </a:rPr>
              <a:t>64</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answers </a:t>
            </a:r>
            <a:r>
              <a:rPr lang="en-ZA" sz="1800" b="1" dirty="0">
                <a:effectLst>
                  <a:outerShdw blurRad="50800" dist="38100" dir="2700000" algn="tl" rotWithShape="0">
                    <a:prstClr val="black">
                      <a:alpha val="40000"/>
                    </a:prstClr>
                  </a:outerShdw>
                </a:effectLst>
              </a:rPr>
              <a:t>comply</a:t>
            </a:r>
            <a:r>
              <a:rPr lang="en-ZA" sz="1800" dirty="0">
                <a:effectLst>
                  <a:outerShdw blurRad="50800" dist="38100" dir="2700000" algn="tl" rotWithShape="0">
                    <a:prstClr val="black">
                      <a:alpha val="40000"/>
                    </a:prstClr>
                  </a:outerShdw>
                </a:effectLst>
              </a:rPr>
              <a:t> with UN recommendations (59.8</a:t>
            </a:r>
            <a:r>
              <a:rPr lang="en-ZA" sz="1800" dirty="0" smtClean="0">
                <a:effectLst>
                  <a:outerShdw blurRad="50800" dist="38100" dir="2700000" algn="tl" rotWithShape="0">
                    <a:prstClr val="black">
                      <a:alpha val="40000"/>
                    </a:prstClr>
                  </a:outerShdw>
                </a:effectLst>
              </a:rPr>
              <a:t>%)</a:t>
            </a:r>
          </a:p>
          <a:p>
            <a:pPr marL="685800" lvl="1">
              <a:spcBef>
                <a:spcPts val="400"/>
              </a:spcBef>
              <a:spcAft>
                <a:spcPts val="400"/>
              </a:spcAft>
              <a:buSzPct val="125000"/>
              <a:buFont typeface="Courier New" panose="02070309020205020404" pitchFamily="49" charset="0"/>
              <a:buChar char="o"/>
            </a:pPr>
            <a:r>
              <a:rPr lang="en-ZA" sz="1800" b="1" dirty="0" smtClean="0">
                <a:effectLst>
                  <a:outerShdw blurRad="50800" dist="38100" dir="2700000" algn="tl" rotWithShape="0">
                    <a:prstClr val="black">
                      <a:alpha val="40000"/>
                    </a:prstClr>
                  </a:outerShdw>
                </a:effectLst>
              </a:rPr>
              <a:t>39</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answers </a:t>
            </a:r>
            <a:r>
              <a:rPr lang="en-ZA" sz="1800" b="1" dirty="0">
                <a:effectLst>
                  <a:outerShdw blurRad="50800" dist="38100" dir="2700000" algn="tl" rotWithShape="0">
                    <a:prstClr val="black">
                      <a:alpha val="40000"/>
                    </a:prstClr>
                  </a:outerShdw>
                </a:effectLst>
              </a:rPr>
              <a:t>do not comply </a:t>
            </a:r>
            <a:r>
              <a:rPr lang="en-ZA" sz="1800" dirty="0">
                <a:effectLst>
                  <a:outerShdw blurRad="50800" dist="38100" dir="2700000" algn="tl" rotWithShape="0">
                    <a:prstClr val="black">
                      <a:alpha val="40000"/>
                    </a:prstClr>
                  </a:outerShdw>
                </a:effectLst>
              </a:rPr>
              <a:t>with UN recommendations (36.4</a:t>
            </a:r>
            <a:r>
              <a:rPr lang="en-ZA" sz="1800" dirty="0" smtClean="0">
                <a:effectLst>
                  <a:outerShdw blurRad="50800" dist="38100" dir="2700000" algn="tl" rotWithShape="0">
                    <a:prstClr val="black">
                      <a:alpha val="40000"/>
                    </a:prstClr>
                  </a:outerShdw>
                </a:effectLst>
              </a:rPr>
              <a:t>%)</a:t>
            </a:r>
          </a:p>
          <a:p>
            <a:pPr marL="685800" lvl="1">
              <a:spcBef>
                <a:spcPts val="400"/>
              </a:spcBef>
              <a:spcAft>
                <a:spcPts val="400"/>
              </a:spcAft>
              <a:buSzPct val="125000"/>
              <a:buFont typeface="Courier New" panose="02070309020205020404" pitchFamily="49" charset="0"/>
              <a:buChar char="o"/>
            </a:pPr>
            <a:r>
              <a:rPr lang="en-ZA" sz="1800" b="1" dirty="0" smtClean="0">
                <a:effectLst>
                  <a:outerShdw blurRad="50800" dist="38100" dir="2700000" algn="tl" rotWithShape="0">
                    <a:prstClr val="black">
                      <a:alpha val="40000"/>
                    </a:prstClr>
                  </a:outerShdw>
                </a:effectLst>
              </a:rPr>
              <a:t>4</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questions have </a:t>
            </a:r>
            <a:r>
              <a:rPr lang="en-ZA" sz="1800" b="1" dirty="0">
                <a:effectLst>
                  <a:outerShdw blurRad="50800" dist="38100" dir="2700000" algn="tl" rotWithShape="0">
                    <a:prstClr val="black">
                      <a:alpha val="40000"/>
                    </a:prstClr>
                  </a:outerShdw>
                </a:effectLst>
              </a:rPr>
              <a:t>no answer</a:t>
            </a:r>
            <a:r>
              <a:rPr lang="en-ZA" sz="1800" dirty="0">
                <a:effectLst>
                  <a:outerShdw blurRad="50800" dist="38100" dir="2700000" algn="tl" rotWithShape="0">
                    <a:prstClr val="black">
                      <a:alpha val="40000"/>
                    </a:prstClr>
                  </a:outerShdw>
                </a:effectLst>
              </a:rPr>
              <a:t>. (3.7</a:t>
            </a:r>
            <a:r>
              <a:rPr lang="en-ZA" sz="1800" dirty="0" smtClean="0">
                <a:effectLst>
                  <a:outerShdw blurRad="50800" dist="38100" dir="2700000" algn="tl" rotWithShape="0">
                    <a:prstClr val="black">
                      <a:alpha val="40000"/>
                    </a:prstClr>
                  </a:outerShdw>
                </a:effectLst>
              </a:rPr>
              <a:t>%)</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fr-FR" sz="1800" b="1" dirty="0" smtClean="0">
                <a:effectLst>
                  <a:outerShdw blurRad="50800" dist="38100" dir="2700000" algn="tl" rotWithShape="0">
                    <a:prstClr val="black">
                      <a:alpha val="40000"/>
                    </a:prstClr>
                  </a:outerShdw>
                </a:effectLst>
              </a:rPr>
              <a:t>UN </a:t>
            </a:r>
            <a:r>
              <a:rPr lang="fr-FR" sz="1800" b="1" dirty="0">
                <a:effectLst>
                  <a:outerShdw blurRad="50800" dist="38100" dir="2700000" algn="tl" rotWithShape="0">
                    <a:prstClr val="black">
                      <a:alpha val="40000"/>
                    </a:prstClr>
                  </a:outerShdw>
                </a:effectLst>
              </a:rPr>
              <a:t>Comtrade </a:t>
            </a:r>
            <a:r>
              <a:rPr lang="fr-FR" sz="1800" dirty="0">
                <a:effectLst>
                  <a:outerShdw blurRad="50800" dist="38100" dir="2700000" algn="tl" rotWithShape="0">
                    <a:prstClr val="black">
                      <a:alpha val="40000"/>
                    </a:prstClr>
                  </a:outerShdw>
                </a:effectLst>
              </a:rPr>
              <a:t>export </a:t>
            </a:r>
            <a:r>
              <a:rPr lang="fr-FR" sz="1800" dirty="0" smtClean="0">
                <a:effectLst>
                  <a:outerShdw blurRad="50800" dist="38100" dir="2700000" algn="tl" rotWithShape="0">
                    <a:prstClr val="black">
                      <a:alpha val="40000"/>
                    </a:prstClr>
                  </a:outerShdw>
                </a:effectLst>
              </a:rPr>
              <a:t>data</a:t>
            </a:r>
          </a:p>
          <a:p>
            <a:pPr marL="685800" lvl="1">
              <a:spcBef>
                <a:spcPts val="400"/>
              </a:spcBef>
              <a:spcAft>
                <a:spcPts val="400"/>
              </a:spcAft>
              <a:buSzPct val="125000"/>
              <a:buFont typeface="Courier New" panose="02070309020205020404" pitchFamily="49" charset="0"/>
              <a:buChar char="o"/>
            </a:pPr>
            <a:r>
              <a:rPr lang="fr-FR" sz="1800" dirty="0" smtClean="0">
                <a:effectLst>
                  <a:outerShdw blurRad="50800" dist="38100" dir="2700000" algn="tl" rotWithShape="0">
                    <a:prstClr val="black">
                      <a:alpha val="40000"/>
                    </a:prstClr>
                  </a:outerShdw>
                </a:effectLst>
              </a:rPr>
              <a:t>Data </a:t>
            </a:r>
            <a:r>
              <a:rPr lang="en-ZA" sz="1800" dirty="0" smtClean="0">
                <a:effectLst>
                  <a:outerShdw blurRad="50800" dist="38100" dir="2700000" algn="tl" rotWithShape="0">
                    <a:prstClr val="black">
                      <a:alpha val="40000"/>
                    </a:prstClr>
                  </a:outerShdw>
                </a:effectLst>
              </a:rPr>
              <a:t>Availability</a:t>
            </a:r>
            <a:r>
              <a:rPr lang="fr-FR" sz="1800" dirty="0" smtClean="0">
                <a:effectLst>
                  <a:outerShdw blurRad="50800" dist="38100" dir="2700000" algn="tl" rotWithShape="0">
                    <a:prstClr val="black">
                      <a:alpha val="40000"/>
                    </a:prstClr>
                  </a:outerShdw>
                </a:effectLst>
              </a:rPr>
              <a:t> </a:t>
            </a:r>
            <a:r>
              <a:rPr lang="fr-FR" sz="1800" dirty="0">
                <a:effectLst>
                  <a:outerShdw blurRad="50800" dist="38100" dir="2700000" algn="tl" rotWithShape="0">
                    <a:prstClr val="black">
                      <a:alpha val="40000"/>
                    </a:prstClr>
                  </a:outerShdw>
                </a:effectLst>
              </a:rPr>
              <a:t>(</a:t>
            </a:r>
            <a:r>
              <a:rPr lang="fr-FR" sz="1600" dirty="0">
                <a:solidFill>
                  <a:srgbClr val="FF0000"/>
                </a:solidFill>
                <a:effectLst>
                  <a:outerShdw blurRad="50800" dist="38100" dir="2700000" algn="tl" rotWithShape="0">
                    <a:prstClr val="black">
                      <a:alpha val="40000"/>
                    </a:prstClr>
                  </a:outerShdw>
                </a:effectLst>
              </a:rPr>
              <a:t>http://comtrade.un.org/db/mr/daYearsNewResults.aspx?px=ori&amp;y=2012&amp;r=710</a:t>
            </a:r>
            <a:r>
              <a:rPr lang="fr-FR" sz="1800" dirty="0" smtClean="0">
                <a:effectLst>
                  <a:outerShdw blurRad="50800" dist="38100" dir="2700000" algn="tl" rotWithShape="0">
                    <a:prstClr val="black">
                      <a:alpha val="40000"/>
                    </a:prstClr>
                  </a:outerShdw>
                </a:effectLst>
              </a:rPr>
              <a:t>)</a:t>
            </a:r>
          </a:p>
          <a:p>
            <a:pPr marL="685800" lvl="1">
              <a:spcBef>
                <a:spcPts val="400"/>
              </a:spcBef>
              <a:spcAft>
                <a:spcPts val="400"/>
              </a:spcAft>
              <a:buSzPct val="125000"/>
              <a:buFont typeface="Courier New" panose="02070309020205020404" pitchFamily="49" charset="0"/>
              <a:buChar char="o"/>
            </a:pPr>
            <a:r>
              <a:rPr lang="en-US" sz="1800" dirty="0" smtClean="0">
                <a:effectLst>
                  <a:outerShdw blurRad="50800" dist="38100" dir="2700000" algn="tl" rotWithShape="0">
                    <a:prstClr val="black">
                      <a:alpha val="40000"/>
                    </a:prstClr>
                  </a:outerShdw>
                </a:effectLst>
              </a:rPr>
              <a:t>Product </a:t>
            </a:r>
            <a:r>
              <a:rPr lang="en-US" sz="1800" b="1" dirty="0" smtClean="0">
                <a:effectLst>
                  <a:outerShdw blurRad="50800" dist="38100" dir="2700000" algn="tl" rotWithShape="0">
                    <a:prstClr val="black">
                      <a:alpha val="40000"/>
                    </a:prstClr>
                  </a:outerShdw>
                </a:effectLst>
              </a:rPr>
              <a:t>classification</a:t>
            </a:r>
            <a:r>
              <a:rPr lang="en-US" sz="1800" dirty="0" smtClean="0">
                <a:effectLst>
                  <a:outerShdw blurRad="50800" dist="38100" dir="2700000" algn="tl" rotWithShape="0">
                    <a:prstClr val="black">
                      <a:alpha val="40000"/>
                    </a:prstClr>
                  </a:outerShdw>
                </a:effectLst>
              </a:rPr>
              <a:t> levels (HS92 to HS2012, SITC rev. 1 to rev. 4) </a:t>
            </a:r>
          </a:p>
          <a:p>
            <a:pPr marL="685800" lvl="1">
              <a:spcBef>
                <a:spcPts val="400"/>
              </a:spcBef>
              <a:spcAft>
                <a:spcPts val="400"/>
              </a:spcAft>
              <a:buSzPct val="125000"/>
              <a:buFont typeface="Courier New" panose="02070309020205020404" pitchFamily="49" charset="0"/>
              <a:buChar char="o"/>
            </a:pPr>
            <a:r>
              <a:rPr lang="en-ZA" sz="1800" b="1" dirty="0" smtClean="0">
                <a:effectLst>
                  <a:outerShdw blurRad="50800" dist="38100" dir="2700000" algn="tl" rotWithShape="0">
                    <a:prstClr val="black">
                      <a:alpha val="40000"/>
                    </a:prstClr>
                  </a:outerShdw>
                </a:effectLst>
              </a:rPr>
              <a:t>Change</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in level of </a:t>
            </a:r>
            <a:r>
              <a:rPr lang="en-ZA" sz="1800" b="1" dirty="0">
                <a:effectLst>
                  <a:outerShdw blurRad="50800" dist="38100" dir="2700000" algn="tl" rotWithShape="0">
                    <a:prstClr val="black">
                      <a:alpha val="40000"/>
                    </a:prstClr>
                  </a:outerShdw>
                </a:effectLst>
              </a:rPr>
              <a:t>classification</a:t>
            </a:r>
            <a:r>
              <a:rPr lang="en-ZA" sz="1800" dirty="0">
                <a:effectLst>
                  <a:outerShdw blurRad="50800" dist="38100" dir="2700000" algn="tl" rotWithShape="0">
                    <a:prstClr val="black">
                      <a:alpha val="40000"/>
                    </a:prstClr>
                  </a:outerShdw>
                </a:effectLst>
              </a:rPr>
              <a:t> between </a:t>
            </a:r>
            <a:r>
              <a:rPr lang="en-ZA" sz="1800" dirty="0" smtClean="0">
                <a:effectLst>
                  <a:outerShdw blurRad="50800" dist="38100" dir="2700000" algn="tl" rotWithShape="0">
                    <a:prstClr val="black">
                      <a:alpha val="40000"/>
                    </a:prstClr>
                  </a:outerShdw>
                </a:effectLst>
              </a:rPr>
              <a:t>years</a:t>
            </a:r>
          </a:p>
          <a:p>
            <a:pPr marL="685800" lvl="1">
              <a:spcBef>
                <a:spcPts val="400"/>
              </a:spcBef>
              <a:spcAft>
                <a:spcPts val="400"/>
              </a:spcAft>
              <a:buSzPct val="125000"/>
              <a:buFont typeface="Courier New" panose="02070309020205020404" pitchFamily="49" charset="0"/>
              <a:buChar char="o"/>
            </a:pPr>
            <a:r>
              <a:rPr lang="en-ZA" sz="1800" dirty="0" smtClean="0">
                <a:effectLst>
                  <a:outerShdw blurRad="50800" dist="38100" dir="2700000" algn="tl" rotWithShape="0">
                    <a:prstClr val="black">
                      <a:alpha val="40000"/>
                    </a:prstClr>
                  </a:outerShdw>
                </a:effectLst>
              </a:rPr>
              <a:t>SA </a:t>
            </a:r>
            <a:r>
              <a:rPr lang="en-ZA" sz="1800" dirty="0">
                <a:effectLst>
                  <a:outerShdw blurRad="50800" dist="38100" dir="2700000" algn="tl" rotWithShape="0">
                    <a:prstClr val="black">
                      <a:alpha val="40000"/>
                    </a:prstClr>
                  </a:outerShdw>
                </a:effectLst>
              </a:rPr>
              <a:t>Hake exported recorded as </a:t>
            </a:r>
            <a:r>
              <a:rPr lang="en-ZA" sz="1800" b="1" dirty="0" smtClean="0">
                <a:effectLst>
                  <a:outerShdw blurRad="50800" dist="38100" dir="2700000" algn="tl" rotWithShape="0">
                    <a:prstClr val="black">
                      <a:alpha val="40000"/>
                    </a:prstClr>
                  </a:outerShdw>
                </a:effectLst>
              </a:rPr>
              <a:t>whitefish</a:t>
            </a:r>
          </a:p>
          <a:p>
            <a:pPr marL="685800" lvl="1">
              <a:spcBef>
                <a:spcPts val="400"/>
              </a:spcBef>
              <a:spcAft>
                <a:spcPts val="400"/>
              </a:spcAft>
              <a:buSzPct val="125000"/>
              <a:buFont typeface="Courier New" panose="02070309020205020404" pitchFamily="49" charset="0"/>
              <a:buChar char="o"/>
            </a:pPr>
            <a:r>
              <a:rPr lang="en-ZA" sz="1800" b="1" dirty="0" smtClean="0">
                <a:effectLst>
                  <a:outerShdw blurRad="50800" dist="38100" dir="2700000" algn="tl" rotWithShape="0">
                    <a:prstClr val="black">
                      <a:alpha val="40000"/>
                    </a:prstClr>
                  </a:outerShdw>
                </a:effectLst>
              </a:rPr>
              <a:t>Reconciliation</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of  SA </a:t>
            </a:r>
            <a:r>
              <a:rPr lang="en-ZA" sz="1800" b="1" dirty="0">
                <a:effectLst>
                  <a:outerShdw blurRad="50800" dist="38100" dir="2700000" algn="tl" rotWithShape="0">
                    <a:prstClr val="black">
                      <a:alpha val="40000"/>
                    </a:prstClr>
                  </a:outerShdw>
                </a:effectLst>
              </a:rPr>
              <a:t>hake</a:t>
            </a:r>
            <a:r>
              <a:rPr lang="en-ZA" sz="1800" dirty="0">
                <a:effectLst>
                  <a:outerShdw blurRad="50800" dist="38100" dir="2700000" algn="tl" rotWithShape="0">
                    <a:prstClr val="black">
                      <a:alpha val="40000"/>
                    </a:prstClr>
                  </a:outerShdw>
                </a:effectLst>
              </a:rPr>
              <a:t> </a:t>
            </a:r>
            <a:r>
              <a:rPr lang="en-ZA" sz="1800" b="1" dirty="0">
                <a:effectLst>
                  <a:outerShdw blurRad="50800" dist="38100" dir="2700000" algn="tl" rotWithShape="0">
                    <a:prstClr val="black">
                      <a:alpha val="40000"/>
                    </a:prstClr>
                  </a:outerShdw>
                </a:effectLst>
              </a:rPr>
              <a:t>exported</a:t>
            </a:r>
            <a:r>
              <a:rPr lang="en-ZA" sz="1800" dirty="0">
                <a:effectLst>
                  <a:outerShdw blurRad="50800" dist="38100" dir="2700000" algn="tl" rotWithShape="0">
                    <a:prstClr val="black">
                      <a:alpha val="40000"/>
                    </a:prstClr>
                  </a:outerShdw>
                </a:effectLst>
              </a:rPr>
              <a:t> reported by SA customs with SA hake </a:t>
            </a:r>
            <a:r>
              <a:rPr lang="en-ZA" sz="1800" b="1" dirty="0">
                <a:effectLst>
                  <a:outerShdw blurRad="50800" dist="38100" dir="2700000" algn="tl" rotWithShape="0">
                    <a:prstClr val="black">
                      <a:alpha val="40000"/>
                    </a:prstClr>
                  </a:outerShdw>
                </a:effectLst>
              </a:rPr>
              <a:t>imported</a:t>
            </a:r>
            <a:r>
              <a:rPr lang="en-ZA" sz="1800" dirty="0">
                <a:effectLst>
                  <a:outerShdw blurRad="50800" dist="38100" dir="2700000" algn="tl" rotWithShape="0">
                    <a:prstClr val="black">
                      <a:alpha val="40000"/>
                    </a:prstClr>
                  </a:outerShdw>
                </a:effectLst>
              </a:rPr>
              <a:t> by other countries’ </a:t>
            </a:r>
            <a:r>
              <a:rPr lang="en-ZA" sz="1800" dirty="0" smtClean="0">
                <a:effectLst>
                  <a:outerShdw blurRad="50800" dist="38100" dir="2700000" algn="tl" rotWithShape="0">
                    <a:prstClr val="black">
                      <a:alpha val="40000"/>
                    </a:prstClr>
                  </a:outerShdw>
                </a:effectLst>
              </a:rPr>
              <a:t>customs</a:t>
            </a:r>
          </a:p>
          <a:p>
            <a:pPr marL="685800" lvl="1">
              <a:spcBef>
                <a:spcPts val="400"/>
              </a:spcBef>
              <a:spcAft>
                <a:spcPts val="400"/>
              </a:spcAft>
              <a:buSzPct val="125000"/>
              <a:buFont typeface="Courier New" panose="02070309020205020404" pitchFamily="49" charset="0"/>
              <a:buChar char="o"/>
            </a:pPr>
            <a:r>
              <a:rPr lang="en-ZA" sz="1800" dirty="0" smtClean="0">
                <a:effectLst>
                  <a:outerShdw blurRad="50800" dist="38100" dir="2700000" algn="tl" rotWithShape="0">
                    <a:prstClr val="black">
                      <a:alpha val="40000"/>
                    </a:prstClr>
                  </a:outerShdw>
                </a:effectLst>
              </a:rPr>
              <a:t>Dealing </a:t>
            </a:r>
            <a:r>
              <a:rPr lang="en-ZA" sz="1800" dirty="0">
                <a:effectLst>
                  <a:outerShdw blurRad="50800" dist="38100" dir="2700000" algn="tl" rotWithShape="0">
                    <a:prstClr val="black">
                      <a:alpha val="40000"/>
                    </a:prstClr>
                  </a:outerShdw>
                </a:effectLst>
              </a:rPr>
              <a:t>with </a:t>
            </a:r>
            <a:r>
              <a:rPr lang="en-ZA" sz="1800" b="1" dirty="0" smtClean="0">
                <a:effectLst>
                  <a:outerShdw blurRad="50800" dist="38100" dir="2700000" algn="tl" rotWithShape="0">
                    <a:prstClr val="black">
                      <a:alpha val="40000"/>
                    </a:prstClr>
                  </a:outerShdw>
                </a:effectLst>
              </a:rPr>
              <a:t>re-import</a:t>
            </a:r>
            <a:endParaRPr lang="en-US" sz="1800" b="1"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endParaRPr lang="en-US" sz="1600" dirty="0" smtClean="0"/>
          </a:p>
          <a:p>
            <a:pPr marL="180975" indent="-180975">
              <a:spcBef>
                <a:spcPts val="400"/>
              </a:spcBef>
              <a:spcAft>
                <a:spcPts val="400"/>
              </a:spcAft>
              <a:buSzPct val="125000"/>
            </a:pPr>
            <a:endParaRPr lang="en-US" sz="1600" dirty="0" smtClean="0"/>
          </a:p>
        </p:txBody>
      </p:sp>
      <p:grpSp>
        <p:nvGrpSpPr>
          <p:cNvPr id="21" name="Group 20"/>
          <p:cNvGrpSpPr/>
          <p:nvPr/>
        </p:nvGrpSpPr>
        <p:grpSpPr>
          <a:xfrm>
            <a:off x="0" y="6456302"/>
            <a:ext cx="9284571" cy="401698"/>
            <a:chOff x="0" y="6456302"/>
            <a:chExt cx="9284571" cy="401698"/>
          </a:xfrm>
        </p:grpSpPr>
        <p:grpSp>
          <p:nvGrpSpPr>
            <p:cNvPr id="22" name="Group 21"/>
            <p:cNvGrpSpPr/>
            <p:nvPr/>
          </p:nvGrpSpPr>
          <p:grpSpPr>
            <a:xfrm>
              <a:off x="0" y="6456302"/>
              <a:ext cx="9284571" cy="401698"/>
              <a:chOff x="0" y="6456302"/>
              <a:chExt cx="9284571" cy="401698"/>
            </a:xfrm>
          </p:grpSpPr>
          <p:sp>
            <p:nvSpPr>
              <p:cNvPr id="24"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25"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6" name="Picture 25"/>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14500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1" nodeType="clickEffect">
                                  <p:stCondLst>
                                    <p:cond delay="0"/>
                                  </p:stCondLst>
                                  <p:childTnLst>
                                    <p:animClr clrSpc="rgb" dir="cw">
                                      <p:cBhvr override="childStyle">
                                        <p:cTn id="16" dur="500" fill="hold"/>
                                        <p:tgtEl>
                                          <p:spTgt spid="15">
                                            <p:txEl>
                                              <p:pRg st="1" end="1"/>
                                            </p:txEl>
                                          </p:spTgt>
                                        </p:tgtEl>
                                        <p:attrNameLst>
                                          <p:attrName>style.color</p:attrName>
                                        </p:attrNameLst>
                                      </p:cBhvr>
                                      <p:to>
                                        <a:schemeClr val="bg1"/>
                                      </p:to>
                                    </p:animClr>
                                  </p:childTnLst>
                                </p:cTn>
                              </p:par>
                              <p:par>
                                <p:cTn id="17" presetID="10" presetClass="entr" presetSubtype="0" fill="hold" grpId="0"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1" nodeType="clickEffect">
                                  <p:stCondLst>
                                    <p:cond delay="0"/>
                                  </p:stCondLst>
                                  <p:childTnLst>
                                    <p:animClr clrSpc="rgb" dir="cw">
                                      <p:cBhvr override="childStyle">
                                        <p:cTn id="23" dur="500" fill="hold"/>
                                        <p:tgtEl>
                                          <p:spTgt spid="15">
                                            <p:txEl>
                                              <p:pRg st="2" end="2"/>
                                            </p:txEl>
                                          </p:spTgt>
                                        </p:tgtEl>
                                        <p:attrNameLst>
                                          <p:attrName>style.color</p:attrName>
                                        </p:attrNameLst>
                                      </p:cBhvr>
                                      <p:to>
                                        <a:schemeClr val="bg1"/>
                                      </p:to>
                                    </p:animClr>
                                  </p:childTnLst>
                                </p:cTn>
                              </p:par>
                              <p:par>
                                <p:cTn id="24" presetID="10" presetClass="entr" presetSubtype="0" fill="hold" grpId="0" nodeType="with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500"/>
                                        <p:tgtEl>
                                          <p:spTgt spid="1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1" nodeType="clickEffect">
                                  <p:stCondLst>
                                    <p:cond delay="0"/>
                                  </p:stCondLst>
                                  <p:childTnLst>
                                    <p:animClr clrSpc="rgb" dir="cw">
                                      <p:cBhvr override="childStyle">
                                        <p:cTn id="30" dur="500" fill="hold"/>
                                        <p:tgtEl>
                                          <p:spTgt spid="15">
                                            <p:txEl>
                                              <p:pRg st="3" end="3"/>
                                            </p:txEl>
                                          </p:spTgt>
                                        </p:tgtEl>
                                        <p:attrNameLst>
                                          <p:attrName>style.color</p:attrName>
                                        </p:attrNameLst>
                                      </p:cBhvr>
                                      <p:to>
                                        <a:schemeClr val="bg1"/>
                                      </p:to>
                                    </p:animClr>
                                  </p:childTnLst>
                                </p:cTn>
                              </p:par>
                              <p:par>
                                <p:cTn id="31" presetID="3" presetClass="emph" presetSubtype="2" fill="hold" grpId="1" nodeType="withEffect">
                                  <p:stCondLst>
                                    <p:cond delay="0"/>
                                  </p:stCondLst>
                                  <p:childTnLst>
                                    <p:animClr clrSpc="rgb" dir="cw">
                                      <p:cBhvr override="childStyle">
                                        <p:cTn id="32" dur="500" fill="hold"/>
                                        <p:tgtEl>
                                          <p:spTgt spid="15">
                                            <p:txEl>
                                              <p:pRg st="0" end="0"/>
                                            </p:txEl>
                                          </p:spTgt>
                                        </p:tgtEl>
                                        <p:attrNameLst>
                                          <p:attrName>style.color</p:attrName>
                                        </p:attrNameLst>
                                      </p:cBhvr>
                                      <p:to>
                                        <a:schemeClr val="bg1"/>
                                      </p:to>
                                    </p:animClr>
                                  </p:childTnLst>
                                </p:cTn>
                              </p:par>
                              <p:par>
                                <p:cTn id="33" presetID="10" presetClass="entr" presetSubtype="0" fill="hold" grpId="0"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fade">
                                      <p:cBhvr>
                                        <p:cTn id="40" dur="500"/>
                                        <p:tgtEl>
                                          <p:spTgt spid="1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500" fill="hold"/>
                                        <p:tgtEl>
                                          <p:spTgt spid="15">
                                            <p:txEl>
                                              <p:pRg st="5" end="5"/>
                                            </p:txEl>
                                          </p:spTgt>
                                        </p:tgtEl>
                                        <p:attrNameLst>
                                          <p:attrName>style.color</p:attrName>
                                        </p:attrNameLst>
                                      </p:cBhvr>
                                      <p:to>
                                        <a:schemeClr val="bg1"/>
                                      </p:to>
                                    </p:animClr>
                                  </p:childTnLst>
                                </p:cTn>
                              </p:par>
                              <p:par>
                                <p:cTn id="45" presetID="10" presetClass="entr" presetSubtype="0" fill="hold" grpId="0" nodeType="with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Effect transition="in" filter="fade">
                                      <p:cBhvr>
                                        <p:cTn id="47" dur="500"/>
                                        <p:tgtEl>
                                          <p:spTgt spid="1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mph" presetSubtype="2" fill="hold" grpId="1" nodeType="clickEffect">
                                  <p:stCondLst>
                                    <p:cond delay="0"/>
                                  </p:stCondLst>
                                  <p:childTnLst>
                                    <p:animClr clrSpc="rgb" dir="cw">
                                      <p:cBhvr override="childStyle">
                                        <p:cTn id="51" dur="500" fill="hold"/>
                                        <p:tgtEl>
                                          <p:spTgt spid="15">
                                            <p:txEl>
                                              <p:pRg st="6" end="6"/>
                                            </p:txEl>
                                          </p:spTgt>
                                        </p:tgtEl>
                                        <p:attrNameLst>
                                          <p:attrName>style.color</p:attrName>
                                        </p:attrNameLst>
                                      </p:cBhvr>
                                      <p:to>
                                        <a:schemeClr val="bg1"/>
                                      </p:to>
                                    </p:animClr>
                                  </p:childTnLst>
                                </p:cTn>
                              </p:par>
                              <p:par>
                                <p:cTn id="52" presetID="10" presetClass="entr" presetSubtype="0" fill="hold" grpId="0" nodeType="withEffect">
                                  <p:stCondLst>
                                    <p:cond delay="0"/>
                                  </p:stCondLst>
                                  <p:childTnLst>
                                    <p:set>
                                      <p:cBhvr>
                                        <p:cTn id="53" dur="1" fill="hold">
                                          <p:stCondLst>
                                            <p:cond delay="0"/>
                                          </p:stCondLst>
                                        </p:cTn>
                                        <p:tgtEl>
                                          <p:spTgt spid="15">
                                            <p:txEl>
                                              <p:pRg st="7" end="7"/>
                                            </p:txEl>
                                          </p:spTgt>
                                        </p:tgtEl>
                                        <p:attrNameLst>
                                          <p:attrName>style.visibility</p:attrName>
                                        </p:attrNameLst>
                                      </p:cBhvr>
                                      <p:to>
                                        <p:strVal val="visible"/>
                                      </p:to>
                                    </p:set>
                                    <p:animEffect transition="in" filter="fade">
                                      <p:cBhvr>
                                        <p:cTn id="54" dur="500"/>
                                        <p:tgtEl>
                                          <p:spTgt spid="1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1" nodeType="clickEffect">
                                  <p:stCondLst>
                                    <p:cond delay="0"/>
                                  </p:stCondLst>
                                  <p:childTnLst>
                                    <p:animClr clrSpc="rgb" dir="cw">
                                      <p:cBhvr override="childStyle">
                                        <p:cTn id="58" dur="500" fill="hold"/>
                                        <p:tgtEl>
                                          <p:spTgt spid="15">
                                            <p:txEl>
                                              <p:pRg st="7" end="7"/>
                                            </p:txEl>
                                          </p:spTgt>
                                        </p:tgtEl>
                                        <p:attrNameLst>
                                          <p:attrName>style.color</p:attrName>
                                        </p:attrNameLst>
                                      </p:cBhvr>
                                      <p:to>
                                        <a:schemeClr val="bg1"/>
                                      </p:to>
                                    </p:animClr>
                                  </p:childTnLst>
                                </p:cTn>
                              </p:par>
                              <p:par>
                                <p:cTn id="59" presetID="10" presetClass="entr" presetSubtype="0" fill="hold" grpId="0" nodeType="withEffect">
                                  <p:stCondLst>
                                    <p:cond delay="0"/>
                                  </p:stCondLst>
                                  <p:childTnLst>
                                    <p:set>
                                      <p:cBhvr>
                                        <p:cTn id="60" dur="1" fill="hold">
                                          <p:stCondLst>
                                            <p:cond delay="0"/>
                                          </p:stCondLst>
                                        </p:cTn>
                                        <p:tgtEl>
                                          <p:spTgt spid="15">
                                            <p:txEl>
                                              <p:pRg st="8" end="8"/>
                                            </p:txEl>
                                          </p:spTgt>
                                        </p:tgtEl>
                                        <p:attrNameLst>
                                          <p:attrName>style.visibility</p:attrName>
                                        </p:attrNameLst>
                                      </p:cBhvr>
                                      <p:to>
                                        <p:strVal val="visible"/>
                                      </p:to>
                                    </p:set>
                                    <p:animEffect transition="in" filter="fade">
                                      <p:cBhvr>
                                        <p:cTn id="61" dur="500"/>
                                        <p:tgtEl>
                                          <p:spTgt spid="15">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mph" presetSubtype="2" fill="hold" grpId="1" nodeType="clickEffect">
                                  <p:stCondLst>
                                    <p:cond delay="0"/>
                                  </p:stCondLst>
                                  <p:childTnLst>
                                    <p:animClr clrSpc="rgb" dir="cw">
                                      <p:cBhvr override="childStyle">
                                        <p:cTn id="65" dur="500" fill="hold"/>
                                        <p:tgtEl>
                                          <p:spTgt spid="15">
                                            <p:txEl>
                                              <p:pRg st="8" end="8"/>
                                            </p:txEl>
                                          </p:spTgt>
                                        </p:tgtEl>
                                        <p:attrNameLst>
                                          <p:attrName>style.color</p:attrName>
                                        </p:attrNameLst>
                                      </p:cBhvr>
                                      <p:to>
                                        <a:schemeClr val="bg1"/>
                                      </p:to>
                                    </p:animClr>
                                  </p:childTnLst>
                                </p:cTn>
                              </p:par>
                              <p:par>
                                <p:cTn id="66" presetID="10" presetClass="entr" presetSubtype="0" fill="hold" grpId="0" nodeType="withEffect">
                                  <p:stCondLst>
                                    <p:cond delay="0"/>
                                  </p:stCondLst>
                                  <p:childTnLst>
                                    <p:set>
                                      <p:cBhvr>
                                        <p:cTn id="67" dur="1" fill="hold">
                                          <p:stCondLst>
                                            <p:cond delay="0"/>
                                          </p:stCondLst>
                                        </p:cTn>
                                        <p:tgtEl>
                                          <p:spTgt spid="15">
                                            <p:txEl>
                                              <p:pRg st="9" end="9"/>
                                            </p:txEl>
                                          </p:spTgt>
                                        </p:tgtEl>
                                        <p:attrNameLst>
                                          <p:attrName>style.visibility</p:attrName>
                                        </p:attrNameLst>
                                      </p:cBhvr>
                                      <p:to>
                                        <p:strVal val="visible"/>
                                      </p:to>
                                    </p:set>
                                    <p:animEffect transition="in" filter="fade">
                                      <p:cBhvr>
                                        <p:cTn id="68" dur="500"/>
                                        <p:tgtEl>
                                          <p:spTgt spid="15">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grpId="1" nodeType="clickEffect">
                                  <p:stCondLst>
                                    <p:cond delay="0"/>
                                  </p:stCondLst>
                                  <p:childTnLst>
                                    <p:animClr clrSpc="rgb" dir="cw">
                                      <p:cBhvr override="childStyle">
                                        <p:cTn id="72" dur="500" fill="hold"/>
                                        <p:tgtEl>
                                          <p:spTgt spid="15">
                                            <p:txEl>
                                              <p:pRg st="9" end="9"/>
                                            </p:txEl>
                                          </p:spTgt>
                                        </p:tgtEl>
                                        <p:attrNameLst>
                                          <p:attrName>style.color</p:attrName>
                                        </p:attrNameLst>
                                      </p:cBhvr>
                                      <p:to>
                                        <a:schemeClr val="bg1"/>
                                      </p:to>
                                    </p:animClr>
                                  </p:childTnLst>
                                </p:cTn>
                              </p:par>
                              <p:par>
                                <p:cTn id="73" presetID="10" presetClass="entr" presetSubtype="0" fill="hold" grpId="0" nodeType="withEffect">
                                  <p:stCondLst>
                                    <p:cond delay="0"/>
                                  </p:stCondLst>
                                  <p:childTnLst>
                                    <p:set>
                                      <p:cBhvr>
                                        <p:cTn id="74" dur="1" fill="hold">
                                          <p:stCondLst>
                                            <p:cond delay="0"/>
                                          </p:stCondLst>
                                        </p:cTn>
                                        <p:tgtEl>
                                          <p:spTgt spid="15">
                                            <p:txEl>
                                              <p:pRg st="10" end="10"/>
                                            </p:txEl>
                                          </p:spTgt>
                                        </p:tgtEl>
                                        <p:attrNameLst>
                                          <p:attrName>style.visibility</p:attrName>
                                        </p:attrNameLst>
                                      </p:cBhvr>
                                      <p:to>
                                        <p:strVal val="visible"/>
                                      </p:to>
                                    </p:set>
                                    <p:animEffect transition="in" filter="fade">
                                      <p:cBhvr>
                                        <p:cTn id="75" dur="5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5"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7950" y="525460"/>
            <a:ext cx="4119666" cy="2123658"/>
          </a:xfrm>
          <a:prstGeom prst="rect">
            <a:avLst/>
          </a:prstGeom>
          <a:solidFill>
            <a:schemeClr val="bg1"/>
          </a:solidFill>
          <a:ln w="9525">
            <a:noFill/>
            <a:miter lim="800000"/>
            <a:headEnd/>
            <a:tailEnd/>
          </a:ln>
          <a:effectLst/>
        </p:spPr>
        <p:txBody>
          <a:bodyPr wrap="square" lIns="0">
            <a:spAutoFit/>
          </a:bodyPr>
          <a:lstStyle/>
          <a:p>
            <a:pPr marL="800100" lvl="1" indent="-342900">
              <a:spcBef>
                <a:spcPct val="50000"/>
              </a:spcBef>
              <a:buFont typeface="Arial" pitchFamily="34" charset="0"/>
              <a:buChar char="•"/>
              <a:defRPr/>
            </a:pPr>
            <a:endParaRPr lang="en-ZA" sz="2400" dirty="0" smtClean="0">
              <a:solidFill>
                <a:schemeClr val="bg2">
                  <a:lumMod val="50000"/>
                </a:schemeClr>
              </a:solidFill>
            </a:endParaRPr>
          </a:p>
          <a:p>
            <a:pPr marL="800100" lvl="1" indent="-342900">
              <a:spcBef>
                <a:spcPct val="50000"/>
              </a:spcBef>
              <a:buFont typeface="Arial" pitchFamily="34" charset="0"/>
              <a:buChar char="•"/>
              <a:defRPr/>
            </a:pPr>
            <a:endParaRPr lang="en-ZA" sz="2400" dirty="0" smtClean="0">
              <a:solidFill>
                <a:schemeClr val="bg2">
                  <a:lumMod val="50000"/>
                </a:schemeClr>
              </a:solidFill>
            </a:endParaRPr>
          </a:p>
          <a:p>
            <a:pPr marL="800100" lvl="1" indent="-342900">
              <a:spcBef>
                <a:spcPct val="50000"/>
              </a:spcBef>
              <a:buFont typeface="Arial" pitchFamily="34" charset="0"/>
              <a:buChar char="•"/>
              <a:defRPr/>
            </a:pPr>
            <a:endParaRPr lang="en-ZA" sz="2400" dirty="0" smtClean="0">
              <a:solidFill>
                <a:schemeClr val="bg2">
                  <a:lumMod val="50000"/>
                </a:schemeClr>
              </a:solidFill>
            </a:endParaRPr>
          </a:p>
          <a:p>
            <a:pPr marL="4000500" lvl="8" indent="-342900">
              <a:spcBef>
                <a:spcPct val="50000"/>
              </a:spcBef>
              <a:buFontTx/>
              <a:buChar char="-"/>
              <a:defRPr/>
            </a:pPr>
            <a:endParaRPr lang="en-ZA" sz="2400" dirty="0">
              <a:solidFill>
                <a:srgbClr val="009172">
                  <a:lumMod val="75000"/>
                </a:srgbClr>
              </a:solidFill>
            </a:endParaRPr>
          </a:p>
        </p:txBody>
      </p:sp>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Domestic Market Data Limitation</a:t>
            </a:r>
          </a:p>
        </p:txBody>
      </p:sp>
      <p:sp>
        <p:nvSpPr>
          <p:cNvPr id="15" name="Rectangle 3"/>
          <p:cNvSpPr txBox="1">
            <a:spLocks noChangeArrowheads="1"/>
          </p:cNvSpPr>
          <p:nvPr/>
        </p:nvSpPr>
        <p:spPr>
          <a:xfrm>
            <a:off x="368612" y="1935804"/>
            <a:ext cx="8406775" cy="2346636"/>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400"/>
              </a:spcBef>
              <a:spcAft>
                <a:spcPts val="400"/>
              </a:spcAft>
              <a:buSzPct val="125000"/>
            </a:pPr>
            <a:r>
              <a:rPr lang="en-ZA" sz="1800" b="1" dirty="0" smtClean="0">
                <a:effectLst>
                  <a:outerShdw blurRad="50800" dist="38100" dir="2700000" algn="tl" rotWithShape="0">
                    <a:prstClr val="black">
                      <a:alpha val="40000"/>
                    </a:prstClr>
                  </a:outerShdw>
                </a:effectLst>
              </a:rPr>
              <a:t>Extrapolation</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of the  </a:t>
            </a:r>
            <a:r>
              <a:rPr lang="en-ZA" sz="1800" b="1" dirty="0" smtClean="0">
                <a:effectLst>
                  <a:outerShdw blurRad="50800" dist="38100" dir="2700000" algn="tl" rotWithShape="0">
                    <a:prstClr val="black">
                      <a:alpha val="40000"/>
                    </a:prstClr>
                  </a:outerShdw>
                </a:effectLst>
              </a:rPr>
              <a:t>volume </a:t>
            </a:r>
            <a:r>
              <a:rPr lang="en-ZA" sz="1800" dirty="0" smtClean="0">
                <a:effectLst>
                  <a:outerShdw blurRad="50800" dist="38100" dir="2700000" algn="tl" rotWithShape="0">
                    <a:prstClr val="black">
                      <a:alpha val="40000"/>
                    </a:prstClr>
                  </a:outerShdw>
                </a:effectLst>
              </a:rPr>
              <a:t>sold </a:t>
            </a:r>
            <a:r>
              <a:rPr lang="en-ZA" sz="1800" dirty="0">
                <a:effectLst>
                  <a:outerShdw blurRad="50800" dist="38100" dir="2700000" algn="tl" rotWithShape="0">
                    <a:prstClr val="black">
                      <a:alpha val="40000"/>
                    </a:prstClr>
                  </a:outerShdw>
                </a:effectLst>
              </a:rPr>
              <a:t>in </a:t>
            </a:r>
            <a:r>
              <a:rPr lang="en-ZA" sz="1800" b="1" dirty="0">
                <a:effectLst>
                  <a:outerShdw blurRad="50800" dist="38100" dir="2700000" algn="tl" rotWithShape="0">
                    <a:prstClr val="black">
                      <a:alpha val="40000"/>
                    </a:prstClr>
                  </a:outerShdw>
                </a:effectLst>
              </a:rPr>
              <a:t>domestic</a:t>
            </a:r>
            <a:r>
              <a:rPr lang="en-ZA" sz="1800" dirty="0">
                <a:effectLst>
                  <a:outerShdw blurRad="50800" dist="38100" dir="2700000" algn="tl" rotWithShape="0">
                    <a:prstClr val="black">
                      <a:alpha val="40000"/>
                    </a:prstClr>
                  </a:outerShdw>
                </a:effectLst>
              </a:rPr>
              <a:t> </a:t>
            </a:r>
            <a:r>
              <a:rPr lang="en-ZA" sz="1800" b="1" dirty="0">
                <a:effectLst>
                  <a:outerShdw blurRad="50800" dist="38100" dir="2700000" algn="tl" rotWithShape="0">
                    <a:prstClr val="black">
                      <a:alpha val="40000"/>
                    </a:prstClr>
                  </a:outerShdw>
                </a:effectLst>
              </a:rPr>
              <a:t>market</a:t>
            </a:r>
            <a:r>
              <a:rPr lang="en-ZA" sz="1800" dirty="0">
                <a:effectLst>
                  <a:outerShdw blurRad="50800" dist="38100" dir="2700000" algn="tl" rotWithShape="0">
                    <a:prstClr val="black">
                      <a:alpha val="40000"/>
                    </a:prstClr>
                  </a:outerShdw>
                </a:effectLst>
              </a:rPr>
              <a:t> from total </a:t>
            </a:r>
            <a:r>
              <a:rPr lang="en-ZA" sz="1800" dirty="0" smtClean="0">
                <a:effectLst>
                  <a:outerShdw blurRad="50800" dist="38100" dir="2700000" algn="tl" rotWithShape="0">
                    <a:prstClr val="black">
                      <a:alpha val="40000"/>
                    </a:prstClr>
                  </a:outerShdw>
                </a:effectLst>
              </a:rPr>
              <a:t>reported catch </a:t>
            </a:r>
            <a:r>
              <a:rPr lang="en-ZA" sz="1800" dirty="0">
                <a:effectLst>
                  <a:outerShdw blurRad="50800" dist="38100" dir="2700000" algn="tl" rotWithShape="0">
                    <a:prstClr val="black">
                      <a:alpha val="40000"/>
                    </a:prstClr>
                  </a:outerShdw>
                </a:effectLst>
              </a:rPr>
              <a:t>and </a:t>
            </a:r>
            <a:r>
              <a:rPr lang="en-ZA" sz="1800" dirty="0" smtClean="0">
                <a:effectLst>
                  <a:outerShdw blurRad="50800" dist="38100" dir="2700000" algn="tl" rotWithShape="0">
                    <a:prstClr val="black">
                      <a:alpha val="40000"/>
                    </a:prstClr>
                  </a:outerShdw>
                </a:effectLst>
              </a:rPr>
              <a:t>export.</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b="1" dirty="0" smtClean="0">
                <a:effectLst>
                  <a:outerShdw blurRad="50800" dist="38100" dir="2700000" algn="tl" rotWithShape="0">
                    <a:prstClr val="black">
                      <a:alpha val="40000"/>
                    </a:prstClr>
                  </a:outerShdw>
                </a:effectLst>
              </a:rPr>
              <a:t>Extrapolation</a:t>
            </a:r>
            <a:r>
              <a:rPr lang="en-ZA" sz="1800" dirty="0" smtClean="0">
                <a:effectLst>
                  <a:outerShdw blurRad="50800" dist="38100" dir="2700000" algn="tl" rotWithShape="0">
                    <a:prstClr val="black">
                      <a:alpha val="40000"/>
                    </a:prstClr>
                  </a:outerShdw>
                </a:effectLst>
              </a:rPr>
              <a:t> of </a:t>
            </a:r>
            <a:r>
              <a:rPr lang="en-ZA" sz="1800" dirty="0">
                <a:effectLst>
                  <a:outerShdw blurRad="50800" dist="38100" dir="2700000" algn="tl" rotWithShape="0">
                    <a:prstClr val="black">
                      <a:alpha val="40000"/>
                    </a:prstClr>
                  </a:outerShdw>
                </a:effectLst>
              </a:rPr>
              <a:t>the </a:t>
            </a:r>
            <a:r>
              <a:rPr lang="en-ZA" sz="1800" b="1" dirty="0">
                <a:effectLst>
                  <a:outerShdw blurRad="50800" dist="38100" dir="2700000" algn="tl" rotWithShape="0">
                    <a:prstClr val="black">
                      <a:alpha val="40000"/>
                    </a:prstClr>
                  </a:outerShdw>
                </a:effectLst>
              </a:rPr>
              <a:t>price</a:t>
            </a:r>
            <a:r>
              <a:rPr lang="en-ZA" sz="1800" dirty="0">
                <a:effectLst>
                  <a:outerShdw blurRad="50800" dist="38100" dir="2700000" algn="tl" rotWithShape="0">
                    <a:prstClr val="black">
                      <a:alpha val="40000"/>
                    </a:prstClr>
                  </a:outerShdw>
                </a:effectLst>
              </a:rPr>
              <a:t> structure of the </a:t>
            </a:r>
            <a:r>
              <a:rPr lang="en-ZA" sz="1800" b="1" dirty="0">
                <a:effectLst>
                  <a:outerShdw blurRad="50800" dist="38100" dir="2700000" algn="tl" rotWithShape="0">
                    <a:prstClr val="black">
                      <a:alpha val="40000"/>
                    </a:prstClr>
                  </a:outerShdw>
                </a:effectLst>
              </a:rPr>
              <a:t>domestic</a:t>
            </a:r>
            <a:r>
              <a:rPr lang="en-ZA" sz="1800" dirty="0">
                <a:effectLst>
                  <a:outerShdw blurRad="50800" dist="38100" dir="2700000" algn="tl" rotWithShape="0">
                    <a:prstClr val="black">
                      <a:alpha val="40000"/>
                    </a:prstClr>
                  </a:outerShdw>
                </a:effectLst>
              </a:rPr>
              <a:t> </a:t>
            </a:r>
            <a:r>
              <a:rPr lang="en-ZA" sz="1800" b="1" dirty="0">
                <a:effectLst>
                  <a:outerShdw blurRad="50800" dist="38100" dir="2700000" algn="tl" rotWithShape="0">
                    <a:prstClr val="black">
                      <a:alpha val="40000"/>
                    </a:prstClr>
                  </a:outerShdw>
                </a:effectLst>
              </a:rPr>
              <a:t>market</a:t>
            </a:r>
            <a:r>
              <a:rPr lang="en-ZA" sz="1800" dirty="0">
                <a:effectLst>
                  <a:outerShdw blurRad="50800" dist="38100" dir="2700000" algn="tl" rotWithShape="0">
                    <a:prstClr val="black">
                      <a:alpha val="40000"/>
                    </a:prstClr>
                  </a:outerShdw>
                </a:effectLst>
              </a:rPr>
              <a:t> (Namibian export to SA)</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b="1" dirty="0" smtClean="0">
                <a:effectLst>
                  <a:outerShdw blurRad="50800" dist="38100" dir="2700000" algn="tl" rotWithShape="0">
                    <a:prstClr val="black">
                      <a:alpha val="40000"/>
                    </a:prstClr>
                  </a:outerShdw>
                </a:effectLst>
              </a:rPr>
              <a:t>Estimate</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the </a:t>
            </a:r>
            <a:r>
              <a:rPr lang="en-ZA" sz="1800" b="1" dirty="0">
                <a:effectLst>
                  <a:outerShdw blurRad="50800" dist="38100" dir="2700000" algn="tl" rotWithShape="0">
                    <a:prstClr val="black">
                      <a:alpha val="40000"/>
                    </a:prstClr>
                  </a:outerShdw>
                </a:effectLst>
              </a:rPr>
              <a:t>elasticity</a:t>
            </a:r>
            <a:r>
              <a:rPr lang="en-ZA" sz="1800" dirty="0">
                <a:effectLst>
                  <a:outerShdw blurRad="50800" dist="38100" dir="2700000" algn="tl" rotWithShape="0">
                    <a:prstClr val="black">
                      <a:alpha val="40000"/>
                    </a:prstClr>
                  </a:outerShdw>
                </a:effectLst>
              </a:rPr>
              <a:t> of SA hake demand in the domestic market (literature)</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b="1" dirty="0" smtClean="0">
                <a:effectLst>
                  <a:outerShdw blurRad="50800" dist="38100" dir="2700000" algn="tl" rotWithShape="0">
                    <a:prstClr val="black">
                      <a:alpha val="40000"/>
                    </a:prstClr>
                  </a:outerShdw>
                </a:effectLst>
              </a:rPr>
              <a:t>Assumptions</a:t>
            </a:r>
            <a:r>
              <a:rPr lang="en-ZA" sz="1800" dirty="0" smtClean="0">
                <a:effectLst>
                  <a:outerShdw blurRad="50800" dist="38100" dir="2700000" algn="tl" rotWithShape="0">
                    <a:prstClr val="black">
                      <a:alpha val="40000"/>
                    </a:prstClr>
                  </a:outerShdw>
                </a:effectLst>
              </a:rPr>
              <a:t> regarding impact on </a:t>
            </a:r>
            <a:r>
              <a:rPr lang="en-ZA" sz="1800" b="1" dirty="0" smtClean="0">
                <a:effectLst>
                  <a:outerShdw blurRad="50800" dist="38100" dir="2700000" algn="tl" rotWithShape="0">
                    <a:prstClr val="black">
                      <a:alpha val="40000"/>
                    </a:prstClr>
                  </a:outerShdw>
                </a:effectLst>
              </a:rPr>
              <a:t>other fish products</a:t>
            </a:r>
            <a:endParaRPr lang="fr-FR" sz="1800" b="1"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endParaRPr lang="fr-FR" sz="1800" dirty="0" smtClean="0"/>
          </a:p>
          <a:p>
            <a:pPr marL="180975" indent="-180975">
              <a:spcBef>
                <a:spcPts val="400"/>
              </a:spcBef>
              <a:spcAft>
                <a:spcPts val="400"/>
              </a:spcAft>
              <a:buSzPct val="125000"/>
            </a:pPr>
            <a:endParaRPr lang="en-US" sz="1800" dirty="0" smtClean="0"/>
          </a:p>
          <a:p>
            <a:pPr marL="180975" indent="-180975">
              <a:spcBef>
                <a:spcPts val="400"/>
              </a:spcBef>
              <a:spcAft>
                <a:spcPts val="400"/>
              </a:spcAft>
              <a:buSzPct val="125000"/>
            </a:pPr>
            <a:endParaRPr lang="en-US" sz="1600" dirty="0" smtClean="0"/>
          </a:p>
          <a:p>
            <a:pPr marL="180975" indent="-180975">
              <a:spcBef>
                <a:spcPts val="400"/>
              </a:spcBef>
              <a:spcAft>
                <a:spcPts val="400"/>
              </a:spcAft>
              <a:buSzPct val="125000"/>
            </a:pPr>
            <a:endParaRPr lang="en-US" sz="1600" dirty="0" smtClean="0"/>
          </a:p>
        </p:txBody>
      </p:sp>
      <p:grpSp>
        <p:nvGrpSpPr>
          <p:cNvPr id="14" name="Group 13"/>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61570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500" fill="hold"/>
                                        <p:tgtEl>
                                          <p:spTgt spid="15">
                                            <p:txEl>
                                              <p:pRg st="0" end="0"/>
                                            </p:txEl>
                                          </p:spTgt>
                                        </p:tgtEl>
                                        <p:attrNameLst>
                                          <p:attrName>style.color</p:attrName>
                                        </p:attrNameLst>
                                      </p:cBhvr>
                                      <p:to>
                                        <a:schemeClr val="bg1"/>
                                      </p:to>
                                    </p:animClr>
                                  </p:childTnLst>
                                </p:cTn>
                              </p:par>
                              <p:par>
                                <p:cTn id="12" presetID="10" presetClass="entr" presetSubtype="0" fill="hold" grpId="0" nodeType="with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500"/>
                                        <p:tgtEl>
                                          <p:spTgt spid="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1" nodeType="clickEffect">
                                  <p:stCondLst>
                                    <p:cond delay="0"/>
                                  </p:stCondLst>
                                  <p:childTnLst>
                                    <p:animClr clrSpc="rgb" dir="cw">
                                      <p:cBhvr override="childStyle">
                                        <p:cTn id="18" dur="500" fill="hold"/>
                                        <p:tgtEl>
                                          <p:spTgt spid="15">
                                            <p:txEl>
                                              <p:pRg st="1" end="1"/>
                                            </p:txEl>
                                          </p:spTgt>
                                        </p:tgtEl>
                                        <p:attrNameLst>
                                          <p:attrName>style.color</p:attrName>
                                        </p:attrNameLst>
                                      </p:cBhvr>
                                      <p:to>
                                        <a:schemeClr val="bg1"/>
                                      </p:to>
                                    </p:animClr>
                                  </p:childTnLst>
                                </p:cTn>
                              </p:par>
                              <p:par>
                                <p:cTn id="19" presetID="10" presetClass="entr" presetSubtype="0" fill="hold" grpId="0"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5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grpId="1" nodeType="clickEffect">
                                  <p:stCondLst>
                                    <p:cond delay="0"/>
                                  </p:stCondLst>
                                  <p:childTnLst>
                                    <p:animClr clrSpc="rgb" dir="cw">
                                      <p:cBhvr override="childStyle">
                                        <p:cTn id="25" dur="500" fill="hold"/>
                                        <p:tgtEl>
                                          <p:spTgt spid="15">
                                            <p:txEl>
                                              <p:pRg st="2" end="2"/>
                                            </p:txEl>
                                          </p:spTgt>
                                        </p:tgtEl>
                                        <p:attrNameLst>
                                          <p:attrName>style.color</p:attrName>
                                        </p:attrNameLst>
                                      </p:cBhvr>
                                      <p:to>
                                        <a:schemeClr val="bg1"/>
                                      </p:to>
                                    </p:animClr>
                                  </p:childTnLst>
                                </p:cTn>
                              </p:par>
                              <p:par>
                                <p:cTn id="26" presetID="10" presetClass="entr" presetSubtype="0" fill="hold" grpId="0" nodeType="with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5"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7950" y="525460"/>
            <a:ext cx="4119666" cy="2123658"/>
          </a:xfrm>
          <a:prstGeom prst="rect">
            <a:avLst/>
          </a:prstGeom>
          <a:solidFill>
            <a:schemeClr val="bg1"/>
          </a:solidFill>
          <a:ln w="9525">
            <a:noFill/>
            <a:miter lim="800000"/>
            <a:headEnd/>
            <a:tailEnd/>
          </a:ln>
          <a:effectLst/>
        </p:spPr>
        <p:txBody>
          <a:bodyPr wrap="square" lIns="0">
            <a:spAutoFit/>
          </a:bodyPr>
          <a:lstStyle/>
          <a:p>
            <a:pPr marL="800100" lvl="1" indent="-342900">
              <a:spcBef>
                <a:spcPct val="50000"/>
              </a:spcBef>
              <a:buFont typeface="Arial" pitchFamily="34" charset="0"/>
              <a:buChar char="•"/>
              <a:defRPr/>
            </a:pPr>
            <a:endParaRPr lang="en-ZA" sz="2400" dirty="0" smtClean="0">
              <a:solidFill>
                <a:schemeClr val="bg2">
                  <a:lumMod val="50000"/>
                </a:schemeClr>
              </a:solidFill>
            </a:endParaRPr>
          </a:p>
          <a:p>
            <a:pPr marL="800100" lvl="1" indent="-342900">
              <a:spcBef>
                <a:spcPct val="50000"/>
              </a:spcBef>
              <a:buFont typeface="Arial" pitchFamily="34" charset="0"/>
              <a:buChar char="•"/>
              <a:defRPr/>
            </a:pPr>
            <a:endParaRPr lang="en-ZA" sz="2400" dirty="0" smtClean="0">
              <a:solidFill>
                <a:schemeClr val="bg2">
                  <a:lumMod val="50000"/>
                </a:schemeClr>
              </a:solidFill>
            </a:endParaRPr>
          </a:p>
          <a:p>
            <a:pPr marL="800100" lvl="1" indent="-342900">
              <a:spcBef>
                <a:spcPct val="50000"/>
              </a:spcBef>
              <a:buFont typeface="Arial" pitchFamily="34" charset="0"/>
              <a:buChar char="•"/>
              <a:defRPr/>
            </a:pPr>
            <a:endParaRPr lang="en-ZA" sz="2400" dirty="0" smtClean="0">
              <a:solidFill>
                <a:schemeClr val="bg2">
                  <a:lumMod val="50000"/>
                </a:schemeClr>
              </a:solidFill>
            </a:endParaRPr>
          </a:p>
          <a:p>
            <a:pPr marL="4000500" lvl="8" indent="-342900">
              <a:spcBef>
                <a:spcPct val="50000"/>
              </a:spcBef>
              <a:buFontTx/>
              <a:buChar char="-"/>
              <a:defRPr/>
            </a:pPr>
            <a:endParaRPr lang="en-ZA" sz="2400" dirty="0">
              <a:solidFill>
                <a:srgbClr val="009172">
                  <a:lumMod val="75000"/>
                </a:srgbClr>
              </a:solidFill>
            </a:endParaRPr>
          </a:p>
        </p:txBody>
      </p:sp>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it-IT" sz="1800" b="1" kern="0" dirty="0" smtClean="0">
                <a:solidFill>
                  <a:schemeClr val="bg1"/>
                </a:solidFill>
                <a:effectLst>
                  <a:outerShdw blurRad="38100" dist="38100" dir="2700000" algn="tl">
                    <a:srgbClr val="000000"/>
                  </a:outerShdw>
                </a:effectLst>
                <a:latin typeface="AvantGarde Md BT" pitchFamily="34" charset="0"/>
              </a:rPr>
              <a:t>Limitation of Data </a:t>
            </a:r>
            <a:r>
              <a:rPr lang="it-IT" sz="1800" b="1" kern="0" dirty="0">
                <a:solidFill>
                  <a:schemeClr val="bg1"/>
                </a:solidFill>
                <a:effectLst>
                  <a:outerShdw blurRad="38100" dist="38100" dir="2700000" algn="tl">
                    <a:srgbClr val="000000"/>
                  </a:outerShdw>
                </a:effectLst>
                <a:latin typeface="AvantGarde Md BT" pitchFamily="34" charset="0"/>
              </a:rPr>
              <a:t>used in Scenarios Computation</a:t>
            </a:r>
            <a:endParaRPr lang="en-ZA" sz="1800" b="1" kern="0" dirty="0" smtClean="0">
              <a:solidFill>
                <a:schemeClr val="bg1"/>
              </a:solidFill>
              <a:effectLst>
                <a:outerShdw blurRad="38100" dist="38100" dir="2700000" algn="tl">
                  <a:srgbClr val="000000"/>
                </a:outerShdw>
              </a:effectLst>
              <a:latin typeface="AvantGarde Md BT" pitchFamily="34" charset="0"/>
            </a:endParaRPr>
          </a:p>
        </p:txBody>
      </p:sp>
      <p:sp>
        <p:nvSpPr>
          <p:cNvPr id="15" name="Rectangle 3"/>
          <p:cNvSpPr txBox="1">
            <a:spLocks noChangeArrowheads="1"/>
          </p:cNvSpPr>
          <p:nvPr/>
        </p:nvSpPr>
        <p:spPr>
          <a:xfrm>
            <a:off x="368612" y="1673157"/>
            <a:ext cx="8406775" cy="3302704"/>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400"/>
              </a:spcBef>
              <a:spcAft>
                <a:spcPts val="400"/>
              </a:spcAft>
              <a:buSzPct val="125000"/>
            </a:pPr>
            <a:r>
              <a:rPr lang="en-ZA" sz="1800" b="1" dirty="0" smtClean="0">
                <a:effectLst>
                  <a:outerShdw blurRad="50800" dist="38100" dir="2700000" algn="tl" rotWithShape="0">
                    <a:prstClr val="black">
                      <a:alpha val="40000"/>
                    </a:prstClr>
                  </a:outerShdw>
                </a:effectLst>
              </a:rPr>
              <a:t>Separating</a:t>
            </a:r>
            <a:r>
              <a:rPr lang="en-ZA" sz="1800" dirty="0" smtClean="0">
                <a:effectLst>
                  <a:outerShdw blurRad="50800" dist="38100" dir="2700000" algn="tl" rotWithShape="0">
                    <a:prstClr val="black">
                      <a:alpha val="40000"/>
                    </a:prstClr>
                  </a:outerShdw>
                </a:effectLst>
              </a:rPr>
              <a:t> </a:t>
            </a:r>
            <a:r>
              <a:rPr lang="en-ZA" sz="1800" b="1" dirty="0" smtClean="0">
                <a:effectLst>
                  <a:outerShdw blurRad="50800" dist="38100" dir="2700000" algn="tl" rotWithShape="0">
                    <a:prstClr val="black">
                      <a:alpha val="40000"/>
                    </a:prstClr>
                  </a:outerShdw>
                </a:effectLst>
              </a:rPr>
              <a:t>Hake</a:t>
            </a:r>
            <a:r>
              <a:rPr lang="en-ZA" sz="1800" dirty="0" smtClean="0">
                <a:effectLst>
                  <a:outerShdw blurRad="50800" dist="38100" dir="2700000" algn="tl" rotWithShape="0">
                    <a:prstClr val="black">
                      <a:alpha val="40000"/>
                    </a:prstClr>
                  </a:outerShdw>
                </a:effectLst>
              </a:rPr>
              <a:t> products caught with </a:t>
            </a:r>
            <a:r>
              <a:rPr lang="en-ZA" sz="1800" b="1" dirty="0" smtClean="0">
                <a:effectLst>
                  <a:outerShdw blurRad="50800" dist="38100" dir="2700000" algn="tl" rotWithShape="0">
                    <a:prstClr val="black">
                      <a:alpha val="40000"/>
                    </a:prstClr>
                  </a:outerShdw>
                </a:effectLst>
              </a:rPr>
              <a:t>longline</a:t>
            </a:r>
            <a:r>
              <a:rPr lang="en-ZA" sz="1800" dirty="0" smtClean="0">
                <a:effectLst>
                  <a:outerShdw blurRad="50800" dist="38100" dir="2700000" algn="tl" rotWithShape="0">
                    <a:prstClr val="black">
                      <a:alpha val="40000"/>
                    </a:prstClr>
                  </a:outerShdw>
                </a:effectLst>
              </a:rPr>
              <a:t> and those caught with </a:t>
            </a:r>
            <a:r>
              <a:rPr lang="en-ZA" sz="1800" b="1" dirty="0" smtClean="0">
                <a:effectLst>
                  <a:outerShdw blurRad="50800" dist="38100" dir="2700000" algn="tl" rotWithShape="0">
                    <a:prstClr val="black">
                      <a:alpha val="40000"/>
                    </a:prstClr>
                  </a:outerShdw>
                </a:effectLst>
              </a:rPr>
              <a:t>Trawl </a:t>
            </a:r>
            <a:endParaRPr lang="fr-FR" sz="1800" b="1"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b="1" dirty="0" smtClean="0">
                <a:effectLst>
                  <a:outerShdw blurRad="50800" dist="38100" dir="2700000" algn="tl" rotWithShape="0">
                    <a:prstClr val="black">
                      <a:alpha val="40000"/>
                    </a:prstClr>
                  </a:outerShdw>
                </a:effectLst>
              </a:rPr>
              <a:t>Conversion </a:t>
            </a:r>
            <a:r>
              <a:rPr lang="en-ZA" sz="1800" b="1" dirty="0">
                <a:effectLst>
                  <a:outerShdw blurRad="50800" dist="38100" dir="2700000" algn="tl" rotWithShape="0">
                    <a:prstClr val="black">
                      <a:alpha val="40000"/>
                    </a:prstClr>
                  </a:outerShdw>
                </a:effectLst>
              </a:rPr>
              <a:t>factors</a:t>
            </a:r>
            <a:r>
              <a:rPr lang="en-ZA" sz="1800" dirty="0">
                <a:effectLst>
                  <a:outerShdw blurRad="50800" dist="38100" dir="2700000" algn="tl" rotWithShape="0">
                    <a:prstClr val="black">
                      <a:alpha val="40000"/>
                    </a:prstClr>
                  </a:outerShdw>
                </a:effectLst>
              </a:rPr>
              <a:t> to express the volume exported as greenweight regardless of product type</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smtClean="0">
                <a:effectLst>
                  <a:outerShdw blurRad="50800" dist="38100" dir="2700000" algn="tl" rotWithShape="0">
                    <a:prstClr val="black">
                      <a:alpha val="40000"/>
                    </a:prstClr>
                  </a:outerShdw>
                </a:effectLst>
              </a:rPr>
              <a:t>The </a:t>
            </a:r>
            <a:r>
              <a:rPr lang="en-ZA" sz="1800" b="1" dirty="0" smtClean="0">
                <a:effectLst>
                  <a:outerShdw blurRad="50800" dist="38100" dir="2700000" algn="tl" rotWithShape="0">
                    <a:prstClr val="black">
                      <a:alpha val="40000"/>
                    </a:prstClr>
                  </a:outerShdw>
                </a:effectLst>
              </a:rPr>
              <a:t>Determination</a:t>
            </a:r>
            <a:r>
              <a:rPr lang="en-ZA" sz="1800" dirty="0" smtClean="0">
                <a:effectLst>
                  <a:outerShdw blurRad="50800" dist="38100" dir="2700000" algn="tl" rotWithShape="0">
                    <a:prstClr val="black">
                      <a:alpha val="40000"/>
                    </a:prstClr>
                  </a:outerShdw>
                </a:effectLst>
              </a:rPr>
              <a:t> </a:t>
            </a:r>
            <a:r>
              <a:rPr lang="en-ZA" sz="1800" dirty="0">
                <a:effectLst>
                  <a:outerShdw blurRad="50800" dist="38100" dir="2700000" algn="tl" rotWithShape="0">
                    <a:prstClr val="black">
                      <a:alpha val="40000"/>
                    </a:prstClr>
                  </a:outerShdw>
                </a:effectLst>
              </a:rPr>
              <a:t>of the </a:t>
            </a:r>
            <a:r>
              <a:rPr lang="en-ZA" sz="1800" b="1" dirty="0">
                <a:effectLst>
                  <a:outerShdw blurRad="50800" dist="38100" dir="2700000" algn="tl" rotWithShape="0">
                    <a:prstClr val="black">
                      <a:alpha val="40000"/>
                    </a:prstClr>
                  </a:outerShdw>
                </a:effectLst>
              </a:rPr>
              <a:t>feasible</a:t>
            </a:r>
            <a:r>
              <a:rPr lang="en-ZA" sz="1800" dirty="0">
                <a:effectLst>
                  <a:outerShdw blurRad="50800" dist="38100" dir="2700000" algn="tl" rotWithShape="0">
                    <a:prstClr val="black">
                      <a:alpha val="40000"/>
                    </a:prstClr>
                  </a:outerShdw>
                </a:effectLst>
              </a:rPr>
              <a:t> </a:t>
            </a:r>
            <a:r>
              <a:rPr lang="en-ZA" sz="1800" b="1" dirty="0" smtClean="0">
                <a:effectLst>
                  <a:outerShdw blurRad="50800" dist="38100" dir="2700000" algn="tl" rotWithShape="0">
                    <a:prstClr val="black">
                      <a:alpha val="40000"/>
                    </a:prstClr>
                  </a:outerShdw>
                </a:effectLst>
              </a:rPr>
              <a:t>scenarios</a:t>
            </a:r>
            <a:endParaRPr lang="fr-FR" sz="1800" b="1"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smtClean="0">
                <a:effectLst>
                  <a:outerShdw blurRad="50800" dist="38100" dir="2700000" algn="tl" rotWithShape="0">
                    <a:prstClr val="black">
                      <a:alpha val="40000"/>
                    </a:prstClr>
                  </a:outerShdw>
                </a:effectLst>
              </a:rPr>
              <a:t>Choice </a:t>
            </a:r>
            <a:r>
              <a:rPr lang="en-ZA" sz="1800" dirty="0">
                <a:effectLst>
                  <a:outerShdw blurRad="50800" dist="38100" dir="2700000" algn="tl" rotWithShape="0">
                    <a:prstClr val="black">
                      <a:alpha val="40000"/>
                    </a:prstClr>
                  </a:outerShdw>
                </a:effectLst>
              </a:rPr>
              <a:t>of </a:t>
            </a:r>
            <a:r>
              <a:rPr lang="en-ZA" sz="1800" b="1" dirty="0">
                <a:effectLst>
                  <a:outerShdw blurRad="50800" dist="38100" dir="2700000" algn="tl" rotWithShape="0">
                    <a:prstClr val="black">
                      <a:alpha val="40000"/>
                    </a:prstClr>
                  </a:outerShdw>
                </a:effectLst>
              </a:rPr>
              <a:t>discount rate </a:t>
            </a:r>
            <a:r>
              <a:rPr lang="en-ZA" sz="1800" dirty="0">
                <a:effectLst>
                  <a:outerShdw blurRad="50800" dist="38100" dir="2700000" algn="tl" rotWithShape="0">
                    <a:prstClr val="black">
                      <a:alpha val="40000"/>
                    </a:prstClr>
                  </a:outerShdw>
                </a:effectLst>
              </a:rPr>
              <a:t>and </a:t>
            </a:r>
            <a:r>
              <a:rPr lang="en-ZA" sz="1800" b="1" dirty="0">
                <a:effectLst>
                  <a:outerShdw blurRad="50800" dist="38100" dir="2700000" algn="tl" rotWithShape="0">
                    <a:prstClr val="black">
                      <a:alpha val="40000"/>
                    </a:prstClr>
                  </a:outerShdw>
                </a:effectLst>
              </a:rPr>
              <a:t>time </a:t>
            </a:r>
            <a:r>
              <a:rPr lang="en-ZA" sz="1800" b="1" dirty="0" smtClean="0">
                <a:effectLst>
                  <a:outerShdw blurRad="50800" dist="38100" dir="2700000" algn="tl" rotWithShape="0">
                    <a:prstClr val="black">
                      <a:alpha val="40000"/>
                    </a:prstClr>
                  </a:outerShdw>
                </a:effectLst>
              </a:rPr>
              <a:t>horizon</a:t>
            </a:r>
          </a:p>
          <a:p>
            <a:pPr marL="180975" indent="-180975">
              <a:spcBef>
                <a:spcPts val="400"/>
              </a:spcBef>
              <a:spcAft>
                <a:spcPts val="400"/>
              </a:spcAft>
              <a:buSzPct val="125000"/>
            </a:pPr>
            <a:r>
              <a:rPr lang="en-ZA" sz="1800" dirty="0" smtClean="0">
                <a:effectLst>
                  <a:outerShdw blurRad="50800" dist="38100" dir="2700000" algn="tl" rotWithShape="0">
                    <a:prstClr val="black">
                      <a:alpha val="40000"/>
                    </a:prstClr>
                  </a:outerShdw>
                </a:effectLst>
              </a:rPr>
              <a:t>Grouping relevant </a:t>
            </a:r>
            <a:r>
              <a:rPr lang="en-ZA" sz="1800" b="1" dirty="0" smtClean="0">
                <a:effectLst>
                  <a:outerShdw blurRad="50800" dist="38100" dir="2700000" algn="tl" rotWithShape="0">
                    <a:prstClr val="black">
                      <a:alpha val="40000"/>
                    </a:prstClr>
                  </a:outerShdw>
                </a:effectLst>
              </a:rPr>
              <a:t>export countries </a:t>
            </a:r>
            <a:r>
              <a:rPr lang="en-ZA" sz="1800" dirty="0" smtClean="0">
                <a:effectLst>
                  <a:outerShdw blurRad="50800" dist="38100" dir="2700000" algn="tl" rotWithShape="0">
                    <a:prstClr val="black">
                      <a:alpha val="40000"/>
                    </a:prstClr>
                  </a:outerShdw>
                </a:effectLst>
              </a:rPr>
              <a:t>into</a:t>
            </a:r>
            <a:r>
              <a:rPr lang="en-ZA" sz="1800" b="1" dirty="0" smtClean="0">
                <a:effectLst>
                  <a:outerShdw blurRad="50800" dist="38100" dir="2700000" algn="tl" rotWithShape="0">
                    <a:prstClr val="black">
                      <a:alpha val="40000"/>
                    </a:prstClr>
                  </a:outerShdw>
                </a:effectLst>
              </a:rPr>
              <a:t> sub-markets</a:t>
            </a:r>
          </a:p>
          <a:p>
            <a:pPr marL="180975" indent="-180975">
              <a:spcBef>
                <a:spcPts val="400"/>
              </a:spcBef>
              <a:spcAft>
                <a:spcPts val="400"/>
              </a:spcAft>
              <a:buSzPct val="125000"/>
            </a:pPr>
            <a:r>
              <a:rPr lang="en-ZA" sz="1800" b="1" dirty="0" smtClean="0">
                <a:effectLst>
                  <a:outerShdw blurRad="50800" dist="38100" dir="2700000" algn="tl" rotWithShape="0">
                    <a:prstClr val="black">
                      <a:alpha val="40000"/>
                    </a:prstClr>
                  </a:outerShdw>
                </a:effectLst>
              </a:rPr>
              <a:t>Applying pro-rata price structure </a:t>
            </a:r>
            <a:r>
              <a:rPr lang="en-ZA" sz="1800" dirty="0" smtClean="0">
                <a:effectLst>
                  <a:outerShdw blurRad="50800" dist="38100" dir="2700000" algn="tl" rotWithShape="0">
                    <a:prstClr val="black">
                      <a:alpha val="40000"/>
                    </a:prstClr>
                  </a:outerShdw>
                </a:effectLst>
              </a:rPr>
              <a:t>to the different scenarios</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r>
              <a:rPr lang="en-ZA" sz="1800" dirty="0" smtClean="0">
                <a:effectLst>
                  <a:outerShdw blurRad="50800" dist="38100" dir="2700000" algn="tl" rotWithShape="0">
                    <a:prstClr val="black">
                      <a:alpha val="40000"/>
                    </a:prstClr>
                  </a:outerShdw>
                </a:effectLst>
              </a:rPr>
              <a:t>how to determine </a:t>
            </a:r>
            <a:r>
              <a:rPr lang="en-ZA" sz="1800" b="1" dirty="0" smtClean="0">
                <a:effectLst>
                  <a:outerShdw blurRad="50800" dist="38100" dir="2700000" algn="tl" rotWithShape="0">
                    <a:prstClr val="black">
                      <a:alpha val="40000"/>
                    </a:prstClr>
                  </a:outerShdw>
                </a:effectLst>
              </a:rPr>
              <a:t>exchange rate</a:t>
            </a:r>
            <a:r>
              <a:rPr lang="en-ZA" sz="1800" dirty="0" smtClean="0">
                <a:effectLst>
                  <a:outerShdw blurRad="50800" dist="38100" dir="2700000" algn="tl" rotWithShape="0">
                    <a:prstClr val="black">
                      <a:alpha val="40000"/>
                    </a:prstClr>
                  </a:outerShdw>
                </a:effectLst>
              </a:rPr>
              <a:t> in future periods (different assumptions)</a:t>
            </a:r>
            <a:endParaRPr lang="fr-FR" sz="1800" dirty="0" smtClean="0">
              <a:effectLst>
                <a:outerShdw blurRad="50800" dist="38100" dir="2700000" algn="tl" rotWithShape="0">
                  <a:prstClr val="black">
                    <a:alpha val="40000"/>
                  </a:prstClr>
                </a:outerShdw>
              </a:effectLst>
            </a:endParaRPr>
          </a:p>
          <a:p>
            <a:pPr marL="180975" indent="-180975">
              <a:spcBef>
                <a:spcPts val="400"/>
              </a:spcBef>
              <a:spcAft>
                <a:spcPts val="400"/>
              </a:spcAft>
              <a:buSzPct val="125000"/>
            </a:pPr>
            <a:endParaRPr lang="en-US" sz="1800" dirty="0" smtClean="0"/>
          </a:p>
          <a:p>
            <a:pPr marL="180975" indent="-180975">
              <a:spcBef>
                <a:spcPts val="400"/>
              </a:spcBef>
              <a:spcAft>
                <a:spcPts val="400"/>
              </a:spcAft>
              <a:buSzPct val="125000"/>
            </a:pPr>
            <a:endParaRPr lang="en-US" sz="1600" dirty="0" smtClean="0"/>
          </a:p>
          <a:p>
            <a:pPr marL="180975" indent="-180975">
              <a:spcBef>
                <a:spcPts val="400"/>
              </a:spcBef>
              <a:spcAft>
                <a:spcPts val="400"/>
              </a:spcAft>
              <a:buSzPct val="125000"/>
            </a:pPr>
            <a:endParaRPr lang="en-US" sz="1600" dirty="0" smtClean="0"/>
          </a:p>
        </p:txBody>
      </p:sp>
      <p:grpSp>
        <p:nvGrpSpPr>
          <p:cNvPr id="14" name="Group 13"/>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84351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500" fill="hold"/>
                                        <p:tgtEl>
                                          <p:spTgt spid="15">
                                            <p:txEl>
                                              <p:pRg st="0" end="0"/>
                                            </p:txEl>
                                          </p:spTgt>
                                        </p:tgtEl>
                                        <p:attrNameLst>
                                          <p:attrName>style.color</p:attrName>
                                        </p:attrNameLst>
                                      </p:cBhvr>
                                      <p:to>
                                        <a:schemeClr val="bg1"/>
                                      </p:to>
                                    </p:animClr>
                                  </p:childTnLst>
                                </p:cTn>
                              </p:par>
                              <p:par>
                                <p:cTn id="12" presetID="10" presetClass="entr" presetSubtype="0" fill="hold" grpId="0" nodeType="with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500"/>
                                        <p:tgtEl>
                                          <p:spTgt spid="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1" nodeType="clickEffect">
                                  <p:stCondLst>
                                    <p:cond delay="0"/>
                                  </p:stCondLst>
                                  <p:childTnLst>
                                    <p:animClr clrSpc="rgb" dir="cw">
                                      <p:cBhvr override="childStyle">
                                        <p:cTn id="18" dur="500" fill="hold"/>
                                        <p:tgtEl>
                                          <p:spTgt spid="15">
                                            <p:txEl>
                                              <p:pRg st="1" end="1"/>
                                            </p:txEl>
                                          </p:spTgt>
                                        </p:tgtEl>
                                        <p:attrNameLst>
                                          <p:attrName>style.color</p:attrName>
                                        </p:attrNameLst>
                                      </p:cBhvr>
                                      <p:to>
                                        <a:schemeClr val="bg1"/>
                                      </p:to>
                                    </p:animClr>
                                  </p:childTnLst>
                                </p:cTn>
                              </p:par>
                              <p:par>
                                <p:cTn id="19" presetID="10" presetClass="entr" presetSubtype="0" fill="hold" grpId="0"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5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grpId="1" nodeType="clickEffect">
                                  <p:stCondLst>
                                    <p:cond delay="0"/>
                                  </p:stCondLst>
                                  <p:childTnLst>
                                    <p:animClr clrSpc="rgb" dir="cw">
                                      <p:cBhvr override="childStyle">
                                        <p:cTn id="25" dur="500" fill="hold"/>
                                        <p:tgtEl>
                                          <p:spTgt spid="15">
                                            <p:txEl>
                                              <p:pRg st="2" end="2"/>
                                            </p:txEl>
                                          </p:spTgt>
                                        </p:tgtEl>
                                        <p:attrNameLst>
                                          <p:attrName>style.color</p:attrName>
                                        </p:attrNameLst>
                                      </p:cBhvr>
                                      <p:to>
                                        <a:schemeClr val="bg1"/>
                                      </p:to>
                                    </p:animClr>
                                  </p:childTnLst>
                                </p:cTn>
                              </p:par>
                              <p:par>
                                <p:cTn id="26" presetID="10" presetClass="entr" presetSubtype="0" fill="hold" grpId="0" nodeType="with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500" fill="hold"/>
                                        <p:tgtEl>
                                          <p:spTgt spid="15">
                                            <p:txEl>
                                              <p:pRg st="3" end="3"/>
                                            </p:txEl>
                                          </p:spTgt>
                                        </p:tgtEl>
                                        <p:attrNameLst>
                                          <p:attrName>style.color</p:attrName>
                                        </p:attrNameLst>
                                      </p:cBhvr>
                                      <p:to>
                                        <a:schemeClr val="bg1"/>
                                      </p:to>
                                    </p:animClr>
                                  </p:childTnLst>
                                </p:cTn>
                              </p:par>
                              <p:par>
                                <p:cTn id="33" presetID="10" presetClass="entr" presetSubtype="0" fill="hold" grpId="0"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1" nodeType="clickEffect">
                                  <p:stCondLst>
                                    <p:cond delay="0"/>
                                  </p:stCondLst>
                                  <p:childTnLst>
                                    <p:animClr clrSpc="rgb" dir="cw">
                                      <p:cBhvr override="childStyle">
                                        <p:cTn id="39" dur="500" fill="hold"/>
                                        <p:tgtEl>
                                          <p:spTgt spid="15">
                                            <p:txEl>
                                              <p:pRg st="4" end="4"/>
                                            </p:txEl>
                                          </p:spTgt>
                                        </p:tgtEl>
                                        <p:attrNameLst>
                                          <p:attrName>style.color</p:attrName>
                                        </p:attrNameLst>
                                      </p:cBhvr>
                                      <p:to>
                                        <a:schemeClr val="bg1"/>
                                      </p:to>
                                    </p:animClr>
                                  </p:childTnLst>
                                </p:cTn>
                              </p:par>
                              <p:par>
                                <p:cTn id="40" presetID="10" presetClass="entr" presetSubtype="0" fill="hold" grpId="0" nodeType="with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500"/>
                                        <p:tgtEl>
                                          <p:spTgt spid="1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1" nodeType="clickEffect">
                                  <p:stCondLst>
                                    <p:cond delay="0"/>
                                  </p:stCondLst>
                                  <p:childTnLst>
                                    <p:animClr clrSpc="rgb" dir="cw">
                                      <p:cBhvr override="childStyle">
                                        <p:cTn id="46" dur="500" fill="hold"/>
                                        <p:tgtEl>
                                          <p:spTgt spid="15">
                                            <p:txEl>
                                              <p:pRg st="5" end="5"/>
                                            </p:txEl>
                                          </p:spTgt>
                                        </p:tgtEl>
                                        <p:attrNameLst>
                                          <p:attrName>style.color</p:attrName>
                                        </p:attrNameLst>
                                      </p:cBhvr>
                                      <p:to>
                                        <a:schemeClr val="bg1"/>
                                      </p:to>
                                    </p:animClr>
                                  </p:childTnLst>
                                </p:cTn>
                              </p:par>
                              <p:par>
                                <p:cTn id="47" presetID="10" presetClass="entr" presetSubtype="0" fill="hold" grpId="0" nodeType="withEffect">
                                  <p:stCondLst>
                                    <p:cond delay="0"/>
                                  </p:stCondLst>
                                  <p:childTnLst>
                                    <p:set>
                                      <p:cBhvr>
                                        <p:cTn id="48" dur="1" fill="hold">
                                          <p:stCondLst>
                                            <p:cond delay="0"/>
                                          </p:stCondLst>
                                        </p:cTn>
                                        <p:tgtEl>
                                          <p:spTgt spid="15">
                                            <p:txEl>
                                              <p:pRg st="6" end="6"/>
                                            </p:txEl>
                                          </p:spTgt>
                                        </p:tgtEl>
                                        <p:attrNameLst>
                                          <p:attrName>style.visibility</p:attrName>
                                        </p:attrNameLst>
                                      </p:cBhvr>
                                      <p:to>
                                        <p:strVal val="visible"/>
                                      </p:to>
                                    </p:set>
                                    <p:animEffect transition="in" filter="fade">
                                      <p:cBhvr>
                                        <p:cTn id="49"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5" grpId="1"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it-IT" sz="1800" b="1" kern="0" dirty="0" smtClean="0">
                <a:solidFill>
                  <a:schemeClr val="bg1"/>
                </a:solidFill>
                <a:effectLst>
                  <a:outerShdw blurRad="38100" dist="38100" dir="2700000" algn="tl">
                    <a:srgbClr val="000000"/>
                  </a:outerShdw>
                </a:effectLst>
                <a:latin typeface="AvantGarde Md BT" pitchFamily="34" charset="0"/>
              </a:rPr>
              <a:t>First study of its Kind</a:t>
            </a:r>
            <a:endParaRPr lang="en-ZA" sz="1800" b="1" kern="0" dirty="0" smtClean="0">
              <a:solidFill>
                <a:schemeClr val="bg1"/>
              </a:solidFill>
              <a:effectLst>
                <a:outerShdw blurRad="38100" dist="38100" dir="2700000" algn="tl">
                  <a:srgbClr val="000000"/>
                </a:outerShdw>
              </a:effectLst>
              <a:latin typeface="AvantGarde Md BT" pitchFamily="34" charset="0"/>
            </a:endParaRPr>
          </a:p>
        </p:txBody>
      </p:sp>
      <p:grpSp>
        <p:nvGrpSpPr>
          <p:cNvPr id="14" name="Group 13"/>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5826" b="6891"/>
          <a:stretch/>
        </p:blipFill>
        <p:spPr>
          <a:xfrm>
            <a:off x="1998604" y="399570"/>
            <a:ext cx="5146791" cy="59858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287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70" name="Picture 38" descr="nzindustry006"/>
          <p:cNvPicPr>
            <a:picLocks noChangeAspect="1" noChangeArrowheads="1"/>
          </p:cNvPicPr>
          <p:nvPr/>
        </p:nvPicPr>
        <p:blipFill>
          <a:blip r:embed="rId3" cstate="print"/>
          <a:srcRect l="4903" t="16185" r="4514" b="9309"/>
          <a:stretch>
            <a:fillRect/>
          </a:stretch>
        </p:blipFill>
        <p:spPr bwMode="auto">
          <a:xfrm>
            <a:off x="1247046" y="1094970"/>
            <a:ext cx="6704680" cy="4410886"/>
          </a:xfrm>
          <a:prstGeom prst="rect">
            <a:avLst/>
          </a:prstGeom>
          <a:noFill/>
          <a:ln w="9525">
            <a:noFill/>
            <a:miter lim="800000"/>
            <a:headEnd/>
            <a:tailEnd/>
          </a:ln>
        </p:spPr>
      </p:pic>
      <p:sp>
        <p:nvSpPr>
          <p:cNvPr id="17"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127000" contourW="12700" prstMaterial="metal">
              <a:bevelT h="25400" prst="softRound"/>
              <a:bevelB w="38100" h="38100"/>
              <a:extrusionClr>
                <a:schemeClr val="bg1"/>
              </a:extrusionClr>
              <a:contourClr>
                <a:schemeClr val="tx1"/>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Thank You!</a:t>
            </a:r>
          </a:p>
        </p:txBody>
      </p:sp>
      <p:grpSp>
        <p:nvGrpSpPr>
          <p:cNvPr id="11" name="Group 10"/>
          <p:cNvGrpSpPr/>
          <p:nvPr/>
        </p:nvGrpSpPr>
        <p:grpSpPr>
          <a:xfrm>
            <a:off x="0" y="6456302"/>
            <a:ext cx="9284571" cy="401698"/>
            <a:chOff x="0" y="6456302"/>
            <a:chExt cx="9284571" cy="401698"/>
          </a:xfrm>
        </p:grpSpPr>
        <p:grpSp>
          <p:nvGrpSpPr>
            <p:cNvPr id="12" name="Group 11"/>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4"/>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30431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8870"/>
                                        </p:tgtEl>
                                        <p:attrNameLst>
                                          <p:attrName>style.visibility</p:attrName>
                                        </p:attrNameLst>
                                      </p:cBhvr>
                                      <p:to>
                                        <p:strVal val="visible"/>
                                      </p:to>
                                    </p:set>
                                    <p:animEffect transition="in" filter="dissolve">
                                      <p:cBhvr>
                                        <p:cTn id="7" dur="500"/>
                                        <p:tgtEl>
                                          <p:spTgt spid="248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South African Hake Catch</a:t>
            </a:r>
            <a:endParaRPr lang="en-ZA" sz="1800" b="1" kern="0" dirty="0" smtClean="0">
              <a:solidFill>
                <a:schemeClr val="bg1"/>
              </a:solidFill>
              <a:effectLst>
                <a:outerShdw blurRad="38100" dist="38100" dir="2700000" algn="tl">
                  <a:srgbClr val="000000"/>
                </a:outerShdw>
              </a:effectLst>
              <a:latin typeface="AvantGarde Md BT" pitchFamily="34" charset="0"/>
            </a:endParaRPr>
          </a:p>
        </p:txBody>
      </p:sp>
      <p:grpSp>
        <p:nvGrpSpPr>
          <p:cNvPr id="14" name="Group 13"/>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grpSp>
        <p:nvGrpSpPr>
          <p:cNvPr id="7" name="Group 6"/>
          <p:cNvGrpSpPr/>
          <p:nvPr/>
        </p:nvGrpSpPr>
        <p:grpSpPr>
          <a:xfrm>
            <a:off x="197220" y="568620"/>
            <a:ext cx="8749560" cy="5856798"/>
            <a:chOff x="197220" y="568620"/>
            <a:chExt cx="8749560" cy="5856798"/>
          </a:xfrm>
        </p:grpSpPr>
        <p:pic>
          <p:nvPicPr>
            <p:cNvPr id="6" name="Picture 5"/>
            <p:cNvPicPr>
              <a:picLocks noChangeAspect="1"/>
            </p:cNvPicPr>
            <p:nvPr/>
          </p:nvPicPr>
          <p:blipFill>
            <a:blip r:embed="rId5"/>
            <a:stretch>
              <a:fillRect/>
            </a:stretch>
          </p:blipFill>
          <p:spPr>
            <a:xfrm>
              <a:off x="197220" y="568620"/>
              <a:ext cx="8749560" cy="5582448"/>
            </a:xfrm>
            <a:prstGeom prst="rect">
              <a:avLst/>
            </a:prstGeom>
          </p:spPr>
        </p:pic>
        <p:sp>
          <p:nvSpPr>
            <p:cNvPr id="15" name="TextBox 14"/>
            <p:cNvSpPr txBox="1"/>
            <p:nvPr/>
          </p:nvSpPr>
          <p:spPr>
            <a:xfrm>
              <a:off x="509241" y="6171502"/>
              <a:ext cx="4294765" cy="253916"/>
            </a:xfrm>
            <a:prstGeom prst="rect">
              <a:avLst/>
            </a:prstGeom>
            <a:noFill/>
          </p:spPr>
          <p:txBody>
            <a:bodyPr wrap="none" rtlCol="0">
              <a:spAutoFit/>
            </a:bodyPr>
            <a:lstStyle/>
            <a:p>
              <a:r>
                <a:rPr lang="en-ZA" sz="1050" dirty="0"/>
                <a:t>Source: Rademeyer and Butterworth (2014) and DAFF (2002–2013).</a:t>
              </a:r>
              <a:endParaRPr lang="en-ZA" sz="1050" dirty="0"/>
            </a:p>
          </p:txBody>
        </p:sp>
      </p:grpSp>
      <p:sp>
        <p:nvSpPr>
          <p:cNvPr id="21" name="Rectangle 20"/>
          <p:cNvSpPr/>
          <p:nvPr/>
        </p:nvSpPr>
        <p:spPr>
          <a:xfrm>
            <a:off x="607039" y="5701551"/>
            <a:ext cx="8359843" cy="432000"/>
          </a:xfrm>
          <a:prstGeom prst="rect">
            <a:avLst/>
          </a:prstGeom>
          <a:solidFill>
            <a:srgbClr val="FFFF00">
              <a:alpha val="27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lIns="0" rtlCol="0" anchor="ctr"/>
          <a:lstStyle/>
          <a:p>
            <a:pPr marL="38100"/>
            <a:endParaRPr lang="en-ZA" sz="1200"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9868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Hake species geographic distribution</a:t>
            </a:r>
            <a:endParaRPr lang="en-ZA" sz="1800" b="1" kern="0" dirty="0" smtClean="0">
              <a:solidFill>
                <a:schemeClr val="bg1"/>
              </a:solidFill>
              <a:effectLst>
                <a:outerShdw blurRad="38100" dist="38100" dir="2700000" algn="tl">
                  <a:srgbClr val="000000"/>
                </a:outerShdw>
              </a:effectLst>
              <a:latin typeface="AvantGarde Md BT" pitchFamily="34" charset="0"/>
            </a:endParaRPr>
          </a:p>
        </p:txBody>
      </p:sp>
      <p:grpSp>
        <p:nvGrpSpPr>
          <p:cNvPr id="13" name="Group 12"/>
          <p:cNvGrpSpPr/>
          <p:nvPr/>
        </p:nvGrpSpPr>
        <p:grpSpPr>
          <a:xfrm>
            <a:off x="0" y="6456302"/>
            <a:ext cx="9284571" cy="401698"/>
            <a:chOff x="0" y="6456302"/>
            <a:chExt cx="9284571" cy="401698"/>
          </a:xfrm>
        </p:grpSpPr>
        <p:grpSp>
          <p:nvGrpSpPr>
            <p:cNvPr id="14" name="Group 13"/>
            <p:cNvGrpSpPr/>
            <p:nvPr/>
          </p:nvGrpSpPr>
          <p:grpSpPr>
            <a:xfrm>
              <a:off x="0" y="6456302"/>
              <a:ext cx="9284571" cy="401698"/>
              <a:chOff x="0" y="6456302"/>
              <a:chExt cx="9284571" cy="401698"/>
            </a:xfrm>
          </p:grpSpPr>
          <p:sp>
            <p:nvSpPr>
              <p:cNvPr id="16"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7"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18" name="Picture 17"/>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356" y="726141"/>
            <a:ext cx="8803288" cy="54057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91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rawler and tons of birds small.jpg"/>
          <p:cNvPicPr>
            <a:picLocks noChangeAspect="1"/>
          </p:cNvPicPr>
          <p:nvPr/>
        </p:nvPicPr>
        <p:blipFill rotWithShape="1">
          <a:blip r:embed="rId3" cstate="screen">
            <a:extLst>
              <a:ext uri="{28A0092B-C50C-407E-A947-70E740481C1C}">
                <a14:useLocalDpi xmlns:a14="http://schemas.microsoft.com/office/drawing/2010/main"/>
              </a:ext>
            </a:extLst>
          </a:blip>
          <a:srcRect b="-6486"/>
          <a:stretch/>
        </p:blipFill>
        <p:spPr bwMode="auto">
          <a:xfrm>
            <a:off x="1" y="4881449"/>
            <a:ext cx="9143998" cy="1682053"/>
          </a:xfrm>
          <a:prstGeom prst="rect">
            <a:avLst/>
          </a:prstGeom>
          <a:noFill/>
          <a:ln w="9525">
            <a:noFill/>
            <a:miter lim="800000"/>
            <a:headEnd/>
            <a:tailEnd/>
          </a:ln>
        </p:spPr>
      </p:pic>
      <p:pic>
        <p:nvPicPr>
          <p:cNvPr id="6" name="Picture 5" descr="shelf barker human v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668" t="15552" b="24289"/>
          <a:stretch/>
        </p:blipFill>
        <p:spPr bwMode="auto">
          <a:xfrm>
            <a:off x="4976505" y="3698541"/>
            <a:ext cx="4026089" cy="17419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contourW="12700">
              <a:bevelT w="38100" h="38100"/>
              <a:bevelB w="38100" h="38100"/>
              <a:extrusionClr>
                <a:schemeClr val="bg1"/>
              </a:extrusionClr>
              <a:contourClr>
                <a:schemeClr val="tx1"/>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a:solidFill>
                  <a:schemeClr val="bg1"/>
                </a:solidFill>
                <a:effectLst>
                  <a:outerShdw blurRad="38100" dist="38100" dir="2700000" algn="tl">
                    <a:srgbClr val="000000"/>
                  </a:outerShdw>
                </a:effectLst>
                <a:latin typeface="AvantGarde Md BT" pitchFamily="34" charset="0"/>
              </a:rPr>
              <a:t>Connecting to global </a:t>
            </a:r>
            <a:r>
              <a:rPr lang="en-ZA" sz="1800" b="1" kern="0" dirty="0" smtClean="0">
                <a:solidFill>
                  <a:schemeClr val="bg1"/>
                </a:solidFill>
                <a:effectLst>
                  <a:outerShdw blurRad="38100" dist="38100" dir="2700000" algn="tl">
                    <a:srgbClr val="000000"/>
                  </a:outerShdw>
                </a:effectLst>
                <a:latin typeface="AvantGarde Md BT" pitchFamily="34" charset="0"/>
              </a:rPr>
              <a:t>markets</a:t>
            </a:r>
          </a:p>
        </p:txBody>
      </p:sp>
      <p:sp>
        <p:nvSpPr>
          <p:cNvPr id="14" name="Rectangle 3"/>
          <p:cNvSpPr txBox="1">
            <a:spLocks noChangeArrowheads="1"/>
          </p:cNvSpPr>
          <p:nvPr/>
        </p:nvSpPr>
        <p:spPr>
          <a:xfrm>
            <a:off x="462881" y="1058918"/>
            <a:ext cx="8313474" cy="3180400"/>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500"/>
              </a:spcBef>
              <a:spcAft>
                <a:spcPts val="500"/>
              </a:spcAft>
              <a:buSzPct val="125000"/>
            </a:pPr>
            <a:r>
              <a:rPr lang="en-ZA" sz="1800" dirty="0">
                <a:effectLst>
                  <a:outerShdw blurRad="50800" dist="38100" dir="2700000" algn="tl" rotWithShape="0">
                    <a:prstClr val="black">
                      <a:alpha val="40000"/>
                    </a:prstClr>
                  </a:outerShdw>
                </a:effectLst>
              </a:rPr>
              <a:t>SA Hake certified 2004, recertified in </a:t>
            </a:r>
            <a:r>
              <a:rPr lang="en-ZA" sz="1800" dirty="0" smtClean="0">
                <a:effectLst>
                  <a:outerShdw blurRad="50800" dist="38100" dir="2700000" algn="tl" rotWithShape="0">
                    <a:prstClr val="black">
                      <a:alpha val="40000"/>
                    </a:prstClr>
                  </a:outerShdw>
                </a:effectLst>
              </a:rPr>
              <a:t>2010 and again in 2015</a:t>
            </a:r>
            <a:endParaRPr lang="fr-FR" sz="1800" dirty="0" smtClean="0">
              <a:effectLst>
                <a:outerShdw blurRad="50800" dist="38100" dir="2700000" algn="tl" rotWithShape="0">
                  <a:prstClr val="black">
                    <a:alpha val="40000"/>
                  </a:prstClr>
                </a:outerShdw>
              </a:effectLst>
            </a:endParaRPr>
          </a:p>
          <a:p>
            <a:pPr marL="180975" indent="-180975">
              <a:spcBef>
                <a:spcPts val="500"/>
              </a:spcBef>
              <a:spcAft>
                <a:spcPts val="500"/>
              </a:spcAft>
              <a:buSzPct val="125000"/>
            </a:pPr>
            <a:r>
              <a:rPr lang="en-ZA" sz="1800" dirty="0">
                <a:effectLst>
                  <a:outerShdw blurRad="50800" dist="38100" dir="2700000" algn="tl" rotWithShape="0">
                    <a:prstClr val="black">
                      <a:alpha val="40000"/>
                    </a:prstClr>
                  </a:outerShdw>
                </a:effectLst>
              </a:rPr>
              <a:t>Strengthened position in other ‘MSC-friendly’ markets (UK, US, Germany, Netherlands etc.)</a:t>
            </a:r>
            <a:endParaRPr lang="fr-FR" sz="1800" dirty="0" smtClean="0">
              <a:effectLst>
                <a:outerShdw blurRad="50800" dist="38100" dir="2700000" algn="tl" rotWithShape="0">
                  <a:prstClr val="black">
                    <a:alpha val="40000"/>
                  </a:prstClr>
                </a:outerShdw>
              </a:effectLst>
            </a:endParaRPr>
          </a:p>
          <a:p>
            <a:pPr marL="180975" indent="-180975">
              <a:spcBef>
                <a:spcPts val="500"/>
              </a:spcBef>
              <a:spcAft>
                <a:spcPts val="500"/>
              </a:spcAft>
              <a:buSzPct val="125000"/>
            </a:pPr>
            <a:r>
              <a:rPr lang="en-ZA" sz="1800" dirty="0">
                <a:effectLst>
                  <a:outerShdw blurRad="50800" dist="38100" dir="2700000" algn="tl" rotWithShape="0">
                    <a:prstClr val="black">
                      <a:alpha val="40000"/>
                    </a:prstClr>
                  </a:outerShdw>
                </a:effectLst>
              </a:rPr>
              <a:t>Environmental gains include quota reductions, ring-fencing of fishing grounds, by-catch management, reduced seabird interactions</a:t>
            </a:r>
            <a:endParaRPr lang="fr-FR" sz="1800" dirty="0" smtClean="0">
              <a:effectLst>
                <a:outerShdw blurRad="50800" dist="38100" dir="2700000" algn="tl" rotWithShape="0">
                  <a:prstClr val="black">
                    <a:alpha val="40000"/>
                  </a:prstClr>
                </a:outerShdw>
              </a:effectLst>
            </a:endParaRPr>
          </a:p>
          <a:p>
            <a:pPr marL="180975" indent="-180975">
              <a:spcBef>
                <a:spcPts val="500"/>
              </a:spcBef>
              <a:spcAft>
                <a:spcPts val="500"/>
              </a:spcAft>
              <a:buSzPct val="125000"/>
            </a:pPr>
            <a:r>
              <a:rPr lang="en-ZA" sz="1800" dirty="0">
                <a:effectLst>
                  <a:outerShdw blurRad="50800" dist="38100" dir="2700000" algn="tl" rotWithShape="0">
                    <a:prstClr val="black">
                      <a:alpha val="40000"/>
                    </a:prstClr>
                  </a:outerShdw>
                </a:effectLst>
              </a:rPr>
              <a:t>Process benefits – much improved cooperation among all stakeholders (Field et al, 2013</a:t>
            </a:r>
            <a:r>
              <a:rPr lang="en-ZA" sz="1800" dirty="0" smtClean="0">
                <a:effectLst>
                  <a:outerShdw blurRad="50800" dist="38100" dir="2700000" algn="tl" rotWithShape="0">
                    <a:prstClr val="black">
                      <a:alpha val="40000"/>
                    </a:prstClr>
                  </a:outerShdw>
                </a:effectLst>
              </a:rPr>
              <a:t>)</a:t>
            </a:r>
            <a:endParaRPr lang="en-ZA" sz="1800" dirty="0">
              <a:effectLst>
                <a:outerShdw blurRad="50800" dist="38100" dir="2700000" algn="tl" rotWithShape="0">
                  <a:prstClr val="black">
                    <a:alpha val="40000"/>
                  </a:prstClr>
                </a:outerShdw>
              </a:effectLst>
            </a:endParaRPr>
          </a:p>
          <a:p>
            <a:pPr marL="180975" indent="-180975">
              <a:spcBef>
                <a:spcPts val="500"/>
              </a:spcBef>
              <a:spcAft>
                <a:spcPts val="500"/>
              </a:spcAft>
              <a:buSzPct val="125000"/>
            </a:pPr>
            <a:endParaRPr lang="fr-FR" sz="1800" dirty="0" smtClean="0"/>
          </a:p>
          <a:p>
            <a:pPr marL="180975" indent="-180975">
              <a:spcBef>
                <a:spcPts val="500"/>
              </a:spcBef>
              <a:spcAft>
                <a:spcPts val="500"/>
              </a:spcAft>
              <a:buSzPct val="125000"/>
            </a:pPr>
            <a:endParaRPr lang="fr-FR" sz="1800" dirty="0" smtClean="0"/>
          </a:p>
          <a:p>
            <a:pPr marL="180975" indent="-180975">
              <a:spcBef>
                <a:spcPts val="500"/>
              </a:spcBef>
              <a:spcAft>
                <a:spcPts val="500"/>
              </a:spcAft>
              <a:buSzPct val="125000"/>
            </a:pPr>
            <a:endParaRPr lang="fr-FR" sz="1800" dirty="0" smtClean="0"/>
          </a:p>
          <a:p>
            <a:pPr marL="180975" indent="-180975">
              <a:spcBef>
                <a:spcPts val="500"/>
              </a:spcBef>
              <a:spcAft>
                <a:spcPts val="500"/>
              </a:spcAft>
              <a:buSzPct val="125000"/>
            </a:pPr>
            <a:endParaRPr lang="en-US" sz="1800" dirty="0" smtClean="0"/>
          </a:p>
          <a:p>
            <a:pPr marL="180975" indent="-180975">
              <a:spcBef>
                <a:spcPts val="500"/>
              </a:spcBef>
              <a:spcAft>
                <a:spcPts val="500"/>
              </a:spcAft>
              <a:buSzPct val="125000"/>
            </a:pPr>
            <a:endParaRPr lang="en-US" sz="1600" dirty="0" smtClean="0"/>
          </a:p>
          <a:p>
            <a:pPr marL="180975" indent="-180975">
              <a:spcBef>
                <a:spcPts val="500"/>
              </a:spcBef>
              <a:spcAft>
                <a:spcPts val="500"/>
              </a:spcAft>
              <a:buSzPct val="125000"/>
            </a:pPr>
            <a:endParaRPr lang="en-US" sz="1600" dirty="0" smtClean="0"/>
          </a:p>
        </p:txBody>
      </p:sp>
      <p:grpSp>
        <p:nvGrpSpPr>
          <p:cNvPr id="15" name="Group 14"/>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5"/>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01810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500" fill="hold"/>
                                        <p:tgtEl>
                                          <p:spTgt spid="14">
                                            <p:txEl>
                                              <p:pRg st="0" end="0"/>
                                            </p:txEl>
                                          </p:spTgt>
                                        </p:tgtEl>
                                        <p:attrNameLst>
                                          <p:attrName>style.color</p:attrName>
                                        </p:attrNameLst>
                                      </p:cBhvr>
                                      <p:to>
                                        <a:schemeClr val="bg1"/>
                                      </p:to>
                                    </p:animClr>
                                  </p:childTnLst>
                                </p:cTn>
                              </p:par>
                              <p:par>
                                <p:cTn id="12" presetID="10" presetClass="entr" presetSubtype="0" fill="hold" grpId="0" nodeType="with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1" nodeType="clickEffect">
                                  <p:stCondLst>
                                    <p:cond delay="0"/>
                                  </p:stCondLst>
                                  <p:childTnLst>
                                    <p:animClr clrSpc="rgb" dir="cw">
                                      <p:cBhvr override="childStyle">
                                        <p:cTn id="18" dur="500" fill="hold"/>
                                        <p:tgtEl>
                                          <p:spTgt spid="14">
                                            <p:txEl>
                                              <p:pRg st="1" end="1"/>
                                            </p:txEl>
                                          </p:spTgt>
                                        </p:tgtEl>
                                        <p:attrNameLst>
                                          <p:attrName>style.color</p:attrName>
                                        </p:attrNameLst>
                                      </p:cBhvr>
                                      <p:to>
                                        <a:schemeClr val="bg1"/>
                                      </p:to>
                                    </p:animClr>
                                  </p:childTnLst>
                                </p:cTn>
                              </p:par>
                              <p:par>
                                <p:cTn id="19" presetID="10" presetClass="entr" presetSubtype="0" fill="hold" grpId="0"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500"/>
                                        <p:tgtEl>
                                          <p:spTgt spid="1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grpId="1" nodeType="clickEffect">
                                  <p:stCondLst>
                                    <p:cond delay="0"/>
                                  </p:stCondLst>
                                  <p:childTnLst>
                                    <p:animClr clrSpc="rgb" dir="cw">
                                      <p:cBhvr override="childStyle">
                                        <p:cTn id="25" dur="500" fill="hold"/>
                                        <p:tgtEl>
                                          <p:spTgt spid="14">
                                            <p:txEl>
                                              <p:pRg st="2" end="2"/>
                                            </p:txEl>
                                          </p:spTgt>
                                        </p:tgtEl>
                                        <p:attrNameLst>
                                          <p:attrName>style.color</p:attrName>
                                        </p:attrNameLst>
                                      </p:cBhvr>
                                      <p:to>
                                        <a:schemeClr val="bg1"/>
                                      </p:to>
                                    </p:animClr>
                                  </p:childTnLst>
                                </p:cTn>
                              </p:par>
                              <p:par>
                                <p:cTn id="26" presetID="10" presetClass="entr" presetSubtype="0" fill="hold" grpId="0" nodeType="with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4"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3"/>
          <p:cNvSpPr txBox="1">
            <a:spLocks noChangeArrowheads="1"/>
          </p:cNvSpPr>
          <p:nvPr/>
        </p:nvSpPr>
        <p:spPr>
          <a:xfrm>
            <a:off x="368612" y="684200"/>
            <a:ext cx="8687918" cy="5560844"/>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400"/>
              </a:spcBef>
              <a:spcAft>
                <a:spcPts val="400"/>
              </a:spcAft>
              <a:buSzPct val="125000"/>
            </a:pPr>
            <a:r>
              <a:rPr lang="en-ZA" sz="1800" dirty="0"/>
              <a:t>Perceived socio-economic, environmental and biological benefits of certification and eco-labelling for the producers, consumers and retailers</a:t>
            </a:r>
          </a:p>
          <a:p>
            <a:pPr marL="180975" indent="-180975">
              <a:spcBef>
                <a:spcPts val="400"/>
              </a:spcBef>
              <a:spcAft>
                <a:spcPts val="400"/>
              </a:spcAft>
              <a:buSzPct val="125000"/>
            </a:pPr>
            <a:endParaRPr lang="fr-FR" sz="1800" dirty="0" smtClean="0"/>
          </a:p>
          <a:p>
            <a:pPr marL="180975" indent="-180975">
              <a:spcBef>
                <a:spcPts val="400"/>
              </a:spcBef>
              <a:spcAft>
                <a:spcPts val="400"/>
              </a:spcAft>
              <a:buSzPct val="125000"/>
            </a:pPr>
            <a:endParaRPr lang="en-US" sz="1800" dirty="0" smtClean="0"/>
          </a:p>
          <a:p>
            <a:pPr marL="180975" indent="-180975">
              <a:spcBef>
                <a:spcPts val="400"/>
              </a:spcBef>
              <a:spcAft>
                <a:spcPts val="400"/>
              </a:spcAft>
              <a:buSzPct val="125000"/>
            </a:pPr>
            <a:endParaRPr lang="en-US" sz="1600" dirty="0" smtClean="0"/>
          </a:p>
          <a:p>
            <a:pPr marL="180975" indent="-180975">
              <a:spcBef>
                <a:spcPts val="400"/>
              </a:spcBef>
              <a:spcAft>
                <a:spcPts val="400"/>
              </a:spcAft>
              <a:buSzPct val="125000"/>
            </a:pPr>
            <a:endParaRPr lang="en-US" sz="1600" dirty="0" smtClean="0"/>
          </a:p>
        </p:txBody>
      </p:sp>
      <p:pic>
        <p:nvPicPr>
          <p:cNvPr id="4" name="Content Placeholder 3"/>
          <p:cNvPicPr>
            <a:picLocks noGrp="1"/>
          </p:cNvPicPr>
          <p:nvPr>
            <p:ph sz="quarter" idx="4294967295"/>
          </p:nvPr>
        </p:nvPicPr>
        <p:blipFill>
          <a:blip r:embed="rId3"/>
          <a:stretch>
            <a:fillRect/>
          </a:stretch>
        </p:blipFill>
        <p:spPr>
          <a:xfrm>
            <a:off x="1439918" y="1686387"/>
            <a:ext cx="6005513" cy="4027488"/>
          </a:xfrm>
          <a:prstGeom prst="rect">
            <a:avLst/>
          </a:prstGeom>
          <a:effectLst>
            <a:outerShdw blurRad="50800" dist="38100" dir="2700000" algn="tl" rotWithShape="0">
              <a:prstClr val="black">
                <a:alpha val="40000"/>
              </a:prstClr>
            </a:outerShdw>
          </a:effectLst>
        </p:spPr>
      </p:pic>
      <p:sp>
        <p:nvSpPr>
          <p:cNvPr id="6" name="Rectangle 5"/>
          <p:cNvSpPr/>
          <p:nvPr/>
        </p:nvSpPr>
        <p:spPr>
          <a:xfrm>
            <a:off x="3890665" y="5787278"/>
            <a:ext cx="3876895" cy="276999"/>
          </a:xfrm>
          <a:prstGeom prst="rect">
            <a:avLst/>
          </a:prstGeom>
        </p:spPr>
        <p:txBody>
          <a:bodyPr wrap="none">
            <a:spAutoFit/>
          </a:bodyPr>
          <a:lstStyle/>
          <a:p>
            <a:r>
              <a:rPr lang="en-US" sz="1200" i="1" dirty="0" smtClean="0"/>
              <a:t>Based on: </a:t>
            </a:r>
            <a:r>
              <a:rPr lang="en-US" sz="1200" i="1" dirty="0" smtClean="0"/>
              <a:t>Standing </a:t>
            </a:r>
            <a:r>
              <a:rPr lang="en-US" sz="1200" i="1" dirty="0"/>
              <a:t>2009, UNEP 2009, Mathew 2011</a:t>
            </a:r>
            <a:endParaRPr lang="en-ZA" sz="1200" i="1" dirty="0"/>
          </a:p>
        </p:txBody>
      </p:sp>
      <p:sp>
        <p:nvSpPr>
          <p:cNvPr id="2" name="Rectangle 1"/>
          <p:cNvSpPr/>
          <p:nvPr/>
        </p:nvSpPr>
        <p:spPr>
          <a:xfrm>
            <a:off x="1439918" y="3181190"/>
            <a:ext cx="6004193" cy="1014292"/>
          </a:xfrm>
          <a:prstGeom prst="rect">
            <a:avLst/>
          </a:prstGeom>
          <a:solidFill>
            <a:srgbClr val="FFFF00">
              <a:alpha val="27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lIns="0" rtlCol="0" anchor="ctr"/>
          <a:lstStyle/>
          <a:p>
            <a:pPr marL="38100"/>
            <a:endParaRPr lang="en-ZA" sz="1200" dirty="0">
              <a:solidFill>
                <a:schemeClr val="tx1"/>
              </a:solidFill>
              <a:effectLst>
                <a:outerShdw blurRad="50800" dist="38100" dir="2700000" algn="tl" rotWithShape="0">
                  <a:prstClr val="black">
                    <a:alpha val="40000"/>
                  </a:prstClr>
                </a:outerShdw>
              </a:effectLst>
            </a:endParaRPr>
          </a:p>
        </p:txBody>
      </p:sp>
      <p:sp>
        <p:nvSpPr>
          <p:cNvPr id="47"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Recalling perceived benefits of certification</a:t>
            </a:r>
          </a:p>
        </p:txBody>
      </p:sp>
      <p:grpSp>
        <p:nvGrpSpPr>
          <p:cNvPr id="8" name="Group 7"/>
          <p:cNvGrpSpPr/>
          <p:nvPr/>
        </p:nvGrpSpPr>
        <p:grpSpPr>
          <a:xfrm>
            <a:off x="6673898" y="2302036"/>
            <a:ext cx="328829" cy="3337633"/>
            <a:chOff x="6679707" y="2099171"/>
            <a:chExt cx="328829" cy="3337633"/>
          </a:xfrm>
        </p:grpSpPr>
        <p:sp>
          <p:nvSpPr>
            <p:cNvPr id="7" name="TextBox 6"/>
            <p:cNvSpPr txBox="1"/>
            <p:nvPr/>
          </p:nvSpPr>
          <p:spPr>
            <a:xfrm>
              <a:off x="6680963" y="2099171"/>
              <a:ext cx="324128" cy="307777"/>
            </a:xfrm>
            <a:prstGeom prst="rect">
              <a:avLst/>
            </a:prstGeom>
            <a:noFill/>
          </p:spPr>
          <p:txBody>
            <a:bodyPr wrap="none" rtlCol="0">
              <a:spAutoFit/>
            </a:bodyPr>
            <a:lstStyle/>
            <a:p>
              <a:r>
                <a:rPr lang="fr-FR" sz="1400" b="1" dirty="0" smtClean="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rPr>
                <a:t>X</a:t>
              </a:r>
              <a:endParaRPr lang="fr-FR" sz="1400" b="1" dirty="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endParaRPr>
            </a:p>
          </p:txBody>
        </p:sp>
        <p:sp>
          <p:nvSpPr>
            <p:cNvPr id="48" name="TextBox 47"/>
            <p:cNvSpPr txBox="1"/>
            <p:nvPr/>
          </p:nvSpPr>
          <p:spPr>
            <a:xfrm>
              <a:off x="6680963" y="2602008"/>
              <a:ext cx="324128" cy="307777"/>
            </a:xfrm>
            <a:prstGeom prst="rect">
              <a:avLst/>
            </a:prstGeom>
            <a:noFill/>
          </p:spPr>
          <p:txBody>
            <a:bodyPr wrap="none" rtlCol="0">
              <a:spAutoFit/>
            </a:bodyPr>
            <a:lstStyle/>
            <a:p>
              <a:r>
                <a:rPr lang="fr-FR" sz="1400" b="1" dirty="0" smtClean="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rPr>
                <a:t>X</a:t>
              </a:r>
              <a:endParaRPr lang="fr-FR" sz="1400" b="1" dirty="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endParaRPr>
            </a:p>
          </p:txBody>
        </p:sp>
        <p:sp>
          <p:nvSpPr>
            <p:cNvPr id="49" name="TextBox 48"/>
            <p:cNvSpPr txBox="1"/>
            <p:nvPr/>
          </p:nvSpPr>
          <p:spPr>
            <a:xfrm>
              <a:off x="6684408" y="3110231"/>
              <a:ext cx="324128" cy="307777"/>
            </a:xfrm>
            <a:prstGeom prst="rect">
              <a:avLst/>
            </a:prstGeom>
            <a:noFill/>
          </p:spPr>
          <p:txBody>
            <a:bodyPr wrap="none" rtlCol="0">
              <a:spAutoFit/>
            </a:bodyPr>
            <a:lstStyle/>
            <a:p>
              <a:r>
                <a:rPr lang="fr-FR" sz="1400" b="1" dirty="0" smtClean="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rPr>
                <a:t>X</a:t>
              </a:r>
              <a:endParaRPr lang="fr-FR" sz="1400" b="1" dirty="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endParaRPr>
            </a:p>
          </p:txBody>
        </p:sp>
        <p:sp>
          <p:nvSpPr>
            <p:cNvPr id="50" name="TextBox 49"/>
            <p:cNvSpPr txBox="1"/>
            <p:nvPr/>
          </p:nvSpPr>
          <p:spPr>
            <a:xfrm>
              <a:off x="6679707" y="4120983"/>
              <a:ext cx="324128" cy="307777"/>
            </a:xfrm>
            <a:prstGeom prst="rect">
              <a:avLst/>
            </a:prstGeom>
            <a:noFill/>
          </p:spPr>
          <p:txBody>
            <a:bodyPr wrap="none" rtlCol="0">
              <a:spAutoFit/>
            </a:bodyPr>
            <a:lstStyle/>
            <a:p>
              <a:r>
                <a:rPr lang="fr-FR" sz="1400" b="1" dirty="0" smtClean="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rPr>
                <a:t>X</a:t>
              </a:r>
              <a:endParaRPr lang="fr-FR" sz="1400" b="1" dirty="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endParaRPr>
            </a:p>
          </p:txBody>
        </p:sp>
        <p:sp>
          <p:nvSpPr>
            <p:cNvPr id="51" name="TextBox 50"/>
            <p:cNvSpPr txBox="1"/>
            <p:nvPr/>
          </p:nvSpPr>
          <p:spPr>
            <a:xfrm>
              <a:off x="6680963" y="4634844"/>
              <a:ext cx="324128" cy="307777"/>
            </a:xfrm>
            <a:prstGeom prst="rect">
              <a:avLst/>
            </a:prstGeom>
            <a:noFill/>
          </p:spPr>
          <p:txBody>
            <a:bodyPr wrap="none" rtlCol="0">
              <a:spAutoFit/>
            </a:bodyPr>
            <a:lstStyle/>
            <a:p>
              <a:r>
                <a:rPr lang="fr-FR" sz="1400" b="1" dirty="0" smtClean="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rPr>
                <a:t>X</a:t>
              </a:r>
              <a:endParaRPr lang="fr-FR" sz="1400" b="1" dirty="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endParaRPr>
            </a:p>
          </p:txBody>
        </p:sp>
        <p:sp>
          <p:nvSpPr>
            <p:cNvPr id="52" name="TextBox 51"/>
            <p:cNvSpPr txBox="1"/>
            <p:nvPr/>
          </p:nvSpPr>
          <p:spPr>
            <a:xfrm>
              <a:off x="6679707" y="5129027"/>
              <a:ext cx="324128" cy="307777"/>
            </a:xfrm>
            <a:prstGeom prst="rect">
              <a:avLst/>
            </a:prstGeom>
            <a:noFill/>
          </p:spPr>
          <p:txBody>
            <a:bodyPr wrap="none" rtlCol="0">
              <a:spAutoFit/>
            </a:bodyPr>
            <a:lstStyle/>
            <a:p>
              <a:r>
                <a:rPr lang="fr-FR" sz="1400" b="1" dirty="0" smtClean="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rPr>
                <a:t>X</a:t>
              </a:r>
              <a:endParaRPr lang="fr-FR" sz="1400" b="1" dirty="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endParaRPr>
            </a:p>
          </p:txBody>
        </p:sp>
        <p:sp>
          <p:nvSpPr>
            <p:cNvPr id="20" name="TextBox 19"/>
            <p:cNvSpPr txBox="1"/>
            <p:nvPr/>
          </p:nvSpPr>
          <p:spPr>
            <a:xfrm>
              <a:off x="6679707" y="3607339"/>
              <a:ext cx="324128" cy="307777"/>
            </a:xfrm>
            <a:prstGeom prst="rect">
              <a:avLst/>
            </a:prstGeom>
            <a:noFill/>
          </p:spPr>
          <p:txBody>
            <a:bodyPr wrap="none" rtlCol="0">
              <a:spAutoFit/>
            </a:bodyPr>
            <a:lstStyle/>
            <a:p>
              <a:r>
                <a:rPr lang="fr-FR" sz="1400" b="1" dirty="0" smtClean="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rPr>
                <a:t>X</a:t>
              </a:r>
              <a:endParaRPr lang="fr-FR" sz="1400" b="1" dirty="0">
                <a:solidFill>
                  <a:srgbClr val="C00000"/>
                </a:solidFill>
                <a:effectLst>
                  <a:glow rad="228600">
                    <a:srgbClr val="FFC000">
                      <a:alpha val="40000"/>
                    </a:srgbClr>
                  </a:glow>
                  <a:outerShdw blurRad="38100" dist="38100" dir="2700000" algn="tl">
                    <a:srgbClr val="000000">
                      <a:alpha val="43137"/>
                    </a:srgbClr>
                  </a:outerShdw>
                </a:effectLst>
                <a:latin typeface="Arial Black" panose="020B0A04020102020204" pitchFamily="34" charset="0"/>
              </a:endParaRPr>
            </a:p>
          </p:txBody>
        </p:sp>
      </p:grpSp>
      <p:grpSp>
        <p:nvGrpSpPr>
          <p:cNvPr id="9" name="Group 8"/>
          <p:cNvGrpSpPr/>
          <p:nvPr/>
        </p:nvGrpSpPr>
        <p:grpSpPr>
          <a:xfrm>
            <a:off x="0" y="6456302"/>
            <a:ext cx="9284571" cy="401698"/>
            <a:chOff x="0" y="6456302"/>
            <a:chExt cx="9284571" cy="401698"/>
          </a:xfrm>
        </p:grpSpPr>
        <p:grpSp>
          <p:nvGrpSpPr>
            <p:cNvPr id="10" name="Group 9"/>
            <p:cNvGrpSpPr/>
            <p:nvPr/>
          </p:nvGrpSpPr>
          <p:grpSpPr>
            <a:xfrm>
              <a:off x="0" y="6456302"/>
              <a:ext cx="9284571" cy="401698"/>
              <a:chOff x="0" y="6456302"/>
              <a:chExt cx="9284571" cy="401698"/>
            </a:xfrm>
          </p:grpSpPr>
          <p:sp>
            <p:nvSpPr>
              <p:cNvPr id="59"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60"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58" name="Picture 57"/>
              <p:cNvPicPr>
                <a:picLocks noChangeAspect="1"/>
              </p:cNvPicPr>
              <p:nvPr/>
            </p:nvPicPr>
            <p:blipFill>
              <a:blip r:embed="rId4"/>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4405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500"/>
                                        <p:tgtEl>
                                          <p:spTgt spid="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P spid="6"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147476" y="2113654"/>
            <a:ext cx="8849047" cy="3687514"/>
          </a:xfrm>
          <a:prstGeom prst="rect">
            <a:avLst/>
          </a:prstGeom>
          <a:solidFill>
            <a:schemeClr val="bg1"/>
          </a:solidFill>
          <a:ln>
            <a:noFill/>
          </a:ln>
          <a:effectLst>
            <a:outerShdw blurRad="50800" dist="38100" dir="2700000" algn="tl" rotWithShape="0">
              <a:prstClr val="black">
                <a:alpha val="40000"/>
              </a:prstClr>
            </a:outerShdw>
          </a:effectLst>
          <a:extLst/>
        </p:spPr>
      </p:pic>
      <p:sp>
        <p:nvSpPr>
          <p:cNvPr id="5" name="Rectangle 4"/>
          <p:cNvSpPr/>
          <p:nvPr/>
        </p:nvSpPr>
        <p:spPr>
          <a:xfrm>
            <a:off x="153827" y="5205343"/>
            <a:ext cx="8831424" cy="195599"/>
          </a:xfrm>
          <a:prstGeom prst="rect">
            <a:avLst/>
          </a:prstGeom>
          <a:solidFill>
            <a:srgbClr val="FFC000">
              <a:alpha val="27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a:solidFill>
                  <a:schemeClr val="bg1"/>
                </a:solidFill>
                <a:effectLst>
                  <a:outerShdw blurRad="38100" dist="38100" dir="2700000" algn="tl">
                    <a:srgbClr val="000000"/>
                  </a:outerShdw>
                </a:effectLst>
                <a:latin typeface="AvantGarde Md BT" pitchFamily="34" charset="0"/>
              </a:rPr>
              <a:t>Global Whitefish production (wild capture)</a:t>
            </a:r>
            <a:endParaRPr lang="en-ZA" sz="1800" b="1" kern="0" dirty="0" smtClean="0">
              <a:solidFill>
                <a:schemeClr val="bg1"/>
              </a:solidFill>
              <a:effectLst>
                <a:outerShdw blurRad="38100" dist="38100" dir="2700000" algn="tl">
                  <a:srgbClr val="000000"/>
                </a:outerShdw>
              </a:effectLst>
              <a:latin typeface="AvantGarde Md BT" pitchFamily="34" charset="0"/>
            </a:endParaRPr>
          </a:p>
        </p:txBody>
      </p:sp>
      <p:sp>
        <p:nvSpPr>
          <p:cNvPr id="16" name="Rectangle 3"/>
          <p:cNvSpPr txBox="1">
            <a:spLocks noChangeArrowheads="1"/>
          </p:cNvSpPr>
          <p:nvPr/>
        </p:nvSpPr>
        <p:spPr>
          <a:xfrm>
            <a:off x="415263" y="678654"/>
            <a:ext cx="8313474" cy="5446743"/>
          </a:xfrm>
          <a:prstGeom prst="rect">
            <a:avLst/>
          </a:prstGeom>
          <a:effectLst>
            <a:outerShdw blurRad="50800" dist="38100" dir="2700000" algn="tl"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500"/>
              </a:spcBef>
              <a:spcAft>
                <a:spcPts val="500"/>
              </a:spcAft>
              <a:buSzPct val="125000"/>
            </a:pPr>
            <a:r>
              <a:rPr lang="en-ZA" sz="1800" dirty="0">
                <a:effectLst>
                  <a:outerShdw blurRad="50800" dist="38100" dir="2700000" algn="tl" rotWithShape="0">
                    <a:prstClr val="black">
                      <a:alpha val="40000"/>
                    </a:prstClr>
                  </a:outerShdw>
                </a:effectLst>
              </a:rPr>
              <a:t>Whitefish production from wild capture fisheries in tonnes of green weight, taken from FAO </a:t>
            </a:r>
            <a:r>
              <a:rPr lang="en-ZA" sz="1800" dirty="0" err="1">
                <a:effectLst>
                  <a:outerShdw blurRad="50800" dist="38100" dir="2700000" algn="tl" rotWithShape="0">
                    <a:prstClr val="black">
                      <a:alpha val="40000"/>
                    </a:prstClr>
                  </a:outerShdw>
                </a:effectLst>
              </a:rPr>
              <a:t>FishStatJ</a:t>
            </a:r>
            <a:r>
              <a:rPr lang="en-ZA" sz="1800" dirty="0">
                <a:effectLst>
                  <a:outerShdw blurRad="50800" dist="38100" dir="2700000" algn="tl" rotWithShape="0">
                    <a:prstClr val="black">
                      <a:alpha val="40000"/>
                    </a:prstClr>
                  </a:outerShdw>
                </a:effectLst>
              </a:rPr>
              <a:t>, for the top 16 producing countries globally</a:t>
            </a:r>
            <a:endParaRPr lang="fr-FR" sz="1800" dirty="0" smtClean="0">
              <a:effectLst>
                <a:outerShdw blurRad="50800" dist="38100" dir="2700000" algn="tl" rotWithShape="0">
                  <a:prstClr val="black">
                    <a:alpha val="40000"/>
                  </a:prstClr>
                </a:outerShdw>
              </a:effectLst>
            </a:endParaRPr>
          </a:p>
          <a:p>
            <a:pPr marL="180975" indent="-180975">
              <a:spcBef>
                <a:spcPts val="500"/>
              </a:spcBef>
              <a:spcAft>
                <a:spcPts val="500"/>
              </a:spcAft>
              <a:buSzPct val="125000"/>
            </a:pPr>
            <a:r>
              <a:rPr lang="en-ZA" sz="1800" dirty="0" smtClean="0">
                <a:effectLst>
                  <a:outerShdw blurRad="50800" dist="38100" dir="2700000" algn="tl" rotWithShape="0">
                    <a:prstClr val="black">
                      <a:alpha val="40000"/>
                    </a:prstClr>
                  </a:outerShdw>
                </a:effectLst>
              </a:rPr>
              <a:t>SA</a:t>
            </a:r>
            <a:r>
              <a:rPr lang="en-ZA" sz="1800" dirty="0">
                <a:effectLst>
                  <a:outerShdw blurRad="50800" dist="38100" dir="2700000" algn="tl" rotWithShape="0">
                    <a:prstClr val="black">
                      <a:alpha val="40000"/>
                    </a:prstClr>
                  </a:outerShdw>
                </a:effectLst>
              </a:rPr>
              <a:t>, with 1.4% of global catches are ‘price takers’ and not ‘price fixers’</a:t>
            </a:r>
          </a:p>
          <a:p>
            <a:pPr marL="180975" indent="-180975">
              <a:spcBef>
                <a:spcPts val="500"/>
              </a:spcBef>
              <a:spcAft>
                <a:spcPts val="500"/>
              </a:spcAft>
              <a:buSzPct val="125000"/>
            </a:pPr>
            <a:endParaRPr lang="fr-FR" sz="1800" dirty="0" smtClean="0"/>
          </a:p>
          <a:p>
            <a:pPr marL="180975" indent="-180975">
              <a:spcBef>
                <a:spcPts val="500"/>
              </a:spcBef>
              <a:spcAft>
                <a:spcPts val="500"/>
              </a:spcAft>
              <a:buSzPct val="125000"/>
            </a:pPr>
            <a:endParaRPr lang="fr-FR" sz="1800" dirty="0" smtClean="0"/>
          </a:p>
          <a:p>
            <a:pPr marL="180975" indent="-180975">
              <a:spcBef>
                <a:spcPts val="500"/>
              </a:spcBef>
              <a:spcAft>
                <a:spcPts val="500"/>
              </a:spcAft>
              <a:buSzPct val="125000"/>
            </a:pPr>
            <a:endParaRPr lang="fr-FR" sz="1800" dirty="0" smtClean="0"/>
          </a:p>
          <a:p>
            <a:pPr marL="180975" indent="-180975">
              <a:spcBef>
                <a:spcPts val="500"/>
              </a:spcBef>
              <a:spcAft>
                <a:spcPts val="500"/>
              </a:spcAft>
              <a:buSzPct val="125000"/>
            </a:pPr>
            <a:endParaRPr lang="en-US" sz="1800" dirty="0" smtClean="0"/>
          </a:p>
          <a:p>
            <a:pPr marL="180975" indent="-180975">
              <a:spcBef>
                <a:spcPts val="500"/>
              </a:spcBef>
              <a:spcAft>
                <a:spcPts val="500"/>
              </a:spcAft>
              <a:buSzPct val="125000"/>
            </a:pPr>
            <a:endParaRPr lang="en-US" sz="1600" dirty="0" smtClean="0"/>
          </a:p>
          <a:p>
            <a:pPr marL="180975" indent="-180975">
              <a:spcBef>
                <a:spcPts val="500"/>
              </a:spcBef>
              <a:spcAft>
                <a:spcPts val="500"/>
              </a:spcAft>
              <a:buSzPct val="125000"/>
            </a:pPr>
            <a:endParaRPr lang="en-US" sz="1600" dirty="0" smtClean="0"/>
          </a:p>
        </p:txBody>
      </p:sp>
      <p:grpSp>
        <p:nvGrpSpPr>
          <p:cNvPr id="15" name="Group 14"/>
          <p:cNvGrpSpPr/>
          <p:nvPr/>
        </p:nvGrpSpPr>
        <p:grpSpPr>
          <a:xfrm>
            <a:off x="0" y="6456302"/>
            <a:ext cx="9284571" cy="401698"/>
            <a:chOff x="0" y="6456302"/>
            <a:chExt cx="9284571" cy="401698"/>
          </a:xfrm>
        </p:grpSpPr>
        <p:grpSp>
          <p:nvGrpSpPr>
            <p:cNvPr id="17" name="Group 16"/>
            <p:cNvGrpSpPr/>
            <p:nvPr/>
          </p:nvGrpSpPr>
          <p:grpSpPr>
            <a:xfrm>
              <a:off x="0" y="6456302"/>
              <a:ext cx="9284571" cy="401698"/>
              <a:chOff x="0" y="6456302"/>
              <a:chExt cx="9284571" cy="401698"/>
            </a:xfrm>
          </p:grpSpPr>
          <p:sp>
            <p:nvSpPr>
              <p:cNvPr id="19"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20"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1" name="Picture 20"/>
              <p:cNvPicPr>
                <a:picLocks noChangeAspect="1"/>
              </p:cNvPicPr>
              <p:nvPr/>
            </p:nvPicPr>
            <p:blipFill>
              <a:blip r:embed="rId4"/>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0401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1" nodeType="clickEffect">
                                  <p:stCondLst>
                                    <p:cond delay="0"/>
                                  </p:stCondLst>
                                  <p:childTnLst>
                                    <p:animClr clrSpc="rgb" dir="cw">
                                      <p:cBhvr override="childStyle">
                                        <p:cTn id="15" dur="500" fill="hold"/>
                                        <p:tgtEl>
                                          <p:spTgt spid="16">
                                            <p:txEl>
                                              <p:pRg st="0" end="0"/>
                                            </p:txEl>
                                          </p:spTgt>
                                        </p:tgtEl>
                                        <p:attrNameLst>
                                          <p:attrName>style.color</p:attrName>
                                        </p:attrNameLst>
                                      </p:cBhvr>
                                      <p:to>
                                        <a:schemeClr val="bg1"/>
                                      </p:to>
                                    </p:animClr>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uiExpand="1" build="p"/>
      <p:bldP spid="16"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Whitefish perceived quality</a:t>
            </a:r>
            <a:endParaRPr lang="en-ZA" sz="1800" b="1" kern="0" dirty="0" smtClean="0">
              <a:solidFill>
                <a:schemeClr val="bg1"/>
              </a:solidFill>
              <a:effectLst>
                <a:outerShdw blurRad="38100" dist="38100" dir="2700000" algn="tl">
                  <a:srgbClr val="000000"/>
                </a:outerShdw>
              </a:effectLst>
              <a:latin typeface="AvantGarde Md BT" pitchFamily="34" charset="0"/>
            </a:endParaRPr>
          </a:p>
        </p:txBody>
      </p:sp>
      <p:grpSp>
        <p:nvGrpSpPr>
          <p:cNvPr id="14" name="Group 13"/>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grpSp>
        <p:nvGrpSpPr>
          <p:cNvPr id="5" name="Group 4"/>
          <p:cNvGrpSpPr/>
          <p:nvPr/>
        </p:nvGrpSpPr>
        <p:grpSpPr>
          <a:xfrm>
            <a:off x="1269960" y="581117"/>
            <a:ext cx="6383337" cy="5611632"/>
            <a:chOff x="1269960" y="581117"/>
            <a:chExt cx="6383337" cy="5611632"/>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9960" y="581117"/>
              <a:ext cx="6383337" cy="5611632"/>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1269960" y="5930842"/>
              <a:ext cx="2056973" cy="261610"/>
            </a:xfrm>
            <a:prstGeom prst="rect">
              <a:avLst/>
            </a:prstGeom>
            <a:noFill/>
          </p:spPr>
          <p:txBody>
            <a:bodyPr wrap="none" rtlCol="0">
              <a:spAutoFit/>
            </a:bodyPr>
            <a:lstStyle/>
            <a:p>
              <a:r>
                <a:rPr lang="en-ZA" sz="1050" dirty="0" smtClean="0"/>
                <a:t>Based on </a:t>
              </a:r>
              <a:r>
                <a:rPr lang="en-ZA" sz="1050" dirty="0" err="1"/>
                <a:t>Geldenhuys</a:t>
              </a:r>
              <a:r>
                <a:rPr lang="en-ZA" sz="1050" dirty="0"/>
                <a:t> (2013) </a:t>
              </a:r>
              <a:endParaRPr lang="en-ZA" sz="1050" dirty="0"/>
            </a:p>
          </p:txBody>
        </p:sp>
      </p:grpSp>
      <p:sp>
        <p:nvSpPr>
          <p:cNvPr id="6" name="Oval 5"/>
          <p:cNvSpPr/>
          <p:nvPr/>
        </p:nvSpPr>
        <p:spPr>
          <a:xfrm>
            <a:off x="4326111" y="2760408"/>
            <a:ext cx="1398494" cy="1404338"/>
          </a:xfrm>
          <a:prstGeom prst="ellipse">
            <a:avLst/>
          </a:prstGeom>
          <a:solidFill>
            <a:srgbClr val="FFFF00">
              <a:alpha val="20000"/>
            </a:srgbClr>
          </a:solidFill>
          <a:ln>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481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568"/>
            <a:ext cx="9144000" cy="327088"/>
          </a:xfrm>
          <a:prstGeom prst="rect">
            <a:avLst/>
          </a:prstGeom>
          <a:solidFill>
            <a:schemeClr val="tx1"/>
          </a:solidFill>
          <a:ln w="38100">
            <a:solidFill>
              <a:schemeClr val="bg1"/>
            </a:solidFill>
            <a:miter lim="800000"/>
            <a:headEnd/>
            <a:tailEnd/>
          </a:ln>
          <a:effectLst>
            <a:outerShdw blurRad="40005" dist="20320" dir="5400000" algn="t" rotWithShape="0">
              <a:prstClr val="black">
                <a:alpha val="40000"/>
              </a:prstClr>
            </a:outerShdw>
          </a:effec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bevelB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1800" b="1" kern="0" dirty="0" smtClean="0">
                <a:solidFill>
                  <a:schemeClr val="bg1"/>
                </a:solidFill>
                <a:effectLst>
                  <a:outerShdw blurRad="38100" dist="38100" dir="2700000" algn="tl">
                    <a:srgbClr val="000000"/>
                  </a:outerShdw>
                </a:effectLst>
                <a:latin typeface="AvantGarde Md BT" pitchFamily="34" charset="0"/>
              </a:rPr>
              <a:t>Whitefish existing eco-label</a:t>
            </a:r>
            <a:endParaRPr lang="en-ZA" sz="1800" b="1" kern="0" dirty="0" smtClean="0">
              <a:solidFill>
                <a:schemeClr val="bg1"/>
              </a:solidFill>
              <a:effectLst>
                <a:outerShdw blurRad="38100" dist="38100" dir="2700000" algn="tl">
                  <a:srgbClr val="000000"/>
                </a:outerShdw>
              </a:effectLst>
              <a:latin typeface="AvantGarde Md BT" pitchFamily="34" charset="0"/>
            </a:endParaRPr>
          </a:p>
        </p:txBody>
      </p:sp>
      <p:grpSp>
        <p:nvGrpSpPr>
          <p:cNvPr id="14" name="Group 13"/>
          <p:cNvGrpSpPr/>
          <p:nvPr/>
        </p:nvGrpSpPr>
        <p:grpSpPr>
          <a:xfrm>
            <a:off x="0" y="6456302"/>
            <a:ext cx="9284571" cy="401698"/>
            <a:chOff x="0" y="6456302"/>
            <a:chExt cx="9284571" cy="401698"/>
          </a:xfrm>
        </p:grpSpPr>
        <p:grpSp>
          <p:nvGrpSpPr>
            <p:cNvPr id="16" name="Group 15"/>
            <p:cNvGrpSpPr/>
            <p:nvPr/>
          </p:nvGrpSpPr>
          <p:grpSpPr>
            <a:xfrm>
              <a:off x="0" y="6456302"/>
              <a:ext cx="9284571" cy="401698"/>
              <a:chOff x="0" y="6456302"/>
              <a:chExt cx="9284571" cy="401698"/>
            </a:xfrm>
          </p:grpSpPr>
          <p:sp>
            <p:nvSpPr>
              <p:cNvPr id="18" name="Rectangle 57"/>
              <p:cNvSpPr>
                <a:spLocks noChangeArrowheads="1"/>
              </p:cNvSpPr>
              <p:nvPr/>
            </p:nvSpPr>
            <p:spPr bwMode="auto">
              <a:xfrm>
                <a:off x="0" y="6456302"/>
                <a:ext cx="9144000" cy="401698"/>
              </a:xfrm>
              <a:prstGeom prst="rect">
                <a:avLst/>
              </a:prstGeom>
              <a:solidFill>
                <a:schemeClr val="bg1"/>
              </a:solidFill>
              <a:ln w="28575" algn="ctr">
                <a:solidFill>
                  <a:schemeClr val="bg1"/>
                </a:solidFill>
                <a:miter lim="800000"/>
                <a:headEnd/>
                <a:tailEnd/>
              </a:ln>
              <a:effectLst>
                <a:outerShdw blurRad="50800" dist="38100" algn="l" rotWithShape="0">
                  <a:prstClr val="black">
                    <a:alpha val="40000"/>
                  </a:prstClr>
                </a:outerShdw>
              </a:effectLst>
            </p:spPr>
            <p:txBody>
              <a:bodyPr wrap="none" lIns="90000" tIns="46800" rIns="90000" bIns="46800" anchor="ctr"/>
              <a:lstStyle/>
              <a:p>
                <a:endParaRPr lang="en-NZ" dirty="0"/>
              </a:p>
            </p:txBody>
          </p:sp>
          <p:sp>
            <p:nvSpPr>
              <p:cNvPr id="19" name="Text Box 60"/>
              <p:cNvSpPr txBox="1">
                <a:spLocks noChangeArrowheads="1"/>
              </p:cNvSpPr>
              <p:nvPr/>
            </p:nvSpPr>
            <p:spPr bwMode="auto">
              <a:xfrm>
                <a:off x="140571" y="6471394"/>
                <a:ext cx="9144000" cy="371513"/>
              </a:xfrm>
              <a:prstGeom prst="rect">
                <a:avLst/>
              </a:prstGeom>
              <a:noFill/>
              <a:ln w="28575" algn="ctr">
                <a:noFill/>
                <a:miter lim="800000"/>
                <a:headEnd/>
                <a:tailEnd/>
              </a:ln>
              <a:effectLst>
                <a:outerShdw blurRad="50800" dist="38100" dir="2700000" algn="tl" rotWithShape="0">
                  <a:prstClr val="black">
                    <a:alpha val="40000"/>
                  </a:prstClr>
                </a:outerShdw>
              </a:effectLst>
            </p:spPr>
            <p:txBody>
              <a:bodyPr lIns="0" tIns="46800" rIns="0" bIns="46800" anchorCtr="1">
                <a:spAutoFit/>
              </a:bodyPr>
              <a:lstStyle/>
              <a:p>
                <a:pPr algn="ctr">
                  <a:spcBef>
                    <a:spcPct val="50000"/>
                  </a:spcBef>
                  <a:defRPr/>
                </a:pPr>
                <a:r>
                  <a:rPr lang="en-ZA" sz="900" b="1" dirty="0">
                    <a:latin typeface="Arial" charset="0"/>
                  </a:rPr>
                  <a:t>Panel Discussion on Fishery Certification</a:t>
                </a:r>
                <a:br>
                  <a:rPr lang="en-ZA" sz="900" b="1" dirty="0">
                    <a:latin typeface="Arial" charset="0"/>
                  </a:rPr>
                </a:br>
                <a:r>
                  <a:rPr lang="en-ZA" sz="900" b="1" dirty="0">
                    <a:latin typeface="Arial" charset="0"/>
                  </a:rPr>
                  <a:t>November 30th  2016, University of Cape Town, South Africa</a:t>
                </a:r>
              </a:p>
            </p:txBody>
          </p:sp>
          <p:pic>
            <p:nvPicPr>
              <p:cNvPr id="20" name="Picture 19"/>
              <p:cNvPicPr>
                <a:picLocks noChangeAspect="1"/>
              </p:cNvPicPr>
              <p:nvPr/>
            </p:nvPicPr>
            <p:blipFill>
              <a:blip r:embed="rId3"/>
              <a:stretch>
                <a:fillRect/>
              </a:stretch>
            </p:blipFill>
            <p:spPr>
              <a:xfrm>
                <a:off x="8172400" y="6531460"/>
                <a:ext cx="897801" cy="273378"/>
              </a:xfrm>
              <a:prstGeom prst="rect">
                <a:avLst/>
              </a:prstGeom>
              <a:effectLst>
                <a:outerShdw blurRad="50800" dist="38100" dir="2700000" algn="tl" rotWithShape="0">
                  <a:schemeClr val="tx1">
                    <a:alpha val="40000"/>
                  </a:schemeClr>
                </a:outerShdw>
              </a:effectLst>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8" y="6471394"/>
              <a:ext cx="274716" cy="376224"/>
            </a:xfrm>
            <a:prstGeom prst="rect">
              <a:avLst/>
            </a:prstGeom>
            <a:effectLst>
              <a:outerShdw blurRad="50800" dist="38100" dir="2700000" algn="tl" rotWithShape="0">
                <a:prstClr val="black">
                  <a:alpha val="40000"/>
                </a:prstClr>
              </a:outerShdw>
            </a:effectLst>
          </p:spPr>
        </p:pic>
      </p:grpSp>
      <p:pic>
        <p:nvPicPr>
          <p:cNvPr id="2" name="Picture 1"/>
          <p:cNvPicPr>
            <a:picLocks noChangeAspect="1"/>
          </p:cNvPicPr>
          <p:nvPr/>
        </p:nvPicPr>
        <p:blipFill>
          <a:blip r:embed="rId5"/>
          <a:stretch>
            <a:fillRect/>
          </a:stretch>
        </p:blipFill>
        <p:spPr>
          <a:xfrm>
            <a:off x="711334" y="1421546"/>
            <a:ext cx="7721332" cy="4014908"/>
          </a:xfrm>
          <a:prstGeom prst="rect">
            <a:avLst/>
          </a:prstGeom>
          <a:effectLst/>
        </p:spPr>
      </p:pic>
      <p:pic>
        <p:nvPicPr>
          <p:cNvPr id="7" name="Picture 6"/>
          <p:cNvPicPr>
            <a:picLocks noChangeAspect="1"/>
          </p:cNvPicPr>
          <p:nvPr/>
        </p:nvPicPr>
        <p:blipFill>
          <a:blip r:embed="rId6"/>
          <a:stretch>
            <a:fillRect/>
          </a:stretch>
        </p:blipFill>
        <p:spPr>
          <a:xfrm>
            <a:off x="721300" y="1542572"/>
            <a:ext cx="7721332" cy="3676259"/>
          </a:xfrm>
          <a:prstGeom prst="rect">
            <a:avLst/>
          </a:prstGeom>
        </p:spPr>
      </p:pic>
      <p:pic>
        <p:nvPicPr>
          <p:cNvPr id="9" name="Picture 8"/>
          <p:cNvPicPr>
            <a:picLocks noChangeAspect="1"/>
          </p:cNvPicPr>
          <p:nvPr/>
        </p:nvPicPr>
        <p:blipFill>
          <a:blip r:embed="rId7"/>
          <a:stretch>
            <a:fillRect/>
          </a:stretch>
        </p:blipFill>
        <p:spPr>
          <a:xfrm>
            <a:off x="719017" y="2707747"/>
            <a:ext cx="7708247" cy="1587622"/>
          </a:xfrm>
          <a:prstGeom prst="rect">
            <a:avLst/>
          </a:prstGeom>
        </p:spPr>
      </p:pic>
      <p:sp>
        <p:nvSpPr>
          <p:cNvPr id="21" name="Rectangle 20"/>
          <p:cNvSpPr/>
          <p:nvPr/>
        </p:nvSpPr>
        <p:spPr>
          <a:xfrm>
            <a:off x="711334" y="3283433"/>
            <a:ext cx="7721332" cy="351115"/>
          </a:xfrm>
          <a:prstGeom prst="rect">
            <a:avLst/>
          </a:prstGeom>
          <a:solidFill>
            <a:srgbClr val="FFFF00">
              <a:alpha val="27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lIns="0" rtlCol="0" anchor="ctr"/>
          <a:lstStyle/>
          <a:p>
            <a:pPr marL="38100"/>
            <a:endParaRPr lang="en-ZA" sz="1200"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52326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RBF overview">
  <a:themeElements>
    <a:clrScheme name="Custom 9">
      <a:dk1>
        <a:sysClr val="windowText" lastClr="000000"/>
      </a:dk1>
      <a:lt1>
        <a:sysClr val="window" lastClr="FFFFFF"/>
      </a:lt1>
      <a:dk2>
        <a:srgbClr val="00A5CF"/>
      </a:dk2>
      <a:lt2>
        <a:srgbClr val="004382"/>
      </a:lt2>
      <a:accent1>
        <a:srgbClr val="009172"/>
      </a:accent1>
      <a:accent2>
        <a:srgbClr val="61A337"/>
      </a:accent2>
      <a:accent3>
        <a:srgbClr val="D46632"/>
      </a:accent3>
      <a:accent4>
        <a:srgbClr val="E57C29"/>
      </a:accent4>
      <a:accent5>
        <a:srgbClr val="EEB52D"/>
      </a:accent5>
      <a:accent6>
        <a:srgbClr val="4C4C4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RBF overview</Template>
  <TotalTime>4528</TotalTime>
  <Words>1805</Words>
  <Application>Microsoft Office PowerPoint</Application>
  <PresentationFormat>On-screen Show (4:3)</PresentationFormat>
  <Paragraphs>238</Paragraphs>
  <Slides>24</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Black</vt:lpstr>
      <vt:lpstr>AvantGarde Md BT</vt:lpstr>
      <vt:lpstr>Calibri</vt:lpstr>
      <vt:lpstr>Courier New</vt:lpstr>
      <vt:lpstr>Times New Roman</vt:lpstr>
      <vt:lpstr>Wingdings</vt:lpstr>
      <vt:lpstr>RBF overview</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OLRAC-SPS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 workshop in London (July 2016)</dc:title>
  <dc:creator>Dr Philippe Lalllemand</dc:creator>
  <cp:lastModifiedBy>Philippe Lallemand</cp:lastModifiedBy>
  <cp:revision>302</cp:revision>
  <cp:lastPrinted>2014-07-04T12:29:11Z</cp:lastPrinted>
  <dcterms:created xsi:type="dcterms:W3CDTF">2012-10-30T14:54:39Z</dcterms:created>
  <dcterms:modified xsi:type="dcterms:W3CDTF">2016-11-30T12:45:29Z</dcterms:modified>
  <cp:contentStatus/>
</cp:coreProperties>
</file>