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6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5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827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65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14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427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75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747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137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34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0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E4DC-E895-4C00-840C-83B3D79DF2AD}" type="datetimeFigureOut">
              <a:rPr lang="en-ZA" smtClean="0"/>
              <a:t>2016-11-28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AE5F-92CC-4BB4-BCEC-E5E03C1798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09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Socio-economic </a:t>
            </a:r>
            <a:r>
              <a:rPr lang="en-ZA" b="1" dirty="0"/>
              <a:t>implications of spatial management</a:t>
            </a:r>
            <a:r>
              <a:rPr lang="en-ZA" dirty="0"/>
              <a:t/>
            </a:r>
            <a:br>
              <a:rPr lang="en-ZA" dirty="0"/>
            </a:br>
            <a:r>
              <a:rPr lang="en-ZA" b="1" dirty="0"/>
              <a:t>and the development of OMP-17 in the Small </a:t>
            </a:r>
            <a:r>
              <a:rPr lang="en-ZA" b="1" dirty="0" smtClean="0"/>
              <a:t>Pelagic </a:t>
            </a:r>
            <a:r>
              <a:rPr lang="en-ZA" b="1" dirty="0"/>
              <a:t>fishery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South African Pelagic Fishing Industry Association</a:t>
            </a:r>
            <a:endParaRPr lang="en-ZA" dirty="0"/>
          </a:p>
        </p:txBody>
      </p:sp>
      <p:pic>
        <p:nvPicPr>
          <p:cNvPr id="2050" name="Picture 2" descr="Image result for South African Pelagic Fishing Industry 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8" y="4711850"/>
            <a:ext cx="2787303" cy="20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4596136"/>
            <a:ext cx="3585882" cy="22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Basics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</a:t>
            </a:r>
            <a:r>
              <a:rPr lang="en-ZA" dirty="0" smtClean="0"/>
              <a:t>argest </a:t>
            </a:r>
            <a:r>
              <a:rPr lang="en-ZA" dirty="0"/>
              <a:t>sector in terms of catches </a:t>
            </a:r>
            <a:r>
              <a:rPr lang="en-ZA" dirty="0" smtClean="0"/>
              <a:t>( sometimes &gt; </a:t>
            </a:r>
            <a:r>
              <a:rPr lang="en-ZA" dirty="0"/>
              <a:t>500 000 tons for all </a:t>
            </a:r>
            <a:r>
              <a:rPr lang="en-ZA" dirty="0" smtClean="0"/>
              <a:t>species)</a:t>
            </a:r>
          </a:p>
          <a:p>
            <a:r>
              <a:rPr lang="en-ZA" dirty="0"/>
              <a:t>S</a:t>
            </a:r>
            <a:r>
              <a:rPr lang="en-ZA" dirty="0" smtClean="0"/>
              <a:t>econd </a:t>
            </a:r>
            <a:r>
              <a:rPr lang="en-ZA" dirty="0"/>
              <a:t>largest sector in terms of value in the </a:t>
            </a:r>
            <a:r>
              <a:rPr lang="en-ZA" dirty="0" smtClean="0"/>
              <a:t>(2014 </a:t>
            </a:r>
            <a:r>
              <a:rPr lang="en-ZA" dirty="0"/>
              <a:t>wholesale value of </a:t>
            </a:r>
            <a:r>
              <a:rPr lang="en-ZA" dirty="0" smtClean="0"/>
              <a:t>landings: R2.642 </a:t>
            </a:r>
            <a:r>
              <a:rPr lang="en-ZA" dirty="0"/>
              <a:t>billion, or 26,4% of all sectors). </a:t>
            </a:r>
            <a:endParaRPr lang="en-ZA" dirty="0" smtClean="0"/>
          </a:p>
          <a:p>
            <a:r>
              <a:rPr lang="en-ZA" dirty="0" smtClean="0"/>
              <a:t>Value of processed products  adds R1.55 billion (2013)</a:t>
            </a:r>
            <a:endParaRPr lang="en-ZA" dirty="0"/>
          </a:p>
          <a:p>
            <a:r>
              <a:rPr lang="en-ZA" dirty="0" smtClean="0"/>
              <a:t>5</a:t>
            </a:r>
            <a:r>
              <a:rPr lang="en-ZA" dirty="0"/>
              <a:t> 200 people are employed in the industry. 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3076" name="Picture 4" descr="http://luckystar.co.za/wp-content/uploads/2015/03/old-phot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81" y="3550023"/>
            <a:ext cx="2400420" cy="30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1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Allocated Directed Sardine TACs 2013-2016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2013 </a:t>
            </a:r>
            <a:r>
              <a:rPr lang="en-ZA" dirty="0" smtClean="0"/>
              <a:t>– TAC 90 </a:t>
            </a:r>
            <a:r>
              <a:rPr lang="en-ZA" dirty="0"/>
              <a:t>000 </a:t>
            </a:r>
            <a:r>
              <a:rPr lang="en-ZA" dirty="0" smtClean="0"/>
              <a:t>t </a:t>
            </a:r>
            <a:r>
              <a:rPr lang="en-ZA" dirty="0"/>
              <a:t>from Interim </a:t>
            </a:r>
            <a:r>
              <a:rPr lang="en-ZA" dirty="0" smtClean="0"/>
              <a:t>OMP-13, </a:t>
            </a:r>
            <a:r>
              <a:rPr lang="en-ZA" dirty="0"/>
              <a:t>based on a Sardine 1+ biomass of </a:t>
            </a:r>
            <a:r>
              <a:rPr lang="en-ZA" dirty="0" smtClean="0"/>
              <a:t>  345 </a:t>
            </a:r>
            <a:r>
              <a:rPr lang="en-ZA" dirty="0"/>
              <a:t>054 tons.</a:t>
            </a:r>
          </a:p>
          <a:p>
            <a:r>
              <a:rPr lang="en-ZA" dirty="0"/>
              <a:t>2014 – </a:t>
            </a:r>
            <a:r>
              <a:rPr lang="en-ZA" dirty="0" smtClean="0"/>
              <a:t>TAC 90 </a:t>
            </a:r>
            <a:r>
              <a:rPr lang="en-ZA" dirty="0"/>
              <a:t>000 </a:t>
            </a:r>
            <a:r>
              <a:rPr lang="en-ZA" dirty="0" smtClean="0"/>
              <a:t>t from </a:t>
            </a:r>
            <a:r>
              <a:rPr lang="en-ZA" dirty="0"/>
              <a:t>Interim OMP-13 </a:t>
            </a:r>
            <a:r>
              <a:rPr lang="en-ZA" dirty="0" smtClean="0"/>
              <a:t>v3, </a:t>
            </a:r>
            <a:r>
              <a:rPr lang="en-ZA" dirty="0"/>
              <a:t>based on a Sardine biomass of </a:t>
            </a:r>
            <a:r>
              <a:rPr lang="en-ZA" dirty="0"/>
              <a:t> </a:t>
            </a:r>
            <a:r>
              <a:rPr lang="en-ZA" dirty="0" smtClean="0"/>
              <a:t>851 </a:t>
            </a:r>
            <a:r>
              <a:rPr lang="en-ZA" dirty="0"/>
              <a:t>553 </a:t>
            </a:r>
            <a:r>
              <a:rPr lang="en-ZA" dirty="0" smtClean="0"/>
              <a:t>t. </a:t>
            </a:r>
            <a:r>
              <a:rPr lang="en-ZA" dirty="0"/>
              <a:t>This interim version allowed for a conservative initial directed sardine TAC in the event that the biomass was in the </a:t>
            </a:r>
            <a:r>
              <a:rPr lang="en-ZA"/>
              <a:t>range </a:t>
            </a:r>
            <a:r>
              <a:rPr lang="en-ZA"/>
              <a:t> </a:t>
            </a:r>
            <a:r>
              <a:rPr lang="en-ZA" smtClean="0"/>
              <a:t>  </a:t>
            </a:r>
            <a:r>
              <a:rPr lang="en-ZA" smtClean="0"/>
              <a:t>300 </a:t>
            </a:r>
            <a:r>
              <a:rPr lang="en-ZA" dirty="0"/>
              <a:t>000 to 600 </a:t>
            </a:r>
            <a:r>
              <a:rPr lang="en-ZA" dirty="0" smtClean="0"/>
              <a:t>000 t. </a:t>
            </a:r>
            <a:r>
              <a:rPr lang="en-ZA" dirty="0"/>
              <a:t>R</a:t>
            </a:r>
            <a:r>
              <a:rPr lang="en-ZA" dirty="0" smtClean="0"/>
              <a:t>ule for top-up not yet </a:t>
            </a:r>
            <a:r>
              <a:rPr lang="en-ZA" dirty="0"/>
              <a:t>decided at that time.</a:t>
            </a:r>
          </a:p>
          <a:p>
            <a:r>
              <a:rPr lang="en-ZA" dirty="0"/>
              <a:t>2015 – </a:t>
            </a:r>
            <a:r>
              <a:rPr lang="en-ZA" dirty="0" smtClean="0"/>
              <a:t>Initial </a:t>
            </a:r>
            <a:r>
              <a:rPr lang="en-ZA" dirty="0"/>
              <a:t>TAC 75 443 tons </a:t>
            </a:r>
            <a:r>
              <a:rPr lang="en-ZA" dirty="0" smtClean="0"/>
              <a:t>from OMP-14, </a:t>
            </a:r>
            <a:r>
              <a:rPr lang="en-ZA" dirty="0"/>
              <a:t>based </a:t>
            </a:r>
            <a:r>
              <a:rPr lang="en-ZA" dirty="0" smtClean="0"/>
              <a:t>on </a:t>
            </a:r>
            <a:r>
              <a:rPr lang="en-ZA" dirty="0"/>
              <a:t>S</a:t>
            </a:r>
            <a:r>
              <a:rPr lang="en-ZA" dirty="0" smtClean="0"/>
              <a:t>ardine </a:t>
            </a:r>
            <a:r>
              <a:rPr lang="en-ZA" dirty="0"/>
              <a:t>biomass of  </a:t>
            </a:r>
            <a:r>
              <a:rPr lang="en-ZA" dirty="0" smtClean="0"/>
              <a:t>       444 </a:t>
            </a:r>
            <a:r>
              <a:rPr lang="en-ZA" dirty="0"/>
              <a:t>500 </a:t>
            </a:r>
            <a:r>
              <a:rPr lang="en-ZA" dirty="0" smtClean="0"/>
              <a:t>t; proposed </a:t>
            </a:r>
            <a:r>
              <a:rPr lang="en-ZA" dirty="0"/>
              <a:t>proportion to be caught W</a:t>
            </a:r>
            <a:r>
              <a:rPr lang="en-ZA" dirty="0" smtClean="0"/>
              <a:t> </a:t>
            </a:r>
            <a:r>
              <a:rPr lang="en-ZA" dirty="0"/>
              <a:t>of 20⁰E to lie between 50,2 and 70,2%.</a:t>
            </a:r>
          </a:p>
          <a:p>
            <a:r>
              <a:rPr lang="en-ZA" dirty="0"/>
              <a:t>2016 – Initial </a:t>
            </a:r>
            <a:r>
              <a:rPr lang="en-ZA" dirty="0" smtClean="0"/>
              <a:t>TAC </a:t>
            </a:r>
            <a:r>
              <a:rPr lang="en-ZA" dirty="0"/>
              <a:t>64 563 </a:t>
            </a:r>
            <a:r>
              <a:rPr lang="en-ZA" dirty="0" smtClean="0"/>
              <a:t>tons from OMP-14, </a:t>
            </a:r>
            <a:r>
              <a:rPr lang="en-ZA" dirty="0"/>
              <a:t>based on a sardine biomass of </a:t>
            </a:r>
            <a:r>
              <a:rPr lang="en-ZA" dirty="0" smtClean="0"/>
              <a:t>     363 </a:t>
            </a:r>
            <a:r>
              <a:rPr lang="en-ZA" dirty="0"/>
              <a:t>230 </a:t>
            </a:r>
            <a:r>
              <a:rPr lang="en-ZA" dirty="0" smtClean="0"/>
              <a:t>tons: proposed </a:t>
            </a:r>
            <a:r>
              <a:rPr lang="en-ZA" dirty="0"/>
              <a:t>proportion to be caught </a:t>
            </a:r>
            <a:r>
              <a:rPr lang="en-ZA" dirty="0"/>
              <a:t>W</a:t>
            </a:r>
            <a:r>
              <a:rPr lang="en-ZA" dirty="0" smtClean="0"/>
              <a:t> </a:t>
            </a:r>
            <a:r>
              <a:rPr lang="en-ZA" dirty="0"/>
              <a:t>to lie between 25,6 and 45,6%.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44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Implications for the sector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2218"/>
            <a:ext cx="10515600" cy="4351338"/>
          </a:xfrm>
        </p:spPr>
        <p:txBody>
          <a:bodyPr>
            <a:normAutofit/>
          </a:bodyPr>
          <a:lstStyle/>
          <a:p>
            <a:r>
              <a:rPr lang="en-ZA" dirty="0" smtClean="0"/>
              <a:t>Ultimately </a:t>
            </a:r>
            <a:r>
              <a:rPr lang="en-ZA" dirty="0"/>
              <a:t>this </a:t>
            </a:r>
            <a:r>
              <a:rPr lang="en-ZA" dirty="0" smtClean="0"/>
              <a:t>W/E catch ratio </a:t>
            </a:r>
            <a:r>
              <a:rPr lang="en-ZA" dirty="0" smtClean="0"/>
              <a:t>could not be achieved in 2016, mainly </a:t>
            </a:r>
            <a:r>
              <a:rPr lang="en-ZA" dirty="0"/>
              <a:t>because the fish was not available for long enough on the South Coast, was not catchable at times and some companies could also not secure landing facilities in </a:t>
            </a:r>
            <a:r>
              <a:rPr lang="en-ZA" dirty="0" err="1"/>
              <a:t>Mossel</a:t>
            </a:r>
            <a:r>
              <a:rPr lang="en-ZA" dirty="0"/>
              <a:t> Bay on time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dirty="0" smtClean="0"/>
              <a:t>Before </a:t>
            </a:r>
            <a:r>
              <a:rPr lang="en-ZA" dirty="0"/>
              <a:t>this spatial management approach for sardine was applied, the OMP had assured a TAC of at least 90 000 t, provided the </a:t>
            </a:r>
            <a:r>
              <a:rPr lang="en-ZA" dirty="0" err="1"/>
              <a:t>spawner</a:t>
            </a:r>
            <a:r>
              <a:rPr lang="en-ZA" dirty="0"/>
              <a:t> biomass estimate was above 300 000t. Although the </a:t>
            </a:r>
            <a:r>
              <a:rPr lang="en-ZA" dirty="0" err="1"/>
              <a:t>spawner</a:t>
            </a:r>
            <a:r>
              <a:rPr lang="en-ZA" dirty="0"/>
              <a:t> biomass had not declined below 300 000 t in 2015, the precautionary approach associated with spatial management had reduced the 2016 directed TAC to only 65 000 t.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636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</a:t>
            </a:r>
            <a:r>
              <a:rPr lang="en-ZA" dirty="0" smtClean="0"/>
              <a:t>otential </a:t>
            </a:r>
            <a:r>
              <a:rPr lang="en-ZA" dirty="0"/>
              <a:t>impacts of a reduction in the minimum sardine TAC from 90 000 t </a:t>
            </a:r>
            <a:r>
              <a:rPr lang="en-ZA" dirty="0" smtClean="0"/>
              <a:t>to 75</a:t>
            </a:r>
            <a:r>
              <a:rPr lang="en-ZA" dirty="0"/>
              <a:t> 000 t</a:t>
            </a:r>
            <a:r>
              <a:rPr lang="en-ZA" dirty="0" smtClean="0"/>
              <a:t>.</a:t>
            </a:r>
            <a:r>
              <a:rPr lang="en-ZA" dirty="0"/>
              <a:t>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2700" dirty="0" smtClean="0"/>
              <a:t>(from Anchor </a:t>
            </a:r>
            <a:r>
              <a:rPr lang="en-ZA" sz="2700" dirty="0"/>
              <a:t>Environmental Consultants </a:t>
            </a:r>
            <a:r>
              <a:rPr lang="en-ZA" sz="2700" dirty="0" smtClean="0"/>
              <a:t>study)</a:t>
            </a:r>
            <a:endParaRPr lang="en-ZA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364959"/>
              </p:ext>
            </p:extLst>
          </p:nvPr>
        </p:nvGraphicFramePr>
        <p:xfrm>
          <a:off x="995083" y="1947132"/>
          <a:ext cx="9762564" cy="4550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1265"/>
                <a:gridCol w="1651299"/>
              </a:tblGrid>
              <a:tr h="28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Industry Component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effectLst/>
                        </a:rPr>
                        <a:t>Rands</a:t>
                      </a:r>
                      <a:r>
                        <a:rPr lang="en-ZA" sz="1600" dirty="0">
                          <a:effectLst/>
                        </a:rPr>
                        <a:t> (</a:t>
                      </a:r>
                      <a:r>
                        <a:rPr lang="en-ZA" sz="1600" dirty="0" smtClean="0">
                          <a:effectLst/>
                        </a:rPr>
                        <a:t>Millions)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4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Rights holders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quota usage fee on 15 000t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Vessel owners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catching fee less crew commission on 15 </a:t>
                      </a:r>
                      <a:r>
                        <a:rPr lang="en-ZA" sz="1600" dirty="0" smtClean="0">
                          <a:effectLst/>
                        </a:rPr>
                        <a:t>000t   </a:t>
                      </a:r>
                      <a:endParaRPr lang="en-ZA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four type 1 (small sardine specialist) vessels in long term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Vessel crew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commission on 15 000t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Processors revenue (excluded from TOTAL)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660 000 cartons locally caught and canned sardine (12 000t raw fish)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3000t whole frozen sardine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Processors Operating profits (included in TOTAL)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660 000 cartons locally caught and canned sardine (12 000t raw fish)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Loss </a:t>
                      </a:r>
                      <a:r>
                        <a:rPr lang="en-ZA" sz="1600" dirty="0">
                          <a:effectLst/>
                        </a:rPr>
                        <a:t>of 3000t whole frozen sardine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Seasonal workers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   Reduced </a:t>
                      </a:r>
                      <a:r>
                        <a:rPr lang="en-ZA" sz="1600" dirty="0">
                          <a:effectLst/>
                        </a:rPr>
                        <a:t>shifts resulting in reduced earnings for 3 500 seasonal workers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R29.42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R17.25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36 seagoing jobs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R11.5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R147.18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R30.00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R45.84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R15.00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R16.5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TOTAL LOSS (operating profits and earnings, excluding processors revenue)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R135.51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4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</a:t>
            </a:r>
            <a:r>
              <a:rPr lang="en-ZA" dirty="0" smtClean="0"/>
              <a:t>urrent </a:t>
            </a:r>
            <a:r>
              <a:rPr lang="en-ZA" dirty="0"/>
              <a:t>TAC of 64 928 tons </a:t>
            </a:r>
            <a:r>
              <a:rPr lang="en-ZA" dirty="0" smtClean="0"/>
              <a:t>– Implications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240"/>
            <a:ext cx="10408920" cy="5624047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Represents </a:t>
            </a:r>
            <a:r>
              <a:rPr lang="en-ZA" dirty="0"/>
              <a:t>a 27% </a:t>
            </a:r>
            <a:r>
              <a:rPr lang="en-ZA" dirty="0" smtClean="0"/>
              <a:t>reduction from 2014</a:t>
            </a:r>
          </a:p>
          <a:p>
            <a:r>
              <a:rPr lang="en-ZA" dirty="0" smtClean="0"/>
              <a:t>Has a </a:t>
            </a:r>
            <a:r>
              <a:rPr lang="en-ZA" dirty="0"/>
              <a:t>correspondingly </a:t>
            </a:r>
            <a:r>
              <a:rPr lang="en-ZA" dirty="0" smtClean="0"/>
              <a:t>greater </a:t>
            </a:r>
            <a:r>
              <a:rPr lang="en-ZA" dirty="0"/>
              <a:t>effect </a:t>
            </a:r>
            <a:r>
              <a:rPr lang="en-ZA" dirty="0" smtClean="0"/>
              <a:t>than the previous reduction of 17% - </a:t>
            </a:r>
            <a:r>
              <a:rPr lang="en-ZA" dirty="0"/>
              <a:t>may be pushing some operations closer to the edge of unprofitability</a:t>
            </a:r>
            <a:r>
              <a:rPr lang="en-ZA" dirty="0" smtClean="0"/>
              <a:t>.</a:t>
            </a:r>
          </a:p>
          <a:p>
            <a:pPr lvl="0"/>
            <a:r>
              <a:rPr lang="en-ZA" dirty="0"/>
              <a:t>A reduction in the number of sardine only vessels to 18 in 2015 and 15 in </a:t>
            </a:r>
            <a:r>
              <a:rPr lang="en-ZA" dirty="0" smtClean="0"/>
              <a:t>2016</a:t>
            </a:r>
            <a:endParaRPr lang="en-ZA" dirty="0"/>
          </a:p>
          <a:p>
            <a:pPr lvl="0"/>
            <a:r>
              <a:rPr lang="en-ZA" dirty="0"/>
              <a:t>Further losses of quota usage fees to right </a:t>
            </a:r>
            <a:r>
              <a:rPr lang="en-ZA" dirty="0" smtClean="0"/>
              <a:t>holders</a:t>
            </a:r>
            <a:endParaRPr lang="en-ZA" dirty="0"/>
          </a:p>
          <a:p>
            <a:pPr lvl="0"/>
            <a:r>
              <a:rPr lang="en-ZA" dirty="0" smtClean="0"/>
              <a:t>Further loss </a:t>
            </a:r>
            <a:r>
              <a:rPr lang="en-ZA" dirty="0"/>
              <a:t>of catching fees less crew commission to vessel </a:t>
            </a:r>
            <a:r>
              <a:rPr lang="en-ZA" dirty="0" smtClean="0"/>
              <a:t>owners </a:t>
            </a:r>
            <a:endParaRPr lang="en-ZA" dirty="0"/>
          </a:p>
          <a:p>
            <a:pPr lvl="0"/>
            <a:r>
              <a:rPr lang="en-ZA" dirty="0"/>
              <a:t>Loss of commission on 25 000 t to vessel crew.</a:t>
            </a:r>
          </a:p>
          <a:p>
            <a:pPr lvl="0"/>
            <a:r>
              <a:rPr lang="en-ZA" dirty="0"/>
              <a:t>Additional cost to </a:t>
            </a:r>
            <a:r>
              <a:rPr lang="en-ZA" dirty="0" smtClean="0"/>
              <a:t>offload &amp; </a:t>
            </a:r>
            <a:r>
              <a:rPr lang="en-ZA" dirty="0"/>
              <a:t>truck fish from </a:t>
            </a:r>
            <a:r>
              <a:rPr lang="en-ZA" dirty="0" err="1"/>
              <a:t>Mossel</a:t>
            </a:r>
            <a:r>
              <a:rPr lang="en-ZA" dirty="0"/>
              <a:t> Bay to the </a:t>
            </a:r>
            <a:r>
              <a:rPr lang="en-ZA" dirty="0" smtClean="0"/>
              <a:t>W Coast factories:  </a:t>
            </a:r>
            <a:r>
              <a:rPr lang="en-ZA" dirty="0"/>
              <a:t>R1 </a:t>
            </a:r>
            <a:r>
              <a:rPr lang="en-ZA" dirty="0" smtClean="0"/>
              <a:t>250/t</a:t>
            </a:r>
            <a:endParaRPr lang="en-ZA" dirty="0"/>
          </a:p>
          <a:p>
            <a:pPr lvl="0"/>
            <a:r>
              <a:rPr lang="en-ZA" dirty="0"/>
              <a:t>6 freezing factories ceased operations.</a:t>
            </a:r>
          </a:p>
          <a:p>
            <a:pPr lvl="0"/>
            <a:r>
              <a:rPr lang="en-ZA" dirty="0"/>
              <a:t>Loss on revenue from </a:t>
            </a:r>
            <a:r>
              <a:rPr lang="en-ZA" dirty="0" smtClean="0"/>
              <a:t>+/- </a:t>
            </a:r>
            <a:r>
              <a:rPr lang="en-ZA" dirty="0"/>
              <a:t>1 </a:t>
            </a:r>
            <a:r>
              <a:rPr lang="en-ZA" dirty="0" smtClean="0"/>
              <a:t>m </a:t>
            </a:r>
            <a:r>
              <a:rPr lang="en-ZA" dirty="0" err="1" smtClean="0"/>
              <a:t>ctns</a:t>
            </a:r>
            <a:r>
              <a:rPr lang="en-ZA" dirty="0" smtClean="0"/>
              <a:t> </a:t>
            </a:r>
            <a:r>
              <a:rPr lang="en-ZA" dirty="0"/>
              <a:t>canned </a:t>
            </a:r>
            <a:r>
              <a:rPr lang="en-ZA" dirty="0" smtClean="0"/>
              <a:t>sardine, </a:t>
            </a:r>
            <a:r>
              <a:rPr lang="en-ZA" dirty="0"/>
              <a:t>7 000 </a:t>
            </a:r>
            <a:r>
              <a:rPr lang="en-ZA" dirty="0" smtClean="0"/>
              <a:t>t </a:t>
            </a:r>
            <a:r>
              <a:rPr lang="en-ZA" dirty="0"/>
              <a:t>frozen sardine to processors.</a:t>
            </a:r>
          </a:p>
          <a:p>
            <a:pPr lvl="0"/>
            <a:r>
              <a:rPr lang="en-ZA" dirty="0"/>
              <a:t>Loss of operating profits from </a:t>
            </a:r>
            <a:r>
              <a:rPr lang="en-ZA" dirty="0" smtClean="0"/>
              <a:t>+/- </a:t>
            </a:r>
            <a:r>
              <a:rPr lang="en-ZA" dirty="0"/>
              <a:t>1 </a:t>
            </a:r>
            <a:r>
              <a:rPr lang="en-ZA" dirty="0" smtClean="0"/>
              <a:t>m </a:t>
            </a:r>
            <a:r>
              <a:rPr lang="en-ZA" dirty="0" err="1" smtClean="0"/>
              <a:t>ctns</a:t>
            </a:r>
            <a:r>
              <a:rPr lang="en-ZA" dirty="0" smtClean="0"/>
              <a:t> </a:t>
            </a:r>
            <a:r>
              <a:rPr lang="en-ZA" dirty="0"/>
              <a:t>canned </a:t>
            </a:r>
            <a:r>
              <a:rPr lang="en-ZA" dirty="0" smtClean="0"/>
              <a:t>sardines, </a:t>
            </a:r>
            <a:r>
              <a:rPr lang="en-ZA" dirty="0"/>
              <a:t>7 000 </a:t>
            </a:r>
            <a:r>
              <a:rPr lang="en-ZA" dirty="0" smtClean="0"/>
              <a:t>t </a:t>
            </a:r>
            <a:r>
              <a:rPr lang="en-ZA" dirty="0"/>
              <a:t>of whole frozen sardine.</a:t>
            </a:r>
          </a:p>
          <a:p>
            <a:pPr lvl="0"/>
            <a:r>
              <a:rPr lang="en-ZA" dirty="0"/>
              <a:t>Loss on revenue from 9000t of offcuts lost to fishmeal and oil production, worth approximately R40 million.</a:t>
            </a:r>
          </a:p>
          <a:p>
            <a:pPr lvl="0"/>
            <a:r>
              <a:rPr lang="en-ZA" dirty="0"/>
              <a:t>Further reduced shifts resulting in reduced earnings for 3 500 seasonal workers of at least R25 million</a:t>
            </a:r>
            <a:r>
              <a:rPr lang="en-ZA" dirty="0" smtClean="0"/>
              <a:t>.</a:t>
            </a:r>
          </a:p>
          <a:p>
            <a:pPr lvl="0"/>
            <a:r>
              <a:rPr lang="en-ZA" dirty="0" smtClean="0"/>
              <a:t>Potential total losses close to R400 million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102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SAPFIA’s Position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dirty="0"/>
              <a:t>SAPFIA is fully aware that the sustainability of the sardine stock should not be compromised, and as such we have been prepared to accept lower TACs as a consequence of the new OMP being developed in spite of the length of time it has taken so far. 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Information </a:t>
            </a:r>
            <a:r>
              <a:rPr lang="en-ZA" dirty="0"/>
              <a:t>is provided in order </a:t>
            </a:r>
            <a:r>
              <a:rPr lang="en-ZA" dirty="0" smtClean="0"/>
              <a:t>to: </a:t>
            </a:r>
          </a:p>
          <a:p>
            <a:r>
              <a:rPr lang="en-ZA" dirty="0" smtClean="0"/>
              <a:t>give the </a:t>
            </a:r>
            <a:r>
              <a:rPr lang="en-ZA" dirty="0"/>
              <a:t>p</a:t>
            </a:r>
            <a:r>
              <a:rPr lang="en-ZA" dirty="0" smtClean="0"/>
              <a:t>anel </a:t>
            </a:r>
            <a:r>
              <a:rPr lang="en-ZA" dirty="0"/>
              <a:t>a flavour of the prevailing economic situation in the small pelagic industry and </a:t>
            </a:r>
            <a:endParaRPr lang="en-ZA" dirty="0" smtClean="0"/>
          </a:p>
          <a:p>
            <a:r>
              <a:rPr lang="en-ZA" dirty="0" smtClean="0"/>
              <a:t>to </a:t>
            </a:r>
            <a:r>
              <a:rPr lang="en-ZA" dirty="0"/>
              <a:t>illustrate that when major decisions are made that affect the TAC or areas of operation that there are significant economic consequences.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There </a:t>
            </a:r>
            <a:r>
              <a:rPr lang="en-ZA" dirty="0"/>
              <a:t>should, therefore, be some caution applied when changes to the OMP are considered – there should at least be an acceptable level of certainty about the hypotheses that are taken into account when such changes are being proposed.</a:t>
            </a:r>
          </a:p>
        </p:txBody>
      </p:sp>
    </p:spTree>
    <p:extLst>
      <p:ext uri="{BB962C8B-B14F-4D97-AF65-F5344CB8AC3E}">
        <p14:creationId xmlns:p14="http://schemas.microsoft.com/office/powerpoint/2010/main" val="344595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6000" dirty="0" smtClean="0"/>
              <a:t>Thank you!</a:t>
            </a:r>
          </a:p>
          <a:p>
            <a:pPr marL="0" indent="0">
              <a:buNone/>
            </a:pPr>
            <a:endParaRPr lang="en-ZA" sz="6000" dirty="0"/>
          </a:p>
          <a:p>
            <a:pPr marL="0" indent="0">
              <a:buNone/>
            </a:pPr>
            <a:endParaRPr lang="en-ZA" sz="6000" dirty="0" smtClean="0"/>
          </a:p>
          <a:p>
            <a:pPr marL="0" indent="0">
              <a:buNone/>
            </a:pPr>
            <a:endParaRPr lang="en-ZA" sz="6000" dirty="0"/>
          </a:p>
          <a:p>
            <a:pPr marL="0" indent="0">
              <a:buNone/>
            </a:pPr>
            <a:r>
              <a:rPr lang="en-ZA" sz="2000" dirty="0" smtClean="0"/>
              <a:t>Image from Wikipedia</a:t>
            </a:r>
            <a:r>
              <a:rPr lang="en-ZA" sz="1100" dirty="0" smtClean="0"/>
              <a:t> </a:t>
            </a:r>
            <a:endParaRPr lang="en-ZA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46" y="3490464"/>
            <a:ext cx="6096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516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Socio-economic implications of spatial management and the development of OMP-17 in the Small Pelagic fishery</vt:lpstr>
      <vt:lpstr>Basics</vt:lpstr>
      <vt:lpstr>Allocated Directed Sardine TACs 2013-2016</vt:lpstr>
      <vt:lpstr>Implications for the sector</vt:lpstr>
      <vt:lpstr>Potential impacts of a reduction in the minimum sardine TAC from 90 000 t to 75 000 t.  (from Anchor Environmental Consultants study)</vt:lpstr>
      <vt:lpstr>Current TAC of 64 928 tons – Implications </vt:lpstr>
      <vt:lpstr>SAPFIA’s Position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Socio-economic implications of spatial management and the development of OMP-17 in the Small Pelagics fishery</dc:title>
  <dc:creator>Johann Augustyn</dc:creator>
  <cp:lastModifiedBy>Johann Augustyn</cp:lastModifiedBy>
  <cp:revision>16</cp:revision>
  <dcterms:created xsi:type="dcterms:W3CDTF">2016-11-25T13:12:29Z</dcterms:created>
  <dcterms:modified xsi:type="dcterms:W3CDTF">2016-11-28T11:53:29Z</dcterms:modified>
</cp:coreProperties>
</file>