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71" r:id="rId2"/>
    <p:sldId id="272" r:id="rId3"/>
    <p:sldId id="268" r:id="rId4"/>
    <p:sldId id="276" r:id="rId5"/>
    <p:sldId id="267" r:id="rId6"/>
    <p:sldId id="269" r:id="rId7"/>
    <p:sldId id="273" r:id="rId8"/>
    <p:sldId id="275" r:id="rId9"/>
  </p:sldIdLst>
  <p:sldSz cx="9144000" cy="6858000" type="screen4x3"/>
  <p:notesSz cx="9928225" cy="6797675"/>
  <p:defaultTextStyle>
    <a:defPPr>
      <a:defRPr lang="da-D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5E20"/>
    <a:srgbClr val="36648B"/>
    <a:srgbClr val="606060"/>
    <a:srgbClr val="000000"/>
    <a:srgbClr val="085091"/>
    <a:srgbClr val="0F6FC6"/>
    <a:srgbClr val="006600"/>
    <a:srgbClr val="DC0014"/>
    <a:srgbClr val="6F873F"/>
    <a:srgbClr val="183A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24" autoAdjust="0"/>
    <p:restoredTop sz="94184" autoAdjust="0"/>
  </p:normalViewPr>
  <p:slideViewPr>
    <p:cSldViewPr>
      <p:cViewPr varScale="1">
        <p:scale>
          <a:sx n="51" d="100"/>
          <a:sy n="51" d="100"/>
        </p:scale>
        <p:origin x="-69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76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67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2594" y="0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75BEEA-3EA2-4739-9F6B-F527906BFAA3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6378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2594" y="6456378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6C8BE8-4670-4C2D-9764-4DC35F14BD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5206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3313" cy="340210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594" y="0"/>
            <a:ext cx="4303313" cy="340210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937BC51-AE07-4ADE-ABB4-F90796F97888}" type="datetimeFigureOut">
              <a:rPr lang="da-DK"/>
              <a:pPr>
                <a:defRPr/>
              </a:pPr>
              <a:t>29-11-2016</a:t>
            </a:fld>
            <a:endParaRPr lang="da-D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4004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pPr lvl="0"/>
            <a:endParaRPr lang="da-DK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360" y="3229277"/>
            <a:ext cx="7943507" cy="3058628"/>
          </a:xfrm>
          <a:prstGeom prst="rect">
            <a:avLst/>
          </a:prstGeom>
        </p:spPr>
        <p:txBody>
          <a:bodyPr vert="horz" lIns="91577" tIns="45789" rIns="91577" bIns="4578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da-DK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378"/>
            <a:ext cx="4303313" cy="340210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594" y="6456378"/>
            <a:ext cx="4303313" cy="340210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9E50AC7-6837-499A-A2B3-BB7315562820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087726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577D950-4B23-432A-AB5B-55F3487BF318}" type="slidenum">
              <a:rPr lang="da-DK" smtClean="0"/>
              <a:pPr>
                <a:defRPr/>
              </a:pPr>
              <a:t>2</a:t>
            </a:fld>
            <a:endParaRPr lang="da-D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85E122-A04A-4D82-A20E-1D68D672D19C}" type="datetimeFigureOut">
              <a:rPr lang="da-DK"/>
              <a:pPr>
                <a:defRPr/>
              </a:pPr>
              <a:t>29-11-2016</a:t>
            </a:fld>
            <a:endParaRPr lang="da-DK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F4681F-FA4A-49B9-82A0-22A241EF7AB9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835657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9C476-7648-4785-BF6F-A3EEB8B1B2A6}" type="datetimeFigureOut">
              <a:rPr lang="da-DK"/>
              <a:pPr>
                <a:defRPr/>
              </a:pPr>
              <a:t>29-11-2016</a:t>
            </a:fld>
            <a:endParaRPr lang="da-DK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8701A5-93F4-446A-969A-346758D6E4BF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44715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B2204F-678D-4F1B-8B28-27A0ECE78306}" type="datetimeFigureOut">
              <a:rPr lang="da-DK"/>
              <a:pPr>
                <a:defRPr/>
              </a:pPr>
              <a:t>29-11-2016</a:t>
            </a:fld>
            <a:endParaRPr lang="da-DK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B0E471-ABB3-448C-94DD-8E721CBE6255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748093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35163"/>
            <a:ext cx="4038600" cy="43894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35163"/>
            <a:ext cx="4038600" cy="43894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7974E-88D6-48A5-ABDE-AAAD83BEBE25}" type="datetimeFigureOut">
              <a:rPr lang="da-DK"/>
              <a:pPr>
                <a:defRPr/>
              </a:pPr>
              <a:t>29-11-2016</a:t>
            </a:fld>
            <a:endParaRPr lang="da-DK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D75B4B-2C91-4FED-84E0-B1E233294F01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16233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B27A4B-85E1-45A1-AF41-4C70BE47B692}" type="datetimeFigureOut">
              <a:rPr lang="da-DK"/>
              <a:pPr>
                <a:defRPr/>
              </a:pPr>
              <a:t>29-11-2016</a:t>
            </a:fld>
            <a:endParaRPr lang="da-DK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E66F15-AFDA-4003-9EC6-83FBF94D9AD1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19401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34FA47-A09E-4584-A793-E22C28677783}" type="datetimeFigureOut">
              <a:rPr lang="da-DK"/>
              <a:pPr>
                <a:defRPr/>
              </a:pPr>
              <a:t>29-11-2016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6D68B-58F8-4E4D-A5F6-7AEB5EDD1949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864167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E0CF25-7789-484C-A2F0-E750E462C3B9}" type="datetimeFigureOut">
              <a:rPr lang="da-DK"/>
              <a:pPr>
                <a:defRPr/>
              </a:pPr>
              <a:t>29-11-2016</a:t>
            </a:fld>
            <a:endParaRPr lang="da-DK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9EDCE5-B0FF-4144-BAB3-068F3F684F52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51081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BEE5E7-0884-46C8-88C4-5B7BCFB2BB33}" type="datetimeFigureOut">
              <a:rPr lang="da-DK"/>
              <a:pPr>
                <a:defRPr/>
              </a:pPr>
              <a:t>29-11-2016</a:t>
            </a:fld>
            <a:endParaRPr lang="da-DK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91D9DE-C6AC-4938-9902-BF57DEAD123A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97515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49A1F9-17D4-4437-A5C1-783CA9D0A94D}" type="datetimeFigureOut">
              <a:rPr lang="da-DK"/>
              <a:pPr>
                <a:defRPr/>
              </a:pPr>
              <a:t>29-11-2016</a:t>
            </a:fld>
            <a:endParaRPr lang="da-DK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BE26EB-3FE4-4378-9EEC-A1112F39DB16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60614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0BD9F0-8C97-4585-B49C-DB0300DCBF73}" type="datetimeFigureOut">
              <a:rPr lang="da-DK"/>
              <a:pPr>
                <a:defRPr/>
              </a:pPr>
              <a:t>29-11-2016</a:t>
            </a:fld>
            <a:endParaRPr lang="da-DK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9D4A9B-30A2-49D5-A38E-7A790CF0B7FF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48402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186395-ED9A-4EF8-8920-21E2FDC6CF44}" type="datetimeFigureOut">
              <a:rPr lang="da-DK"/>
              <a:pPr>
                <a:defRPr/>
              </a:pPr>
              <a:t>29-11-2016</a:t>
            </a:fld>
            <a:endParaRPr lang="da-DK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F72761-889F-42AE-B165-8A47D0534A06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76432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D6FE21-9544-457A-96A0-356BFC12DA5D}" type="datetimeFigureOut">
              <a:rPr lang="da-DK"/>
              <a:pPr>
                <a:defRPr/>
              </a:pPr>
              <a:t>29-11-2016</a:t>
            </a:fld>
            <a:endParaRPr lang="da-DK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6C3BB1-9C8B-4FFA-8B86-C0E8DDF71376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41739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BADF4CC-A3A8-414D-9823-44213E215856}" type="datetimeFigureOut">
              <a:rPr lang="da-DK"/>
              <a:pPr>
                <a:defRPr/>
              </a:pPr>
              <a:t>29-11-2016</a:t>
            </a:fld>
            <a:endParaRPr lang="da-DK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DFD4080-03F2-401B-86A1-224ABA009F38}" type="slidenum">
              <a:rPr lang="da-DK"/>
              <a:pPr>
                <a:defRPr/>
              </a:pPr>
              <a:t>‹#›</a:t>
            </a:fld>
            <a:endParaRPr lang="da-DK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29" r:id="rId2"/>
    <p:sldLayoutId id="214748383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40" r:id="rId9"/>
    <p:sldLayoutId id="2147483835" r:id="rId10"/>
    <p:sldLayoutId id="2147483836" r:id="rId11"/>
    <p:sldLayoutId id="2147483837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ChangeArrowheads="1"/>
          </p:cNvSpPr>
          <p:nvPr/>
        </p:nvSpPr>
        <p:spPr bwMode="auto">
          <a:xfrm>
            <a:off x="34925" y="4149080"/>
            <a:ext cx="9109075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 anchor="b"/>
          <a:lstStyle/>
          <a:p>
            <a:pPr algn="ctr">
              <a:lnSpc>
                <a:spcPct val="150000"/>
              </a:lnSpc>
            </a:pPr>
            <a:r>
              <a:rPr lang="en-GB" sz="2500" dirty="0">
                <a:solidFill>
                  <a:schemeClr val="tx2"/>
                </a:solidFill>
                <a:latin typeface="Calibri" pitchFamily="34" charset="0"/>
              </a:rPr>
              <a:t>Teunis </a:t>
            </a:r>
            <a:r>
              <a:rPr lang="en-GB" sz="2500" dirty="0" smtClean="0">
                <a:solidFill>
                  <a:schemeClr val="tx2"/>
                </a:solidFill>
                <a:latin typeface="Calibri" pitchFamily="34" charset="0"/>
              </a:rPr>
              <a:t>Jansen </a:t>
            </a:r>
            <a:r>
              <a:rPr lang="en-GB" sz="2500" i="1" dirty="0" smtClean="0">
                <a:solidFill>
                  <a:schemeClr val="tx2"/>
                </a:solidFill>
                <a:latin typeface="Calibri" pitchFamily="34" charset="0"/>
              </a:rPr>
              <a:t>et al.</a:t>
            </a:r>
          </a:p>
          <a:p>
            <a:pPr algn="ctr">
              <a:lnSpc>
                <a:spcPct val="150000"/>
              </a:lnSpc>
            </a:pPr>
            <a:r>
              <a:rPr lang="en-GB" sz="1600" dirty="0" err="1" smtClean="0">
                <a:solidFill>
                  <a:schemeClr val="tx2"/>
                </a:solidFill>
                <a:latin typeface="Calibri" pitchFamily="34" charset="0"/>
              </a:rPr>
              <a:t>EcoFish</a:t>
            </a:r>
            <a:r>
              <a:rPr lang="en-GB" sz="1600" dirty="0" smtClean="0">
                <a:solidFill>
                  <a:schemeClr val="tx2"/>
                </a:solidFill>
                <a:latin typeface="Calibri" pitchFamily="34" charset="0"/>
              </a:rPr>
              <a:t> Project</a:t>
            </a:r>
            <a:r>
              <a:rPr lang="en-GB" sz="1600" dirty="0">
                <a:solidFill>
                  <a:schemeClr val="tx2"/>
                </a:solidFill>
                <a:latin typeface="Calibri" pitchFamily="34" charset="0"/>
              </a:rPr>
              <a:t/>
            </a:r>
            <a:br>
              <a:rPr lang="en-GB" sz="1600" dirty="0">
                <a:solidFill>
                  <a:schemeClr val="tx2"/>
                </a:solidFill>
                <a:latin typeface="Calibri" pitchFamily="34" charset="0"/>
              </a:rPr>
            </a:br>
            <a:r>
              <a:rPr lang="en-GB" sz="1600" dirty="0">
                <a:solidFill>
                  <a:schemeClr val="tx2"/>
                </a:solidFill>
                <a:latin typeface="Calibri" pitchFamily="34" charset="0"/>
              </a:rPr>
              <a:t>BCC </a:t>
            </a:r>
            <a:r>
              <a:rPr lang="en-GB" sz="1600" dirty="0" smtClean="0">
                <a:solidFill>
                  <a:schemeClr val="tx2"/>
                </a:solidFill>
                <a:latin typeface="Calibri" pitchFamily="34" charset="0"/>
              </a:rPr>
              <a:t>/ DTU AQUA / MFMR / DAFF</a:t>
            </a:r>
            <a:endParaRPr lang="en-GB" sz="1600" dirty="0">
              <a:solidFill>
                <a:schemeClr val="tx2"/>
              </a:solidFill>
              <a:latin typeface="Calibri" pitchFamily="34" charset="0"/>
            </a:endParaRPr>
          </a:p>
        </p:txBody>
      </p:sp>
      <p:pic>
        <p:nvPicPr>
          <p:cNvPr id="1026" name="Picture 2" descr="H:\__Publications\__Presentations\GeoPop\BCC 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844" y="4386064"/>
            <a:ext cx="1270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844" y="5301208"/>
            <a:ext cx="3457575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/>
          <p:nvPr/>
        </p:nvGrpSpPr>
        <p:grpSpPr>
          <a:xfrm flipH="1">
            <a:off x="5796135" y="4914255"/>
            <a:ext cx="3168352" cy="1036553"/>
            <a:chOff x="5772481" y="5598103"/>
            <a:chExt cx="3255380" cy="1036553"/>
          </a:xfrm>
        </p:grpSpPr>
        <p:pic>
          <p:nvPicPr>
            <p:cNvPr id="7" name="Picture 7" descr="H:\Images\Biology\Fish\Hake.gif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772481" y="5598103"/>
              <a:ext cx="1808379" cy="6332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7" descr="H:\Images\Biology\Fish\Hake.gi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580860" y="5823742"/>
              <a:ext cx="237347" cy="831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7" descr="H:\Images\Biology\Fish\Hake.gif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72015" y="6231309"/>
              <a:ext cx="1055846" cy="4033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2735833"/>
            <a:ext cx="91440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  <p:txBody>
          <a:bodyPr lIns="0" rIns="0" bIns="0" anchor="b"/>
          <a:lstStyle/>
          <a:p>
            <a:pPr algn="ctr"/>
            <a:r>
              <a:rPr lang="en-US" sz="4500" dirty="0" smtClean="0">
                <a:solidFill>
                  <a:schemeClr val="tx2"/>
                </a:solidFill>
                <a:latin typeface="Calibri" pitchFamily="34" charset="0"/>
              </a:rPr>
              <a:t>Inferring migration and population structure from</a:t>
            </a:r>
          </a:p>
          <a:p>
            <a:pPr algn="ctr"/>
            <a:r>
              <a:rPr lang="en-US" sz="4500" dirty="0" smtClean="0">
                <a:solidFill>
                  <a:schemeClr val="tx2"/>
                </a:solidFill>
                <a:latin typeface="Calibri" pitchFamily="34" charset="0"/>
              </a:rPr>
              <a:t>Geostatistical population modelling of  </a:t>
            </a:r>
            <a:r>
              <a:rPr lang="en-US" sz="4500" i="1" dirty="0" smtClean="0">
                <a:solidFill>
                  <a:schemeClr val="tx2"/>
                </a:solidFill>
                <a:latin typeface="Calibri" pitchFamily="34" charset="0"/>
              </a:rPr>
              <a:t>M. capensis</a:t>
            </a:r>
            <a:r>
              <a:rPr lang="en-US" sz="4500" dirty="0" smtClean="0">
                <a:solidFill>
                  <a:schemeClr val="tx2"/>
                </a:solidFill>
                <a:latin typeface="Calibri" pitchFamily="34" charset="0"/>
              </a:rPr>
              <a:t> and </a:t>
            </a:r>
            <a:r>
              <a:rPr lang="en-US" sz="4500" i="1" dirty="0" smtClean="0">
                <a:solidFill>
                  <a:schemeClr val="tx2"/>
                </a:solidFill>
                <a:latin typeface="Calibri" pitchFamily="34" charset="0"/>
              </a:rPr>
              <a:t>M. paradoxus</a:t>
            </a:r>
            <a:endParaRPr lang="en-US" sz="6600" i="1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96135" y="10507"/>
            <a:ext cx="334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>
                <a:solidFill>
                  <a:schemeClr val="tx2"/>
                </a:solidFill>
                <a:latin typeface="Calibri" pitchFamily="34" charset="0"/>
              </a:rPr>
              <a:t>IWC 2016, </a:t>
            </a:r>
            <a:r>
              <a:rPr lang="da-DK" dirty="0" err="1" smtClean="0">
                <a:solidFill>
                  <a:schemeClr val="tx2"/>
                </a:solidFill>
                <a:latin typeface="Calibri" pitchFamily="34" charset="0"/>
              </a:rPr>
              <a:t>Hake</a:t>
            </a:r>
            <a:r>
              <a:rPr lang="da-DK" dirty="0" smtClean="0">
                <a:solidFill>
                  <a:schemeClr val="tx2"/>
                </a:solidFill>
                <a:latin typeface="Calibri" pitchFamily="34" charset="0"/>
              </a:rPr>
              <a:t>, WD P1 and P2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640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72008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Data and model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67744" y="46531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11559" y="1615521"/>
            <a:ext cx="6006773" cy="38779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Over-dispersed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, Zero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inflated, Count data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Catch rates are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Correlated in space and </a:t>
            </a:r>
            <a:br>
              <a:rPr lang="en-US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time+size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through Population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dynamics (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g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and 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M)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Size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structured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local noise</a:t>
            </a:r>
            <a:br>
              <a:rPr lang="en-US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(Schooling)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r>
              <a:rPr lang="en-US" sz="1400" i="1" dirty="0" smtClean="0">
                <a:solidFill>
                  <a:schemeClr val="accent2">
                    <a:lumMod val="50000"/>
                  </a:schemeClr>
                </a:solidFill>
              </a:rPr>
              <a:t>Therefore…Geostatistical  population model</a:t>
            </a:r>
            <a:r>
              <a:rPr lang="en-US" sz="1400" i="1" dirty="0">
                <a:solidFill>
                  <a:schemeClr val="accent2">
                    <a:lumMod val="50000"/>
                  </a:schemeClr>
                </a:solidFill>
              </a:rPr>
              <a:t>:</a:t>
            </a:r>
          </a:p>
          <a:p>
            <a:pPr lvl="1"/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Log-Gaussian Cox process model (LGC) </a:t>
            </a:r>
          </a:p>
          <a:p>
            <a:pPr lvl="1"/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with spatiotemporal correlations</a:t>
            </a:r>
            <a:br>
              <a:rPr lang="en-US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1600" i="1" dirty="0" smtClean="0">
                <a:solidFill>
                  <a:schemeClr val="accent2">
                    <a:lumMod val="50000"/>
                  </a:schemeClr>
                </a:solidFill>
              </a:rPr>
              <a:t>using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n-US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Template Model Builder (TMB) and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Amazon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Elastic Compute Cloud,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EC2. 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  <a:p>
            <a:pPr lvl="1"/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9" name="Picture 2" descr="H:\__Publications\Hake MP GeoPop\Results\Figure_1.tif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7" y="3015674"/>
            <a:ext cx="3755153" cy="3755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8681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Results</a:t>
            </a:r>
            <a:r>
              <a:rPr lang="da-DK" dirty="0" smtClean="0"/>
              <a:t> (</a:t>
            </a:r>
            <a:r>
              <a:rPr lang="da-DK" i="1" dirty="0" smtClean="0"/>
              <a:t>paradoxus</a:t>
            </a:r>
            <a:r>
              <a:rPr lang="da-DK" dirty="0" smtClean="0"/>
              <a:t>)</a:t>
            </a:r>
            <a:endParaRPr lang="da-DK" dirty="0"/>
          </a:p>
        </p:txBody>
      </p:sp>
      <p:pic>
        <p:nvPicPr>
          <p:cNvPr id="5" name="Picture 2" descr="H:\__Publications\Hake MP GeoPop\Results\Figure_4.tif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060848"/>
            <a:ext cx="4117360" cy="411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0700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Results</a:t>
            </a:r>
            <a:r>
              <a:rPr lang="da-DK" dirty="0" smtClean="0"/>
              <a:t> (</a:t>
            </a:r>
            <a:r>
              <a:rPr lang="da-DK" i="1" dirty="0" smtClean="0"/>
              <a:t>paradoxus</a:t>
            </a:r>
            <a:r>
              <a:rPr lang="da-DK" dirty="0" smtClean="0"/>
              <a:t>)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Deepest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distribution at around 50-55 cm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length at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depths deeper that 600 m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These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depths were not completely covered by the surveys. This corresponds to an increased mortality at the same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sizes,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which could be explained by fish moving out of the survey coverage.</a:t>
            </a:r>
            <a:endParaRPr lang="da-DK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a-DK" sz="1800" dirty="0"/>
          </a:p>
        </p:txBody>
      </p:sp>
      <p:pic>
        <p:nvPicPr>
          <p:cNvPr id="3074" name="Picture 2" descr="H:\__Publications\Hake MP GeoPop\Results\Figure_9.tif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133357"/>
            <a:ext cx="3724643" cy="3724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9697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:\__Publications\Hake MP GeoPop\Results\Figure_5.tif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284984"/>
            <a:ext cx="6552728" cy="3510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Results</a:t>
            </a:r>
            <a:r>
              <a:rPr lang="da-DK" dirty="0" smtClean="0"/>
              <a:t> (</a:t>
            </a:r>
            <a:r>
              <a:rPr lang="da-DK" i="1" dirty="0"/>
              <a:t>paradoxus</a:t>
            </a:r>
            <a:r>
              <a:rPr lang="da-DK" dirty="0" smtClean="0"/>
              <a:t>)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One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primary recruitment/nursery area on the west coast of South Africa and a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second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low-production area around Port Elizabeth on the South Coast. </a:t>
            </a:r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Juveniles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initially migrated away from the main recruitment area, followed by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tal homing by larger individuals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050" name="Picture 2" descr="H:\__Publications\Hake MP GeoPop\Results\Figure_7.tif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717032"/>
            <a:ext cx="1440159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H:\__Publications\Hake MP GeoPop\Results\Figure_8.tif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157192"/>
            <a:ext cx="1440159" cy="1440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23728" y="4117281"/>
            <a:ext cx="9361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9600" dirty="0" smtClean="0">
                <a:solidFill>
                  <a:srgbClr val="36648B"/>
                </a:solidFill>
              </a:rPr>
              <a:t>}</a:t>
            </a:r>
            <a:endParaRPr lang="da-DK" sz="9600" dirty="0">
              <a:solidFill>
                <a:srgbClr val="36648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976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5536" y="4293096"/>
            <a:ext cx="8136904" cy="11521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Discussion / Conclusions </a:t>
            </a:r>
            <a:r>
              <a:rPr lang="da-DK" sz="4000" dirty="0"/>
              <a:t>(</a:t>
            </a:r>
            <a:r>
              <a:rPr lang="da-DK" sz="4000" i="1" dirty="0"/>
              <a:t>paradoxus</a:t>
            </a:r>
            <a:r>
              <a:rPr lang="da-DK" sz="4000" dirty="0"/>
              <a:t>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The level of interconnection (mixing/straying) between these components (stocks) is presently unknown, but appears to exceed the threshold where genetic differentiation occurs in the mitochondrial DNA (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Henriques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et al., 2016). 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The rarity of small juveniles in the eastern survey catches is puzzling and calls for field work using other techniques than the standard survey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Strong support for the hypothesis of one shared transboundary stock</a:t>
            </a:r>
            <a:r>
              <a:rPr lang="en-US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Mismatch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between biology and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assessments may lead to suboptimal and/or unsustainable management advice.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2728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>
                <a:solidFill>
                  <a:srgbClr val="2F5E20"/>
                </a:solidFill>
              </a:rPr>
              <a:t>Results</a:t>
            </a:r>
            <a:r>
              <a:rPr lang="da-DK" dirty="0" smtClean="0">
                <a:solidFill>
                  <a:srgbClr val="2F5E20"/>
                </a:solidFill>
              </a:rPr>
              <a:t> (</a:t>
            </a:r>
            <a:r>
              <a:rPr lang="da-DK" i="1" dirty="0" smtClean="0">
                <a:solidFill>
                  <a:srgbClr val="2F5E20"/>
                </a:solidFill>
              </a:rPr>
              <a:t>capensis</a:t>
            </a:r>
            <a:r>
              <a:rPr lang="da-DK" dirty="0" smtClean="0">
                <a:solidFill>
                  <a:srgbClr val="2F5E20"/>
                </a:solidFill>
              </a:rPr>
              <a:t>)</a:t>
            </a:r>
            <a:endParaRPr lang="da-DK" dirty="0">
              <a:solidFill>
                <a:srgbClr val="2F5E2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3 primary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population components in the region, namely the Walvis (central and northern Namibia), the Orange (Southern Namibia – Northern SA) and the Agulhas (Southern part of SA) components. </a:t>
            </a:r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23728" y="4117281"/>
            <a:ext cx="9361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9600" dirty="0" smtClean="0">
                <a:solidFill>
                  <a:srgbClr val="2F5E20"/>
                </a:solidFill>
              </a:rPr>
              <a:t>}</a:t>
            </a:r>
            <a:endParaRPr lang="da-DK" sz="9600" dirty="0">
              <a:solidFill>
                <a:srgbClr val="2F5E2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405270"/>
            <a:ext cx="6368705" cy="3411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645025"/>
            <a:ext cx="1535434" cy="1535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103346"/>
            <a:ext cx="1512168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9024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143000"/>
          </a:xfrm>
        </p:spPr>
        <p:txBody>
          <a:bodyPr/>
          <a:lstStyle/>
          <a:p>
            <a:r>
              <a:rPr lang="en-US" dirty="0"/>
              <a:t>Recommendations for </a:t>
            </a:r>
            <a:r>
              <a:rPr lang="en-US" dirty="0" smtClean="0"/>
              <a:t>hake assessments in BCLME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8507288" cy="4389437"/>
          </a:xfrm>
        </p:spPr>
        <p:txBody>
          <a:bodyPr/>
          <a:lstStyle/>
          <a:p>
            <a:pPr marL="881063" lvl="1" indent="-514350">
              <a:buFont typeface="+mj-lt"/>
              <a:buAutoNum type="romanUcPeriod"/>
            </a:pPr>
            <a:r>
              <a:rPr lang="en-US" dirty="0" smtClean="0"/>
              <a:t>The population </a:t>
            </a:r>
            <a:r>
              <a:rPr lang="en-US" dirty="0" smtClean="0"/>
              <a:t>structures </a:t>
            </a:r>
            <a:r>
              <a:rPr lang="en-US" dirty="0" smtClean="0"/>
              <a:t>(components / stocks)</a:t>
            </a:r>
          </a:p>
          <a:p>
            <a:pPr marL="908050" lvl="1" indent="-514350">
              <a:buFont typeface="+mj-lt"/>
              <a:buAutoNum type="romanUcPeriod"/>
            </a:pPr>
            <a:r>
              <a:rPr lang="en-US" dirty="0" smtClean="0"/>
              <a:t>The transboundary migrations.</a:t>
            </a:r>
          </a:p>
          <a:p>
            <a:pPr marL="393700" lvl="1" indent="0">
              <a:buNone/>
            </a:pPr>
            <a:r>
              <a:rPr lang="en-US" dirty="0" smtClean="0"/>
              <a:t>Is it worthwhile? </a:t>
            </a:r>
          </a:p>
          <a:p>
            <a:pPr marL="393700" lvl="1" indent="0">
              <a:buNone/>
            </a:pPr>
            <a:r>
              <a:rPr lang="en-US" dirty="0" smtClean="0"/>
              <a:t>! Some paradoxus migrates to Namibia </a:t>
            </a:r>
            <a:br>
              <a:rPr lang="en-US" dirty="0" smtClean="0"/>
            </a:br>
            <a:r>
              <a:rPr lang="en-US" dirty="0"/>
              <a:t>Consider the current assessment under these two scenarios:</a:t>
            </a:r>
          </a:p>
          <a:p>
            <a:pPr marL="850900" lvl="1" indent="-457200">
              <a:buFont typeface="+mj-lt"/>
              <a:buAutoNum type="arabicPeriod"/>
            </a:pPr>
            <a:r>
              <a:rPr lang="en-US" dirty="0" smtClean="0"/>
              <a:t>They all die there </a:t>
            </a:r>
          </a:p>
          <a:p>
            <a:pPr marL="850900" lvl="1" indent="-457200">
              <a:buFont typeface="+mj-lt"/>
              <a:buAutoNum type="arabicPeriod"/>
            </a:pPr>
            <a:r>
              <a:rPr lang="en-US" dirty="0" smtClean="0"/>
              <a:t>Survivors return to </a:t>
            </a:r>
            <a:r>
              <a:rPr lang="en-US" dirty="0" smtClean="0"/>
              <a:t>SA as </a:t>
            </a:r>
            <a:r>
              <a:rPr lang="en-US" dirty="0" smtClean="0"/>
              <a:t>adults to eat juveniles, be fished upon and to spawn</a:t>
            </a:r>
          </a:p>
          <a:p>
            <a:pPr marL="850900" lvl="1" indent="-457200">
              <a:buFont typeface="+mj-lt"/>
              <a:buAutoNum type="arabicPeriod"/>
            </a:pPr>
            <a:endParaRPr lang="en-US" dirty="0" smtClean="0"/>
          </a:p>
          <a:p>
            <a:pPr marL="393700" lvl="1" indent="0">
              <a:buNone/>
            </a:pPr>
            <a:endParaRPr lang="en-US" dirty="0" smtClean="0"/>
          </a:p>
          <a:p>
            <a:pPr marL="393700" lvl="1" indent="0">
              <a:buNone/>
            </a:pPr>
            <a:endParaRPr lang="en-US" dirty="0" smtClean="0"/>
          </a:p>
          <a:p>
            <a:pPr marL="850900" lvl="1" indent="-457200">
              <a:buFont typeface="+mj-lt"/>
              <a:buAutoNum type="arabicPeriod"/>
            </a:pPr>
            <a:endParaRPr lang="da-DK" dirty="0"/>
          </a:p>
        </p:txBody>
      </p:sp>
      <p:grpSp>
        <p:nvGrpSpPr>
          <p:cNvPr id="4" name="Group 3"/>
          <p:cNvGrpSpPr/>
          <p:nvPr/>
        </p:nvGrpSpPr>
        <p:grpSpPr>
          <a:xfrm>
            <a:off x="1691680" y="4920688"/>
            <a:ext cx="7452320" cy="1937312"/>
            <a:chOff x="1691680" y="4920688"/>
            <a:chExt cx="7452320" cy="1937312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1680" y="5085184"/>
              <a:ext cx="3957566" cy="1723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0192" y="4920688"/>
              <a:ext cx="2843808" cy="1937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19035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31894</TotalTime>
  <Words>318</Words>
  <Application>Microsoft Office PowerPoint</Application>
  <PresentationFormat>On-screen Show (4:3)</PresentationFormat>
  <Paragraphs>42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Flow</vt:lpstr>
      <vt:lpstr>PowerPoint Presentation</vt:lpstr>
      <vt:lpstr>Data and model</vt:lpstr>
      <vt:lpstr>Results (paradoxus)</vt:lpstr>
      <vt:lpstr>Results (paradoxus)</vt:lpstr>
      <vt:lpstr>Results (paradoxus)</vt:lpstr>
      <vt:lpstr>Discussion / Conclusions (paradoxus)</vt:lpstr>
      <vt:lpstr>Results (capensis)</vt:lpstr>
      <vt:lpstr>Recommendations for hake assessments in BCLME</vt:lpstr>
    </vt:vector>
  </TitlesOfParts>
  <Company>DFU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Ongoing Mackerel Research</dc:title>
  <dc:creator>Teunis Jansen</dc:creator>
  <cp:lastModifiedBy>Teunis Jansen</cp:lastModifiedBy>
  <cp:revision>615</cp:revision>
  <cp:lastPrinted>2012-04-30T11:23:13Z</cp:lastPrinted>
  <dcterms:created xsi:type="dcterms:W3CDTF">2008-10-22T07:45:50Z</dcterms:created>
  <dcterms:modified xsi:type="dcterms:W3CDTF">2016-11-29T06:23:54Z</dcterms:modified>
</cp:coreProperties>
</file>