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8" r:id="rId2"/>
    <p:sldId id="259" r:id="rId3"/>
    <p:sldId id="290" r:id="rId4"/>
    <p:sldId id="260" r:id="rId5"/>
    <p:sldId id="280" r:id="rId6"/>
    <p:sldId id="278" r:id="rId7"/>
    <p:sldId id="279" r:id="rId8"/>
    <p:sldId id="264" r:id="rId9"/>
    <p:sldId id="262" r:id="rId10"/>
    <p:sldId id="265" r:id="rId11"/>
    <p:sldId id="269" r:id="rId12"/>
    <p:sldId id="277" r:id="rId13"/>
    <p:sldId id="293" r:id="rId14"/>
    <p:sldId id="296" r:id="rId15"/>
    <p:sldId id="282" r:id="rId16"/>
    <p:sldId id="281" r:id="rId17"/>
    <p:sldId id="284" r:id="rId18"/>
    <p:sldId id="272" r:id="rId19"/>
    <p:sldId id="273" r:id="rId20"/>
    <p:sldId id="288" r:id="rId21"/>
    <p:sldId id="274" r:id="rId22"/>
    <p:sldId id="286" r:id="rId23"/>
    <p:sldId id="261" r:id="rId24"/>
    <p:sldId id="294" r:id="rId25"/>
    <p:sldId id="29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88" autoAdjust="0"/>
    <p:restoredTop sz="94660"/>
  </p:normalViewPr>
  <p:slideViewPr>
    <p:cSldViewPr snapToGrid="0">
      <p:cViewPr varScale="1">
        <p:scale>
          <a:sx n="69" d="100"/>
          <a:sy n="69" d="100"/>
        </p:scale>
        <p:origin x="90" y="48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568FEB-DCF6-4B29-AC60-3823391BA995}" type="datetimeFigureOut">
              <a:rPr lang="en-AU" smtClean="0"/>
              <a:t>2/12/2016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BBE6C2-A0C1-4073-B3F6-B419CDEE6863}" type="slidenum">
              <a:rPr lang="en-AU" smtClean="0"/>
              <a:t>‹#›</a:t>
            </a:fld>
            <a:endParaRPr lang="en-AU"/>
          </a:p>
        </p:txBody>
      </p:sp>
    </p:spTree>
    <p:extLst>
      <p:ext uri="{BB962C8B-B14F-4D97-AF65-F5344CB8AC3E}">
        <p14:creationId xmlns:p14="http://schemas.microsoft.com/office/powerpoint/2010/main" val="3594119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0608EFC-847F-43AF-A1B6-8F0BD7B732C8}" type="slidenum">
              <a:rPr lang="en-AU" smtClean="0"/>
              <a:pPr/>
              <a:t>1</a:t>
            </a:fld>
            <a:endParaRPr lang="en-AU" dirty="0"/>
          </a:p>
        </p:txBody>
      </p:sp>
    </p:spTree>
    <p:extLst>
      <p:ext uri="{BB962C8B-B14F-4D97-AF65-F5344CB8AC3E}">
        <p14:creationId xmlns:p14="http://schemas.microsoft.com/office/powerpoint/2010/main" val="2061702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6E34E24E-1715-432E-88CE-D3F84756D2E2}" type="datetimeFigureOut">
              <a:rPr lang="en-AU" smtClean="0"/>
              <a:t>2/12/2016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80A2903-8D81-4107-BF99-DE937E4FF99D}" type="slidenum">
              <a:rPr lang="en-AU" smtClean="0"/>
              <a:t>‹#›</a:t>
            </a:fld>
            <a:endParaRPr lang="en-AU"/>
          </a:p>
        </p:txBody>
      </p:sp>
    </p:spTree>
    <p:extLst>
      <p:ext uri="{BB962C8B-B14F-4D97-AF65-F5344CB8AC3E}">
        <p14:creationId xmlns:p14="http://schemas.microsoft.com/office/powerpoint/2010/main" val="224306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E34E24E-1715-432E-88CE-D3F84756D2E2}" type="datetimeFigureOut">
              <a:rPr lang="en-AU" smtClean="0"/>
              <a:t>2/12/2016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80A2903-8D81-4107-BF99-DE937E4FF99D}" type="slidenum">
              <a:rPr lang="en-AU" smtClean="0"/>
              <a:t>‹#›</a:t>
            </a:fld>
            <a:endParaRPr lang="en-AU"/>
          </a:p>
        </p:txBody>
      </p:sp>
    </p:spTree>
    <p:extLst>
      <p:ext uri="{BB962C8B-B14F-4D97-AF65-F5344CB8AC3E}">
        <p14:creationId xmlns:p14="http://schemas.microsoft.com/office/powerpoint/2010/main" val="3803173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E34E24E-1715-432E-88CE-D3F84756D2E2}" type="datetimeFigureOut">
              <a:rPr lang="en-AU" smtClean="0"/>
              <a:t>2/12/2016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80A2903-8D81-4107-BF99-DE937E4FF99D}" type="slidenum">
              <a:rPr lang="en-AU" smtClean="0"/>
              <a:t>‹#›</a:t>
            </a:fld>
            <a:endParaRPr lang="en-AU"/>
          </a:p>
        </p:txBody>
      </p:sp>
    </p:spTree>
    <p:extLst>
      <p:ext uri="{BB962C8B-B14F-4D97-AF65-F5344CB8AC3E}">
        <p14:creationId xmlns:p14="http://schemas.microsoft.com/office/powerpoint/2010/main" val="482011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E34E24E-1715-432E-88CE-D3F84756D2E2}" type="datetimeFigureOut">
              <a:rPr lang="en-AU" smtClean="0"/>
              <a:t>2/12/2016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80A2903-8D81-4107-BF99-DE937E4FF99D}" type="slidenum">
              <a:rPr lang="en-AU" smtClean="0"/>
              <a:t>‹#›</a:t>
            </a:fld>
            <a:endParaRPr lang="en-AU"/>
          </a:p>
        </p:txBody>
      </p:sp>
    </p:spTree>
    <p:extLst>
      <p:ext uri="{BB962C8B-B14F-4D97-AF65-F5344CB8AC3E}">
        <p14:creationId xmlns:p14="http://schemas.microsoft.com/office/powerpoint/2010/main" val="487672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34E24E-1715-432E-88CE-D3F84756D2E2}" type="datetimeFigureOut">
              <a:rPr lang="en-AU" smtClean="0"/>
              <a:t>2/12/2016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80A2903-8D81-4107-BF99-DE937E4FF99D}" type="slidenum">
              <a:rPr lang="en-AU" smtClean="0"/>
              <a:t>‹#›</a:t>
            </a:fld>
            <a:endParaRPr lang="en-AU"/>
          </a:p>
        </p:txBody>
      </p:sp>
    </p:spTree>
    <p:extLst>
      <p:ext uri="{BB962C8B-B14F-4D97-AF65-F5344CB8AC3E}">
        <p14:creationId xmlns:p14="http://schemas.microsoft.com/office/powerpoint/2010/main" val="3160678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6E34E24E-1715-432E-88CE-D3F84756D2E2}" type="datetimeFigureOut">
              <a:rPr lang="en-AU" smtClean="0"/>
              <a:t>2/12/2016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80A2903-8D81-4107-BF99-DE937E4FF99D}" type="slidenum">
              <a:rPr lang="en-AU" smtClean="0"/>
              <a:t>‹#›</a:t>
            </a:fld>
            <a:endParaRPr lang="en-AU"/>
          </a:p>
        </p:txBody>
      </p:sp>
    </p:spTree>
    <p:extLst>
      <p:ext uri="{BB962C8B-B14F-4D97-AF65-F5344CB8AC3E}">
        <p14:creationId xmlns:p14="http://schemas.microsoft.com/office/powerpoint/2010/main" val="3022468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6E34E24E-1715-432E-88CE-D3F84756D2E2}" type="datetimeFigureOut">
              <a:rPr lang="en-AU" smtClean="0"/>
              <a:t>2/12/2016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80A2903-8D81-4107-BF99-DE937E4FF99D}" type="slidenum">
              <a:rPr lang="en-AU" smtClean="0"/>
              <a:t>‹#›</a:t>
            </a:fld>
            <a:endParaRPr lang="en-AU"/>
          </a:p>
        </p:txBody>
      </p:sp>
    </p:spTree>
    <p:extLst>
      <p:ext uri="{BB962C8B-B14F-4D97-AF65-F5344CB8AC3E}">
        <p14:creationId xmlns:p14="http://schemas.microsoft.com/office/powerpoint/2010/main" val="1935391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6E34E24E-1715-432E-88CE-D3F84756D2E2}" type="datetimeFigureOut">
              <a:rPr lang="en-AU" smtClean="0"/>
              <a:t>2/12/2016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80A2903-8D81-4107-BF99-DE937E4FF99D}" type="slidenum">
              <a:rPr lang="en-AU" smtClean="0"/>
              <a:t>‹#›</a:t>
            </a:fld>
            <a:endParaRPr lang="en-AU"/>
          </a:p>
        </p:txBody>
      </p:sp>
    </p:spTree>
    <p:extLst>
      <p:ext uri="{BB962C8B-B14F-4D97-AF65-F5344CB8AC3E}">
        <p14:creationId xmlns:p14="http://schemas.microsoft.com/office/powerpoint/2010/main" val="294435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34E24E-1715-432E-88CE-D3F84756D2E2}" type="datetimeFigureOut">
              <a:rPr lang="en-AU" smtClean="0"/>
              <a:t>2/12/2016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80A2903-8D81-4107-BF99-DE937E4FF99D}" type="slidenum">
              <a:rPr lang="en-AU" smtClean="0"/>
              <a:t>‹#›</a:t>
            </a:fld>
            <a:endParaRPr lang="en-AU"/>
          </a:p>
        </p:txBody>
      </p:sp>
    </p:spTree>
    <p:extLst>
      <p:ext uri="{BB962C8B-B14F-4D97-AF65-F5344CB8AC3E}">
        <p14:creationId xmlns:p14="http://schemas.microsoft.com/office/powerpoint/2010/main" val="2315555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34E24E-1715-432E-88CE-D3F84756D2E2}" type="datetimeFigureOut">
              <a:rPr lang="en-AU" smtClean="0"/>
              <a:t>2/12/2016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80A2903-8D81-4107-BF99-DE937E4FF99D}" type="slidenum">
              <a:rPr lang="en-AU" smtClean="0"/>
              <a:t>‹#›</a:t>
            </a:fld>
            <a:endParaRPr lang="en-AU"/>
          </a:p>
        </p:txBody>
      </p:sp>
    </p:spTree>
    <p:extLst>
      <p:ext uri="{BB962C8B-B14F-4D97-AF65-F5344CB8AC3E}">
        <p14:creationId xmlns:p14="http://schemas.microsoft.com/office/powerpoint/2010/main" val="4147085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34E24E-1715-432E-88CE-D3F84756D2E2}" type="datetimeFigureOut">
              <a:rPr lang="en-AU" smtClean="0"/>
              <a:t>2/12/2016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80A2903-8D81-4107-BF99-DE937E4FF99D}" type="slidenum">
              <a:rPr lang="en-AU" smtClean="0"/>
              <a:t>‹#›</a:t>
            </a:fld>
            <a:endParaRPr lang="en-AU"/>
          </a:p>
        </p:txBody>
      </p:sp>
    </p:spTree>
    <p:extLst>
      <p:ext uri="{BB962C8B-B14F-4D97-AF65-F5344CB8AC3E}">
        <p14:creationId xmlns:p14="http://schemas.microsoft.com/office/powerpoint/2010/main" val="3587866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34E24E-1715-432E-88CE-D3F84756D2E2}" type="datetimeFigureOut">
              <a:rPr lang="en-AU" smtClean="0"/>
              <a:t>2/12/2016</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0A2903-8D81-4107-BF99-DE937E4FF99D}" type="slidenum">
              <a:rPr lang="en-AU" smtClean="0"/>
              <a:t>‹#›</a:t>
            </a:fld>
            <a:endParaRPr lang="en-AU"/>
          </a:p>
        </p:txBody>
      </p:sp>
    </p:spTree>
    <p:extLst>
      <p:ext uri="{BB962C8B-B14F-4D97-AF65-F5344CB8AC3E}">
        <p14:creationId xmlns:p14="http://schemas.microsoft.com/office/powerpoint/2010/main" val="1718604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jp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AU" b="1" dirty="0"/>
              <a:t>INTERNATIONAL REVIEW PANEL REPORT FOR THE </a:t>
            </a:r>
            <a:r>
              <a:rPr lang="en-AU" b="1" dirty="0" smtClean="0"/>
              <a:t>2016</a:t>
            </a:r>
            <a:r>
              <a:rPr lang="en-AU" dirty="0"/>
              <a:t/>
            </a:r>
            <a:br>
              <a:rPr lang="en-AU" dirty="0"/>
            </a:br>
            <a:r>
              <a:rPr lang="en-AU" b="1" dirty="0"/>
              <a:t>INTERNATIONAL FISHERIES STOCK ASSESSMENT WORKSHOP</a:t>
            </a:r>
            <a:endParaRPr lang="en-AU" dirty="0"/>
          </a:p>
        </p:txBody>
      </p:sp>
      <p:sp>
        <p:nvSpPr>
          <p:cNvPr id="3" name="Subtitle 2"/>
          <p:cNvSpPr>
            <a:spLocks noGrp="1"/>
          </p:cNvSpPr>
          <p:nvPr>
            <p:ph type="subTitle" idx="1"/>
          </p:nvPr>
        </p:nvSpPr>
        <p:spPr>
          <a:xfrm>
            <a:off x="2895600" y="4365104"/>
            <a:ext cx="6400800" cy="1273696"/>
          </a:xfrm>
        </p:spPr>
        <p:txBody>
          <a:bodyPr/>
          <a:lstStyle/>
          <a:p>
            <a:r>
              <a:rPr lang="en-AU" b="1" dirty="0" smtClean="0"/>
              <a:t>28 November - 2 December 2016, </a:t>
            </a:r>
            <a:r>
              <a:rPr lang="en-AU" b="1" dirty="0"/>
              <a:t>UCT </a:t>
            </a:r>
            <a:endParaRPr lang="en-AU" dirty="0"/>
          </a:p>
          <a:p>
            <a:endParaRPr lang="en-AU" dirty="0"/>
          </a:p>
        </p:txBody>
      </p:sp>
      <p:sp>
        <p:nvSpPr>
          <p:cNvPr id="4" name="TextBox 3"/>
          <p:cNvSpPr txBox="1"/>
          <p:nvPr/>
        </p:nvSpPr>
        <p:spPr>
          <a:xfrm>
            <a:off x="3143672" y="5445224"/>
            <a:ext cx="6192688" cy="523220"/>
          </a:xfrm>
          <a:prstGeom prst="rect">
            <a:avLst/>
          </a:prstGeom>
          <a:noFill/>
        </p:spPr>
        <p:txBody>
          <a:bodyPr wrap="square" rtlCol="0">
            <a:spAutoFit/>
          </a:bodyPr>
          <a:lstStyle/>
          <a:p>
            <a:pPr algn="ctr"/>
            <a:r>
              <a:rPr lang="en-AU" sz="2800" b="1" dirty="0"/>
              <a:t>NON TECHNICAL SUMMARY</a:t>
            </a:r>
          </a:p>
        </p:txBody>
      </p:sp>
    </p:spTree>
    <p:extLst>
      <p:ext uri="{BB962C8B-B14F-4D97-AF65-F5344CB8AC3E}">
        <p14:creationId xmlns:p14="http://schemas.microsoft.com/office/powerpoint/2010/main" val="3985568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212" y="73825"/>
            <a:ext cx="10515600" cy="1325563"/>
          </a:xfrm>
        </p:spPr>
        <p:txBody>
          <a:bodyPr/>
          <a:lstStyle/>
          <a:p>
            <a:r>
              <a:rPr lang="en-AU" dirty="0" smtClean="0"/>
              <a:t>Background</a:t>
            </a:r>
            <a:endParaRPr lang="en-AU" dirty="0"/>
          </a:p>
        </p:txBody>
      </p:sp>
      <p:pic>
        <p:nvPicPr>
          <p:cNvPr id="3" name="Picture 2"/>
          <p:cNvPicPr>
            <a:picLocks noChangeAspect="1"/>
          </p:cNvPicPr>
          <p:nvPr/>
        </p:nvPicPr>
        <p:blipFill>
          <a:blip r:embed="rId2"/>
          <a:stretch>
            <a:fillRect/>
          </a:stretch>
        </p:blipFill>
        <p:spPr>
          <a:xfrm>
            <a:off x="838200" y="1399388"/>
            <a:ext cx="6289884" cy="3078088"/>
          </a:xfrm>
          <a:prstGeom prst="rect">
            <a:avLst/>
          </a:prstGeom>
        </p:spPr>
      </p:pic>
      <p:sp>
        <p:nvSpPr>
          <p:cNvPr id="4" name="TextBox 3"/>
          <p:cNvSpPr txBox="1"/>
          <p:nvPr/>
        </p:nvSpPr>
        <p:spPr>
          <a:xfrm>
            <a:off x="395537" y="4653136"/>
            <a:ext cx="6893538" cy="1569660"/>
          </a:xfrm>
          <a:prstGeom prst="rect">
            <a:avLst/>
          </a:prstGeom>
          <a:noFill/>
        </p:spPr>
        <p:txBody>
          <a:bodyPr wrap="square" rtlCol="0">
            <a:spAutoFit/>
          </a:bodyPr>
          <a:lstStyle/>
          <a:p>
            <a:pPr algn="just"/>
            <a:r>
              <a:rPr lang="en-AU" sz="2400" dirty="0" smtClean="0"/>
              <a:t>The objectives from the 2010 Panel report were “to </a:t>
            </a:r>
            <a:r>
              <a:rPr lang="en-AU" sz="2400" dirty="0"/>
              <a:t>maximize the probability of </a:t>
            </a:r>
            <a:r>
              <a:rPr lang="en-AU" sz="2400" dirty="0" smtClean="0"/>
              <a:t>determining </a:t>
            </a:r>
            <a:r>
              <a:rPr lang="en-AU" sz="2400" dirty="0"/>
              <a:t>whether pelagic fishing near colonies has an impact on </a:t>
            </a:r>
            <a:r>
              <a:rPr lang="en-AU" sz="2400" dirty="0" smtClean="0"/>
              <a:t>penguins”</a:t>
            </a:r>
            <a:endParaRPr lang="en-AU" sz="2400" dirty="0"/>
          </a:p>
        </p:txBody>
      </p:sp>
      <p:graphicFrame>
        <p:nvGraphicFramePr>
          <p:cNvPr id="6" name="Content Placeholder 3"/>
          <p:cNvGraphicFramePr>
            <a:graphicFrameLocks/>
          </p:cNvGraphicFramePr>
          <p:nvPr>
            <p:extLst>
              <p:ext uri="{D42A27DB-BD31-4B8C-83A1-F6EECF244321}">
                <p14:modId xmlns:p14="http://schemas.microsoft.com/office/powerpoint/2010/main" val="2551643529"/>
              </p:ext>
            </p:extLst>
          </p:nvPr>
        </p:nvGraphicFramePr>
        <p:xfrm>
          <a:off x="7681487" y="57544"/>
          <a:ext cx="4392487" cy="5761776"/>
        </p:xfrm>
        <a:graphic>
          <a:graphicData uri="http://schemas.openxmlformats.org/drawingml/2006/table">
            <a:tbl>
              <a:tblPr firstRow="1" firstCol="1" bandRow="1">
                <a:tableStyleId>{21E4AEA4-8DFA-4A89-87EB-49C32662AFE0}</a:tableStyleId>
              </a:tblPr>
              <a:tblGrid>
                <a:gridCol w="1290747">
                  <a:extLst>
                    <a:ext uri="{9D8B030D-6E8A-4147-A177-3AD203B41FA5}">
                      <a16:colId xmlns:a16="http://schemas.microsoft.com/office/drawing/2014/main" val="20000"/>
                    </a:ext>
                  </a:extLst>
                </a:gridCol>
                <a:gridCol w="775435">
                  <a:extLst>
                    <a:ext uri="{9D8B030D-6E8A-4147-A177-3AD203B41FA5}">
                      <a16:colId xmlns:a16="http://schemas.microsoft.com/office/drawing/2014/main" val="20001"/>
                    </a:ext>
                  </a:extLst>
                </a:gridCol>
                <a:gridCol w="775435">
                  <a:extLst>
                    <a:ext uri="{9D8B030D-6E8A-4147-A177-3AD203B41FA5}">
                      <a16:colId xmlns:a16="http://schemas.microsoft.com/office/drawing/2014/main" val="20002"/>
                    </a:ext>
                  </a:extLst>
                </a:gridCol>
                <a:gridCol w="775435">
                  <a:extLst>
                    <a:ext uri="{9D8B030D-6E8A-4147-A177-3AD203B41FA5}">
                      <a16:colId xmlns:a16="http://schemas.microsoft.com/office/drawing/2014/main" val="20003"/>
                    </a:ext>
                  </a:extLst>
                </a:gridCol>
                <a:gridCol w="775435">
                  <a:extLst>
                    <a:ext uri="{9D8B030D-6E8A-4147-A177-3AD203B41FA5}">
                      <a16:colId xmlns:a16="http://schemas.microsoft.com/office/drawing/2014/main" val="20004"/>
                    </a:ext>
                  </a:extLst>
                </a:gridCol>
              </a:tblGrid>
              <a:tr h="199371">
                <a:tc>
                  <a:txBody>
                    <a:bodyPr/>
                    <a:lstStyle/>
                    <a:p>
                      <a:pPr algn="l">
                        <a:lnSpc>
                          <a:spcPct val="107000"/>
                        </a:lnSpc>
                      </a:pPr>
                      <a:endParaRPr lang="en-US" sz="1100" dirty="0">
                        <a:effectLst/>
                        <a:latin typeface="Calibri"/>
                      </a:endParaRPr>
                    </a:p>
                  </a:txBody>
                  <a:tcPr marL="68580" marR="68580" marT="0" marB="0" anchor="b"/>
                </a:tc>
                <a:tc>
                  <a:txBody>
                    <a:bodyPr/>
                    <a:lstStyle/>
                    <a:p>
                      <a:pPr algn="ctr">
                        <a:lnSpc>
                          <a:spcPct val="107000"/>
                        </a:lnSpc>
                        <a:spcAft>
                          <a:spcPts val="0"/>
                        </a:spcAft>
                      </a:pPr>
                      <a:r>
                        <a:rPr lang="en-US" sz="1100" dirty="0" err="1">
                          <a:effectLst/>
                        </a:rPr>
                        <a:t>Dassen</a:t>
                      </a:r>
                      <a:endParaRPr lang="en-US" sz="1100" dirty="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dirty="0">
                          <a:effectLst/>
                        </a:rPr>
                        <a:t>Robben</a:t>
                      </a:r>
                      <a:endParaRPr lang="en-US" sz="1100" dirty="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St Croix</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Bird</a:t>
                      </a:r>
                      <a:endParaRPr lang="en-US" sz="1100">
                        <a:effectLst/>
                        <a:latin typeface="Calibri"/>
                        <a:ea typeface="Calibri"/>
                        <a:cs typeface="Times New Roman"/>
                      </a:endParaRPr>
                    </a:p>
                  </a:txBody>
                  <a:tcPr marL="68580" marR="68580" marT="0" marB="0" anchor="b"/>
                </a:tc>
                <a:extLst>
                  <a:ext uri="{0D108BD9-81ED-4DB2-BD59-A6C34878D82A}">
                    <a16:rowId xmlns:a16="http://schemas.microsoft.com/office/drawing/2014/main" val="10000"/>
                  </a:ext>
                </a:extLst>
              </a:tr>
              <a:tr h="199371">
                <a:tc>
                  <a:txBody>
                    <a:bodyPr/>
                    <a:lstStyle/>
                    <a:p>
                      <a:pPr algn="l">
                        <a:lnSpc>
                          <a:spcPct val="107000"/>
                        </a:lnSpc>
                        <a:spcAft>
                          <a:spcPts val="0"/>
                        </a:spcAft>
                      </a:pPr>
                      <a:r>
                        <a:rPr lang="en-US" sz="1100">
                          <a:effectLst/>
                        </a:rPr>
                        <a:t>2008</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dirty="0">
                          <a:effectLst/>
                        </a:rPr>
                        <a:t>X</a:t>
                      </a:r>
                      <a:endParaRPr lang="en-US" sz="1100" dirty="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 </a:t>
                      </a:r>
                      <a:endParaRPr lang="en-US" sz="1100">
                        <a:effectLst/>
                        <a:latin typeface="Calibri"/>
                        <a:ea typeface="Calibri"/>
                        <a:cs typeface="Times New Roman"/>
                      </a:endParaRPr>
                    </a:p>
                  </a:txBody>
                  <a:tcPr marL="68580" marR="68580" marT="0" marB="0" anchor="b"/>
                </a:tc>
                <a:extLst>
                  <a:ext uri="{0D108BD9-81ED-4DB2-BD59-A6C34878D82A}">
                    <a16:rowId xmlns:a16="http://schemas.microsoft.com/office/drawing/2014/main" val="10001"/>
                  </a:ext>
                </a:extLst>
              </a:tr>
              <a:tr h="199371">
                <a:tc>
                  <a:txBody>
                    <a:bodyPr/>
                    <a:lstStyle/>
                    <a:p>
                      <a:pPr algn="l">
                        <a:lnSpc>
                          <a:spcPct val="107000"/>
                        </a:lnSpc>
                        <a:spcAft>
                          <a:spcPts val="0"/>
                        </a:spcAft>
                      </a:pPr>
                      <a:r>
                        <a:rPr lang="en-US" sz="1100" dirty="0">
                          <a:effectLst/>
                        </a:rPr>
                        <a:t>2009</a:t>
                      </a:r>
                      <a:endParaRPr lang="en-US" sz="1100" dirty="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dirty="0">
                          <a:effectLst/>
                        </a:rPr>
                        <a:t>X</a:t>
                      </a:r>
                      <a:endParaRPr lang="en-US" sz="1100" dirty="0">
                        <a:effectLst/>
                        <a:latin typeface="Calibri"/>
                        <a:ea typeface="Calibri"/>
                        <a:cs typeface="Times New Roman"/>
                      </a:endParaRPr>
                    </a:p>
                  </a:txBody>
                  <a:tcPr marL="68580" marR="68580" marT="0" marB="0" anchor="b"/>
                </a:tc>
                <a:tc>
                  <a:txBody>
                    <a:bodyPr/>
                    <a:lstStyle/>
                    <a:p>
                      <a:pPr algn="ctr">
                        <a:lnSpc>
                          <a:spcPct val="107000"/>
                        </a:lnSpc>
                      </a:pPr>
                      <a:endParaRPr lang="en-US" sz="1100">
                        <a:effectLst/>
                        <a:latin typeface="Calibri"/>
                      </a:endParaRPr>
                    </a:p>
                  </a:txBody>
                  <a:tcPr marL="68580" marR="68580" marT="0" marB="0" anchor="b"/>
                </a:tc>
                <a:tc>
                  <a:txBody>
                    <a:bodyPr/>
                    <a:lstStyle/>
                    <a:p>
                      <a:pPr algn="ctr">
                        <a:lnSpc>
                          <a:spcPct val="107000"/>
                        </a:lnSpc>
                        <a:spcAft>
                          <a:spcPts val="0"/>
                        </a:spcAft>
                      </a:pPr>
                      <a:r>
                        <a:rPr lang="en-US" sz="1100" dirty="0">
                          <a:effectLst/>
                        </a:rPr>
                        <a:t>X</a:t>
                      </a:r>
                      <a:endParaRPr lang="en-US" sz="1100" dirty="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 </a:t>
                      </a:r>
                      <a:endParaRPr lang="en-US" sz="1100">
                        <a:effectLst/>
                        <a:latin typeface="Calibri"/>
                        <a:ea typeface="Calibri"/>
                        <a:cs typeface="Times New Roman"/>
                      </a:endParaRPr>
                    </a:p>
                  </a:txBody>
                  <a:tcPr marL="68580" marR="68580" marT="0" marB="0" anchor="b"/>
                </a:tc>
                <a:extLst>
                  <a:ext uri="{0D108BD9-81ED-4DB2-BD59-A6C34878D82A}">
                    <a16:rowId xmlns:a16="http://schemas.microsoft.com/office/drawing/2014/main" val="10002"/>
                  </a:ext>
                </a:extLst>
              </a:tr>
              <a:tr h="199371">
                <a:tc>
                  <a:txBody>
                    <a:bodyPr/>
                    <a:lstStyle/>
                    <a:p>
                      <a:pPr algn="l">
                        <a:lnSpc>
                          <a:spcPct val="107000"/>
                        </a:lnSpc>
                        <a:spcAft>
                          <a:spcPts val="0"/>
                        </a:spcAft>
                      </a:pPr>
                      <a:r>
                        <a:rPr lang="en-US" sz="1100" dirty="0">
                          <a:effectLst/>
                        </a:rPr>
                        <a:t>2010</a:t>
                      </a:r>
                      <a:endParaRPr lang="en-US" sz="1100" dirty="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tc>
                  <a:txBody>
                    <a:bodyPr/>
                    <a:lstStyle/>
                    <a:p>
                      <a:pPr algn="ctr">
                        <a:lnSpc>
                          <a:spcPct val="107000"/>
                        </a:lnSpc>
                      </a:pPr>
                      <a:endParaRPr lang="en-US" sz="1100">
                        <a:effectLst/>
                        <a:latin typeface="Calibri"/>
                      </a:endParaRPr>
                    </a:p>
                  </a:txBody>
                  <a:tcPr marL="68580" marR="68580" marT="0" marB="0" anchor="b"/>
                </a:tc>
                <a:tc>
                  <a:txBody>
                    <a:bodyPr/>
                    <a:lstStyle/>
                    <a:p>
                      <a:pPr algn="ctr">
                        <a:lnSpc>
                          <a:spcPct val="107000"/>
                        </a:lnSpc>
                        <a:spcAft>
                          <a:spcPts val="0"/>
                        </a:spcAft>
                      </a:pPr>
                      <a:r>
                        <a:rPr lang="en-US" sz="1100" dirty="0">
                          <a:effectLst/>
                        </a:rPr>
                        <a:t>X</a:t>
                      </a:r>
                      <a:endParaRPr lang="en-US" sz="1100" dirty="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 </a:t>
                      </a:r>
                      <a:endParaRPr lang="en-US" sz="1100">
                        <a:effectLst/>
                        <a:latin typeface="Calibri"/>
                        <a:ea typeface="Calibri"/>
                        <a:cs typeface="Times New Roman"/>
                      </a:endParaRPr>
                    </a:p>
                  </a:txBody>
                  <a:tcPr marL="68580" marR="68580" marT="0" marB="0" anchor="b"/>
                </a:tc>
                <a:extLst>
                  <a:ext uri="{0D108BD9-81ED-4DB2-BD59-A6C34878D82A}">
                    <a16:rowId xmlns:a16="http://schemas.microsoft.com/office/drawing/2014/main" val="10003"/>
                  </a:ext>
                </a:extLst>
              </a:tr>
              <a:tr h="199371">
                <a:tc>
                  <a:txBody>
                    <a:bodyPr/>
                    <a:lstStyle/>
                    <a:p>
                      <a:pPr algn="l">
                        <a:lnSpc>
                          <a:spcPct val="107000"/>
                        </a:lnSpc>
                        <a:spcAft>
                          <a:spcPts val="0"/>
                        </a:spcAft>
                      </a:pPr>
                      <a:r>
                        <a:rPr lang="en-US" sz="1100" dirty="0">
                          <a:effectLst/>
                        </a:rPr>
                        <a:t>2011</a:t>
                      </a:r>
                      <a:endParaRPr lang="en-US" sz="1100" dirty="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 </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X</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dirty="0">
                          <a:effectLst/>
                        </a:rPr>
                        <a:t>X</a:t>
                      </a:r>
                      <a:endParaRPr lang="en-US" sz="1100" dirty="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 </a:t>
                      </a:r>
                      <a:endParaRPr lang="en-US" sz="1100">
                        <a:effectLst/>
                        <a:latin typeface="Calibri"/>
                        <a:ea typeface="Calibri"/>
                        <a:cs typeface="Times New Roman"/>
                      </a:endParaRPr>
                    </a:p>
                  </a:txBody>
                  <a:tcPr marL="68580" marR="68580" marT="0" marB="0" anchor="b"/>
                </a:tc>
                <a:extLst>
                  <a:ext uri="{0D108BD9-81ED-4DB2-BD59-A6C34878D82A}">
                    <a16:rowId xmlns:a16="http://schemas.microsoft.com/office/drawing/2014/main" val="10004"/>
                  </a:ext>
                </a:extLst>
              </a:tr>
              <a:tr h="199371">
                <a:tc>
                  <a:txBody>
                    <a:bodyPr/>
                    <a:lstStyle/>
                    <a:p>
                      <a:pPr algn="l">
                        <a:lnSpc>
                          <a:spcPct val="107000"/>
                        </a:lnSpc>
                        <a:spcAft>
                          <a:spcPts val="0"/>
                        </a:spcAft>
                      </a:pPr>
                      <a:r>
                        <a:rPr lang="en-US" sz="1100">
                          <a:effectLst/>
                        </a:rPr>
                        <a:t>2012</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 </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X</a:t>
                      </a:r>
                      <a:endParaRPr lang="en-US" sz="1100">
                        <a:effectLst/>
                        <a:latin typeface="Calibri"/>
                        <a:ea typeface="Calibri"/>
                        <a:cs typeface="Times New Roman"/>
                      </a:endParaRPr>
                    </a:p>
                  </a:txBody>
                  <a:tcPr marL="68580" marR="68580" marT="0" marB="0" anchor="b"/>
                </a:tc>
                <a:tc>
                  <a:txBody>
                    <a:bodyPr/>
                    <a:lstStyle/>
                    <a:p>
                      <a:pPr algn="ctr">
                        <a:lnSpc>
                          <a:spcPct val="107000"/>
                        </a:lnSpc>
                      </a:pPr>
                      <a:endParaRPr lang="en-US" sz="1100" dirty="0">
                        <a:effectLst/>
                        <a:latin typeface="Calibri"/>
                      </a:endParaRPr>
                    </a:p>
                  </a:txBody>
                  <a:tcPr marL="68580" marR="68580" marT="0" marB="0" anchor="b"/>
                </a:tc>
                <a:tc>
                  <a:txBody>
                    <a:bodyPr/>
                    <a:lstStyle/>
                    <a:p>
                      <a:pPr algn="ctr">
                        <a:lnSpc>
                          <a:spcPct val="107000"/>
                        </a:lnSpc>
                        <a:spcAft>
                          <a:spcPts val="0"/>
                        </a:spcAft>
                      </a:pPr>
                      <a:r>
                        <a:rPr lang="en-US" sz="1100" dirty="0">
                          <a:effectLst/>
                        </a:rPr>
                        <a:t>X</a:t>
                      </a:r>
                      <a:endParaRPr lang="en-US" sz="110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05"/>
                  </a:ext>
                </a:extLst>
              </a:tr>
              <a:tr h="199371">
                <a:tc>
                  <a:txBody>
                    <a:bodyPr/>
                    <a:lstStyle/>
                    <a:p>
                      <a:pPr algn="l">
                        <a:lnSpc>
                          <a:spcPct val="107000"/>
                        </a:lnSpc>
                        <a:spcAft>
                          <a:spcPts val="0"/>
                        </a:spcAft>
                      </a:pPr>
                      <a:r>
                        <a:rPr lang="en-US" sz="1100" dirty="0">
                          <a:effectLst/>
                        </a:rPr>
                        <a:t>2013</a:t>
                      </a:r>
                      <a:endParaRPr lang="en-US" sz="1100" dirty="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 </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X</a:t>
                      </a:r>
                      <a:endParaRPr lang="en-US" sz="1100">
                        <a:effectLst/>
                        <a:latin typeface="Calibri"/>
                        <a:ea typeface="Calibri"/>
                        <a:cs typeface="Times New Roman"/>
                      </a:endParaRPr>
                    </a:p>
                  </a:txBody>
                  <a:tcPr marL="68580" marR="68580" marT="0" marB="0" anchor="b"/>
                </a:tc>
                <a:tc>
                  <a:txBody>
                    <a:bodyPr/>
                    <a:lstStyle/>
                    <a:p>
                      <a:pPr algn="ctr">
                        <a:lnSpc>
                          <a:spcPct val="107000"/>
                        </a:lnSpc>
                      </a:pPr>
                      <a:endParaRPr lang="en-US" sz="1100" dirty="0">
                        <a:effectLst/>
                        <a:latin typeface="Calibri"/>
                      </a:endParaRPr>
                    </a:p>
                  </a:txBody>
                  <a:tcPr marL="68580" marR="68580" marT="0" marB="0" anchor="b"/>
                </a:tc>
                <a:tc>
                  <a:txBody>
                    <a:bodyPr/>
                    <a:lstStyle/>
                    <a:p>
                      <a:pPr algn="ctr">
                        <a:lnSpc>
                          <a:spcPct val="107000"/>
                        </a:lnSpc>
                        <a:spcAft>
                          <a:spcPts val="0"/>
                        </a:spcAft>
                      </a:pPr>
                      <a:r>
                        <a:rPr lang="en-US" sz="1100">
                          <a:effectLst/>
                        </a:rPr>
                        <a:t>X</a:t>
                      </a:r>
                      <a:endParaRPr lang="en-US" sz="1100">
                        <a:effectLst/>
                        <a:latin typeface="Calibri"/>
                        <a:ea typeface="Calibri"/>
                        <a:cs typeface="Times New Roman"/>
                      </a:endParaRPr>
                    </a:p>
                  </a:txBody>
                  <a:tcPr marL="68580" marR="68580" marT="0" marB="0" anchor="b"/>
                </a:tc>
                <a:extLst>
                  <a:ext uri="{0D108BD9-81ED-4DB2-BD59-A6C34878D82A}">
                    <a16:rowId xmlns:a16="http://schemas.microsoft.com/office/drawing/2014/main" val="10006"/>
                  </a:ext>
                </a:extLst>
              </a:tr>
              <a:tr h="199371">
                <a:tc>
                  <a:txBody>
                    <a:bodyPr/>
                    <a:lstStyle/>
                    <a:p>
                      <a:pPr algn="l">
                        <a:lnSpc>
                          <a:spcPct val="107000"/>
                        </a:lnSpc>
                        <a:spcAft>
                          <a:spcPts val="0"/>
                        </a:spcAft>
                      </a:pPr>
                      <a:r>
                        <a:rPr lang="en-US" sz="1100">
                          <a:effectLst/>
                        </a:rPr>
                        <a:t>2014</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X</a:t>
                      </a:r>
                      <a:endParaRPr lang="en-US" sz="1100">
                        <a:effectLst/>
                        <a:latin typeface="Calibri"/>
                        <a:ea typeface="Calibri"/>
                        <a:cs typeface="Times New Roman"/>
                      </a:endParaRPr>
                    </a:p>
                  </a:txBody>
                  <a:tcPr marL="68580" marR="68580" marT="0" marB="0" anchor="b"/>
                </a:tc>
                <a:tc>
                  <a:txBody>
                    <a:bodyPr/>
                    <a:lstStyle/>
                    <a:p>
                      <a:pPr algn="ctr">
                        <a:lnSpc>
                          <a:spcPct val="107000"/>
                        </a:lnSpc>
                      </a:pPr>
                      <a:endParaRPr lang="en-US" sz="1100">
                        <a:effectLst/>
                        <a:latin typeface="Calibri"/>
                      </a:endParaRPr>
                    </a:p>
                  </a:txBody>
                  <a:tcPr marL="68580" marR="68580" marT="0" marB="0" anchor="b"/>
                </a:tc>
                <a:tc>
                  <a:txBody>
                    <a:bodyPr/>
                    <a:lstStyle/>
                    <a:p>
                      <a:pPr algn="ctr">
                        <a:lnSpc>
                          <a:spcPct val="107000"/>
                        </a:lnSpc>
                      </a:pPr>
                      <a:endParaRPr lang="en-US" sz="1100" dirty="0">
                        <a:effectLst/>
                        <a:latin typeface="Calibri"/>
                      </a:endParaRPr>
                    </a:p>
                  </a:txBody>
                  <a:tcPr marL="68580" marR="68580" marT="0" marB="0" anchor="b"/>
                </a:tc>
                <a:tc>
                  <a:txBody>
                    <a:bodyPr/>
                    <a:lstStyle/>
                    <a:p>
                      <a:pPr algn="ctr">
                        <a:lnSpc>
                          <a:spcPct val="107000"/>
                        </a:lnSpc>
                        <a:spcAft>
                          <a:spcPts val="0"/>
                        </a:spcAft>
                      </a:pPr>
                      <a:r>
                        <a:rPr lang="en-US" sz="1100">
                          <a:effectLst/>
                        </a:rPr>
                        <a:t>X</a:t>
                      </a:r>
                      <a:endParaRPr lang="en-US" sz="1100">
                        <a:effectLst/>
                        <a:latin typeface="Calibri"/>
                        <a:ea typeface="Calibri"/>
                        <a:cs typeface="Times New Roman"/>
                      </a:endParaRPr>
                    </a:p>
                  </a:txBody>
                  <a:tcPr marL="68580" marR="68580" marT="0" marB="0" anchor="b"/>
                </a:tc>
                <a:extLst>
                  <a:ext uri="{0D108BD9-81ED-4DB2-BD59-A6C34878D82A}">
                    <a16:rowId xmlns:a16="http://schemas.microsoft.com/office/drawing/2014/main" val="10007"/>
                  </a:ext>
                </a:extLst>
              </a:tr>
              <a:tr h="199371">
                <a:tc>
                  <a:txBody>
                    <a:bodyPr/>
                    <a:lstStyle/>
                    <a:p>
                      <a:pPr algn="l">
                        <a:lnSpc>
                          <a:spcPct val="107000"/>
                        </a:lnSpc>
                        <a:spcAft>
                          <a:spcPts val="0"/>
                        </a:spcAft>
                      </a:pPr>
                      <a:r>
                        <a:rPr lang="en-US" sz="1100" dirty="0">
                          <a:effectLst/>
                        </a:rPr>
                        <a:t>2015</a:t>
                      </a:r>
                      <a:endParaRPr lang="en-US" sz="1100" dirty="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X</a:t>
                      </a:r>
                      <a:endParaRPr lang="en-US" sz="1100">
                        <a:effectLst/>
                        <a:latin typeface="Calibri"/>
                        <a:ea typeface="Calibri"/>
                        <a:cs typeface="Times New Roman"/>
                      </a:endParaRPr>
                    </a:p>
                  </a:txBody>
                  <a:tcPr marL="68580" marR="68580" marT="0" marB="0" anchor="b"/>
                </a:tc>
                <a:tc>
                  <a:txBody>
                    <a:bodyPr/>
                    <a:lstStyle/>
                    <a:p>
                      <a:pPr algn="ctr">
                        <a:lnSpc>
                          <a:spcPct val="107000"/>
                        </a:lnSpc>
                      </a:pPr>
                      <a:endParaRPr lang="en-US" sz="1100">
                        <a:effectLst/>
                        <a:latin typeface="Calibri"/>
                      </a:endParaRPr>
                    </a:p>
                  </a:txBody>
                  <a:tcPr marL="68580" marR="68580" marT="0" marB="0" anchor="b"/>
                </a:tc>
                <a:tc>
                  <a:txBody>
                    <a:bodyPr/>
                    <a:lstStyle/>
                    <a:p>
                      <a:pPr algn="ctr">
                        <a:lnSpc>
                          <a:spcPct val="107000"/>
                        </a:lnSpc>
                        <a:spcAft>
                          <a:spcPts val="0"/>
                        </a:spcAft>
                      </a:pPr>
                      <a:r>
                        <a:rPr lang="en-US" sz="1100" dirty="0">
                          <a:effectLst/>
                        </a:rPr>
                        <a:t>X</a:t>
                      </a:r>
                      <a:endParaRPr lang="en-US" sz="1100" dirty="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08"/>
                  </a:ext>
                </a:extLst>
              </a:tr>
              <a:tr h="199371">
                <a:tc>
                  <a:txBody>
                    <a:bodyPr/>
                    <a:lstStyle/>
                    <a:p>
                      <a:pPr algn="l">
                        <a:lnSpc>
                          <a:spcPct val="107000"/>
                        </a:lnSpc>
                        <a:spcAft>
                          <a:spcPts val="0"/>
                        </a:spcAft>
                      </a:pPr>
                      <a:r>
                        <a:rPr lang="en-US" sz="1100" dirty="0">
                          <a:effectLst/>
                        </a:rPr>
                        <a:t>2016</a:t>
                      </a:r>
                      <a:endParaRPr lang="en-US" sz="1100" dirty="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X</a:t>
                      </a:r>
                      <a:endParaRPr lang="en-US" sz="1100">
                        <a:effectLst/>
                        <a:latin typeface="Calibri"/>
                        <a:ea typeface="Calibri"/>
                        <a:cs typeface="Times New Roman"/>
                      </a:endParaRPr>
                    </a:p>
                  </a:txBody>
                  <a:tcPr marL="68580" marR="68580" marT="0" marB="0" anchor="b"/>
                </a:tc>
                <a:tc>
                  <a:txBody>
                    <a:bodyPr/>
                    <a:lstStyle/>
                    <a:p>
                      <a:pPr algn="ctr">
                        <a:lnSpc>
                          <a:spcPct val="107000"/>
                        </a:lnSpc>
                      </a:pPr>
                      <a:endParaRPr lang="en-US" sz="1100">
                        <a:effectLst/>
                        <a:latin typeface="Calibri"/>
                      </a:endParaRPr>
                    </a:p>
                  </a:txBody>
                  <a:tcPr marL="68580" marR="68580" marT="0" marB="0" anchor="b"/>
                </a:tc>
                <a:tc>
                  <a:txBody>
                    <a:bodyPr/>
                    <a:lstStyle/>
                    <a:p>
                      <a:pPr algn="ctr">
                        <a:lnSpc>
                          <a:spcPct val="107000"/>
                        </a:lnSpc>
                        <a:spcAft>
                          <a:spcPts val="0"/>
                        </a:spcAft>
                      </a:pPr>
                      <a:r>
                        <a:rPr lang="en-US" sz="1100">
                          <a:effectLst/>
                        </a:rPr>
                        <a:t>X</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09"/>
                  </a:ext>
                </a:extLst>
              </a:tr>
              <a:tr h="199371">
                <a:tc>
                  <a:txBody>
                    <a:bodyPr/>
                    <a:lstStyle/>
                    <a:p>
                      <a:pPr algn="l">
                        <a:lnSpc>
                          <a:spcPct val="107000"/>
                        </a:lnSpc>
                        <a:spcAft>
                          <a:spcPts val="0"/>
                        </a:spcAft>
                      </a:pPr>
                      <a:r>
                        <a:rPr lang="en-US" sz="1100">
                          <a:effectLst/>
                        </a:rPr>
                        <a:t>2017</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 </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X</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X</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10"/>
                  </a:ext>
                </a:extLst>
              </a:tr>
              <a:tr h="199371">
                <a:tc>
                  <a:txBody>
                    <a:bodyPr/>
                    <a:lstStyle/>
                    <a:p>
                      <a:pPr algn="l">
                        <a:lnSpc>
                          <a:spcPct val="107000"/>
                        </a:lnSpc>
                        <a:spcAft>
                          <a:spcPts val="0"/>
                        </a:spcAft>
                      </a:pPr>
                      <a:r>
                        <a:rPr lang="en-US" sz="1100" dirty="0">
                          <a:effectLst/>
                        </a:rPr>
                        <a:t>2018</a:t>
                      </a:r>
                      <a:endParaRPr lang="en-US" sz="1100" dirty="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 </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X</a:t>
                      </a:r>
                      <a:endParaRPr lang="en-US" sz="1100">
                        <a:effectLst/>
                        <a:latin typeface="Calibri"/>
                        <a:ea typeface="Calibri"/>
                        <a:cs typeface="Times New Roman"/>
                      </a:endParaRPr>
                    </a:p>
                  </a:txBody>
                  <a:tcPr marL="68580" marR="68580" marT="0" marB="0" anchor="b"/>
                </a:tc>
                <a:tc>
                  <a:txBody>
                    <a:bodyPr/>
                    <a:lstStyle/>
                    <a:p>
                      <a:pPr algn="ctr">
                        <a:lnSpc>
                          <a:spcPct val="107000"/>
                        </a:lnSpc>
                      </a:pPr>
                      <a:endParaRPr lang="en-US" sz="1100" dirty="0">
                        <a:effectLst/>
                        <a:latin typeface="Calibri"/>
                      </a:endParaRPr>
                    </a:p>
                  </a:txBody>
                  <a:tcPr marL="68580" marR="68580" marT="0" marB="0" anchor="b"/>
                </a:tc>
                <a:tc>
                  <a:txBody>
                    <a:bodyPr/>
                    <a:lstStyle/>
                    <a:p>
                      <a:pPr algn="ctr">
                        <a:lnSpc>
                          <a:spcPct val="107000"/>
                        </a:lnSpc>
                        <a:spcAft>
                          <a:spcPts val="0"/>
                        </a:spcAft>
                      </a:pPr>
                      <a:r>
                        <a:rPr lang="en-US" sz="1100">
                          <a:effectLst/>
                        </a:rPr>
                        <a:t>X</a:t>
                      </a:r>
                      <a:endParaRPr lang="en-US" sz="1100">
                        <a:effectLst/>
                        <a:latin typeface="Calibri"/>
                        <a:ea typeface="Calibri"/>
                        <a:cs typeface="Times New Roman"/>
                      </a:endParaRPr>
                    </a:p>
                  </a:txBody>
                  <a:tcPr marL="68580" marR="68580" marT="0" marB="0" anchor="b"/>
                </a:tc>
                <a:extLst>
                  <a:ext uri="{0D108BD9-81ED-4DB2-BD59-A6C34878D82A}">
                    <a16:rowId xmlns:a16="http://schemas.microsoft.com/office/drawing/2014/main" val="10011"/>
                  </a:ext>
                </a:extLst>
              </a:tr>
              <a:tr h="199371">
                <a:tc>
                  <a:txBody>
                    <a:bodyPr/>
                    <a:lstStyle/>
                    <a:p>
                      <a:pPr algn="l">
                        <a:lnSpc>
                          <a:spcPct val="107000"/>
                        </a:lnSpc>
                        <a:spcAft>
                          <a:spcPts val="0"/>
                        </a:spcAft>
                      </a:pPr>
                      <a:r>
                        <a:rPr lang="en-US" sz="1100">
                          <a:effectLst/>
                        </a:rPr>
                        <a:t>2019</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 </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X</a:t>
                      </a:r>
                      <a:endParaRPr lang="en-US" sz="1100">
                        <a:effectLst/>
                        <a:latin typeface="Calibri"/>
                        <a:ea typeface="Calibri"/>
                        <a:cs typeface="Times New Roman"/>
                      </a:endParaRPr>
                    </a:p>
                  </a:txBody>
                  <a:tcPr marL="68580" marR="68580" marT="0" marB="0" anchor="b"/>
                </a:tc>
                <a:tc>
                  <a:txBody>
                    <a:bodyPr/>
                    <a:lstStyle/>
                    <a:p>
                      <a:pPr algn="ctr">
                        <a:lnSpc>
                          <a:spcPct val="107000"/>
                        </a:lnSpc>
                      </a:pPr>
                      <a:endParaRPr lang="en-US" sz="1100">
                        <a:effectLst/>
                        <a:latin typeface="Calibri"/>
                      </a:endParaRPr>
                    </a:p>
                  </a:txBody>
                  <a:tcPr marL="68580" marR="68580" marT="0" marB="0" anchor="b"/>
                </a:tc>
                <a:tc>
                  <a:txBody>
                    <a:bodyPr/>
                    <a:lstStyle/>
                    <a:p>
                      <a:pPr algn="ctr">
                        <a:lnSpc>
                          <a:spcPct val="107000"/>
                        </a:lnSpc>
                        <a:spcAft>
                          <a:spcPts val="0"/>
                        </a:spcAft>
                      </a:pPr>
                      <a:r>
                        <a:rPr lang="en-US" sz="1100" dirty="0">
                          <a:effectLst/>
                        </a:rPr>
                        <a:t>X</a:t>
                      </a:r>
                      <a:endParaRPr lang="en-US" sz="110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12"/>
                  </a:ext>
                </a:extLst>
              </a:tr>
              <a:tr h="199371">
                <a:tc>
                  <a:txBody>
                    <a:bodyPr/>
                    <a:lstStyle/>
                    <a:p>
                      <a:pPr algn="l">
                        <a:lnSpc>
                          <a:spcPct val="107000"/>
                        </a:lnSpc>
                        <a:spcAft>
                          <a:spcPts val="0"/>
                        </a:spcAft>
                      </a:pPr>
                      <a:r>
                        <a:rPr lang="en-US" sz="1100" dirty="0">
                          <a:effectLst/>
                        </a:rPr>
                        <a:t>2020</a:t>
                      </a:r>
                      <a:endParaRPr lang="en-US" sz="1100" dirty="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X</a:t>
                      </a:r>
                      <a:endParaRPr lang="en-US" sz="1100">
                        <a:effectLst/>
                        <a:latin typeface="Calibri"/>
                        <a:ea typeface="Calibri"/>
                        <a:cs typeface="Times New Roman"/>
                      </a:endParaRPr>
                    </a:p>
                  </a:txBody>
                  <a:tcPr marL="68580" marR="68580" marT="0" marB="0" anchor="b"/>
                </a:tc>
                <a:tc>
                  <a:txBody>
                    <a:bodyPr/>
                    <a:lstStyle/>
                    <a:p>
                      <a:pPr algn="ctr">
                        <a:lnSpc>
                          <a:spcPct val="107000"/>
                        </a:lnSpc>
                      </a:pPr>
                      <a:endParaRPr lang="en-US" sz="1100">
                        <a:effectLst/>
                        <a:latin typeface="Calibri"/>
                      </a:endParaRPr>
                    </a:p>
                  </a:txBody>
                  <a:tcPr marL="68580" marR="68580" marT="0" marB="0" anchor="b"/>
                </a:tc>
                <a:tc>
                  <a:txBody>
                    <a:bodyPr/>
                    <a:lstStyle/>
                    <a:p>
                      <a:pPr algn="ctr">
                        <a:lnSpc>
                          <a:spcPct val="107000"/>
                        </a:lnSpc>
                      </a:pPr>
                      <a:endParaRPr lang="en-US" sz="1100" dirty="0">
                        <a:effectLst/>
                        <a:latin typeface="Calibri"/>
                      </a:endParaRPr>
                    </a:p>
                  </a:txBody>
                  <a:tcPr marL="68580" marR="68580" marT="0" marB="0" anchor="b"/>
                </a:tc>
                <a:tc>
                  <a:txBody>
                    <a:bodyPr/>
                    <a:lstStyle/>
                    <a:p>
                      <a:pPr algn="ctr">
                        <a:lnSpc>
                          <a:spcPct val="107000"/>
                        </a:lnSpc>
                        <a:spcAft>
                          <a:spcPts val="0"/>
                        </a:spcAft>
                      </a:pPr>
                      <a:r>
                        <a:rPr lang="en-US" sz="1100" dirty="0">
                          <a:effectLst/>
                        </a:rPr>
                        <a:t>X</a:t>
                      </a:r>
                      <a:endParaRPr lang="en-US" sz="110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13"/>
                  </a:ext>
                </a:extLst>
              </a:tr>
              <a:tr h="199371">
                <a:tc>
                  <a:txBody>
                    <a:bodyPr/>
                    <a:lstStyle/>
                    <a:p>
                      <a:pPr algn="l">
                        <a:lnSpc>
                          <a:spcPct val="107000"/>
                        </a:lnSpc>
                        <a:spcAft>
                          <a:spcPts val="0"/>
                        </a:spcAft>
                      </a:pPr>
                      <a:r>
                        <a:rPr lang="en-US" sz="1100" dirty="0">
                          <a:effectLst/>
                        </a:rPr>
                        <a:t>2021</a:t>
                      </a:r>
                      <a:endParaRPr lang="en-US" sz="1100" dirty="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X</a:t>
                      </a:r>
                      <a:endParaRPr lang="en-US" sz="1100">
                        <a:effectLst/>
                        <a:latin typeface="Calibri"/>
                        <a:ea typeface="Calibri"/>
                        <a:cs typeface="Times New Roman"/>
                      </a:endParaRPr>
                    </a:p>
                  </a:txBody>
                  <a:tcPr marL="68580" marR="68580" marT="0" marB="0" anchor="b"/>
                </a:tc>
                <a:tc>
                  <a:txBody>
                    <a:bodyPr/>
                    <a:lstStyle/>
                    <a:p>
                      <a:pPr algn="ctr">
                        <a:lnSpc>
                          <a:spcPct val="107000"/>
                        </a:lnSpc>
                      </a:pPr>
                      <a:endParaRPr lang="en-US" sz="1100" dirty="0">
                        <a:effectLst/>
                        <a:latin typeface="Calibri"/>
                      </a:endParaRPr>
                    </a:p>
                  </a:txBody>
                  <a:tcPr marL="68580" marR="68580" marT="0" marB="0" anchor="b"/>
                </a:tc>
                <a:tc>
                  <a:txBody>
                    <a:bodyPr/>
                    <a:lstStyle/>
                    <a:p>
                      <a:pPr algn="ctr">
                        <a:lnSpc>
                          <a:spcPct val="107000"/>
                        </a:lnSpc>
                        <a:spcAft>
                          <a:spcPts val="0"/>
                        </a:spcAft>
                      </a:pPr>
                      <a:r>
                        <a:rPr lang="en-US" sz="1100" dirty="0">
                          <a:effectLst/>
                        </a:rPr>
                        <a:t>X</a:t>
                      </a:r>
                      <a:endParaRPr lang="en-US" sz="1100" dirty="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 </a:t>
                      </a:r>
                      <a:endParaRPr lang="en-US" sz="1100">
                        <a:effectLst/>
                        <a:latin typeface="Calibri"/>
                        <a:ea typeface="Calibri"/>
                        <a:cs typeface="Times New Roman"/>
                      </a:endParaRPr>
                    </a:p>
                  </a:txBody>
                  <a:tcPr marL="68580" marR="68580" marT="0" marB="0" anchor="b"/>
                </a:tc>
                <a:extLst>
                  <a:ext uri="{0D108BD9-81ED-4DB2-BD59-A6C34878D82A}">
                    <a16:rowId xmlns:a16="http://schemas.microsoft.com/office/drawing/2014/main" val="10014"/>
                  </a:ext>
                </a:extLst>
              </a:tr>
              <a:tr h="199371">
                <a:tc>
                  <a:txBody>
                    <a:bodyPr/>
                    <a:lstStyle/>
                    <a:p>
                      <a:pPr algn="l">
                        <a:lnSpc>
                          <a:spcPct val="107000"/>
                        </a:lnSpc>
                        <a:spcAft>
                          <a:spcPts val="0"/>
                        </a:spcAft>
                      </a:pPr>
                      <a:r>
                        <a:rPr lang="en-US" sz="1100">
                          <a:effectLst/>
                        </a:rPr>
                        <a:t>2022</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X</a:t>
                      </a:r>
                      <a:endParaRPr lang="en-US" sz="1100">
                        <a:effectLst/>
                        <a:latin typeface="Calibri"/>
                        <a:ea typeface="Calibri"/>
                        <a:cs typeface="Times New Roman"/>
                      </a:endParaRPr>
                    </a:p>
                  </a:txBody>
                  <a:tcPr marL="68580" marR="68580" marT="0" marB="0" anchor="b"/>
                </a:tc>
                <a:tc>
                  <a:txBody>
                    <a:bodyPr/>
                    <a:lstStyle/>
                    <a:p>
                      <a:pPr algn="ctr">
                        <a:lnSpc>
                          <a:spcPct val="107000"/>
                        </a:lnSpc>
                      </a:pPr>
                      <a:endParaRPr lang="en-US" sz="1100">
                        <a:effectLst/>
                        <a:latin typeface="Calibri"/>
                      </a:endParaRPr>
                    </a:p>
                  </a:txBody>
                  <a:tcPr marL="68580" marR="68580" marT="0" marB="0" anchor="b"/>
                </a:tc>
                <a:tc>
                  <a:txBody>
                    <a:bodyPr/>
                    <a:lstStyle/>
                    <a:p>
                      <a:pPr algn="ctr">
                        <a:lnSpc>
                          <a:spcPct val="107000"/>
                        </a:lnSpc>
                        <a:spcAft>
                          <a:spcPts val="0"/>
                        </a:spcAft>
                      </a:pPr>
                      <a:r>
                        <a:rPr lang="en-US" sz="1100" dirty="0">
                          <a:effectLst/>
                        </a:rPr>
                        <a:t>X</a:t>
                      </a:r>
                      <a:endParaRPr lang="en-US" sz="1100" dirty="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15"/>
                  </a:ext>
                </a:extLst>
              </a:tr>
              <a:tr h="199371">
                <a:tc>
                  <a:txBody>
                    <a:bodyPr/>
                    <a:lstStyle/>
                    <a:p>
                      <a:pPr algn="l">
                        <a:lnSpc>
                          <a:spcPct val="107000"/>
                        </a:lnSpc>
                        <a:spcAft>
                          <a:spcPts val="0"/>
                        </a:spcAft>
                      </a:pPr>
                      <a:r>
                        <a:rPr lang="en-US" sz="1100">
                          <a:effectLst/>
                        </a:rPr>
                        <a:t>2023</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 </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X</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X</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16"/>
                  </a:ext>
                </a:extLst>
              </a:tr>
              <a:tr h="199371">
                <a:tc>
                  <a:txBody>
                    <a:bodyPr/>
                    <a:lstStyle/>
                    <a:p>
                      <a:pPr algn="l">
                        <a:lnSpc>
                          <a:spcPct val="107000"/>
                        </a:lnSpc>
                        <a:spcAft>
                          <a:spcPts val="0"/>
                        </a:spcAft>
                      </a:pPr>
                      <a:r>
                        <a:rPr lang="en-US" sz="1100" dirty="0">
                          <a:effectLst/>
                        </a:rPr>
                        <a:t>2024</a:t>
                      </a:r>
                      <a:endParaRPr lang="en-US" sz="1100" dirty="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 </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X</a:t>
                      </a:r>
                      <a:endParaRPr lang="en-US" sz="1100">
                        <a:effectLst/>
                        <a:latin typeface="Calibri"/>
                        <a:ea typeface="Calibri"/>
                        <a:cs typeface="Times New Roman"/>
                      </a:endParaRPr>
                    </a:p>
                  </a:txBody>
                  <a:tcPr marL="68580" marR="68580" marT="0" marB="0" anchor="b"/>
                </a:tc>
                <a:tc>
                  <a:txBody>
                    <a:bodyPr/>
                    <a:lstStyle/>
                    <a:p>
                      <a:pPr algn="ctr">
                        <a:lnSpc>
                          <a:spcPct val="107000"/>
                        </a:lnSpc>
                      </a:pPr>
                      <a:endParaRPr lang="en-US" sz="1100">
                        <a:effectLst/>
                        <a:latin typeface="Calibri"/>
                      </a:endParaRPr>
                    </a:p>
                  </a:txBody>
                  <a:tcPr marL="68580" marR="68580" marT="0" marB="0" anchor="b"/>
                </a:tc>
                <a:tc>
                  <a:txBody>
                    <a:bodyPr/>
                    <a:lstStyle/>
                    <a:p>
                      <a:pPr algn="ctr">
                        <a:lnSpc>
                          <a:spcPct val="107000"/>
                        </a:lnSpc>
                        <a:spcAft>
                          <a:spcPts val="0"/>
                        </a:spcAft>
                      </a:pPr>
                      <a:r>
                        <a:rPr lang="en-US" sz="1100">
                          <a:effectLst/>
                        </a:rPr>
                        <a:t>X</a:t>
                      </a:r>
                      <a:endParaRPr lang="en-US" sz="1100">
                        <a:effectLst/>
                        <a:latin typeface="Calibri"/>
                        <a:ea typeface="Calibri"/>
                        <a:cs typeface="Times New Roman"/>
                      </a:endParaRPr>
                    </a:p>
                  </a:txBody>
                  <a:tcPr marL="68580" marR="68580" marT="0" marB="0" anchor="b"/>
                </a:tc>
                <a:extLst>
                  <a:ext uri="{0D108BD9-81ED-4DB2-BD59-A6C34878D82A}">
                    <a16:rowId xmlns:a16="http://schemas.microsoft.com/office/drawing/2014/main" val="10017"/>
                  </a:ext>
                </a:extLst>
              </a:tr>
              <a:tr h="199371">
                <a:tc>
                  <a:txBody>
                    <a:bodyPr/>
                    <a:lstStyle/>
                    <a:p>
                      <a:pPr algn="l">
                        <a:lnSpc>
                          <a:spcPct val="107000"/>
                        </a:lnSpc>
                        <a:spcAft>
                          <a:spcPts val="0"/>
                        </a:spcAft>
                      </a:pPr>
                      <a:r>
                        <a:rPr lang="en-US" sz="1100">
                          <a:effectLst/>
                        </a:rPr>
                        <a:t>2025</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 </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X</a:t>
                      </a:r>
                      <a:endParaRPr lang="en-US" sz="1100">
                        <a:effectLst/>
                        <a:latin typeface="Calibri"/>
                        <a:ea typeface="Calibri"/>
                        <a:cs typeface="Times New Roman"/>
                      </a:endParaRPr>
                    </a:p>
                  </a:txBody>
                  <a:tcPr marL="68580" marR="68580" marT="0" marB="0" anchor="b"/>
                </a:tc>
                <a:tc>
                  <a:txBody>
                    <a:bodyPr/>
                    <a:lstStyle/>
                    <a:p>
                      <a:pPr algn="ctr">
                        <a:lnSpc>
                          <a:spcPct val="107000"/>
                        </a:lnSpc>
                      </a:pPr>
                      <a:endParaRPr lang="en-US" sz="1100" dirty="0">
                        <a:effectLst/>
                        <a:latin typeface="Calibri"/>
                      </a:endParaRPr>
                    </a:p>
                  </a:txBody>
                  <a:tcPr marL="68580" marR="68580" marT="0" marB="0" anchor="b"/>
                </a:tc>
                <a:tc>
                  <a:txBody>
                    <a:bodyPr/>
                    <a:lstStyle/>
                    <a:p>
                      <a:pPr algn="ctr">
                        <a:lnSpc>
                          <a:spcPct val="107000"/>
                        </a:lnSpc>
                        <a:spcAft>
                          <a:spcPts val="0"/>
                        </a:spcAft>
                      </a:pPr>
                      <a:r>
                        <a:rPr lang="en-US" sz="1100" dirty="0">
                          <a:effectLst/>
                        </a:rPr>
                        <a:t>X</a:t>
                      </a:r>
                      <a:endParaRPr lang="en-US" sz="110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18"/>
                  </a:ext>
                </a:extLst>
              </a:tr>
              <a:tr h="199371">
                <a:tc>
                  <a:txBody>
                    <a:bodyPr/>
                    <a:lstStyle/>
                    <a:p>
                      <a:pPr algn="l">
                        <a:lnSpc>
                          <a:spcPct val="107000"/>
                        </a:lnSpc>
                        <a:spcAft>
                          <a:spcPts val="0"/>
                        </a:spcAft>
                      </a:pPr>
                      <a:r>
                        <a:rPr lang="en-US" sz="1100" dirty="0">
                          <a:effectLst/>
                        </a:rPr>
                        <a:t>2026</a:t>
                      </a:r>
                      <a:endParaRPr lang="en-US" sz="1100" dirty="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X</a:t>
                      </a:r>
                      <a:endParaRPr lang="en-US" sz="1100">
                        <a:effectLst/>
                        <a:latin typeface="Calibri"/>
                        <a:ea typeface="Calibri"/>
                        <a:cs typeface="Times New Roman"/>
                      </a:endParaRPr>
                    </a:p>
                  </a:txBody>
                  <a:tcPr marL="68580" marR="68580" marT="0" marB="0" anchor="b"/>
                </a:tc>
                <a:tc>
                  <a:txBody>
                    <a:bodyPr/>
                    <a:lstStyle/>
                    <a:p>
                      <a:pPr algn="ctr">
                        <a:lnSpc>
                          <a:spcPct val="107000"/>
                        </a:lnSpc>
                      </a:pPr>
                      <a:endParaRPr lang="en-US" sz="1100">
                        <a:effectLst/>
                        <a:latin typeface="Calibri"/>
                      </a:endParaRPr>
                    </a:p>
                  </a:txBody>
                  <a:tcPr marL="68580" marR="68580" marT="0" marB="0" anchor="b"/>
                </a:tc>
                <a:tc>
                  <a:txBody>
                    <a:bodyPr/>
                    <a:lstStyle/>
                    <a:p>
                      <a:pPr algn="ctr">
                        <a:lnSpc>
                          <a:spcPct val="107000"/>
                        </a:lnSpc>
                      </a:pPr>
                      <a:endParaRPr lang="en-US" sz="1100">
                        <a:effectLst/>
                        <a:latin typeface="Calibri"/>
                      </a:endParaRPr>
                    </a:p>
                  </a:txBody>
                  <a:tcPr marL="68580" marR="68580" marT="0" marB="0" anchor="b"/>
                </a:tc>
                <a:tc>
                  <a:txBody>
                    <a:bodyPr/>
                    <a:lstStyle/>
                    <a:p>
                      <a:pPr algn="ctr">
                        <a:lnSpc>
                          <a:spcPct val="107000"/>
                        </a:lnSpc>
                        <a:spcAft>
                          <a:spcPts val="0"/>
                        </a:spcAft>
                      </a:pPr>
                      <a:r>
                        <a:rPr lang="en-US" sz="1100" dirty="0">
                          <a:effectLst/>
                        </a:rPr>
                        <a:t>X</a:t>
                      </a:r>
                      <a:endParaRPr lang="en-US" sz="110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19"/>
                  </a:ext>
                </a:extLst>
              </a:tr>
              <a:tr h="199371">
                <a:tc>
                  <a:txBody>
                    <a:bodyPr/>
                    <a:lstStyle/>
                    <a:p>
                      <a:pPr algn="l">
                        <a:lnSpc>
                          <a:spcPct val="107000"/>
                        </a:lnSpc>
                        <a:spcAft>
                          <a:spcPts val="0"/>
                        </a:spcAft>
                      </a:pPr>
                      <a:r>
                        <a:rPr lang="en-US" sz="1100" dirty="0">
                          <a:effectLst/>
                        </a:rPr>
                        <a:t>2027</a:t>
                      </a:r>
                      <a:endParaRPr lang="en-US" sz="1100" dirty="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X</a:t>
                      </a:r>
                      <a:endParaRPr lang="en-US" sz="1100">
                        <a:effectLst/>
                        <a:latin typeface="Calibri"/>
                        <a:ea typeface="Calibri"/>
                        <a:cs typeface="Times New Roman"/>
                      </a:endParaRPr>
                    </a:p>
                  </a:txBody>
                  <a:tcPr marL="68580" marR="68580" marT="0" marB="0" anchor="b"/>
                </a:tc>
                <a:tc>
                  <a:txBody>
                    <a:bodyPr/>
                    <a:lstStyle/>
                    <a:p>
                      <a:pPr algn="ctr">
                        <a:lnSpc>
                          <a:spcPct val="107000"/>
                        </a:lnSpc>
                      </a:pPr>
                      <a:endParaRPr lang="en-US" sz="1100">
                        <a:effectLst/>
                        <a:latin typeface="Calibri"/>
                      </a:endParaRPr>
                    </a:p>
                  </a:txBody>
                  <a:tcPr marL="68580" marR="68580" marT="0" marB="0" anchor="b"/>
                </a:tc>
                <a:tc>
                  <a:txBody>
                    <a:bodyPr/>
                    <a:lstStyle/>
                    <a:p>
                      <a:pPr algn="ctr">
                        <a:lnSpc>
                          <a:spcPct val="107000"/>
                        </a:lnSpc>
                        <a:spcAft>
                          <a:spcPts val="0"/>
                        </a:spcAft>
                      </a:pPr>
                      <a:r>
                        <a:rPr lang="en-US" sz="1100">
                          <a:effectLst/>
                        </a:rPr>
                        <a:t>X</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20"/>
                  </a:ext>
                </a:extLst>
              </a:tr>
              <a:tr h="199371">
                <a:tc>
                  <a:txBody>
                    <a:bodyPr/>
                    <a:lstStyle/>
                    <a:p>
                      <a:pPr algn="l">
                        <a:lnSpc>
                          <a:spcPct val="107000"/>
                        </a:lnSpc>
                        <a:spcAft>
                          <a:spcPts val="0"/>
                        </a:spcAft>
                      </a:pPr>
                      <a:r>
                        <a:rPr lang="en-US" sz="1100">
                          <a:effectLst/>
                        </a:rPr>
                        <a:t>2028</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X</a:t>
                      </a:r>
                      <a:endParaRPr lang="en-US" sz="1100">
                        <a:effectLst/>
                        <a:latin typeface="Calibri"/>
                        <a:ea typeface="Calibri"/>
                        <a:cs typeface="Times New Roman"/>
                      </a:endParaRPr>
                    </a:p>
                  </a:txBody>
                  <a:tcPr marL="68580" marR="68580" marT="0" marB="0" anchor="b"/>
                </a:tc>
                <a:tc>
                  <a:txBody>
                    <a:bodyPr/>
                    <a:lstStyle/>
                    <a:p>
                      <a:pPr algn="ctr">
                        <a:lnSpc>
                          <a:spcPct val="107000"/>
                        </a:lnSpc>
                      </a:pPr>
                      <a:endParaRPr lang="en-US" sz="1100">
                        <a:effectLst/>
                        <a:latin typeface="Calibri"/>
                      </a:endParaRPr>
                    </a:p>
                  </a:txBody>
                  <a:tcPr marL="68580" marR="68580" marT="0" marB="0" anchor="b"/>
                </a:tc>
                <a:tc>
                  <a:txBody>
                    <a:bodyPr/>
                    <a:lstStyle/>
                    <a:p>
                      <a:pPr algn="ctr">
                        <a:lnSpc>
                          <a:spcPct val="107000"/>
                        </a:lnSpc>
                        <a:spcAft>
                          <a:spcPts val="0"/>
                        </a:spcAft>
                      </a:pPr>
                      <a:r>
                        <a:rPr lang="en-US" sz="1100">
                          <a:effectLst/>
                        </a:rPr>
                        <a:t>X</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21"/>
                  </a:ext>
                </a:extLst>
              </a:tr>
              <a:tr h="199371">
                <a:tc>
                  <a:txBody>
                    <a:bodyPr/>
                    <a:lstStyle/>
                    <a:p>
                      <a:pPr algn="l">
                        <a:lnSpc>
                          <a:spcPct val="107000"/>
                        </a:lnSpc>
                        <a:spcAft>
                          <a:spcPts val="0"/>
                        </a:spcAft>
                      </a:pPr>
                      <a:r>
                        <a:rPr lang="en-US" sz="1100" dirty="0">
                          <a:effectLst/>
                        </a:rPr>
                        <a:t>2029</a:t>
                      </a:r>
                      <a:endParaRPr lang="en-US" sz="1100" dirty="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 </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X</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X</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22"/>
                  </a:ext>
                </a:extLst>
              </a:tr>
              <a:tr h="199371">
                <a:tc>
                  <a:txBody>
                    <a:bodyPr/>
                    <a:lstStyle/>
                    <a:p>
                      <a:pPr algn="l">
                        <a:lnSpc>
                          <a:spcPct val="107000"/>
                        </a:lnSpc>
                        <a:spcAft>
                          <a:spcPts val="0"/>
                        </a:spcAft>
                      </a:pPr>
                      <a:r>
                        <a:rPr lang="en-US" sz="1100">
                          <a:effectLst/>
                        </a:rPr>
                        <a:t>2030</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 </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X</a:t>
                      </a:r>
                      <a:endParaRPr lang="en-US" sz="1100">
                        <a:effectLst/>
                        <a:latin typeface="Calibri"/>
                        <a:ea typeface="Calibri"/>
                        <a:cs typeface="Times New Roman"/>
                      </a:endParaRPr>
                    </a:p>
                  </a:txBody>
                  <a:tcPr marL="68580" marR="68580" marT="0" marB="0" anchor="b"/>
                </a:tc>
                <a:tc>
                  <a:txBody>
                    <a:bodyPr/>
                    <a:lstStyle/>
                    <a:p>
                      <a:pPr algn="ctr">
                        <a:lnSpc>
                          <a:spcPct val="107000"/>
                        </a:lnSpc>
                      </a:pPr>
                      <a:endParaRPr lang="en-US" sz="1100">
                        <a:effectLst/>
                        <a:latin typeface="Calibri"/>
                      </a:endParaRPr>
                    </a:p>
                  </a:txBody>
                  <a:tcPr marL="68580" marR="68580" marT="0" marB="0" anchor="b"/>
                </a:tc>
                <a:tc>
                  <a:txBody>
                    <a:bodyPr/>
                    <a:lstStyle/>
                    <a:p>
                      <a:pPr algn="ctr">
                        <a:lnSpc>
                          <a:spcPct val="107000"/>
                        </a:lnSpc>
                        <a:spcAft>
                          <a:spcPts val="0"/>
                        </a:spcAft>
                      </a:pPr>
                      <a:r>
                        <a:rPr lang="en-US" sz="1100" dirty="0">
                          <a:effectLst/>
                        </a:rPr>
                        <a:t>X</a:t>
                      </a:r>
                      <a:endParaRPr lang="en-US" sz="110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23"/>
                  </a:ext>
                </a:extLst>
              </a:tr>
              <a:tr h="199371">
                <a:tc>
                  <a:txBody>
                    <a:bodyPr/>
                    <a:lstStyle/>
                    <a:p>
                      <a:pPr algn="l">
                        <a:lnSpc>
                          <a:spcPct val="107000"/>
                        </a:lnSpc>
                        <a:spcAft>
                          <a:spcPts val="0"/>
                        </a:spcAft>
                      </a:pPr>
                      <a:r>
                        <a:rPr lang="en-US" sz="1100" dirty="0">
                          <a:effectLst/>
                        </a:rPr>
                        <a:t>2031</a:t>
                      </a:r>
                      <a:endParaRPr lang="en-US" sz="1100" dirty="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 </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X</a:t>
                      </a:r>
                      <a:endParaRPr lang="en-US" sz="1100">
                        <a:effectLst/>
                        <a:latin typeface="Calibri"/>
                        <a:ea typeface="Calibri"/>
                        <a:cs typeface="Times New Roman"/>
                      </a:endParaRPr>
                    </a:p>
                  </a:txBody>
                  <a:tcPr marL="68580" marR="68580" marT="0" marB="0" anchor="b"/>
                </a:tc>
                <a:tc>
                  <a:txBody>
                    <a:bodyPr/>
                    <a:lstStyle/>
                    <a:p>
                      <a:pPr algn="ctr">
                        <a:lnSpc>
                          <a:spcPct val="107000"/>
                        </a:lnSpc>
                      </a:pPr>
                      <a:endParaRPr lang="en-US" sz="1100">
                        <a:effectLst/>
                        <a:latin typeface="Calibri"/>
                      </a:endParaRPr>
                    </a:p>
                  </a:txBody>
                  <a:tcPr marL="68580" marR="68580" marT="0" marB="0" anchor="b"/>
                </a:tc>
                <a:tc>
                  <a:txBody>
                    <a:bodyPr/>
                    <a:lstStyle/>
                    <a:p>
                      <a:pPr algn="ctr">
                        <a:lnSpc>
                          <a:spcPct val="107000"/>
                        </a:lnSpc>
                        <a:spcAft>
                          <a:spcPts val="0"/>
                        </a:spcAft>
                      </a:pPr>
                      <a:r>
                        <a:rPr lang="en-US" sz="1100" dirty="0">
                          <a:effectLst/>
                        </a:rPr>
                        <a:t>X</a:t>
                      </a:r>
                      <a:endParaRPr lang="en-US" sz="110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24"/>
                  </a:ext>
                </a:extLst>
              </a:tr>
              <a:tr h="199371">
                <a:tc>
                  <a:txBody>
                    <a:bodyPr/>
                    <a:lstStyle/>
                    <a:p>
                      <a:pPr algn="l">
                        <a:lnSpc>
                          <a:spcPct val="107000"/>
                        </a:lnSpc>
                        <a:spcAft>
                          <a:spcPts val="0"/>
                        </a:spcAft>
                      </a:pPr>
                      <a:r>
                        <a:rPr lang="en-US" sz="1100" dirty="0">
                          <a:effectLst/>
                        </a:rPr>
                        <a:t>2032</a:t>
                      </a:r>
                      <a:endParaRPr lang="en-US" sz="1100" dirty="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X</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 </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 </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dirty="0">
                          <a:effectLst/>
                        </a:rPr>
                        <a:t>X</a:t>
                      </a:r>
                      <a:endParaRPr lang="en-US" sz="110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25"/>
                  </a:ext>
                </a:extLst>
              </a:tr>
              <a:tr h="199371">
                <a:tc>
                  <a:txBody>
                    <a:bodyPr/>
                    <a:lstStyle/>
                    <a:p>
                      <a:pPr algn="l">
                        <a:lnSpc>
                          <a:spcPct val="107000"/>
                        </a:lnSpc>
                        <a:spcAft>
                          <a:spcPts val="0"/>
                        </a:spcAft>
                      </a:pPr>
                      <a:r>
                        <a:rPr lang="en-US" sz="1100" dirty="0">
                          <a:effectLst/>
                        </a:rPr>
                        <a:t>Years(T)</a:t>
                      </a:r>
                      <a:endParaRPr lang="en-US" sz="1100" dirty="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25</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25</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25</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dirty="0">
                          <a:effectLst/>
                        </a:rPr>
                        <a:t>25</a:t>
                      </a:r>
                      <a:endParaRPr lang="en-US" sz="110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26"/>
                  </a:ext>
                </a:extLst>
              </a:tr>
              <a:tr h="199371">
                <a:tc>
                  <a:txBody>
                    <a:bodyPr/>
                    <a:lstStyle/>
                    <a:p>
                      <a:pPr algn="l">
                        <a:lnSpc>
                          <a:spcPct val="107000"/>
                        </a:lnSpc>
                        <a:spcAft>
                          <a:spcPts val="0"/>
                        </a:spcAft>
                      </a:pPr>
                      <a:r>
                        <a:rPr lang="en-US" sz="1100" dirty="0">
                          <a:effectLst/>
                        </a:rPr>
                        <a:t>Closures</a:t>
                      </a:r>
                      <a:endParaRPr lang="en-US" sz="1100" dirty="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12</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12</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12</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dirty="0">
                          <a:effectLst/>
                        </a:rPr>
                        <a:t>12</a:t>
                      </a:r>
                      <a:endParaRPr lang="en-US" sz="110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27"/>
                  </a:ext>
                </a:extLst>
              </a:tr>
              <a:tr h="178252">
                <a:tc>
                  <a:txBody>
                    <a:bodyPr/>
                    <a:lstStyle/>
                    <a:p>
                      <a:pPr algn="l">
                        <a:lnSpc>
                          <a:spcPct val="107000"/>
                        </a:lnSpc>
                        <a:spcAft>
                          <a:spcPts val="0"/>
                        </a:spcAft>
                      </a:pPr>
                      <a:r>
                        <a:rPr lang="en-US" sz="1100" dirty="0">
                          <a:effectLst/>
                        </a:rPr>
                        <a:t>(T from 2009)</a:t>
                      </a:r>
                      <a:endParaRPr lang="en-US" sz="1100" dirty="0">
                        <a:effectLst/>
                        <a:latin typeface="Calibri"/>
                        <a:ea typeface="Calibri"/>
                        <a:cs typeface="Times New Roman"/>
                      </a:endParaRPr>
                    </a:p>
                  </a:txBody>
                  <a:tcPr marL="68580" marR="68580" marT="0" marB="0" anchor="b"/>
                </a:tc>
                <a:tc>
                  <a:txBody>
                    <a:bodyPr/>
                    <a:lstStyle/>
                    <a:p>
                      <a:pPr algn="ctr">
                        <a:lnSpc>
                          <a:spcPct val="107000"/>
                        </a:lnSpc>
                      </a:pPr>
                      <a:endParaRPr lang="en-US" sz="1100">
                        <a:effectLst/>
                        <a:latin typeface="Calibri"/>
                      </a:endParaRPr>
                    </a:p>
                  </a:txBody>
                  <a:tcPr marL="68580" marR="68580" marT="0" marB="0" anchor="b"/>
                </a:tc>
                <a:tc>
                  <a:txBody>
                    <a:bodyPr/>
                    <a:lstStyle/>
                    <a:p>
                      <a:pPr algn="ctr">
                        <a:lnSpc>
                          <a:spcPct val="107000"/>
                        </a:lnSpc>
                      </a:pPr>
                      <a:endParaRPr lang="en-US" sz="1100" dirty="0">
                        <a:effectLst/>
                        <a:latin typeface="Calibri"/>
                      </a:endParaRPr>
                    </a:p>
                  </a:txBody>
                  <a:tcPr marL="68580" marR="68580" marT="0" marB="0" anchor="b"/>
                </a:tc>
                <a:tc>
                  <a:txBody>
                    <a:bodyPr/>
                    <a:lstStyle/>
                    <a:p>
                      <a:pPr algn="ctr">
                        <a:lnSpc>
                          <a:spcPct val="107000"/>
                        </a:lnSpc>
                        <a:spcAft>
                          <a:spcPts val="0"/>
                        </a:spcAft>
                      </a:pPr>
                      <a:r>
                        <a:rPr lang="en-US" sz="1100">
                          <a:effectLst/>
                        </a:rPr>
                        <a:t>24</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dirty="0">
                          <a:effectLst/>
                        </a:rPr>
                        <a:t>24</a:t>
                      </a:r>
                      <a:endParaRPr lang="en-US" sz="110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28"/>
                  </a:ext>
                </a:extLst>
              </a:tr>
            </a:tbl>
          </a:graphicData>
        </a:graphic>
      </p:graphicFrame>
    </p:spTree>
    <p:extLst>
      <p:ext uri="{BB962C8B-B14F-4D97-AF65-F5344CB8AC3E}">
        <p14:creationId xmlns:p14="http://schemas.microsoft.com/office/powerpoint/2010/main" val="22315077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93539"/>
            <a:ext cx="10515600" cy="6192456"/>
          </a:xfrm>
        </p:spPr>
        <p:txBody>
          <a:bodyPr>
            <a:normAutofit lnSpcReduction="10000"/>
          </a:bodyPr>
          <a:lstStyle/>
          <a:p>
            <a:pPr marL="0" indent="0">
              <a:buNone/>
            </a:pPr>
            <a:r>
              <a:rPr lang="en-AU" sz="3600" dirty="0"/>
              <a:t>Issues for p</a:t>
            </a:r>
            <a:r>
              <a:rPr lang="en-AU" sz="3600" dirty="0" smtClean="0"/>
              <a:t>enguins</a:t>
            </a:r>
          </a:p>
          <a:p>
            <a:r>
              <a:rPr lang="en-AU" dirty="0" smtClean="0"/>
              <a:t>Does fishing near islands have a biologically important impact on penguin reproductive success</a:t>
            </a:r>
          </a:p>
          <a:p>
            <a:pPr marL="457200" lvl="1" indent="0">
              <a:buNone/>
            </a:pPr>
            <a:endParaRPr lang="en-AU" dirty="0"/>
          </a:p>
          <a:p>
            <a:pPr marL="0" indent="0">
              <a:buNone/>
            </a:pPr>
            <a:r>
              <a:rPr lang="en-AU" sz="3600" dirty="0"/>
              <a:t>Issues for the panel</a:t>
            </a:r>
          </a:p>
          <a:p>
            <a:r>
              <a:rPr lang="en-AU" dirty="0" smtClean="0"/>
              <a:t>Detection of an island closure effect</a:t>
            </a:r>
            <a:endParaRPr lang="en-AU" dirty="0"/>
          </a:p>
          <a:p>
            <a:pPr lvl="1"/>
            <a:r>
              <a:rPr lang="en-AU" dirty="0"/>
              <a:t>Advise on aspects of the power analyses undertaken following last </a:t>
            </a:r>
            <a:r>
              <a:rPr lang="en-AU" dirty="0" smtClean="0"/>
              <a:t>year’s </a:t>
            </a:r>
            <a:r>
              <a:rPr lang="en-AU" dirty="0"/>
              <a:t>IWS</a:t>
            </a:r>
          </a:p>
          <a:p>
            <a:pPr lvl="1"/>
            <a:r>
              <a:rPr lang="en-AU" dirty="0"/>
              <a:t>Advise on implications of these analyses with respect to potential recommendations on the continuation of the island closures</a:t>
            </a:r>
          </a:p>
          <a:p>
            <a:pPr lvl="1"/>
            <a:r>
              <a:rPr lang="en-AU" dirty="0"/>
              <a:t>Comment on the aggregated versus non-aggregated assessment analyses</a:t>
            </a:r>
          </a:p>
          <a:p>
            <a:pPr lvl="1"/>
            <a:r>
              <a:rPr lang="en-AU" dirty="0"/>
              <a:t>Recommend future research priorities</a:t>
            </a:r>
          </a:p>
          <a:p>
            <a:pPr lvl="1"/>
            <a:endParaRPr lang="en-AU" sz="1100" dirty="0"/>
          </a:p>
          <a:p>
            <a:r>
              <a:rPr lang="en-AU" dirty="0"/>
              <a:t>Pressure model</a:t>
            </a:r>
          </a:p>
          <a:p>
            <a:pPr lvl="1"/>
            <a:r>
              <a:rPr lang="en-AU" dirty="0"/>
              <a:t>Advise on the utility of the penguin pressure model to inform management decisions</a:t>
            </a:r>
          </a:p>
          <a:p>
            <a:pPr lvl="1"/>
            <a:r>
              <a:rPr lang="en-AU" dirty="0"/>
              <a:t>Recommend future research priorities</a:t>
            </a:r>
          </a:p>
          <a:p>
            <a:pPr lvl="1"/>
            <a:endParaRPr lang="en-AU" dirty="0" smtClean="0"/>
          </a:p>
          <a:p>
            <a:pPr marL="457200" lvl="1" indent="0">
              <a:buNone/>
            </a:pPr>
            <a:endParaRPr lang="en-AU" dirty="0"/>
          </a:p>
          <a:p>
            <a:endParaRPr lang="en-AU" dirty="0" smtClean="0"/>
          </a:p>
          <a:p>
            <a:endParaRPr lang="en-AU" dirty="0"/>
          </a:p>
        </p:txBody>
      </p:sp>
      <p:sp>
        <p:nvSpPr>
          <p:cNvPr id="5" name="Title 1"/>
          <p:cNvSpPr txBox="1">
            <a:spLocks/>
          </p:cNvSpPr>
          <p:nvPr/>
        </p:nvSpPr>
        <p:spPr>
          <a:xfrm>
            <a:off x="838200" y="231854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AU" dirty="0"/>
          </a:p>
        </p:txBody>
      </p:sp>
    </p:spTree>
    <p:extLst>
      <p:ext uri="{BB962C8B-B14F-4D97-AF65-F5344CB8AC3E}">
        <p14:creationId xmlns:p14="http://schemas.microsoft.com/office/powerpoint/2010/main" val="36300318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NZ" dirty="0" smtClean="0"/>
              <a:t>Detection of closure effect</a:t>
            </a:r>
            <a:endParaRPr lang="en-NZ" dirty="0"/>
          </a:p>
        </p:txBody>
      </p:sp>
      <p:sp>
        <p:nvSpPr>
          <p:cNvPr id="7" name="Content Placeholder 6"/>
          <p:cNvSpPr>
            <a:spLocks noGrp="1"/>
          </p:cNvSpPr>
          <p:nvPr>
            <p:ph idx="1"/>
          </p:nvPr>
        </p:nvSpPr>
        <p:spPr/>
        <p:txBody>
          <a:bodyPr>
            <a:normAutofit fontScale="85000" lnSpcReduction="20000"/>
          </a:bodyPr>
          <a:lstStyle/>
          <a:p>
            <a:r>
              <a:rPr lang="en-AU" dirty="0" smtClean="0"/>
              <a:t>The work conducted during 2016 focused on implementing the recommendations related to evaluating the statistical power to detect biologically meaningful impacts that may be caused by the fishery</a:t>
            </a:r>
          </a:p>
          <a:p>
            <a:r>
              <a:rPr lang="en-AU" dirty="0" smtClean="0"/>
              <a:t>It had not proved possible to fully implement the recommendations related to evaluating power made by the 2015 IWS</a:t>
            </a:r>
          </a:p>
          <a:p>
            <a:r>
              <a:rPr lang="en-AU" dirty="0" smtClean="0"/>
              <a:t>However, sufficient progress has been made that it is possible to identify for which combinations of response variable and island it is possible to conclude there is a fishery effect and for which there is no fishery effect</a:t>
            </a:r>
          </a:p>
          <a:p>
            <a:r>
              <a:rPr lang="en-AU" dirty="0" smtClean="0"/>
              <a:t>The </a:t>
            </a:r>
            <a:r>
              <a:rPr lang="en-AU" dirty="0"/>
              <a:t>power analysis should also assist management to identify the response variable and island combinations for which no conclusions could be drawn even given continued collection of the data concerned over 20 more </a:t>
            </a:r>
            <a:r>
              <a:rPr lang="en-AU" dirty="0" smtClean="0"/>
              <a:t>years</a:t>
            </a:r>
          </a:p>
          <a:p>
            <a:r>
              <a:rPr lang="en-US" dirty="0" smtClean="0"/>
              <a:t>The </a:t>
            </a:r>
            <a:r>
              <a:rPr lang="en-US" dirty="0"/>
              <a:t>Panel developed an algorithm for interpreting the results from the experiment as they stand today and from the power </a:t>
            </a:r>
            <a:r>
              <a:rPr lang="en-US" dirty="0" smtClean="0"/>
              <a:t>analysis</a:t>
            </a:r>
            <a:endParaRPr lang="en-US" dirty="0"/>
          </a:p>
          <a:p>
            <a:endParaRPr lang="en-NZ" dirty="0" smtClean="0"/>
          </a:p>
          <a:p>
            <a:endParaRPr lang="en-NZ" dirty="0"/>
          </a:p>
        </p:txBody>
      </p:sp>
    </p:spTree>
    <p:extLst>
      <p:ext uri="{BB962C8B-B14F-4D97-AF65-F5344CB8AC3E}">
        <p14:creationId xmlns:p14="http://schemas.microsoft.com/office/powerpoint/2010/main" val="9086897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lum contrast="10000"/>
            <a:extLst>
              <a:ext uri="{28A0092B-C50C-407E-A947-70E740481C1C}">
                <a14:useLocalDpi xmlns:a14="http://schemas.microsoft.com/office/drawing/2010/main" val="0"/>
              </a:ext>
            </a:extLst>
          </a:blip>
          <a:srcRect l="14868" t="18730" r="14233" b="22222"/>
          <a:stretch/>
        </p:blipFill>
        <p:spPr>
          <a:xfrm>
            <a:off x="0" y="0"/>
            <a:ext cx="12351770" cy="6858000"/>
          </a:xfrm>
          <a:prstGeom prst="rect">
            <a:avLst/>
          </a:prstGeom>
        </p:spPr>
      </p:pic>
      <p:sp>
        <p:nvSpPr>
          <p:cNvPr id="2" name="TextBox 1"/>
          <p:cNvSpPr txBox="1"/>
          <p:nvPr/>
        </p:nvSpPr>
        <p:spPr>
          <a:xfrm rot="1800000">
            <a:off x="2029591" y="3152001"/>
            <a:ext cx="8292591" cy="553998"/>
          </a:xfrm>
          <a:prstGeom prst="rect">
            <a:avLst/>
          </a:prstGeom>
          <a:noFill/>
        </p:spPr>
        <p:txBody>
          <a:bodyPr wrap="none" rtlCol="0">
            <a:spAutoFit/>
          </a:bodyPr>
          <a:lstStyle/>
          <a:p>
            <a:r>
              <a:rPr lang="en-US" sz="3000" b="1" cap="all" dirty="0" smtClean="0">
                <a:solidFill>
                  <a:srgbClr val="FF0000"/>
                </a:solidFill>
              </a:rPr>
              <a:t>Perhaps we should COVER this qualitatively!</a:t>
            </a:r>
            <a:endParaRPr lang="en-US" sz="3000" b="1" cap="all" dirty="0">
              <a:solidFill>
                <a:srgbClr val="FF0000"/>
              </a:solidFill>
            </a:endParaRPr>
          </a:p>
        </p:txBody>
      </p:sp>
    </p:spTree>
    <p:extLst>
      <p:ext uri="{BB962C8B-B14F-4D97-AF65-F5344CB8AC3E}">
        <p14:creationId xmlns:p14="http://schemas.microsoft.com/office/powerpoint/2010/main" val="2947194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Detection of closure effect</a:t>
            </a:r>
            <a:endParaRPr lang="en-US" dirty="0"/>
          </a:p>
        </p:txBody>
      </p:sp>
      <p:sp>
        <p:nvSpPr>
          <p:cNvPr id="4" name="TextBox 3"/>
          <p:cNvSpPr txBox="1"/>
          <p:nvPr/>
        </p:nvSpPr>
        <p:spPr>
          <a:xfrm>
            <a:off x="419100" y="2000250"/>
            <a:ext cx="10782300" cy="4154984"/>
          </a:xfrm>
          <a:prstGeom prst="rect">
            <a:avLst/>
          </a:prstGeom>
          <a:noFill/>
        </p:spPr>
        <p:txBody>
          <a:bodyPr wrap="square" rtlCol="0">
            <a:spAutoFit/>
          </a:bodyPr>
          <a:lstStyle/>
          <a:p>
            <a:r>
              <a:rPr lang="en-US" sz="2400" dirty="0" smtClean="0"/>
              <a:t>The Panel proposed the following algorithm for interpreting the results from the experiment as they stand today and from the power analysis:</a:t>
            </a:r>
          </a:p>
          <a:p>
            <a:pPr marL="914400" lvl="1" indent="-457200">
              <a:buFont typeface="+mj-lt"/>
              <a:buAutoNum type="arabicPeriod"/>
            </a:pPr>
            <a:r>
              <a:rPr lang="en-US" sz="2400" dirty="0" smtClean="0"/>
              <a:t>Consider only the closure model (and analyses based on aggregated data) – future work could consider other models and disaggregated data</a:t>
            </a:r>
          </a:p>
          <a:p>
            <a:pPr marL="914400" lvl="1" indent="-457200">
              <a:buFont typeface="+mj-lt"/>
              <a:buAutoNum type="arabicPeriod"/>
            </a:pPr>
            <a:r>
              <a:rPr lang="en-US" sz="2400" dirty="0" smtClean="0"/>
              <a:t>Do the data collected to date allow us to already conclude there is fishery effect that is </a:t>
            </a:r>
            <a:r>
              <a:rPr lang="en-US" sz="2400" dirty="0" smtClean="0"/>
              <a:t>biologically </a:t>
            </a:r>
            <a:r>
              <a:rPr lang="en-US" sz="2400" dirty="0" smtClean="0"/>
              <a:t>important?</a:t>
            </a:r>
          </a:p>
          <a:p>
            <a:pPr marL="914400" lvl="1" indent="-457200">
              <a:buFont typeface="+mj-lt"/>
              <a:buAutoNum type="arabicPeriod"/>
            </a:pPr>
            <a:r>
              <a:rPr lang="en-US" sz="2400" dirty="0" smtClean="0"/>
              <a:t>If not, are there levels of fishery impact that we can reject as plausible given the currently available data and the power to detect fishery effects?</a:t>
            </a:r>
          </a:p>
          <a:p>
            <a:pPr marL="914400" lvl="1" indent="-457200">
              <a:buFont typeface="+mj-lt"/>
              <a:buAutoNum type="arabicPeriod"/>
            </a:pPr>
            <a:r>
              <a:rPr lang="en-US" sz="2400" dirty="0" smtClean="0"/>
              <a:t>Given the outcomes of step 2, examine the results of the power analysis to assess the benefits of future years of experimental manipulation of fishing </a:t>
            </a:r>
            <a:r>
              <a:rPr lang="en-US" sz="2400" dirty="0" smtClean="0"/>
              <a:t>to be able to detect those effects?</a:t>
            </a:r>
            <a:endParaRPr lang="en-US" sz="2400" dirty="0"/>
          </a:p>
        </p:txBody>
      </p:sp>
    </p:spTree>
    <p:extLst>
      <p:ext uri="{BB962C8B-B14F-4D97-AF65-F5344CB8AC3E}">
        <p14:creationId xmlns:p14="http://schemas.microsoft.com/office/powerpoint/2010/main" val="36609439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NZ" dirty="0" smtClean="0"/>
              <a:t>The Penguin Pressure model</a:t>
            </a:r>
            <a:endParaRPr lang="en-NZ" dirty="0"/>
          </a:p>
        </p:txBody>
      </p:sp>
      <p:sp>
        <p:nvSpPr>
          <p:cNvPr id="7" name="Content Placeholder 6"/>
          <p:cNvSpPr>
            <a:spLocks noGrp="1"/>
          </p:cNvSpPr>
          <p:nvPr>
            <p:ph idx="1"/>
          </p:nvPr>
        </p:nvSpPr>
        <p:spPr/>
        <p:txBody>
          <a:bodyPr>
            <a:normAutofit/>
          </a:bodyPr>
          <a:lstStyle/>
          <a:p>
            <a:r>
              <a:rPr lang="en-AU" dirty="0" smtClean="0"/>
              <a:t>Neither the penguin pressure model nor the power analysis and associated island closure experiment can be used to conclude if the decline </a:t>
            </a:r>
            <a:r>
              <a:rPr lang="en-AU" dirty="0"/>
              <a:t>in the numbers of African penguins is </a:t>
            </a:r>
            <a:r>
              <a:rPr lang="en-AU" dirty="0" smtClean="0"/>
              <a:t>primarily due </a:t>
            </a:r>
            <a:r>
              <a:rPr lang="en-AU" dirty="0"/>
              <a:t>to fishing near offshore </a:t>
            </a:r>
            <a:r>
              <a:rPr lang="en-AU" dirty="0" smtClean="0"/>
              <a:t>islands</a:t>
            </a:r>
          </a:p>
          <a:p>
            <a:r>
              <a:rPr lang="en-AU" dirty="0" smtClean="0"/>
              <a:t>The </a:t>
            </a:r>
            <a:r>
              <a:rPr lang="en-AU" dirty="0"/>
              <a:t>Panel recalled that several previous IWS Panels had highlighted the need to </a:t>
            </a:r>
            <a:r>
              <a:rPr lang="en-AU" dirty="0" smtClean="0"/>
              <a:t>implement </a:t>
            </a:r>
            <a:r>
              <a:rPr lang="en-AU" dirty="0"/>
              <a:t>a comprehensive research program that quantifies the core reasons for the reduction in penguin population </a:t>
            </a:r>
            <a:r>
              <a:rPr lang="en-AU" dirty="0" smtClean="0"/>
              <a:t>numbers</a:t>
            </a:r>
            <a:endParaRPr lang="en-NZ" dirty="0"/>
          </a:p>
        </p:txBody>
      </p:sp>
    </p:spTree>
    <p:extLst>
      <p:ext uri="{BB962C8B-B14F-4D97-AF65-F5344CB8AC3E}">
        <p14:creationId xmlns:p14="http://schemas.microsoft.com/office/powerpoint/2010/main" val="20961738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NZ" dirty="0" smtClean="0"/>
              <a:t>The Penguin Pressure model</a:t>
            </a:r>
            <a:endParaRPr lang="en-NZ" dirty="0"/>
          </a:p>
        </p:txBody>
      </p:sp>
      <p:sp>
        <p:nvSpPr>
          <p:cNvPr id="7" name="Content Placeholder 6"/>
          <p:cNvSpPr>
            <a:spLocks noGrp="1"/>
          </p:cNvSpPr>
          <p:nvPr>
            <p:ph idx="1"/>
          </p:nvPr>
        </p:nvSpPr>
        <p:spPr/>
        <p:txBody>
          <a:bodyPr>
            <a:normAutofit lnSpcReduction="10000"/>
          </a:bodyPr>
          <a:lstStyle/>
          <a:p>
            <a:r>
              <a:rPr lang="en-AU" dirty="0" smtClean="0"/>
              <a:t>The </a:t>
            </a:r>
            <a:r>
              <a:rPr lang="en-AU" dirty="0"/>
              <a:t>penguin pressure model provides a way to explore the implications of a large range of potential factors </a:t>
            </a:r>
            <a:r>
              <a:rPr lang="en-AU" dirty="0" smtClean="0"/>
              <a:t>that may impact penguins</a:t>
            </a:r>
          </a:p>
          <a:p>
            <a:r>
              <a:rPr lang="en-AU" dirty="0" smtClean="0"/>
              <a:t>This model can </a:t>
            </a:r>
            <a:r>
              <a:rPr lang="en-AU" dirty="0"/>
              <a:t>explore the potential </a:t>
            </a:r>
            <a:r>
              <a:rPr lang="en-AU" dirty="0" smtClean="0"/>
              <a:t>implications </a:t>
            </a:r>
            <a:r>
              <a:rPr lang="en-AU" dirty="0"/>
              <a:t>of more </a:t>
            </a:r>
            <a:r>
              <a:rPr lang="en-AU" dirty="0" smtClean="0"/>
              <a:t>factors </a:t>
            </a:r>
            <a:r>
              <a:rPr lang="en-AU" dirty="0"/>
              <a:t>than the model of Robinson et al. (</a:t>
            </a:r>
            <a:r>
              <a:rPr lang="en-AU" dirty="0" smtClean="0"/>
              <a:t>2015)</a:t>
            </a:r>
          </a:p>
          <a:p>
            <a:r>
              <a:rPr lang="en-AU" dirty="0" smtClean="0"/>
              <a:t>However, the conclusions </a:t>
            </a:r>
            <a:r>
              <a:rPr lang="en-AU" dirty="0"/>
              <a:t>that can be drawn </a:t>
            </a:r>
            <a:r>
              <a:rPr lang="en-AU" dirty="0" smtClean="0"/>
              <a:t>can </a:t>
            </a:r>
            <a:r>
              <a:rPr lang="en-AU" dirty="0"/>
              <a:t>only be considered in a strategic rather than a tactical </a:t>
            </a:r>
            <a:r>
              <a:rPr lang="en-AU" dirty="0" smtClean="0"/>
              <a:t>sense</a:t>
            </a:r>
            <a:endParaRPr lang="en-NZ" dirty="0"/>
          </a:p>
          <a:p>
            <a:r>
              <a:rPr lang="en-AU" dirty="0" smtClean="0"/>
              <a:t>When </a:t>
            </a:r>
            <a:r>
              <a:rPr lang="en-AU" dirty="0"/>
              <a:t>used in this context, the penguin pressure </a:t>
            </a:r>
            <a:r>
              <a:rPr lang="en-AU" dirty="0" smtClean="0"/>
              <a:t>model constitutes </a:t>
            </a:r>
            <a:r>
              <a:rPr lang="en-AU" dirty="0"/>
              <a:t>an important tool in assisting with research planning, development of monitoring strategies, and investigating potential management </a:t>
            </a:r>
            <a:r>
              <a:rPr lang="en-AU" dirty="0" smtClean="0"/>
              <a:t>interventions</a:t>
            </a:r>
          </a:p>
          <a:p>
            <a:endParaRPr lang="en-NZ" dirty="0"/>
          </a:p>
          <a:p>
            <a:endParaRPr lang="en-NZ" dirty="0"/>
          </a:p>
        </p:txBody>
      </p:sp>
    </p:spTree>
    <p:extLst>
      <p:ext uri="{BB962C8B-B14F-4D97-AF65-F5344CB8AC3E}">
        <p14:creationId xmlns:p14="http://schemas.microsoft.com/office/powerpoint/2010/main" val="22301397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Hake assessment</a:t>
            </a:r>
            <a:endParaRPr lang="en-NZ" dirty="0"/>
          </a:p>
        </p:txBody>
      </p:sp>
      <p:sp>
        <p:nvSpPr>
          <p:cNvPr id="3" name="Content Placeholder 2"/>
          <p:cNvSpPr>
            <a:spLocks noGrp="1"/>
          </p:cNvSpPr>
          <p:nvPr>
            <p:ph idx="1"/>
          </p:nvPr>
        </p:nvSpPr>
        <p:spPr/>
        <p:txBody>
          <a:bodyPr>
            <a:normAutofit fontScale="92500"/>
          </a:bodyPr>
          <a:lstStyle/>
          <a:p>
            <a:r>
              <a:rPr lang="en-AU" dirty="0"/>
              <a:t>The Panel reviewed the development of models that account for spatial structure and inter-specific predation and </a:t>
            </a:r>
            <a:r>
              <a:rPr lang="en-AU" dirty="0" smtClean="0"/>
              <a:t>cannibalism</a:t>
            </a:r>
          </a:p>
          <a:p>
            <a:endParaRPr lang="en-AU" dirty="0" smtClean="0"/>
          </a:p>
          <a:p>
            <a:r>
              <a:rPr lang="en-AU" dirty="0" smtClean="0"/>
              <a:t>The </a:t>
            </a:r>
            <a:r>
              <a:rPr lang="en-AU" dirty="0" err="1"/>
              <a:t>GeoPop</a:t>
            </a:r>
            <a:r>
              <a:rPr lang="en-AU" dirty="0"/>
              <a:t> model </a:t>
            </a:r>
            <a:r>
              <a:rPr lang="en-AU" dirty="0" smtClean="0"/>
              <a:t>identified that </a:t>
            </a:r>
            <a:r>
              <a:rPr lang="en-AU" i="1" dirty="0" smtClean="0"/>
              <a:t>M</a:t>
            </a:r>
            <a:r>
              <a:rPr lang="en-AU" i="1" dirty="0"/>
              <a:t>. </a:t>
            </a:r>
            <a:r>
              <a:rPr lang="en-AU" i="1" dirty="0" err="1"/>
              <a:t>capensis</a:t>
            </a:r>
            <a:r>
              <a:rPr lang="en-AU" dirty="0"/>
              <a:t> and </a:t>
            </a:r>
            <a:r>
              <a:rPr lang="en-AU" i="1" dirty="0"/>
              <a:t>M. </a:t>
            </a:r>
            <a:r>
              <a:rPr lang="en-AU" i="1" dirty="0" err="1"/>
              <a:t>paradoxus</a:t>
            </a:r>
            <a:r>
              <a:rPr lang="en-AU" dirty="0"/>
              <a:t> off </a:t>
            </a:r>
            <a:r>
              <a:rPr lang="en-AU" dirty="0" smtClean="0"/>
              <a:t>the coasts of South Africa and Namibia as spatially </a:t>
            </a:r>
            <a:r>
              <a:rPr lang="en-AU" dirty="0" smtClean="0"/>
              <a:t>linked to some extent</a:t>
            </a:r>
            <a:endParaRPr lang="en-AU" dirty="0" smtClean="0"/>
          </a:p>
          <a:p>
            <a:endParaRPr lang="en-AU" dirty="0" smtClean="0"/>
          </a:p>
          <a:p>
            <a:r>
              <a:rPr lang="en-AU" dirty="0" smtClean="0"/>
              <a:t>The </a:t>
            </a:r>
            <a:r>
              <a:rPr lang="en-AU" dirty="0"/>
              <a:t>Panel strongly recommends that efforts be made to allow assessment analysts to have access </a:t>
            </a:r>
            <a:r>
              <a:rPr lang="en-AU" dirty="0" smtClean="0"/>
              <a:t>to </a:t>
            </a:r>
            <a:r>
              <a:rPr lang="en-AU" dirty="0"/>
              <a:t>data from </a:t>
            </a:r>
            <a:r>
              <a:rPr lang="en-AU" dirty="0" smtClean="0"/>
              <a:t>all the countries concerned to </a:t>
            </a:r>
            <a:r>
              <a:rPr lang="en-AU" dirty="0"/>
              <a:t>maximize the opportunities for progress on </a:t>
            </a:r>
            <a:r>
              <a:rPr lang="en-AU" dirty="0" smtClean="0"/>
              <a:t>assessment models</a:t>
            </a:r>
          </a:p>
          <a:p>
            <a:endParaRPr lang="en-NZ" dirty="0"/>
          </a:p>
        </p:txBody>
      </p:sp>
    </p:spTree>
    <p:extLst>
      <p:ext uri="{BB962C8B-B14F-4D97-AF65-F5344CB8AC3E}">
        <p14:creationId xmlns:p14="http://schemas.microsoft.com/office/powerpoint/2010/main" val="35785973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84" y="208548"/>
            <a:ext cx="6281708" cy="1325563"/>
          </a:xfrm>
        </p:spPr>
        <p:txBody>
          <a:bodyPr/>
          <a:lstStyle/>
          <a:p>
            <a:r>
              <a:rPr lang="en-AU" dirty="0" smtClean="0"/>
              <a:t>Hake predation</a:t>
            </a:r>
            <a:endParaRPr lang="en-AU"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417" y="4255675"/>
            <a:ext cx="3474238" cy="2602325"/>
          </a:xfrm>
          <a:prstGeom prst="rect">
            <a:avLst/>
          </a:prstGeom>
        </p:spPr>
      </p:pic>
      <p:sp>
        <p:nvSpPr>
          <p:cNvPr id="5" name="TextBox 4"/>
          <p:cNvSpPr txBox="1"/>
          <p:nvPr/>
        </p:nvSpPr>
        <p:spPr>
          <a:xfrm>
            <a:off x="594417" y="1376898"/>
            <a:ext cx="6525491" cy="2800767"/>
          </a:xfrm>
          <a:prstGeom prst="rect">
            <a:avLst/>
          </a:prstGeom>
          <a:noFill/>
        </p:spPr>
        <p:txBody>
          <a:bodyPr wrap="square" rtlCol="0">
            <a:spAutoFit/>
          </a:bodyPr>
          <a:lstStyle/>
          <a:p>
            <a:r>
              <a:rPr lang="en-AU" sz="2200" dirty="0" smtClean="0"/>
              <a:t>The current assessment model does not include the impact of changes over of time of hake biomass on predation rates:</a:t>
            </a:r>
          </a:p>
          <a:p>
            <a:endParaRPr lang="en-AU" sz="2200" dirty="0"/>
          </a:p>
          <a:p>
            <a:r>
              <a:rPr lang="en-AU" sz="2200" i="1" dirty="0" smtClean="0"/>
              <a:t>M. </a:t>
            </a:r>
            <a:r>
              <a:rPr lang="en-AU" sz="2200" i="1" dirty="0" err="1" smtClean="0"/>
              <a:t>capensis</a:t>
            </a:r>
            <a:r>
              <a:rPr lang="en-AU" sz="2200" dirty="0" smtClean="0"/>
              <a:t> eats </a:t>
            </a:r>
            <a:r>
              <a:rPr lang="en-AU" sz="2200" i="1" dirty="0" smtClean="0"/>
              <a:t>M. </a:t>
            </a:r>
            <a:r>
              <a:rPr lang="en-AU" sz="2200" i="1" dirty="0" err="1" smtClean="0"/>
              <a:t>capensis</a:t>
            </a:r>
            <a:endParaRPr lang="en-AU" sz="2200" i="1" dirty="0" smtClean="0"/>
          </a:p>
          <a:p>
            <a:r>
              <a:rPr lang="en-AU" sz="2200" i="1" dirty="0" smtClean="0"/>
              <a:t>M</a:t>
            </a:r>
            <a:r>
              <a:rPr lang="en-AU" sz="2200" i="1" dirty="0"/>
              <a:t>. </a:t>
            </a:r>
            <a:r>
              <a:rPr lang="en-AU" sz="2200" i="1" dirty="0" err="1"/>
              <a:t>capensis</a:t>
            </a:r>
            <a:r>
              <a:rPr lang="en-AU" sz="2200" dirty="0"/>
              <a:t> eats </a:t>
            </a:r>
            <a:r>
              <a:rPr lang="en-AU" sz="2200" i="1" dirty="0"/>
              <a:t>M. </a:t>
            </a:r>
            <a:r>
              <a:rPr lang="en-AU" sz="2200" i="1" dirty="0" err="1" smtClean="0"/>
              <a:t>paradoxus</a:t>
            </a:r>
            <a:endParaRPr lang="en-AU" sz="2200" i="1" dirty="0"/>
          </a:p>
          <a:p>
            <a:r>
              <a:rPr lang="en-AU" sz="2200" i="1" dirty="0"/>
              <a:t>M. </a:t>
            </a:r>
            <a:r>
              <a:rPr lang="en-AU" sz="2200" i="1" dirty="0" err="1"/>
              <a:t>paradoxus</a:t>
            </a:r>
            <a:r>
              <a:rPr lang="en-AU" sz="2200" dirty="0" smtClean="0"/>
              <a:t> </a:t>
            </a:r>
            <a:r>
              <a:rPr lang="en-AU" sz="2200" dirty="0"/>
              <a:t>eats </a:t>
            </a:r>
            <a:r>
              <a:rPr lang="en-AU" sz="2200" i="1" dirty="0"/>
              <a:t>M. </a:t>
            </a:r>
            <a:r>
              <a:rPr lang="en-AU" sz="2200" i="1" dirty="0" err="1"/>
              <a:t>paradoxus</a:t>
            </a:r>
            <a:endParaRPr lang="en-AU" sz="2200" i="1" dirty="0"/>
          </a:p>
          <a:p>
            <a:endParaRPr lang="en-AU" sz="2200" i="1" dirty="0"/>
          </a:p>
        </p:txBody>
      </p:sp>
      <p:pic>
        <p:nvPicPr>
          <p:cNvPr id="6" name="Picture 5"/>
          <p:cNvPicPr>
            <a:picLocks noChangeAspect="1"/>
          </p:cNvPicPr>
          <p:nvPr/>
        </p:nvPicPr>
        <p:blipFill>
          <a:blip r:embed="rId3">
            <a:lum bright="11000"/>
          </a:blip>
          <a:stretch>
            <a:fillRect/>
          </a:stretch>
        </p:blipFill>
        <p:spPr>
          <a:xfrm>
            <a:off x="4973782" y="4178300"/>
            <a:ext cx="7159276" cy="2679700"/>
          </a:xfrm>
          <a:prstGeom prst="rect">
            <a:avLst/>
          </a:prstGeom>
        </p:spPr>
      </p:pic>
      <p:pic>
        <p:nvPicPr>
          <p:cNvPr id="3074" name="Picture 2" descr="Related image"/>
          <p:cNvPicPr>
            <a:picLocks noChangeAspect="1" noChangeArrowheads="1"/>
          </p:cNvPicPr>
          <p:nvPr/>
        </p:nvPicPr>
        <p:blipFill>
          <a:blip r:embed="rId4">
            <a:lum bright="5000" contrast="1000"/>
            <a:extLst>
              <a:ext uri="{28A0092B-C50C-407E-A947-70E740481C1C}">
                <a14:useLocalDpi xmlns:a14="http://schemas.microsoft.com/office/drawing/2010/main" val="0"/>
              </a:ext>
            </a:extLst>
          </a:blip>
          <a:srcRect/>
          <a:stretch>
            <a:fillRect/>
          </a:stretch>
        </p:blipFill>
        <p:spPr bwMode="auto">
          <a:xfrm flipH="1">
            <a:off x="7119908" y="208548"/>
            <a:ext cx="4880987" cy="3735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0812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Hake predation</a:t>
            </a:r>
            <a:endParaRPr lang="en-AU" dirty="0"/>
          </a:p>
        </p:txBody>
      </p:sp>
      <p:sp>
        <p:nvSpPr>
          <p:cNvPr id="3" name="Content Placeholder 2"/>
          <p:cNvSpPr>
            <a:spLocks noGrp="1"/>
          </p:cNvSpPr>
          <p:nvPr>
            <p:ph idx="1"/>
          </p:nvPr>
        </p:nvSpPr>
        <p:spPr/>
        <p:txBody>
          <a:bodyPr>
            <a:normAutofit/>
          </a:bodyPr>
          <a:lstStyle/>
          <a:p>
            <a:r>
              <a:rPr lang="en-AU" dirty="0"/>
              <a:t>The development of the predation model for the Cape hakes is </a:t>
            </a:r>
            <a:r>
              <a:rPr lang="en-AU" dirty="0" smtClean="0"/>
              <a:t>an important, but challenging </a:t>
            </a:r>
            <a:r>
              <a:rPr lang="en-AU" dirty="0"/>
              <a:t>scientific </a:t>
            </a:r>
            <a:r>
              <a:rPr lang="en-AU" dirty="0" smtClean="0"/>
              <a:t>endeavour</a:t>
            </a:r>
          </a:p>
          <a:p>
            <a:r>
              <a:rPr lang="en-AU" dirty="0" smtClean="0"/>
              <a:t>The </a:t>
            </a:r>
            <a:r>
              <a:rPr lang="en-AU" dirty="0"/>
              <a:t>2016 IWS reviewed two potential predation </a:t>
            </a:r>
            <a:r>
              <a:rPr lang="en-AU" dirty="0" smtClean="0"/>
              <a:t>models</a:t>
            </a:r>
          </a:p>
          <a:p>
            <a:r>
              <a:rPr lang="en-AU" dirty="0" smtClean="0"/>
              <a:t>The </a:t>
            </a:r>
            <a:r>
              <a:rPr lang="en-AU" dirty="0"/>
              <a:t>two models provide substantially different estimates for the current status of the </a:t>
            </a:r>
            <a:r>
              <a:rPr lang="en-AU" i="1" dirty="0"/>
              <a:t>M. </a:t>
            </a:r>
            <a:r>
              <a:rPr lang="en-AU" i="1" dirty="0" err="1"/>
              <a:t>paradoxus</a:t>
            </a:r>
            <a:r>
              <a:rPr lang="en-AU" dirty="0"/>
              <a:t> </a:t>
            </a:r>
            <a:r>
              <a:rPr lang="en-AU" dirty="0" smtClean="0"/>
              <a:t>resource</a:t>
            </a:r>
          </a:p>
          <a:p>
            <a:r>
              <a:rPr lang="en-AU" dirty="0" smtClean="0"/>
              <a:t>The </a:t>
            </a:r>
            <a:r>
              <a:rPr lang="en-AU" dirty="0"/>
              <a:t>reasons for this need to be understood before a predation model can be used for management </a:t>
            </a:r>
            <a:r>
              <a:rPr lang="en-AU" dirty="0" smtClean="0"/>
              <a:t>purposes</a:t>
            </a:r>
          </a:p>
          <a:p>
            <a:r>
              <a:rPr lang="en-AU" dirty="0" smtClean="0"/>
              <a:t>The </a:t>
            </a:r>
            <a:r>
              <a:rPr lang="en-AU" dirty="0"/>
              <a:t>Panel </a:t>
            </a:r>
            <a:r>
              <a:rPr lang="en-AU" dirty="0" smtClean="0"/>
              <a:t>made a number of recommendations that may assist in the development of a hake predation model</a:t>
            </a:r>
            <a:endParaRPr lang="en-NZ" dirty="0"/>
          </a:p>
          <a:p>
            <a:endParaRPr lang="en-AU" dirty="0"/>
          </a:p>
        </p:txBody>
      </p:sp>
    </p:spTree>
    <p:extLst>
      <p:ext uri="{BB962C8B-B14F-4D97-AF65-F5344CB8AC3E}">
        <p14:creationId xmlns:p14="http://schemas.microsoft.com/office/powerpoint/2010/main" val="383292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Panel</a:t>
            </a:r>
            <a:endParaRPr lang="en-AU" dirty="0"/>
          </a:p>
        </p:txBody>
      </p:sp>
      <p:sp>
        <p:nvSpPr>
          <p:cNvPr id="3" name="Content Placeholder 2"/>
          <p:cNvSpPr>
            <a:spLocks noGrp="1"/>
          </p:cNvSpPr>
          <p:nvPr>
            <p:ph idx="1"/>
          </p:nvPr>
        </p:nvSpPr>
        <p:spPr>
          <a:xfrm>
            <a:off x="158932" y="1499054"/>
            <a:ext cx="5828211" cy="4351338"/>
          </a:xfrm>
        </p:spPr>
        <p:txBody>
          <a:bodyPr>
            <a:normAutofit/>
          </a:bodyPr>
          <a:lstStyle/>
          <a:p>
            <a:r>
              <a:rPr lang="en-AU" dirty="0" smtClean="0"/>
              <a:t>Alistair Dunn, MPI, New Zealand</a:t>
            </a:r>
          </a:p>
          <a:p>
            <a:r>
              <a:rPr lang="en-AU" dirty="0" smtClean="0"/>
              <a:t>Malcolm Haddon, CSIRO, Australia</a:t>
            </a:r>
          </a:p>
          <a:p>
            <a:r>
              <a:rPr lang="en-AU" dirty="0" smtClean="0"/>
              <a:t>Ana Parma </a:t>
            </a:r>
            <a:r>
              <a:rPr lang="en-AU" dirty="0" err="1" smtClean="0"/>
              <a:t>Cenpat</a:t>
            </a:r>
            <a:r>
              <a:rPr lang="en-AU" dirty="0" smtClean="0"/>
              <a:t>, Argentina</a:t>
            </a:r>
          </a:p>
          <a:p>
            <a:r>
              <a:rPr lang="en-AU" dirty="0" smtClean="0"/>
              <a:t>André Punt, UW, USA</a:t>
            </a:r>
          </a:p>
          <a:p>
            <a:endParaRPr lang="en-AU" dirty="0" smtClean="0"/>
          </a:p>
          <a:p>
            <a:pPr>
              <a:buNone/>
            </a:pPr>
            <a:r>
              <a:rPr lang="en-AU" dirty="0" smtClean="0"/>
              <a:t>   Expertise in quantitative fishery science, stock assessment, ecosystem modelling, and statistical analysis of data</a:t>
            </a:r>
            <a:endParaRPr lang="en-AU"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9804" y="14286"/>
            <a:ext cx="1676401" cy="167640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9804" y="1598633"/>
            <a:ext cx="1743075" cy="261937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6618" y="1391958"/>
            <a:ext cx="2114550" cy="2162175"/>
          </a:xfrm>
          <a:prstGeom prst="rect">
            <a:avLst/>
          </a:prstGeom>
        </p:spPr>
      </p:pic>
      <p:pic>
        <p:nvPicPr>
          <p:cNvPr id="10" name="Content Placeholder 3"/>
          <p:cNvPicPr>
            <a:picLocks noChangeAspect="1"/>
          </p:cNvPicPr>
          <p:nvPr/>
        </p:nvPicPr>
        <p:blipFill rotWithShape="1">
          <a:blip r:embed="rId5" cstate="print">
            <a:extLst>
              <a:ext uri="{28A0092B-C50C-407E-A947-70E740481C1C}">
                <a14:useLocalDpi xmlns:a14="http://schemas.microsoft.com/office/drawing/2010/main" val="0"/>
              </a:ext>
            </a:extLst>
          </a:blip>
          <a:srcRect l="25740" t="19513" r="37870" b="2092"/>
          <a:stretch/>
        </p:blipFill>
        <p:spPr>
          <a:xfrm>
            <a:off x="8144494" y="286409"/>
            <a:ext cx="2275310" cy="3267724"/>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11205" y="3554133"/>
            <a:ext cx="4519835" cy="2514158"/>
          </a:xfrm>
          <a:prstGeom prst="rect">
            <a:avLst/>
          </a:prstGeom>
        </p:spPr>
      </p:pic>
    </p:spTree>
    <p:extLst>
      <p:ext uri="{BB962C8B-B14F-4D97-AF65-F5344CB8AC3E}">
        <p14:creationId xmlns:p14="http://schemas.microsoft.com/office/powerpoint/2010/main" val="38850121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Sardine - stock structure</a:t>
            </a:r>
            <a:endParaRPr lang="en-NZ" dirty="0"/>
          </a:p>
        </p:txBody>
      </p:sp>
      <p:pic>
        <p:nvPicPr>
          <p:cNvPr id="5" name="Picture 4"/>
          <p:cNvPicPr>
            <a:picLocks noChangeAspect="1"/>
          </p:cNvPicPr>
          <p:nvPr/>
        </p:nvPicPr>
        <p:blipFill>
          <a:blip r:embed="rId2"/>
          <a:stretch>
            <a:fillRect/>
          </a:stretch>
        </p:blipFill>
        <p:spPr>
          <a:xfrm>
            <a:off x="5957875" y="1690688"/>
            <a:ext cx="6042299" cy="5093073"/>
          </a:xfrm>
          <a:prstGeom prst="rect">
            <a:avLst/>
          </a:prstGeom>
        </p:spPr>
      </p:pic>
      <p:pic>
        <p:nvPicPr>
          <p:cNvPr id="8194" name="Picture 2" descr="Image result for sardine stock stru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329" y="2760506"/>
            <a:ext cx="4093449" cy="2456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6340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AU" dirty="0" smtClean="0"/>
              <a:t>Sardine - projection </a:t>
            </a:r>
            <a:r>
              <a:rPr lang="en-AU" dirty="0"/>
              <a:t>framework for OMP testing</a:t>
            </a:r>
            <a:br>
              <a:rPr lang="en-AU" dirty="0"/>
            </a:br>
            <a:endParaRPr lang="en-AU" dirty="0"/>
          </a:p>
        </p:txBody>
      </p:sp>
      <p:sp>
        <p:nvSpPr>
          <p:cNvPr id="3" name="Content Placeholder 2"/>
          <p:cNvSpPr>
            <a:spLocks noGrp="1"/>
          </p:cNvSpPr>
          <p:nvPr>
            <p:ph idx="1"/>
          </p:nvPr>
        </p:nvSpPr>
        <p:spPr/>
        <p:txBody>
          <a:bodyPr>
            <a:normAutofit lnSpcReduction="10000"/>
          </a:bodyPr>
          <a:lstStyle/>
          <a:p>
            <a:r>
              <a:rPr lang="en-AU" dirty="0" smtClean="0"/>
              <a:t>The </a:t>
            </a:r>
            <a:r>
              <a:rPr lang="en-AU" dirty="0"/>
              <a:t>Operational Management Procedure (OMP) for the South African sardine </a:t>
            </a:r>
            <a:r>
              <a:rPr lang="en-AU" dirty="0" smtClean="0"/>
              <a:t>is scheduled </a:t>
            </a:r>
            <a:r>
              <a:rPr lang="en-AU" smtClean="0"/>
              <a:t>for revision during </a:t>
            </a:r>
            <a:r>
              <a:rPr lang="en-AU" dirty="0" smtClean="0"/>
              <a:t>2017</a:t>
            </a:r>
          </a:p>
          <a:p>
            <a:r>
              <a:rPr lang="en-AU" dirty="0" smtClean="0"/>
              <a:t>The </a:t>
            </a:r>
            <a:r>
              <a:rPr lang="en-AU" dirty="0"/>
              <a:t>Panel reviewed aspects of how candidate OMPs will be evaluated, with a focus on the operating models </a:t>
            </a:r>
            <a:r>
              <a:rPr lang="en-AU" dirty="0" smtClean="0"/>
              <a:t>that </a:t>
            </a:r>
            <a:r>
              <a:rPr lang="en-AU" dirty="0"/>
              <a:t>represent the hypotheses regarding the population dynamics and stock structure of sardine off South </a:t>
            </a:r>
            <a:r>
              <a:rPr lang="en-AU" dirty="0" smtClean="0"/>
              <a:t>Africa. Issues considered included:</a:t>
            </a:r>
          </a:p>
          <a:p>
            <a:pPr lvl="1"/>
            <a:r>
              <a:rPr lang="en-AU" dirty="0" smtClean="0"/>
              <a:t>how much does spawning on the south coast impact recruitment to the west coast</a:t>
            </a:r>
          </a:p>
          <a:p>
            <a:pPr lvl="1"/>
            <a:r>
              <a:rPr lang="en-AU" dirty="0" smtClean="0"/>
              <a:t>how to account for future movement from the west to south coasts</a:t>
            </a:r>
          </a:p>
          <a:p>
            <a:pPr lvl="1"/>
            <a:r>
              <a:rPr lang="en-AU" dirty="0" smtClean="0"/>
              <a:t>spatial management </a:t>
            </a:r>
          </a:p>
          <a:p>
            <a:pPr lvl="1"/>
            <a:r>
              <a:rPr lang="en-AU" dirty="0" smtClean="0"/>
              <a:t>risk criteria for interpreting projection results</a:t>
            </a:r>
          </a:p>
          <a:p>
            <a:endParaRPr lang="en-AU" dirty="0"/>
          </a:p>
        </p:txBody>
      </p:sp>
    </p:spTree>
    <p:extLst>
      <p:ext uri="{BB962C8B-B14F-4D97-AF65-F5344CB8AC3E}">
        <p14:creationId xmlns:p14="http://schemas.microsoft.com/office/powerpoint/2010/main" val="17544643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Sardine - stock structure and movement</a:t>
            </a:r>
            <a:endParaRPr lang="en-NZ" dirty="0"/>
          </a:p>
        </p:txBody>
      </p:sp>
      <p:sp>
        <p:nvSpPr>
          <p:cNvPr id="3" name="Content Placeholder 2"/>
          <p:cNvSpPr>
            <a:spLocks noGrp="1"/>
          </p:cNvSpPr>
          <p:nvPr>
            <p:ph idx="1"/>
          </p:nvPr>
        </p:nvSpPr>
        <p:spPr/>
        <p:txBody>
          <a:bodyPr>
            <a:normAutofit fontScale="92500" lnSpcReduction="10000"/>
          </a:bodyPr>
          <a:lstStyle/>
          <a:p>
            <a:r>
              <a:rPr lang="en-AU" dirty="0" smtClean="0"/>
              <a:t>There is no evidence from the (preliminary) genetic study of independent stocks off the west and south coasts (and even the east coast)</a:t>
            </a:r>
          </a:p>
          <a:p>
            <a:r>
              <a:rPr lang="en-AU" dirty="0" smtClean="0"/>
              <a:t>In </a:t>
            </a:r>
            <a:r>
              <a:rPr lang="en-AU" dirty="0"/>
              <a:t>the short-term, the </a:t>
            </a:r>
            <a:r>
              <a:rPr lang="en-AU" dirty="0" smtClean="0"/>
              <a:t>outputs </a:t>
            </a:r>
            <a:r>
              <a:rPr lang="en-AU" dirty="0"/>
              <a:t>from the hydrodynamic model should </a:t>
            </a:r>
            <a:r>
              <a:rPr lang="en-AU" dirty="0" smtClean="0"/>
              <a:t>be used obtain estimates </a:t>
            </a:r>
            <a:r>
              <a:rPr lang="en-AU" dirty="0"/>
              <a:t>of transportation rates </a:t>
            </a:r>
            <a:r>
              <a:rPr lang="en-AU" dirty="0" smtClean="0"/>
              <a:t>from the south coast to the west coast, after these have been weighted by monthly GSI values</a:t>
            </a:r>
          </a:p>
          <a:p>
            <a:r>
              <a:rPr lang="en-AU" dirty="0" smtClean="0"/>
              <a:t>The </a:t>
            </a:r>
            <a:r>
              <a:rPr lang="en-AU" dirty="0"/>
              <a:t>current hydrodynamic model </a:t>
            </a:r>
            <a:r>
              <a:rPr lang="en-AU" dirty="0" smtClean="0"/>
              <a:t>was </a:t>
            </a:r>
            <a:r>
              <a:rPr lang="en-AU" dirty="0"/>
              <a:t>based on several assumptions that need further </a:t>
            </a:r>
            <a:r>
              <a:rPr lang="en-AU" dirty="0" smtClean="0"/>
              <a:t>exploration</a:t>
            </a:r>
          </a:p>
          <a:p>
            <a:r>
              <a:rPr lang="en-AU" dirty="0" smtClean="0"/>
              <a:t>The </a:t>
            </a:r>
            <a:r>
              <a:rPr lang="en-AU" dirty="0"/>
              <a:t>Panel supports the proposed additional work on the oceanographic </a:t>
            </a:r>
            <a:r>
              <a:rPr lang="en-AU" dirty="0" smtClean="0"/>
              <a:t>model, and highlights </a:t>
            </a:r>
            <a:r>
              <a:rPr lang="en-AU" dirty="0"/>
              <a:t>the importance of adding more biological realism to the individual based model, for example in the form of accounting for diurnal vertical movement of </a:t>
            </a:r>
            <a:r>
              <a:rPr lang="en-AU" dirty="0" smtClean="0"/>
              <a:t>larvae</a:t>
            </a:r>
            <a:endParaRPr lang="en-AU" dirty="0"/>
          </a:p>
          <a:p>
            <a:endParaRPr lang="en-NZ" dirty="0"/>
          </a:p>
        </p:txBody>
      </p:sp>
    </p:spTree>
    <p:extLst>
      <p:ext uri="{BB962C8B-B14F-4D97-AF65-F5344CB8AC3E}">
        <p14:creationId xmlns:p14="http://schemas.microsoft.com/office/powerpoint/2010/main" val="1715091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b="1" dirty="0" smtClean="0"/>
              <a:t>Questions?</a:t>
            </a:r>
            <a:endParaRPr lang="en-NZ" b="1" dirty="0"/>
          </a:p>
        </p:txBody>
      </p:sp>
      <p:pic>
        <p:nvPicPr>
          <p:cNvPr id="2050" name="Picture 2" descr="Image result for ques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3019" y="259108"/>
            <a:ext cx="6801816" cy="6338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0970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1600200"/>
            <a:ext cx="7315200" cy="3657600"/>
          </a:xfrm>
          <a:prstGeom prst="rect">
            <a:avLst/>
          </a:prstGeom>
        </p:spPr>
      </p:pic>
    </p:spTree>
    <p:extLst>
      <p:ext uri="{BB962C8B-B14F-4D97-AF65-F5344CB8AC3E}">
        <p14:creationId xmlns:p14="http://schemas.microsoft.com/office/powerpoint/2010/main" val="20901783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056440" y="294217"/>
            <a:ext cx="7732361" cy="5347756"/>
            <a:chOff x="179513" y="836712"/>
            <a:chExt cx="7732361" cy="5347756"/>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08720"/>
              <a:ext cx="7200000" cy="5142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rot="16200000">
              <a:off x="-447101" y="1463326"/>
              <a:ext cx="1776448" cy="523220"/>
            </a:xfrm>
            <a:prstGeom prst="rect">
              <a:avLst/>
            </a:prstGeom>
            <a:noFill/>
          </p:spPr>
          <p:txBody>
            <a:bodyPr wrap="none" rtlCol="0">
              <a:spAutoFit/>
            </a:bodyPr>
            <a:lstStyle/>
            <a:p>
              <a:r>
                <a:rPr lang="en-AU" sz="2800" b="1" dirty="0" smtClean="0">
                  <a:latin typeface="Times New Roman" panose="02020603050405020304" pitchFamily="18" charset="0"/>
                  <a:cs typeface="Times New Roman" panose="02020603050405020304" pitchFamily="18" charset="0"/>
                </a:rPr>
                <a:t>P(</a:t>
              </a:r>
              <a:r>
                <a:rPr lang="en-AU" sz="2800" b="1" dirty="0" smtClean="0">
                  <a:latin typeface="Symbol" panose="05050102010706020507" pitchFamily="18" charset="2"/>
                  <a:cs typeface="Times New Roman" panose="02020603050405020304" pitchFamily="18" charset="0"/>
                </a:rPr>
                <a:t>d</a:t>
              </a:r>
              <a:r>
                <a:rPr lang="en-AU" sz="2800" b="1" dirty="0" smtClean="0">
                  <a:latin typeface="Times New Roman" panose="02020603050405020304" pitchFamily="18" charset="0"/>
                  <a:cs typeface="Times New Roman" panose="02020603050405020304" pitchFamily="18" charset="0"/>
                </a:rPr>
                <a:t> &lt; -0.1)</a:t>
              </a:r>
              <a:endParaRPr lang="en-AU" sz="28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402396" y="2717980"/>
              <a:ext cx="444352" cy="523220"/>
            </a:xfrm>
            <a:prstGeom prst="rect">
              <a:avLst/>
            </a:prstGeom>
            <a:noFill/>
          </p:spPr>
          <p:txBody>
            <a:bodyPr wrap="none" rtlCol="0">
              <a:spAutoFit/>
            </a:bodyPr>
            <a:lstStyle/>
            <a:p>
              <a:r>
                <a:rPr lang="en-AU" sz="2800" b="1" dirty="0" smtClean="0">
                  <a:latin typeface="Times New Roman" panose="02020603050405020304" pitchFamily="18" charset="0"/>
                  <a:cs typeface="Times New Roman" panose="02020603050405020304" pitchFamily="18" charset="0"/>
                </a:rPr>
                <a:t>X</a:t>
              </a:r>
            </a:p>
          </p:txBody>
        </p:sp>
        <p:sp>
          <p:nvSpPr>
            <p:cNvPr id="8" name="TextBox 7"/>
            <p:cNvSpPr txBox="1"/>
            <p:nvPr/>
          </p:nvSpPr>
          <p:spPr>
            <a:xfrm>
              <a:off x="5550261" y="5085184"/>
              <a:ext cx="896399" cy="400110"/>
            </a:xfrm>
            <a:prstGeom prst="rect">
              <a:avLst/>
            </a:prstGeom>
            <a:noFill/>
          </p:spPr>
          <p:txBody>
            <a:bodyPr wrap="none" rtlCol="0">
              <a:spAutoFit/>
            </a:bodyPr>
            <a:lstStyle/>
            <a:p>
              <a:r>
                <a:rPr lang="en-AU" sz="2000" b="1" dirty="0" err="1" smtClean="0">
                  <a:latin typeface="Times New Roman" panose="02020603050405020304" pitchFamily="18" charset="0"/>
                  <a:cs typeface="Times New Roman" panose="02020603050405020304" pitchFamily="18" charset="0"/>
                </a:rPr>
                <a:t>Crit</a:t>
              </a:r>
              <a:r>
                <a:rPr lang="en-AU" sz="2000" b="1" dirty="0" smtClean="0">
                  <a:latin typeface="Times New Roman" panose="02020603050405020304" pitchFamily="18" charset="0"/>
                  <a:cs typeface="Times New Roman" panose="02020603050405020304" pitchFamily="18" charset="0"/>
                </a:rPr>
                <a:t>%</a:t>
              </a:r>
            </a:p>
          </p:txBody>
        </p:sp>
        <p:sp>
          <p:nvSpPr>
            <p:cNvPr id="9" name="TextBox 8"/>
            <p:cNvSpPr txBox="1"/>
            <p:nvPr/>
          </p:nvSpPr>
          <p:spPr>
            <a:xfrm>
              <a:off x="6417554" y="3861048"/>
              <a:ext cx="1494320" cy="400110"/>
            </a:xfrm>
            <a:prstGeom prst="rect">
              <a:avLst/>
            </a:prstGeom>
            <a:noFill/>
          </p:spPr>
          <p:txBody>
            <a:bodyPr wrap="none" rtlCol="0">
              <a:spAutoFit/>
            </a:bodyPr>
            <a:lstStyle/>
            <a:p>
              <a:r>
                <a:rPr lang="en-AU" sz="2000" b="1" dirty="0" smtClean="0">
                  <a:latin typeface="Times New Roman" panose="02020603050405020304" pitchFamily="18" charset="0"/>
                  <a:cs typeface="Times New Roman" panose="02020603050405020304" pitchFamily="18" charset="0"/>
                </a:rPr>
                <a:t>1   -   </a:t>
              </a:r>
              <a:r>
                <a:rPr lang="en-AU" sz="2000" b="1" dirty="0" err="1" smtClean="0">
                  <a:latin typeface="Times New Roman" panose="02020603050405020304" pitchFamily="18" charset="0"/>
                  <a:cs typeface="Times New Roman" panose="02020603050405020304" pitchFamily="18" charset="0"/>
                </a:rPr>
                <a:t>Crit</a:t>
              </a:r>
              <a:r>
                <a:rPr lang="en-AU" sz="2000" b="1" dirty="0" smtClean="0">
                  <a:latin typeface="Times New Roman" panose="02020603050405020304" pitchFamily="18" charset="0"/>
                  <a:cs typeface="Times New Roman" panose="02020603050405020304" pitchFamily="18" charset="0"/>
                </a:rPr>
                <a:t>%</a:t>
              </a:r>
            </a:p>
          </p:txBody>
        </p:sp>
        <p:sp>
          <p:nvSpPr>
            <p:cNvPr id="10" name="TextBox 9"/>
            <p:cNvSpPr txBox="1"/>
            <p:nvPr/>
          </p:nvSpPr>
          <p:spPr>
            <a:xfrm>
              <a:off x="4572000" y="5661248"/>
              <a:ext cx="753732" cy="523220"/>
            </a:xfrm>
            <a:prstGeom prst="rect">
              <a:avLst/>
            </a:prstGeom>
            <a:noFill/>
          </p:spPr>
          <p:txBody>
            <a:bodyPr wrap="none" rtlCol="0">
              <a:spAutoFit/>
            </a:bodyPr>
            <a:lstStyle/>
            <a:p>
              <a:r>
                <a:rPr lang="en-AU" sz="2800" b="1" dirty="0" smtClean="0">
                  <a:latin typeface="Times New Roman" panose="02020603050405020304" pitchFamily="18" charset="0"/>
                  <a:cs typeface="Times New Roman" panose="02020603050405020304" pitchFamily="18" charset="0"/>
                </a:rPr>
                <a:t>-0.1</a:t>
              </a:r>
            </a:p>
          </p:txBody>
        </p:sp>
      </p:grpSp>
      <p:sp>
        <p:nvSpPr>
          <p:cNvPr id="14" name="TextBox 13"/>
          <p:cNvSpPr txBox="1"/>
          <p:nvPr/>
        </p:nvSpPr>
        <p:spPr>
          <a:xfrm>
            <a:off x="433668" y="459917"/>
            <a:ext cx="625492" cy="523220"/>
          </a:xfrm>
          <a:prstGeom prst="rect">
            <a:avLst/>
          </a:prstGeom>
          <a:noFill/>
        </p:spPr>
        <p:txBody>
          <a:bodyPr wrap="none" rtlCol="0">
            <a:spAutoFit/>
          </a:bodyPr>
          <a:lstStyle/>
          <a:p>
            <a:r>
              <a:rPr lang="en-AU" sz="2800" b="1" dirty="0" smtClean="0">
                <a:latin typeface="Times New Roman" panose="02020603050405020304" pitchFamily="18" charset="0"/>
                <a:cs typeface="Times New Roman" panose="02020603050405020304" pitchFamily="18" charset="0"/>
              </a:rPr>
              <a:t>(b)</a:t>
            </a:r>
          </a:p>
        </p:txBody>
      </p:sp>
    </p:spTree>
    <p:extLst>
      <p:ext uri="{BB962C8B-B14F-4D97-AF65-F5344CB8AC3E}">
        <p14:creationId xmlns:p14="http://schemas.microsoft.com/office/powerpoint/2010/main" val="2989279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2016 IWS Panel</a:t>
            </a:r>
            <a:endParaRPr lang="en-AU" dirty="0"/>
          </a:p>
        </p:txBody>
      </p:sp>
      <p:sp>
        <p:nvSpPr>
          <p:cNvPr id="3" name="Content Placeholder 2"/>
          <p:cNvSpPr>
            <a:spLocks noGrp="1"/>
          </p:cNvSpPr>
          <p:nvPr>
            <p:ph idx="1"/>
          </p:nvPr>
        </p:nvSpPr>
        <p:spPr>
          <a:xfrm>
            <a:off x="158932" y="2803160"/>
            <a:ext cx="5828211" cy="3047231"/>
          </a:xfrm>
        </p:spPr>
        <p:txBody>
          <a:bodyPr>
            <a:normAutofit/>
          </a:bodyPr>
          <a:lstStyle/>
          <a:p>
            <a:r>
              <a:rPr lang="en-AU" dirty="0" smtClean="0"/>
              <a:t>Topics</a:t>
            </a:r>
          </a:p>
          <a:p>
            <a:pPr lvl="1"/>
            <a:r>
              <a:rPr lang="en-AU" dirty="0" smtClean="0"/>
              <a:t>African Penguins </a:t>
            </a:r>
          </a:p>
          <a:p>
            <a:pPr lvl="1"/>
            <a:r>
              <a:rPr lang="en-AU" dirty="0" smtClean="0"/>
              <a:t>South African hakes</a:t>
            </a:r>
          </a:p>
          <a:p>
            <a:pPr lvl="1"/>
            <a:r>
              <a:rPr lang="en-AU" dirty="0" smtClean="0"/>
              <a:t>Sardines</a:t>
            </a:r>
            <a:endParaRPr lang="en-AU" dirty="0"/>
          </a:p>
        </p:txBody>
      </p:sp>
      <p:grpSp>
        <p:nvGrpSpPr>
          <p:cNvPr id="17" name="Group 16"/>
          <p:cNvGrpSpPr/>
          <p:nvPr/>
        </p:nvGrpSpPr>
        <p:grpSpPr>
          <a:xfrm>
            <a:off x="5846164" y="519141"/>
            <a:ext cx="6345836" cy="6488760"/>
            <a:chOff x="5516381" y="369240"/>
            <a:chExt cx="6345836" cy="6488760"/>
          </a:xfrm>
        </p:grpSpPr>
        <p:pic>
          <p:nvPicPr>
            <p:cNvPr id="11" name="Picture 10"/>
            <p:cNvPicPr>
              <a:picLocks noChangeAspect="1"/>
            </p:cNvPicPr>
            <p:nvPr/>
          </p:nvPicPr>
          <p:blipFill>
            <a:blip r:embed="rId2"/>
            <a:stretch>
              <a:fillRect/>
            </a:stretch>
          </p:blipFill>
          <p:spPr>
            <a:xfrm>
              <a:off x="5516381" y="369240"/>
              <a:ext cx="6345836" cy="6488760"/>
            </a:xfrm>
            <a:prstGeom prst="rect">
              <a:avLst/>
            </a:prstGeom>
          </p:spPr>
        </p:pic>
        <p:sp>
          <p:nvSpPr>
            <p:cNvPr id="16" name="TextBox 15"/>
            <p:cNvSpPr txBox="1"/>
            <p:nvPr/>
          </p:nvSpPr>
          <p:spPr>
            <a:xfrm>
              <a:off x="9137714" y="1497457"/>
              <a:ext cx="2074929" cy="721087"/>
            </a:xfrm>
            <a:prstGeom prst="rect">
              <a:avLst/>
            </a:prstGeom>
            <a:solidFill>
              <a:schemeClr val="bg1"/>
            </a:solidFill>
          </p:spPr>
          <p:txBody>
            <a:bodyPr wrap="square" rtlCol="0" anchor="ctr" anchorCtr="0">
              <a:noAutofit/>
            </a:bodyPr>
            <a:lstStyle/>
            <a:p>
              <a:pPr algn="ctr"/>
              <a:r>
                <a:rPr lang="en-NZ" sz="1600" b="1" dirty="0" smtClean="0">
                  <a:solidFill>
                    <a:schemeClr val="tx1">
                      <a:lumMod val="65000"/>
                      <a:lumOff val="35000"/>
                    </a:schemeClr>
                  </a:solidFill>
                  <a:latin typeface="Comic Sans MS" panose="030F0702030302020204" pitchFamily="66" charset="0"/>
                </a:rPr>
                <a:t>THEIRS </a:t>
              </a:r>
              <a:r>
                <a:rPr lang="en-NZ" sz="1600" b="1" dirty="0">
                  <a:solidFill>
                    <a:schemeClr val="tx1">
                      <a:lumMod val="65000"/>
                      <a:lumOff val="35000"/>
                    </a:schemeClr>
                  </a:solidFill>
                  <a:latin typeface="Comic Sans MS" panose="030F0702030302020204" pitchFamily="66" charset="0"/>
                </a:rPr>
                <a:t>NO </a:t>
              </a:r>
              <a:r>
                <a:rPr lang="en-NZ" sz="1600" b="1" dirty="0" smtClean="0">
                  <a:solidFill>
                    <a:schemeClr val="tx1">
                      <a:lumMod val="65000"/>
                      <a:lumOff val="35000"/>
                    </a:schemeClr>
                  </a:solidFill>
                  <a:latin typeface="Comic Sans MS" panose="030F0702030302020204" pitchFamily="66" charset="0"/>
                </a:rPr>
                <a:t>’</a:t>
              </a:r>
              <a:r>
                <a:rPr lang="en-NZ" sz="1600" b="1" dirty="0" smtClean="0">
                  <a:solidFill>
                    <a:schemeClr val="tx1">
                      <a:lumMod val="65000"/>
                      <a:lumOff val="35000"/>
                    </a:schemeClr>
                  </a:solidFill>
                  <a:effectLst>
                    <a:outerShdw blurRad="38100" dist="38100" dir="2700000" algn="tl">
                      <a:srgbClr val="000000">
                        <a:alpha val="43137"/>
                      </a:srgbClr>
                    </a:outerShdw>
                  </a:effectLst>
                  <a:latin typeface="Comic Sans MS" panose="030F0702030302020204" pitchFamily="66" charset="0"/>
                </a:rPr>
                <a:t>I</a:t>
              </a:r>
              <a:r>
                <a:rPr lang="en-NZ" sz="1600" b="1" dirty="0" smtClean="0">
                  <a:solidFill>
                    <a:schemeClr val="tx1">
                      <a:lumMod val="65000"/>
                      <a:lumOff val="35000"/>
                    </a:schemeClr>
                  </a:solidFill>
                  <a:latin typeface="Comic Sans MS" panose="030F0702030302020204" pitchFamily="66" charset="0"/>
                </a:rPr>
                <a:t>’ IN PANEL ANDRE</a:t>
              </a:r>
              <a:endParaRPr lang="en-NZ" sz="1600" b="1" dirty="0">
                <a:solidFill>
                  <a:schemeClr val="tx1">
                    <a:lumMod val="65000"/>
                    <a:lumOff val="35000"/>
                  </a:schemeClr>
                </a:solidFill>
                <a:latin typeface="Comic Sans MS" panose="030F0702030302020204" pitchFamily="66" charset="0"/>
              </a:endParaRPr>
            </a:p>
          </p:txBody>
        </p:sp>
        <p:sp>
          <p:nvSpPr>
            <p:cNvPr id="14" name="TextBox 13"/>
            <p:cNvSpPr txBox="1"/>
            <p:nvPr/>
          </p:nvSpPr>
          <p:spPr>
            <a:xfrm>
              <a:off x="6760565" y="1201321"/>
              <a:ext cx="2295995" cy="768872"/>
            </a:xfrm>
            <a:prstGeom prst="rect">
              <a:avLst/>
            </a:prstGeom>
            <a:solidFill>
              <a:schemeClr val="bg1"/>
            </a:solidFill>
          </p:spPr>
          <p:txBody>
            <a:bodyPr wrap="square" rtlCol="0" anchor="ctr" anchorCtr="0">
              <a:noAutofit/>
            </a:bodyPr>
            <a:lstStyle/>
            <a:p>
              <a:pPr algn="ctr"/>
              <a:r>
                <a:rPr lang="en-NZ" sz="1600" b="1" dirty="0" smtClean="0">
                  <a:solidFill>
                    <a:schemeClr val="tx1">
                      <a:lumMod val="65000"/>
                      <a:lumOff val="35000"/>
                    </a:schemeClr>
                  </a:solidFill>
                  <a:latin typeface="Comic Sans MS" panose="030F0702030302020204" pitchFamily="66" charset="0"/>
                </a:rPr>
                <a:t>WHY DO I HAVE TO PRESENT THIS?</a:t>
              </a:r>
              <a:endParaRPr lang="en-NZ" sz="1600" b="1" dirty="0">
                <a:solidFill>
                  <a:schemeClr val="tx1">
                    <a:lumMod val="65000"/>
                    <a:lumOff val="35000"/>
                  </a:schemeClr>
                </a:solidFill>
                <a:latin typeface="Comic Sans MS" panose="030F0702030302020204" pitchFamily="66" charset="0"/>
              </a:endParaRPr>
            </a:p>
          </p:txBody>
        </p:sp>
      </p:grpSp>
    </p:spTree>
    <p:extLst>
      <p:ext uri="{BB962C8B-B14F-4D97-AF65-F5344CB8AC3E}">
        <p14:creationId xmlns:p14="http://schemas.microsoft.com/office/powerpoint/2010/main" val="25556734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With Special Guest Stars</a:t>
            </a:r>
            <a:endParaRPr lang="en-AU"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9250" y="3926676"/>
            <a:ext cx="4824122" cy="293132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8263" y="3816941"/>
            <a:ext cx="3011458" cy="2880525"/>
          </a:xfrm>
          <a:prstGeom prst="rect">
            <a:avLst/>
          </a:prstGeom>
        </p:spPr>
      </p:pic>
      <p:pic>
        <p:nvPicPr>
          <p:cNvPr id="1026" name="Picture 2" descr="Image result for african penguin"/>
          <p:cNvPicPr>
            <a:picLocks noChangeAspect="1" noChangeArrowheads="1"/>
          </p:cNvPicPr>
          <p:nvPr/>
        </p:nvPicPr>
        <p:blipFill rotWithShape="1">
          <a:blip r:embed="rId4">
            <a:extLst>
              <a:ext uri="{28A0092B-C50C-407E-A947-70E740481C1C}">
                <a14:useLocalDpi xmlns:a14="http://schemas.microsoft.com/office/drawing/2010/main" val="0"/>
              </a:ext>
            </a:extLst>
          </a:blip>
          <a:srcRect l="20667" r="16681"/>
          <a:stretch/>
        </p:blipFill>
        <p:spPr bwMode="auto">
          <a:xfrm>
            <a:off x="418762" y="1540217"/>
            <a:ext cx="3400884" cy="36149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2989" y="365125"/>
            <a:ext cx="5639011" cy="3190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1967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Focus of the review</a:t>
            </a:r>
            <a:endParaRPr lang="en-AU" dirty="0"/>
          </a:p>
        </p:txBody>
      </p:sp>
      <p:sp>
        <p:nvSpPr>
          <p:cNvPr id="3" name="Content Placeholder 2"/>
          <p:cNvSpPr>
            <a:spLocks noGrp="1"/>
          </p:cNvSpPr>
          <p:nvPr>
            <p:ph idx="1"/>
          </p:nvPr>
        </p:nvSpPr>
        <p:spPr>
          <a:xfrm>
            <a:off x="838200" y="1825625"/>
            <a:ext cx="10515600" cy="4787210"/>
          </a:xfrm>
        </p:spPr>
        <p:txBody>
          <a:bodyPr>
            <a:normAutofit lnSpcReduction="10000"/>
          </a:bodyPr>
          <a:lstStyle/>
          <a:p>
            <a:pPr marL="0" indent="0">
              <a:buNone/>
            </a:pPr>
            <a:r>
              <a:rPr lang="en-AU" dirty="0" smtClean="0"/>
              <a:t>1. Penguins</a:t>
            </a:r>
          </a:p>
          <a:p>
            <a:pPr marL="0" indent="0">
              <a:buNone/>
            </a:pPr>
            <a:endParaRPr lang="en-AU" sz="1100" dirty="0" smtClean="0"/>
          </a:p>
          <a:p>
            <a:r>
              <a:rPr lang="en-AU" dirty="0" smtClean="0"/>
              <a:t>Island closures</a:t>
            </a:r>
            <a:endParaRPr lang="en-AU" dirty="0"/>
          </a:p>
          <a:p>
            <a:pPr lvl="1"/>
            <a:r>
              <a:rPr lang="en-AU" dirty="0" smtClean="0"/>
              <a:t>Advise on aspects of the power analyses undertaken following last </a:t>
            </a:r>
            <a:r>
              <a:rPr lang="en-AU" dirty="0" smtClean="0"/>
              <a:t>year’s </a:t>
            </a:r>
            <a:r>
              <a:rPr lang="en-AU" dirty="0" smtClean="0"/>
              <a:t>IWS</a:t>
            </a:r>
          </a:p>
          <a:p>
            <a:pPr lvl="1"/>
            <a:r>
              <a:rPr lang="en-AU" dirty="0" smtClean="0"/>
              <a:t>Advise on implications of these analyses with respect to potential recommendations on the continuation of the island closures</a:t>
            </a:r>
          </a:p>
          <a:p>
            <a:pPr lvl="1"/>
            <a:r>
              <a:rPr lang="en-AU" dirty="0" smtClean="0"/>
              <a:t>Comment on the aggregated versus non-aggregated assessment analyses</a:t>
            </a:r>
          </a:p>
          <a:p>
            <a:pPr lvl="1"/>
            <a:r>
              <a:rPr lang="en-AU" dirty="0"/>
              <a:t>Recommend future research priorities</a:t>
            </a:r>
          </a:p>
          <a:p>
            <a:pPr lvl="1"/>
            <a:endParaRPr lang="en-AU" sz="1100" dirty="0" smtClean="0"/>
          </a:p>
          <a:p>
            <a:r>
              <a:rPr lang="en-AU" dirty="0" smtClean="0"/>
              <a:t>Pressure model</a:t>
            </a:r>
          </a:p>
          <a:p>
            <a:pPr lvl="1"/>
            <a:r>
              <a:rPr lang="en-AU" dirty="0" smtClean="0"/>
              <a:t>Advise on the utility of the penguin pressure model to inform management decisions</a:t>
            </a:r>
          </a:p>
          <a:p>
            <a:pPr lvl="1"/>
            <a:r>
              <a:rPr lang="en-AU" dirty="0" smtClean="0"/>
              <a:t>Recommend </a:t>
            </a:r>
            <a:r>
              <a:rPr lang="en-AU" dirty="0"/>
              <a:t>future research priorities</a:t>
            </a:r>
          </a:p>
          <a:p>
            <a:pPr lvl="1"/>
            <a:endParaRPr lang="en-AU" dirty="0" smtClean="0"/>
          </a:p>
          <a:p>
            <a:pPr lvl="1"/>
            <a:endParaRPr lang="en-AU" dirty="0" smtClean="0"/>
          </a:p>
          <a:p>
            <a:pPr lvl="1"/>
            <a:endParaRPr lang="en-AU" dirty="0" smtClean="0"/>
          </a:p>
          <a:p>
            <a:pPr lvl="1"/>
            <a:endParaRPr lang="en-AU" dirty="0" smtClean="0"/>
          </a:p>
          <a:p>
            <a:pPr lvl="1"/>
            <a:endParaRPr lang="en-AU" dirty="0"/>
          </a:p>
        </p:txBody>
      </p:sp>
      <p:sp>
        <p:nvSpPr>
          <p:cNvPr id="5" name="AutoShape 4" descr="Image result for african penguin"/>
          <p:cNvSpPr>
            <a:spLocks noChangeAspect="1" noChangeArrowheads="1"/>
          </p:cNvSpPr>
          <p:nvPr/>
        </p:nvSpPr>
        <p:spPr bwMode="auto">
          <a:xfrm>
            <a:off x="155575" y="-1570038"/>
            <a:ext cx="7810500" cy="3276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6" name="Picture 5"/>
          <p:cNvPicPr>
            <a:picLocks noChangeAspect="1"/>
          </p:cNvPicPr>
          <p:nvPr/>
        </p:nvPicPr>
        <p:blipFill>
          <a:blip r:embed="rId2"/>
          <a:stretch>
            <a:fillRect/>
          </a:stretch>
        </p:blipFill>
        <p:spPr>
          <a:xfrm>
            <a:off x="7120328" y="68262"/>
            <a:ext cx="4916097" cy="2064761"/>
          </a:xfrm>
          <a:prstGeom prst="rect">
            <a:avLst/>
          </a:prstGeom>
        </p:spPr>
      </p:pic>
    </p:spTree>
    <p:extLst>
      <p:ext uri="{BB962C8B-B14F-4D97-AF65-F5344CB8AC3E}">
        <p14:creationId xmlns:p14="http://schemas.microsoft.com/office/powerpoint/2010/main" val="1142603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Focus of the review</a:t>
            </a:r>
            <a:endParaRPr lang="en-AU" dirty="0"/>
          </a:p>
        </p:txBody>
      </p:sp>
      <p:sp>
        <p:nvSpPr>
          <p:cNvPr id="3" name="Content Placeholder 2"/>
          <p:cNvSpPr>
            <a:spLocks noGrp="1"/>
          </p:cNvSpPr>
          <p:nvPr>
            <p:ph idx="1"/>
          </p:nvPr>
        </p:nvSpPr>
        <p:spPr/>
        <p:txBody>
          <a:bodyPr>
            <a:normAutofit/>
          </a:bodyPr>
          <a:lstStyle/>
          <a:p>
            <a:pPr marL="0" indent="0">
              <a:buNone/>
            </a:pPr>
            <a:r>
              <a:rPr lang="en-AU" dirty="0" smtClean="0"/>
              <a:t>2. Hake</a:t>
            </a:r>
          </a:p>
          <a:p>
            <a:pPr marL="0" indent="0">
              <a:buNone/>
            </a:pPr>
            <a:endParaRPr lang="en-AU" sz="1000" dirty="0" smtClean="0"/>
          </a:p>
          <a:p>
            <a:r>
              <a:rPr lang="en-AU" dirty="0" smtClean="0"/>
              <a:t>Hake assessment</a:t>
            </a:r>
            <a:endParaRPr lang="en-AU" dirty="0"/>
          </a:p>
          <a:p>
            <a:pPr lvl="1"/>
            <a:r>
              <a:rPr lang="en-AU" dirty="0" smtClean="0"/>
              <a:t>Advise on the reliability of the assessment projections</a:t>
            </a:r>
          </a:p>
          <a:p>
            <a:pPr lvl="1"/>
            <a:r>
              <a:rPr lang="en-AU" dirty="0" smtClean="0"/>
              <a:t>Advise on the OMP </a:t>
            </a:r>
            <a:r>
              <a:rPr lang="en-AU" dirty="0" smtClean="0"/>
              <a:t>revision timing</a:t>
            </a:r>
            <a:endParaRPr lang="en-AU" dirty="0" smtClean="0"/>
          </a:p>
          <a:p>
            <a:pPr lvl="1"/>
            <a:endParaRPr lang="en-AU" sz="1000" dirty="0" smtClean="0"/>
          </a:p>
          <a:p>
            <a:r>
              <a:rPr lang="en-AU" dirty="0" smtClean="0"/>
              <a:t>Hake predation</a:t>
            </a:r>
          </a:p>
          <a:p>
            <a:pPr lvl="1"/>
            <a:r>
              <a:rPr lang="en-AU" dirty="0" smtClean="0"/>
              <a:t>Review the two predation models and recommend on future research priorities</a:t>
            </a:r>
            <a:endParaRPr lang="en-AU" dirty="0"/>
          </a:p>
          <a:p>
            <a:endParaRPr lang="en-AU" dirty="0" smtClean="0"/>
          </a:p>
          <a:p>
            <a:pPr lvl="1"/>
            <a:endParaRPr lang="en-AU" dirty="0"/>
          </a:p>
        </p:txBody>
      </p:sp>
      <p:pic>
        <p:nvPicPr>
          <p:cNvPr id="5122" name="Picture 2" descr="Image result for african ha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331" y="206115"/>
            <a:ext cx="6562569" cy="2579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9032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Focus of the review</a:t>
            </a:r>
            <a:endParaRPr lang="en-AU" dirty="0"/>
          </a:p>
        </p:txBody>
      </p:sp>
      <p:sp>
        <p:nvSpPr>
          <p:cNvPr id="3" name="Content Placeholder 2"/>
          <p:cNvSpPr>
            <a:spLocks noGrp="1"/>
          </p:cNvSpPr>
          <p:nvPr>
            <p:ph idx="1"/>
          </p:nvPr>
        </p:nvSpPr>
        <p:spPr>
          <a:xfrm>
            <a:off x="838200" y="1825625"/>
            <a:ext cx="10515600" cy="4787210"/>
          </a:xfrm>
        </p:spPr>
        <p:txBody>
          <a:bodyPr>
            <a:normAutofit fontScale="92500" lnSpcReduction="10000"/>
          </a:bodyPr>
          <a:lstStyle/>
          <a:p>
            <a:pPr marL="0" indent="0">
              <a:buNone/>
            </a:pPr>
            <a:r>
              <a:rPr lang="en-AU" dirty="0" smtClean="0"/>
              <a:t>3. Sardine</a:t>
            </a:r>
          </a:p>
          <a:p>
            <a:pPr marL="0" indent="0">
              <a:buNone/>
            </a:pPr>
            <a:endParaRPr lang="en-AU" sz="1100" dirty="0" smtClean="0"/>
          </a:p>
          <a:p>
            <a:r>
              <a:rPr lang="en-AU" dirty="0" smtClean="0"/>
              <a:t>Stock Structure</a:t>
            </a:r>
            <a:endParaRPr lang="en-AU" dirty="0"/>
          </a:p>
          <a:p>
            <a:pPr lvl="1"/>
            <a:r>
              <a:rPr lang="en-AU" dirty="0" smtClean="0"/>
              <a:t>Advise on aspects of alternative hypotheses of stock structure </a:t>
            </a:r>
          </a:p>
          <a:p>
            <a:pPr lvl="1"/>
            <a:r>
              <a:rPr lang="en-AU" dirty="0" smtClean="0"/>
              <a:t>Advise on implications of these hypotheses</a:t>
            </a:r>
          </a:p>
          <a:p>
            <a:pPr lvl="1"/>
            <a:r>
              <a:rPr lang="en-AU" dirty="0" smtClean="0"/>
              <a:t>Recommend future research priorities</a:t>
            </a:r>
          </a:p>
          <a:p>
            <a:pPr lvl="1"/>
            <a:endParaRPr lang="en-AU" sz="1100" dirty="0" smtClean="0"/>
          </a:p>
          <a:p>
            <a:r>
              <a:rPr lang="en-AU" dirty="0" smtClean="0"/>
              <a:t>Review the projection framework for OMP testing</a:t>
            </a:r>
          </a:p>
          <a:p>
            <a:pPr lvl="1"/>
            <a:r>
              <a:rPr lang="en-AU" dirty="0" smtClean="0"/>
              <a:t>Advise on movement </a:t>
            </a:r>
            <a:r>
              <a:rPr lang="en-AU" dirty="0" smtClean="0"/>
              <a:t>hypotheses</a:t>
            </a:r>
            <a:endParaRPr lang="en-AU" dirty="0" smtClean="0"/>
          </a:p>
          <a:p>
            <a:pPr lvl="1"/>
            <a:r>
              <a:rPr lang="en-AU" dirty="0" smtClean="0"/>
              <a:t>Advise on methods for projecting future recruitment</a:t>
            </a:r>
          </a:p>
          <a:p>
            <a:pPr lvl="1"/>
            <a:r>
              <a:rPr lang="en-AU" dirty="0" smtClean="0"/>
              <a:t>Comment on aspects of the OMP specifications</a:t>
            </a:r>
          </a:p>
          <a:p>
            <a:pPr lvl="1"/>
            <a:r>
              <a:rPr lang="en-AU" dirty="0" smtClean="0"/>
              <a:t>Advise on the appropriate risk specification</a:t>
            </a:r>
          </a:p>
          <a:p>
            <a:pPr lvl="1"/>
            <a:r>
              <a:rPr lang="en-AU" dirty="0"/>
              <a:t>Recommend future research priorities</a:t>
            </a:r>
          </a:p>
          <a:p>
            <a:pPr lvl="1"/>
            <a:endParaRPr lang="en-AU" dirty="0" smtClean="0"/>
          </a:p>
          <a:p>
            <a:pPr lvl="1"/>
            <a:endParaRPr lang="en-AU" dirty="0" smtClean="0"/>
          </a:p>
          <a:p>
            <a:pPr lvl="1"/>
            <a:endParaRPr lang="en-AU" dirty="0" smtClean="0"/>
          </a:p>
          <a:p>
            <a:pPr lvl="1"/>
            <a:endParaRPr lang="en-AU" dirty="0" smtClean="0"/>
          </a:p>
          <a:p>
            <a:pPr lvl="1"/>
            <a:endParaRPr lang="en-AU" dirty="0"/>
          </a:p>
        </p:txBody>
      </p:sp>
      <p:pic>
        <p:nvPicPr>
          <p:cNvPr id="6146" name="Picture 2" descr="Image result for african sardine"/>
          <p:cNvPicPr>
            <a:picLocks noChangeAspect="1" noChangeArrowheads="1"/>
          </p:cNvPicPr>
          <p:nvPr/>
        </p:nvPicPr>
        <p:blipFill rotWithShape="1">
          <a:blip r:embed="rId2">
            <a:extLst>
              <a:ext uri="{28A0092B-C50C-407E-A947-70E740481C1C}">
                <a14:useLocalDpi xmlns:a14="http://schemas.microsoft.com/office/drawing/2010/main" val="0"/>
              </a:ext>
            </a:extLst>
          </a:blip>
          <a:srcRect t="10722" b="24643"/>
          <a:stretch/>
        </p:blipFill>
        <p:spPr bwMode="auto">
          <a:xfrm>
            <a:off x="7555044" y="272009"/>
            <a:ext cx="4407160" cy="2174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4731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7538"/>
          </a:xfrm>
        </p:spPr>
        <p:txBody>
          <a:bodyPr/>
          <a:lstStyle/>
          <a:p>
            <a:r>
              <a:rPr lang="en-AU" dirty="0" smtClean="0"/>
              <a:t>Overall Comments</a:t>
            </a:r>
            <a:endParaRPr lang="en-AU" dirty="0"/>
          </a:p>
        </p:txBody>
      </p:sp>
      <p:sp>
        <p:nvSpPr>
          <p:cNvPr id="3" name="Content Placeholder 2"/>
          <p:cNvSpPr>
            <a:spLocks noGrp="1"/>
          </p:cNvSpPr>
          <p:nvPr>
            <p:ph idx="1"/>
          </p:nvPr>
        </p:nvSpPr>
        <p:spPr>
          <a:xfrm>
            <a:off x="838200" y="1458410"/>
            <a:ext cx="10515600" cy="5081286"/>
          </a:xfrm>
        </p:spPr>
        <p:txBody>
          <a:bodyPr>
            <a:normAutofit fontScale="92500" lnSpcReduction="10000"/>
          </a:bodyPr>
          <a:lstStyle/>
          <a:p>
            <a:r>
              <a:rPr lang="en-AU" dirty="0" smtClean="0"/>
              <a:t>As in previous reviews, the Panel was impressed with the quality of information presented</a:t>
            </a:r>
          </a:p>
          <a:p>
            <a:r>
              <a:rPr lang="en-AU" dirty="0" smtClean="0"/>
              <a:t>The Panel thanked the participants for their hard work preparing and presenting the workshop papers, for the extra analyses undertaken during the workshop, and for the informative input provided during discussions</a:t>
            </a:r>
          </a:p>
          <a:p>
            <a:r>
              <a:rPr lang="en-AU" dirty="0" smtClean="0"/>
              <a:t>The Panel encouraged continuing collaboration between university, industry, </a:t>
            </a:r>
            <a:r>
              <a:rPr lang="en-AU" dirty="0" err="1" smtClean="0"/>
              <a:t>eNGO</a:t>
            </a:r>
            <a:r>
              <a:rPr lang="en-AU" dirty="0" smtClean="0"/>
              <a:t>, and government researchers as a means to ensure best available data and analyses are used in decision making</a:t>
            </a:r>
          </a:p>
          <a:p>
            <a:r>
              <a:rPr lang="en-AU" dirty="0" smtClean="0"/>
              <a:t>The Panel noted that they would have benefited from “fishery descriptions” to provide an overview of the data in the papers to assist panel members in their review</a:t>
            </a:r>
          </a:p>
          <a:p>
            <a:r>
              <a:rPr lang="en-AU" dirty="0" smtClean="0"/>
              <a:t>The change to specific review questions is a constructive improvement to the review process as it helped to focus discussion.</a:t>
            </a:r>
            <a:endParaRPr lang="en-AU" dirty="0"/>
          </a:p>
        </p:txBody>
      </p:sp>
    </p:spTree>
    <p:extLst>
      <p:ext uri="{BB962C8B-B14F-4D97-AF65-F5344CB8AC3E}">
        <p14:creationId xmlns:p14="http://schemas.microsoft.com/office/powerpoint/2010/main" val="11374105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African Penguins</a:t>
            </a:r>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12571"/>
            <a:ext cx="9144000" cy="4245429"/>
          </a:xfrm>
          <a:prstGeom prst="rect">
            <a:avLst/>
          </a:prstGeom>
        </p:spPr>
      </p:pic>
      <p:pic>
        <p:nvPicPr>
          <p:cNvPr id="5" name="Picture 4"/>
          <p:cNvPicPr>
            <a:picLocks noChangeAspect="1"/>
          </p:cNvPicPr>
          <p:nvPr/>
        </p:nvPicPr>
        <p:blipFill>
          <a:blip r:embed="rId3"/>
          <a:stretch>
            <a:fillRect/>
          </a:stretch>
        </p:blipFill>
        <p:spPr>
          <a:xfrm>
            <a:off x="6392802" y="57331"/>
            <a:ext cx="5799198" cy="4019994"/>
          </a:xfrm>
          <a:prstGeom prst="rect">
            <a:avLst/>
          </a:prstGeom>
        </p:spPr>
      </p:pic>
      <p:sp>
        <p:nvSpPr>
          <p:cNvPr id="6" name="TextBox 5"/>
          <p:cNvSpPr txBox="1"/>
          <p:nvPr/>
        </p:nvSpPr>
        <p:spPr>
          <a:xfrm>
            <a:off x="9679577" y="4650377"/>
            <a:ext cx="1515223" cy="369332"/>
          </a:xfrm>
          <a:prstGeom prst="rect">
            <a:avLst/>
          </a:prstGeom>
          <a:noFill/>
        </p:spPr>
        <p:txBody>
          <a:bodyPr wrap="none" rtlCol="0">
            <a:spAutoFit/>
          </a:bodyPr>
          <a:lstStyle/>
          <a:p>
            <a:r>
              <a:rPr lang="en-AU" dirty="0" smtClean="0"/>
              <a:t>Robben Island</a:t>
            </a:r>
            <a:endParaRPr lang="en-AU" dirty="0"/>
          </a:p>
        </p:txBody>
      </p:sp>
    </p:spTree>
    <p:extLst>
      <p:ext uri="{BB962C8B-B14F-4D97-AF65-F5344CB8AC3E}">
        <p14:creationId xmlns:p14="http://schemas.microsoft.com/office/powerpoint/2010/main" val="36997146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463</TotalTime>
  <Words>1503</Words>
  <Application>Microsoft Office PowerPoint</Application>
  <PresentationFormat>Widescreen</PresentationFormat>
  <Paragraphs>264</Paragraphs>
  <Slides>25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Comic Sans MS</vt:lpstr>
      <vt:lpstr>Symbol</vt:lpstr>
      <vt:lpstr>Times New Roman</vt:lpstr>
      <vt:lpstr>Office Theme</vt:lpstr>
      <vt:lpstr>INTERNATIONAL REVIEW PANEL REPORT FOR THE 2016 INTERNATIONAL FISHERIES STOCK ASSESSMENT WORKSHOP</vt:lpstr>
      <vt:lpstr>The Panel</vt:lpstr>
      <vt:lpstr>The  2016 IWS Panel</vt:lpstr>
      <vt:lpstr>With Special Guest Stars</vt:lpstr>
      <vt:lpstr>Focus of the review</vt:lpstr>
      <vt:lpstr>Focus of the review</vt:lpstr>
      <vt:lpstr>Focus of the review</vt:lpstr>
      <vt:lpstr>Overall Comments</vt:lpstr>
      <vt:lpstr>African Penguins</vt:lpstr>
      <vt:lpstr>Background</vt:lpstr>
      <vt:lpstr>PowerPoint Presentation</vt:lpstr>
      <vt:lpstr>Detection of closure effect</vt:lpstr>
      <vt:lpstr>PowerPoint Presentation</vt:lpstr>
      <vt:lpstr>Detection of closure effect</vt:lpstr>
      <vt:lpstr>The Penguin Pressure model</vt:lpstr>
      <vt:lpstr>The Penguin Pressure model</vt:lpstr>
      <vt:lpstr>Hake assessment</vt:lpstr>
      <vt:lpstr>Hake predation</vt:lpstr>
      <vt:lpstr>Hake predation</vt:lpstr>
      <vt:lpstr>Sardine - stock structure</vt:lpstr>
      <vt:lpstr>Sardine - projection framework for OMP testing </vt:lpstr>
      <vt:lpstr>Sardine - stock structure and movement</vt:lpstr>
      <vt:lpstr>Questions?</vt:lpstr>
      <vt:lpstr>PowerPoint Presentation</vt:lpstr>
      <vt:lpstr>PowerPoint Presentation</vt:lpstr>
    </vt:vector>
  </TitlesOfParts>
  <Company>CSIRO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Punt, Andre (O&amp;A, Hobart)</dc:creator>
  <cp:lastModifiedBy>Andre Punt</cp:lastModifiedBy>
  <cp:revision>57</cp:revision>
  <dcterms:created xsi:type="dcterms:W3CDTF">2015-12-03T13:56:58Z</dcterms:created>
  <dcterms:modified xsi:type="dcterms:W3CDTF">2016-12-02T11:30:55Z</dcterms:modified>
</cp:coreProperties>
</file>