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530" r:id="rId3"/>
    <p:sldId id="552" r:id="rId4"/>
    <p:sldId id="553" r:id="rId5"/>
    <p:sldId id="563" r:id="rId6"/>
    <p:sldId id="518" r:id="rId7"/>
    <p:sldId id="555" r:id="rId8"/>
    <p:sldId id="556" r:id="rId9"/>
    <p:sldId id="557" r:id="rId10"/>
    <p:sldId id="560" r:id="rId11"/>
    <p:sldId id="565" r:id="rId12"/>
    <p:sldId id="564" r:id="rId13"/>
    <p:sldId id="558" r:id="rId14"/>
    <p:sldId id="561" r:id="rId15"/>
    <p:sldId id="545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F52B"/>
    <a:srgbClr val="FBE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>
        <p:scale>
          <a:sx n="60" d="100"/>
          <a:sy n="60" d="100"/>
        </p:scale>
        <p:origin x="-1470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651B4-26F2-4E1C-B47E-C1C3382D512C}" type="datetimeFigureOut">
              <a:rPr lang="en-ZA" smtClean="0"/>
              <a:t>2017/11/24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55F8B-EAB7-4B77-82CF-12B780B415C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162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CC1AE-BC22-472E-A470-D56A139B51F1}" type="datetimeFigureOut">
              <a:rPr lang="de-DE" smtClean="0"/>
              <a:pPr/>
              <a:t>24.11.2017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0429-D7C3-4741-B2CB-51031070934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386" y="548680"/>
            <a:ext cx="8892480" cy="2276872"/>
          </a:xfrm>
        </p:spPr>
        <p:txBody>
          <a:bodyPr>
            <a:noAutofit/>
          </a:bodyPr>
          <a:lstStyle/>
          <a:p>
            <a:r>
              <a:rPr lang="en-GB" sz="3200" b="1" dirty="0"/>
              <a:t>JABBA-Select: Performance evaluation of JABBA-Select against and an age-structured simulator and estimation model </a:t>
            </a:r>
            <a:r>
              <a:rPr lang="en-ZA" sz="3200" dirty="0"/>
              <a:t/>
            </a:r>
            <a:br>
              <a:rPr lang="en-ZA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800" dirty="0" smtClean="0"/>
              <a:t>Henning Winker*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MARAM International Stock Assessment Workshop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2017</a:t>
            </a:r>
            <a:endParaRPr lang="de-DE" sz="3200" dirty="0"/>
          </a:p>
        </p:txBody>
      </p:sp>
      <p:sp>
        <p:nvSpPr>
          <p:cNvPr id="141314" name="AutoShape 2" descr="http://www.capeaction.org.za/uploads/article/WWFlogo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SEEC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349" y="5917376"/>
            <a:ext cx="3861505" cy="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bs.twimg.com/profile_images/529643315658907649/9DozlWJG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8" y="5555990"/>
            <a:ext cx="1302010" cy="130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Work\DAFF_admin\DAFF LOGO 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645024"/>
            <a:ext cx="5244524" cy="175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67790"/>
            <a:ext cx="325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000" dirty="0" smtClean="0"/>
              <a:t>*Henning.winker@gmail.com</a:t>
            </a:r>
            <a:endParaRPr lang="en-ZA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99" y="968003"/>
            <a:ext cx="8438581" cy="534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79348"/>
            <a:ext cx="493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800" dirty="0" smtClean="0"/>
              <a:t>Control OM to EM base-case run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29168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7" name="Picture 3" descr="C:\Work\Research\StockAssessmentWorkshop2017\Linefish_P1\JABBAselect_sims\EM2_f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86305"/>
            <a:ext cx="35084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Example run inspection</a:t>
            </a:r>
            <a:endParaRPr lang="en-ZA" dirty="0"/>
          </a:p>
        </p:txBody>
      </p:sp>
      <p:pic>
        <p:nvPicPr>
          <p:cNvPr id="267266" name="Picture 2" descr="C:\Work\Research\StockAssessmentWorkshop2017\Linefish_P1\JABBAselect_sims\EM2_bi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13" y="3894937"/>
            <a:ext cx="35084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1698" y="786825"/>
            <a:ext cx="86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BASPM</a:t>
            </a:r>
            <a:endParaRPr lang="en-ZA" dirty="0"/>
          </a:p>
        </p:txBody>
      </p:sp>
      <p:pic>
        <p:nvPicPr>
          <p:cNvPr id="267268" name="Picture 4" descr="C:\Work\Research\StockAssessmentWorkshop2017\Linefish_P1\JABBAselect_sims\EM1_example_r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3056"/>
            <a:ext cx="35084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69" name="Picture 5" descr="C:\Work\Research\StockAssessmentWorkshop2017\Linefish_P1\JABBAselect_sims\EM1_example_f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3056"/>
            <a:ext cx="35084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7270" name="Picture 6" descr="C:\Work\Research\StockAssessmentWorkshop2017\Linefish_P1\JABBAselect_sims\EM1_example_ru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89040"/>
            <a:ext cx="350848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3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09872"/>
            <a:ext cx="8784975" cy="563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81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-27384"/>
            <a:ext cx="5097685" cy="703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39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06" y="507398"/>
            <a:ext cx="8820472" cy="6792908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JABBA-Select </a:t>
            </a:r>
            <a:r>
              <a:rPr lang="en-GB" dirty="0"/>
              <a:t>performed better than the BASPM in terms of the adequate representation of uncertainty and robustness to input prior misspecifications</a:t>
            </a:r>
            <a:r>
              <a:rPr lang="en-GB" dirty="0" smtClean="0"/>
              <a:t>. </a:t>
            </a:r>
            <a:r>
              <a:rPr lang="en-GB" dirty="0"/>
              <a:t>` </a:t>
            </a:r>
            <a:endParaRPr lang="en-GB" dirty="0" smtClean="0"/>
          </a:p>
          <a:p>
            <a:pPr lvl="0"/>
            <a:endParaRPr lang="en-ZA" dirty="0"/>
          </a:p>
          <a:p>
            <a:pPr lvl="0"/>
            <a:r>
              <a:rPr lang="en-GB" dirty="0" smtClean="0"/>
              <a:t>JABBA-Select </a:t>
            </a:r>
            <a:r>
              <a:rPr lang="en-GB" dirty="0"/>
              <a:t>was able to approximate selectivity-depend reference points   </a:t>
            </a:r>
            <a:r>
              <a:rPr lang="en-US" i="1" dirty="0"/>
              <a:t>H</a:t>
            </a:r>
            <a:r>
              <a:rPr lang="en-US" i="1" baseline="-25000" dirty="0"/>
              <a:t>40,s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i="1" baseline="-25000" dirty="0"/>
              <a:t>40,s</a:t>
            </a:r>
            <a:r>
              <a:rPr lang="en-US" i="1" dirty="0"/>
              <a:t> </a:t>
            </a:r>
            <a:r>
              <a:rPr lang="en-US" dirty="0"/>
              <a:t>and to separate the absolute quantity of </a:t>
            </a:r>
            <a:r>
              <a:rPr lang="en-US" i="1" dirty="0"/>
              <a:t>SB</a:t>
            </a:r>
            <a:r>
              <a:rPr lang="en-US" i="1" baseline="-25000" dirty="0"/>
              <a:t>40</a:t>
            </a:r>
            <a:r>
              <a:rPr lang="en-US" i="1" dirty="0"/>
              <a:t> </a:t>
            </a:r>
            <a:r>
              <a:rPr lang="en-US" dirty="0"/>
              <a:t>from the biomass aggregated abundance information</a:t>
            </a:r>
            <a:r>
              <a:rPr lang="en-US" dirty="0" smtClean="0"/>
              <a:t>. This could assist to make ASM and SPM stock status results more comparable.  </a:t>
            </a:r>
            <a:endParaRPr lang="en-ZA" dirty="0"/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The </a:t>
            </a:r>
            <a:r>
              <a:rPr lang="en-GB" dirty="0"/>
              <a:t>better performance of the JABBA-Select base-case </a:t>
            </a:r>
            <a:r>
              <a:rPr lang="en-GB" dirty="0" smtClean="0"/>
              <a:t>may </a:t>
            </a:r>
            <a:r>
              <a:rPr lang="en-GB" dirty="0"/>
              <a:t>partially attributed to the advantage of accounting for process error in the JABBA-Select, versus the assumption of deterministic recruitment in the BASPM</a:t>
            </a:r>
            <a:r>
              <a:rPr lang="en-GB" dirty="0" smtClean="0"/>
              <a:t>.</a:t>
            </a:r>
          </a:p>
          <a:p>
            <a:pPr lvl="0"/>
            <a:endParaRPr lang="en-ZA" dirty="0"/>
          </a:p>
          <a:p>
            <a:pPr lvl="0"/>
            <a:r>
              <a:rPr lang="en-GB" dirty="0"/>
              <a:t>The results of this simulation experiment reiterate the difficulties of estimating the key parameters </a:t>
            </a:r>
            <a:r>
              <a:rPr lang="en-GB" i="1" dirty="0"/>
              <a:t>M</a:t>
            </a:r>
            <a:r>
              <a:rPr lang="en-GB" dirty="0"/>
              <a:t> and </a:t>
            </a:r>
            <a:r>
              <a:rPr lang="en-GB" i="1" dirty="0"/>
              <a:t>h</a:t>
            </a:r>
            <a:r>
              <a:rPr lang="en-GB" dirty="0"/>
              <a:t> and related FRPs in data-limited age-structured </a:t>
            </a:r>
            <a:r>
              <a:rPr lang="en-GB" dirty="0" smtClean="0"/>
              <a:t>assessments</a:t>
            </a:r>
          </a:p>
          <a:p>
            <a:pPr lvl="0"/>
            <a:endParaRPr lang="en-GB" dirty="0" smtClean="0"/>
          </a:p>
          <a:p>
            <a:pPr lvl="0"/>
            <a:r>
              <a:rPr lang="en-GB" dirty="0" smtClean="0"/>
              <a:t>JABBA-Select </a:t>
            </a:r>
            <a:r>
              <a:rPr lang="en-GB" dirty="0"/>
              <a:t>can provide a more parsimonious solution than conventional ASPMs in similar situations by providing a means to better account process and parameter uncertainty</a:t>
            </a:r>
            <a:r>
              <a:rPr lang="en-GB" dirty="0" smtClean="0"/>
              <a:t>.</a:t>
            </a:r>
            <a:endParaRPr lang="en-ZA" dirty="0"/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0"/>
            <a:ext cx="3487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3200" dirty="0" smtClean="0"/>
              <a:t>Concluding remarks</a:t>
            </a:r>
            <a:endParaRPr lang="en-ZA" sz="3200" dirty="0"/>
          </a:p>
        </p:txBody>
      </p:sp>
    </p:spTree>
    <p:extLst>
      <p:ext uri="{BB962C8B-B14F-4D97-AF65-F5344CB8AC3E}">
        <p14:creationId xmlns:p14="http://schemas.microsoft.com/office/powerpoint/2010/main" val="420761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815"/>
            <a:ext cx="8388424" cy="66771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5902468"/>
            <a:ext cx="6408712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4400" dirty="0" smtClean="0"/>
              <a:t>The End Part II…Thank you</a:t>
            </a:r>
            <a:endParaRPr lang="en-ZA" sz="4400" dirty="0"/>
          </a:p>
        </p:txBody>
      </p:sp>
    </p:spTree>
    <p:extLst>
      <p:ext uri="{BB962C8B-B14F-4D97-AF65-F5344CB8AC3E}">
        <p14:creationId xmlns:p14="http://schemas.microsoft.com/office/powerpoint/2010/main" val="21279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Simulation experiment</a:t>
            </a:r>
            <a:endParaRPr lang="en-ZA" dirty="0"/>
          </a:p>
        </p:txBody>
      </p:sp>
      <p:pic>
        <p:nvPicPr>
          <p:cNvPr id="30" name="Picture 29"/>
          <p:cNvPicPr/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7129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Simulation experiment</a:t>
            </a:r>
            <a:endParaRPr lang="en-ZA" dirty="0"/>
          </a:p>
        </p:txBody>
      </p:sp>
      <p:sp>
        <p:nvSpPr>
          <p:cNvPr id="2" name="Rectangle 1"/>
          <p:cNvSpPr/>
          <p:nvPr/>
        </p:nvSpPr>
        <p:spPr>
          <a:xfrm>
            <a:off x="467544" y="1196751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The simulation follows four general steps:</a:t>
            </a:r>
            <a:endParaRPr lang="en-ZA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Development of the OM, and use of the OM to generate datasets. Resulting parameter estimates from the OM are taken as the ‘true' values for the simulation</a:t>
            </a:r>
            <a:r>
              <a:rPr lang="en-GB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ZA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The estimation models (EMs) are fit to each generated dataset</a:t>
            </a:r>
            <a:r>
              <a:rPr lang="en-GB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ZA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Estimates of relevant quantities from each EM are compared with their “true” values</a:t>
            </a:r>
            <a:r>
              <a:rPr lang="en-GB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endParaRPr lang="en-ZA" sz="2400" dirty="0"/>
          </a:p>
          <a:p>
            <a:pPr marL="457200" lvl="0" indent="-457200">
              <a:buFont typeface="+mj-lt"/>
              <a:buAutoNum type="arabicPeriod"/>
            </a:pPr>
            <a:r>
              <a:rPr lang="en-GB" sz="2400" dirty="0"/>
              <a:t>Performance evaluation of EMs against the simulated (known) stock status values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9246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Operating Model for silver </a:t>
            </a:r>
            <a:r>
              <a:rPr lang="en-ZA" dirty="0" err="1" smtClean="0"/>
              <a:t>kob</a:t>
            </a:r>
            <a:endParaRPr lang="en-ZA" dirty="0"/>
          </a:p>
        </p:txBody>
      </p:sp>
      <p:pic>
        <p:nvPicPr>
          <p:cNvPr id="4" name="Picture 3" descr="C:\Work\Research\MS_BSPSP\Code_figures\SIM_illustration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20688"/>
            <a:ext cx="503301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Image result for Silver ko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505" y="845905"/>
            <a:ext cx="1727498" cy="71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8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ZA" dirty="0" smtClean="0"/>
              <a:t>Scenarios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ZA" sz="3100" dirty="0" smtClean="0"/>
              <a:t>Base-Case: All input parameters correctly specified</a:t>
            </a:r>
          </a:p>
          <a:p>
            <a:pPr marL="914400" lvl="1" indent="-514350"/>
            <a:r>
              <a:rPr lang="en-ZA" sz="2600" dirty="0"/>
              <a:t>JABBA-Select: priors for </a:t>
            </a:r>
            <a:r>
              <a:rPr lang="en-ZA" sz="2600" i="1" dirty="0"/>
              <a:t>HMSY </a:t>
            </a:r>
            <a:r>
              <a:rPr lang="en-ZA" sz="2600" dirty="0"/>
              <a:t>and </a:t>
            </a:r>
            <a:r>
              <a:rPr lang="en-ZA" sz="2600" i="1" dirty="0"/>
              <a:t>m </a:t>
            </a:r>
            <a:r>
              <a:rPr lang="en-ZA" sz="2600" dirty="0"/>
              <a:t>from random deviates of </a:t>
            </a:r>
            <a:r>
              <a:rPr lang="en-ZA" sz="2600" i="1" dirty="0"/>
              <a:t>M </a:t>
            </a:r>
            <a:r>
              <a:rPr lang="en-ZA" sz="2600" dirty="0"/>
              <a:t>and </a:t>
            </a:r>
            <a:r>
              <a:rPr lang="en-ZA" sz="2600" i="1" dirty="0"/>
              <a:t>h</a:t>
            </a:r>
            <a:r>
              <a:rPr lang="en-ZA" sz="2600" dirty="0"/>
              <a:t>  </a:t>
            </a:r>
          </a:p>
          <a:p>
            <a:pPr marL="914400" lvl="1" indent="-514350"/>
            <a:r>
              <a:rPr lang="en-ZA" sz="2600" dirty="0"/>
              <a:t>BASPM: M prior and </a:t>
            </a:r>
            <a:r>
              <a:rPr lang="en-ZA" sz="2600" i="1" dirty="0"/>
              <a:t>h </a:t>
            </a:r>
            <a:r>
              <a:rPr lang="en-ZA" sz="2600" dirty="0"/>
              <a:t>fixed</a:t>
            </a:r>
            <a:r>
              <a:rPr lang="en-ZA" sz="26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100" dirty="0" smtClean="0"/>
              <a:t>‘how </a:t>
            </a:r>
            <a:r>
              <a:rPr lang="en-ZA" sz="3100" i="1" dirty="0" smtClean="0"/>
              <a:t>M</a:t>
            </a:r>
            <a:r>
              <a:rPr lang="en-ZA" sz="3100" dirty="0" smtClean="0"/>
              <a:t>’: natural mortality </a:t>
            </a:r>
            <a:r>
              <a:rPr lang="en-ZA" sz="3100" i="1" dirty="0" smtClean="0"/>
              <a:t>M</a:t>
            </a:r>
            <a:r>
              <a:rPr lang="en-ZA" sz="3100" dirty="0" smtClean="0"/>
              <a:t> </a:t>
            </a:r>
            <a:r>
              <a:rPr lang="en-ZA" sz="3100" dirty="0" err="1" smtClean="0"/>
              <a:t>misspecified</a:t>
            </a:r>
            <a:r>
              <a:rPr lang="en-ZA" sz="3100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ZA" sz="3100" dirty="0" smtClean="0"/>
              <a:t>‘high </a:t>
            </a:r>
            <a:r>
              <a:rPr lang="en-ZA" sz="3100" i="1" dirty="0"/>
              <a:t>M</a:t>
            </a:r>
            <a:r>
              <a:rPr lang="en-ZA" sz="3100" dirty="0" smtClean="0"/>
              <a:t>’: </a:t>
            </a:r>
            <a:r>
              <a:rPr lang="en-ZA" sz="3100" dirty="0"/>
              <a:t>natural mortality </a:t>
            </a:r>
            <a:r>
              <a:rPr lang="en-ZA" sz="3100" i="1" dirty="0"/>
              <a:t>M</a:t>
            </a:r>
            <a:r>
              <a:rPr lang="en-ZA" sz="3100" dirty="0"/>
              <a:t> </a:t>
            </a:r>
            <a:r>
              <a:rPr lang="en-ZA" sz="3100" dirty="0" err="1"/>
              <a:t>misspecified</a:t>
            </a:r>
            <a:endParaRPr lang="en-ZA" sz="3100" dirty="0" smtClean="0"/>
          </a:p>
          <a:p>
            <a:pPr marL="514350" indent="-514350">
              <a:buFont typeface="+mj-lt"/>
              <a:buAutoNum type="arabicPeriod"/>
            </a:pPr>
            <a:r>
              <a:rPr lang="en-ZA" sz="3100" dirty="0" smtClean="0"/>
              <a:t>‘low </a:t>
            </a:r>
            <a:r>
              <a:rPr lang="en-ZA" sz="3100" i="1" dirty="0"/>
              <a:t>h</a:t>
            </a:r>
            <a:r>
              <a:rPr lang="en-ZA" sz="3100" dirty="0" smtClean="0"/>
              <a:t>’: ‘steepness’ </a:t>
            </a:r>
            <a:r>
              <a:rPr lang="en-ZA" sz="3100" i="1" dirty="0" smtClean="0"/>
              <a:t>h</a:t>
            </a:r>
            <a:r>
              <a:rPr lang="en-ZA" sz="3100" dirty="0" smtClean="0"/>
              <a:t> </a:t>
            </a:r>
            <a:r>
              <a:rPr lang="en-ZA" sz="3100" dirty="0" err="1"/>
              <a:t>misspecified</a:t>
            </a:r>
            <a:endParaRPr lang="en-ZA" sz="3100" dirty="0"/>
          </a:p>
          <a:p>
            <a:pPr marL="514350" indent="-514350">
              <a:buFont typeface="+mj-lt"/>
              <a:buAutoNum type="arabicPeriod"/>
            </a:pPr>
            <a:r>
              <a:rPr lang="en-ZA" sz="3100" dirty="0" smtClean="0"/>
              <a:t>‘high </a:t>
            </a:r>
            <a:r>
              <a:rPr lang="en-ZA" sz="3100" i="1" dirty="0" smtClean="0"/>
              <a:t>h</a:t>
            </a:r>
            <a:r>
              <a:rPr lang="en-ZA" sz="3100" dirty="0" smtClean="0"/>
              <a:t>’: </a:t>
            </a:r>
            <a:r>
              <a:rPr lang="en-ZA" sz="3100" dirty="0"/>
              <a:t>‘steepness’ </a:t>
            </a:r>
            <a:r>
              <a:rPr lang="en-ZA" sz="3100" i="1" dirty="0"/>
              <a:t>h</a:t>
            </a:r>
            <a:r>
              <a:rPr lang="en-ZA" sz="3100" dirty="0"/>
              <a:t> </a:t>
            </a:r>
            <a:r>
              <a:rPr lang="en-ZA" sz="3100" dirty="0" err="1" smtClean="0"/>
              <a:t>misspecified</a:t>
            </a:r>
            <a:endParaRPr lang="en-ZA" sz="3100" dirty="0" smtClean="0"/>
          </a:p>
          <a:p>
            <a:pPr marL="514350" indent="-514350">
              <a:buFont typeface="+mj-lt"/>
              <a:buAutoNum type="arabicPeriod"/>
            </a:pPr>
            <a:endParaRPr lang="en-ZA" sz="2400" dirty="0"/>
          </a:p>
          <a:p>
            <a:pPr marL="514350" indent="-514350">
              <a:buFont typeface="+mj-lt"/>
              <a:buAutoNum type="arabicPeriod"/>
            </a:pPr>
            <a:endParaRPr lang="en-ZA" sz="2400" dirty="0" smtClean="0"/>
          </a:p>
          <a:p>
            <a:pPr marL="914400" lvl="1" indent="-514350"/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330720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-30832"/>
            <a:ext cx="2608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</a:t>
            </a:r>
            <a:r>
              <a:rPr lang="en-GB" sz="2400" b="1" dirty="0" smtClean="0"/>
              <a:t>rior specifications</a:t>
            </a:r>
            <a:endParaRPr lang="en-ZA" sz="2400" dirty="0"/>
          </a:p>
        </p:txBody>
      </p:sp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98" y="430833"/>
            <a:ext cx="6173659" cy="680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7806"/>
            <a:ext cx="5153457" cy="6813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Work\Research\StockAssessmentWorkshop2017\Linefish_P1\JABBAselect_sims\JABBAselect_simDem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150398" cy="64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175317"/>
            <a:ext cx="38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JABBA-Select demo runs 1-10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1531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7482"/>
            <a:ext cx="7272808" cy="6414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56012" y="53980"/>
            <a:ext cx="3231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 smtClean="0"/>
              <a:t>Performance Evaluation 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50574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20197</TotalTime>
  <Words>338</Words>
  <Application>Microsoft Office PowerPoint</Application>
  <PresentationFormat>On-screen Show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JABBA-Select: Performance evaluation of JABBA-Select against and an age-structured simulator and estimation model   Henning Winker* MARAM International Stock Assessment Workshop 2017</vt:lpstr>
      <vt:lpstr>Simulation experiment</vt:lpstr>
      <vt:lpstr>Simulation experiment</vt:lpstr>
      <vt:lpstr>Operating Model for silver kob</vt:lpstr>
      <vt:lpstr>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run inspection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henning winker</dc:creator>
  <cp:lastModifiedBy>Henning Winker</cp:lastModifiedBy>
  <cp:revision>424</cp:revision>
  <dcterms:created xsi:type="dcterms:W3CDTF">2011-10-23T08:33:11Z</dcterms:created>
  <dcterms:modified xsi:type="dcterms:W3CDTF">2017-11-27T12:58:21Z</dcterms:modified>
</cp:coreProperties>
</file>