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8FF91-10E9-497B-88F4-9CFFA5ED14F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62F465E1-F7A1-420A-BD23-073DF4300A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BE87F49D-26C7-430A-9929-3F737113B00A}"/>
              </a:ext>
            </a:extLst>
          </p:cNvPr>
          <p:cNvSpPr>
            <a:spLocks noGrp="1"/>
          </p:cNvSpPr>
          <p:nvPr>
            <p:ph type="dt" sz="half" idx="10"/>
          </p:nvPr>
        </p:nvSpPr>
        <p:spPr/>
        <p:txBody>
          <a:bodyPr/>
          <a:lstStyle/>
          <a:p>
            <a:fld id="{D7A01465-9363-477F-A616-98C7FA90B11C}" type="datetimeFigureOut">
              <a:rPr lang="en-ZA" smtClean="0"/>
              <a:t>28 Nov 2017</a:t>
            </a:fld>
            <a:endParaRPr lang="en-ZA"/>
          </a:p>
        </p:txBody>
      </p:sp>
      <p:sp>
        <p:nvSpPr>
          <p:cNvPr id="5" name="Footer Placeholder 4">
            <a:extLst>
              <a:ext uri="{FF2B5EF4-FFF2-40B4-BE49-F238E27FC236}">
                <a16:creationId xmlns:a16="http://schemas.microsoft.com/office/drawing/2014/main" id="{258D627E-C754-4F84-A13D-4CD38E7B38E3}"/>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D7051442-4B6A-4D74-80BE-D89012DE6B96}"/>
              </a:ext>
            </a:extLst>
          </p:cNvPr>
          <p:cNvSpPr>
            <a:spLocks noGrp="1"/>
          </p:cNvSpPr>
          <p:nvPr>
            <p:ph type="sldNum" sz="quarter" idx="12"/>
          </p:nvPr>
        </p:nvSpPr>
        <p:spPr/>
        <p:txBody>
          <a:bodyPr/>
          <a:lstStyle/>
          <a:p>
            <a:fld id="{4F39F53C-31E1-495A-8053-4B974CE5FD01}" type="slidenum">
              <a:rPr lang="en-ZA" smtClean="0"/>
              <a:t>‹#›</a:t>
            </a:fld>
            <a:endParaRPr lang="en-ZA"/>
          </a:p>
        </p:txBody>
      </p:sp>
    </p:spTree>
    <p:extLst>
      <p:ext uri="{BB962C8B-B14F-4D97-AF65-F5344CB8AC3E}">
        <p14:creationId xmlns:p14="http://schemas.microsoft.com/office/powerpoint/2010/main" val="1086457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E7A68-309A-4759-945E-BEFA8C7BA4C3}"/>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576D5B37-05BE-49BE-9DA0-5E2C03306AE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4512FB78-BC28-48A2-A64B-F46C117FD6D3}"/>
              </a:ext>
            </a:extLst>
          </p:cNvPr>
          <p:cNvSpPr>
            <a:spLocks noGrp="1"/>
          </p:cNvSpPr>
          <p:nvPr>
            <p:ph type="dt" sz="half" idx="10"/>
          </p:nvPr>
        </p:nvSpPr>
        <p:spPr/>
        <p:txBody>
          <a:bodyPr/>
          <a:lstStyle/>
          <a:p>
            <a:fld id="{D7A01465-9363-477F-A616-98C7FA90B11C}" type="datetimeFigureOut">
              <a:rPr lang="en-ZA" smtClean="0"/>
              <a:t>28 Nov 2017</a:t>
            </a:fld>
            <a:endParaRPr lang="en-ZA"/>
          </a:p>
        </p:txBody>
      </p:sp>
      <p:sp>
        <p:nvSpPr>
          <p:cNvPr id="5" name="Footer Placeholder 4">
            <a:extLst>
              <a:ext uri="{FF2B5EF4-FFF2-40B4-BE49-F238E27FC236}">
                <a16:creationId xmlns:a16="http://schemas.microsoft.com/office/drawing/2014/main" id="{7D757D3A-86FA-4BEA-9543-675EE8DE9295}"/>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23095D92-DD40-461A-8564-4BDE71258A01}"/>
              </a:ext>
            </a:extLst>
          </p:cNvPr>
          <p:cNvSpPr>
            <a:spLocks noGrp="1"/>
          </p:cNvSpPr>
          <p:nvPr>
            <p:ph type="sldNum" sz="quarter" idx="12"/>
          </p:nvPr>
        </p:nvSpPr>
        <p:spPr/>
        <p:txBody>
          <a:bodyPr/>
          <a:lstStyle/>
          <a:p>
            <a:fld id="{4F39F53C-31E1-495A-8053-4B974CE5FD01}" type="slidenum">
              <a:rPr lang="en-ZA" smtClean="0"/>
              <a:t>‹#›</a:t>
            </a:fld>
            <a:endParaRPr lang="en-ZA"/>
          </a:p>
        </p:txBody>
      </p:sp>
    </p:spTree>
    <p:extLst>
      <p:ext uri="{BB962C8B-B14F-4D97-AF65-F5344CB8AC3E}">
        <p14:creationId xmlns:p14="http://schemas.microsoft.com/office/powerpoint/2010/main" val="131302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91812D-00B9-469A-A2C8-75D33414048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9E7DEC98-FD1D-4484-B282-3F5D84B8CAE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25FDDBFA-A329-453D-B1BA-98A3E00A0867}"/>
              </a:ext>
            </a:extLst>
          </p:cNvPr>
          <p:cNvSpPr>
            <a:spLocks noGrp="1"/>
          </p:cNvSpPr>
          <p:nvPr>
            <p:ph type="dt" sz="half" idx="10"/>
          </p:nvPr>
        </p:nvSpPr>
        <p:spPr/>
        <p:txBody>
          <a:bodyPr/>
          <a:lstStyle/>
          <a:p>
            <a:fld id="{D7A01465-9363-477F-A616-98C7FA90B11C}" type="datetimeFigureOut">
              <a:rPr lang="en-ZA" smtClean="0"/>
              <a:t>28 Nov 2017</a:t>
            </a:fld>
            <a:endParaRPr lang="en-ZA"/>
          </a:p>
        </p:txBody>
      </p:sp>
      <p:sp>
        <p:nvSpPr>
          <p:cNvPr id="5" name="Footer Placeholder 4">
            <a:extLst>
              <a:ext uri="{FF2B5EF4-FFF2-40B4-BE49-F238E27FC236}">
                <a16:creationId xmlns:a16="http://schemas.microsoft.com/office/drawing/2014/main" id="{3AB694D5-671E-4389-A934-52183C0622CB}"/>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B150A2DF-72F0-4777-901F-F0AE6A79C484}"/>
              </a:ext>
            </a:extLst>
          </p:cNvPr>
          <p:cNvSpPr>
            <a:spLocks noGrp="1"/>
          </p:cNvSpPr>
          <p:nvPr>
            <p:ph type="sldNum" sz="quarter" idx="12"/>
          </p:nvPr>
        </p:nvSpPr>
        <p:spPr/>
        <p:txBody>
          <a:bodyPr/>
          <a:lstStyle/>
          <a:p>
            <a:fld id="{4F39F53C-31E1-495A-8053-4B974CE5FD01}" type="slidenum">
              <a:rPr lang="en-ZA" smtClean="0"/>
              <a:t>‹#›</a:t>
            </a:fld>
            <a:endParaRPr lang="en-ZA"/>
          </a:p>
        </p:txBody>
      </p:sp>
    </p:spTree>
    <p:extLst>
      <p:ext uri="{BB962C8B-B14F-4D97-AF65-F5344CB8AC3E}">
        <p14:creationId xmlns:p14="http://schemas.microsoft.com/office/powerpoint/2010/main" val="3647787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55D77-C953-45FA-AA4D-E04D10C17772}"/>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5C6905F6-A25C-454D-BBE8-B1D69E3D6E2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EDA28B54-7FB9-44B6-A69F-E02DD078AF2C}"/>
              </a:ext>
            </a:extLst>
          </p:cNvPr>
          <p:cNvSpPr>
            <a:spLocks noGrp="1"/>
          </p:cNvSpPr>
          <p:nvPr>
            <p:ph type="dt" sz="half" idx="10"/>
          </p:nvPr>
        </p:nvSpPr>
        <p:spPr/>
        <p:txBody>
          <a:bodyPr/>
          <a:lstStyle/>
          <a:p>
            <a:fld id="{D7A01465-9363-477F-A616-98C7FA90B11C}" type="datetimeFigureOut">
              <a:rPr lang="en-ZA" smtClean="0"/>
              <a:t>28 Nov 2017</a:t>
            </a:fld>
            <a:endParaRPr lang="en-ZA"/>
          </a:p>
        </p:txBody>
      </p:sp>
      <p:sp>
        <p:nvSpPr>
          <p:cNvPr id="5" name="Footer Placeholder 4">
            <a:extLst>
              <a:ext uri="{FF2B5EF4-FFF2-40B4-BE49-F238E27FC236}">
                <a16:creationId xmlns:a16="http://schemas.microsoft.com/office/drawing/2014/main" id="{E1E354F0-48CF-4C06-BBCC-1D497CC9A85C}"/>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550E3B92-1DC3-40B2-AB9D-3530D9833073}"/>
              </a:ext>
            </a:extLst>
          </p:cNvPr>
          <p:cNvSpPr>
            <a:spLocks noGrp="1"/>
          </p:cNvSpPr>
          <p:nvPr>
            <p:ph type="sldNum" sz="quarter" idx="12"/>
          </p:nvPr>
        </p:nvSpPr>
        <p:spPr/>
        <p:txBody>
          <a:bodyPr/>
          <a:lstStyle/>
          <a:p>
            <a:fld id="{4F39F53C-31E1-495A-8053-4B974CE5FD01}" type="slidenum">
              <a:rPr lang="en-ZA" smtClean="0"/>
              <a:t>‹#›</a:t>
            </a:fld>
            <a:endParaRPr lang="en-ZA"/>
          </a:p>
        </p:txBody>
      </p:sp>
    </p:spTree>
    <p:extLst>
      <p:ext uri="{BB962C8B-B14F-4D97-AF65-F5344CB8AC3E}">
        <p14:creationId xmlns:p14="http://schemas.microsoft.com/office/powerpoint/2010/main" val="2207686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D371E-43F4-490A-ADB0-2B204980B0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E11A3F03-196D-47C6-8EB1-9890915AC8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4183F42-03C0-4565-ADB6-85BA3E6305F7}"/>
              </a:ext>
            </a:extLst>
          </p:cNvPr>
          <p:cNvSpPr>
            <a:spLocks noGrp="1"/>
          </p:cNvSpPr>
          <p:nvPr>
            <p:ph type="dt" sz="half" idx="10"/>
          </p:nvPr>
        </p:nvSpPr>
        <p:spPr/>
        <p:txBody>
          <a:bodyPr/>
          <a:lstStyle/>
          <a:p>
            <a:fld id="{D7A01465-9363-477F-A616-98C7FA90B11C}" type="datetimeFigureOut">
              <a:rPr lang="en-ZA" smtClean="0"/>
              <a:t>28 Nov 2017</a:t>
            </a:fld>
            <a:endParaRPr lang="en-ZA"/>
          </a:p>
        </p:txBody>
      </p:sp>
      <p:sp>
        <p:nvSpPr>
          <p:cNvPr id="5" name="Footer Placeholder 4">
            <a:extLst>
              <a:ext uri="{FF2B5EF4-FFF2-40B4-BE49-F238E27FC236}">
                <a16:creationId xmlns:a16="http://schemas.microsoft.com/office/drawing/2014/main" id="{DB675245-0C73-4CC3-8E8F-CC2271233426}"/>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A3D48E10-D6AD-46A4-891B-9AA221FD4C76}"/>
              </a:ext>
            </a:extLst>
          </p:cNvPr>
          <p:cNvSpPr>
            <a:spLocks noGrp="1"/>
          </p:cNvSpPr>
          <p:nvPr>
            <p:ph type="sldNum" sz="quarter" idx="12"/>
          </p:nvPr>
        </p:nvSpPr>
        <p:spPr/>
        <p:txBody>
          <a:bodyPr/>
          <a:lstStyle/>
          <a:p>
            <a:fld id="{4F39F53C-31E1-495A-8053-4B974CE5FD01}" type="slidenum">
              <a:rPr lang="en-ZA" smtClean="0"/>
              <a:t>‹#›</a:t>
            </a:fld>
            <a:endParaRPr lang="en-ZA"/>
          </a:p>
        </p:txBody>
      </p:sp>
    </p:spTree>
    <p:extLst>
      <p:ext uri="{BB962C8B-B14F-4D97-AF65-F5344CB8AC3E}">
        <p14:creationId xmlns:p14="http://schemas.microsoft.com/office/powerpoint/2010/main" val="3052383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D3530-138F-4A6E-8273-E69596C0DC4C}"/>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9F264648-6262-47A0-A4A4-F4F704D4651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5ADE818E-0222-4BBD-811C-BC1BFBBBDAD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3CC89CDB-2033-42E3-8D95-285225DEE888}"/>
              </a:ext>
            </a:extLst>
          </p:cNvPr>
          <p:cNvSpPr>
            <a:spLocks noGrp="1"/>
          </p:cNvSpPr>
          <p:nvPr>
            <p:ph type="dt" sz="half" idx="10"/>
          </p:nvPr>
        </p:nvSpPr>
        <p:spPr/>
        <p:txBody>
          <a:bodyPr/>
          <a:lstStyle/>
          <a:p>
            <a:fld id="{D7A01465-9363-477F-A616-98C7FA90B11C}" type="datetimeFigureOut">
              <a:rPr lang="en-ZA" smtClean="0"/>
              <a:t>28 Nov 2017</a:t>
            </a:fld>
            <a:endParaRPr lang="en-ZA"/>
          </a:p>
        </p:txBody>
      </p:sp>
      <p:sp>
        <p:nvSpPr>
          <p:cNvPr id="6" name="Footer Placeholder 5">
            <a:extLst>
              <a:ext uri="{FF2B5EF4-FFF2-40B4-BE49-F238E27FC236}">
                <a16:creationId xmlns:a16="http://schemas.microsoft.com/office/drawing/2014/main" id="{3257B412-23ED-4103-A3F3-6914714E08A0}"/>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46B81DB9-A9CE-4038-815A-77A889536A76}"/>
              </a:ext>
            </a:extLst>
          </p:cNvPr>
          <p:cNvSpPr>
            <a:spLocks noGrp="1"/>
          </p:cNvSpPr>
          <p:nvPr>
            <p:ph type="sldNum" sz="quarter" idx="12"/>
          </p:nvPr>
        </p:nvSpPr>
        <p:spPr/>
        <p:txBody>
          <a:bodyPr/>
          <a:lstStyle/>
          <a:p>
            <a:fld id="{4F39F53C-31E1-495A-8053-4B974CE5FD01}" type="slidenum">
              <a:rPr lang="en-ZA" smtClean="0"/>
              <a:t>‹#›</a:t>
            </a:fld>
            <a:endParaRPr lang="en-ZA"/>
          </a:p>
        </p:txBody>
      </p:sp>
    </p:spTree>
    <p:extLst>
      <p:ext uri="{BB962C8B-B14F-4D97-AF65-F5344CB8AC3E}">
        <p14:creationId xmlns:p14="http://schemas.microsoft.com/office/powerpoint/2010/main" val="56919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3A184-F26F-4356-8651-9F946DDC8678}"/>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E21168D7-E9B7-4D90-8276-244AFBCDED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C26FBCE-B2FB-44B8-82B3-D14EDED675E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7D4C4345-CCF2-496F-A425-A126815505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AAE25A2-D8B0-4D47-8C9D-8A926C9BDF3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0FDEB452-E81F-4CDF-B1E0-FE72522CEC98}"/>
              </a:ext>
            </a:extLst>
          </p:cNvPr>
          <p:cNvSpPr>
            <a:spLocks noGrp="1"/>
          </p:cNvSpPr>
          <p:nvPr>
            <p:ph type="dt" sz="half" idx="10"/>
          </p:nvPr>
        </p:nvSpPr>
        <p:spPr/>
        <p:txBody>
          <a:bodyPr/>
          <a:lstStyle/>
          <a:p>
            <a:fld id="{D7A01465-9363-477F-A616-98C7FA90B11C}" type="datetimeFigureOut">
              <a:rPr lang="en-ZA" smtClean="0"/>
              <a:t>28 Nov 2017</a:t>
            </a:fld>
            <a:endParaRPr lang="en-ZA"/>
          </a:p>
        </p:txBody>
      </p:sp>
      <p:sp>
        <p:nvSpPr>
          <p:cNvPr id="8" name="Footer Placeholder 7">
            <a:extLst>
              <a:ext uri="{FF2B5EF4-FFF2-40B4-BE49-F238E27FC236}">
                <a16:creationId xmlns:a16="http://schemas.microsoft.com/office/drawing/2014/main" id="{5750BB32-9554-4E54-B5A5-16F40EF708CF}"/>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1B160960-73E0-4121-92E9-09A678FF1C52}"/>
              </a:ext>
            </a:extLst>
          </p:cNvPr>
          <p:cNvSpPr>
            <a:spLocks noGrp="1"/>
          </p:cNvSpPr>
          <p:nvPr>
            <p:ph type="sldNum" sz="quarter" idx="12"/>
          </p:nvPr>
        </p:nvSpPr>
        <p:spPr/>
        <p:txBody>
          <a:bodyPr/>
          <a:lstStyle/>
          <a:p>
            <a:fld id="{4F39F53C-31E1-495A-8053-4B974CE5FD01}" type="slidenum">
              <a:rPr lang="en-ZA" smtClean="0"/>
              <a:t>‹#›</a:t>
            </a:fld>
            <a:endParaRPr lang="en-ZA"/>
          </a:p>
        </p:txBody>
      </p:sp>
    </p:spTree>
    <p:extLst>
      <p:ext uri="{BB962C8B-B14F-4D97-AF65-F5344CB8AC3E}">
        <p14:creationId xmlns:p14="http://schemas.microsoft.com/office/powerpoint/2010/main" val="4072393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590CE-A671-487E-9466-A82B417941E4}"/>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5C7C8DD1-C6CD-4FC2-82F1-D0FF56DC30CE}"/>
              </a:ext>
            </a:extLst>
          </p:cNvPr>
          <p:cNvSpPr>
            <a:spLocks noGrp="1"/>
          </p:cNvSpPr>
          <p:nvPr>
            <p:ph type="dt" sz="half" idx="10"/>
          </p:nvPr>
        </p:nvSpPr>
        <p:spPr/>
        <p:txBody>
          <a:bodyPr/>
          <a:lstStyle/>
          <a:p>
            <a:fld id="{D7A01465-9363-477F-A616-98C7FA90B11C}" type="datetimeFigureOut">
              <a:rPr lang="en-ZA" smtClean="0"/>
              <a:t>28 Nov 2017</a:t>
            </a:fld>
            <a:endParaRPr lang="en-ZA"/>
          </a:p>
        </p:txBody>
      </p:sp>
      <p:sp>
        <p:nvSpPr>
          <p:cNvPr id="4" name="Footer Placeholder 3">
            <a:extLst>
              <a:ext uri="{FF2B5EF4-FFF2-40B4-BE49-F238E27FC236}">
                <a16:creationId xmlns:a16="http://schemas.microsoft.com/office/drawing/2014/main" id="{F43C2D22-E50A-4FBC-9CDF-D7ADF3315EB6}"/>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C2FEAEBD-2579-485E-9456-DC6EAB2737FA}"/>
              </a:ext>
            </a:extLst>
          </p:cNvPr>
          <p:cNvSpPr>
            <a:spLocks noGrp="1"/>
          </p:cNvSpPr>
          <p:nvPr>
            <p:ph type="sldNum" sz="quarter" idx="12"/>
          </p:nvPr>
        </p:nvSpPr>
        <p:spPr/>
        <p:txBody>
          <a:bodyPr/>
          <a:lstStyle/>
          <a:p>
            <a:fld id="{4F39F53C-31E1-495A-8053-4B974CE5FD01}" type="slidenum">
              <a:rPr lang="en-ZA" smtClean="0"/>
              <a:t>‹#›</a:t>
            </a:fld>
            <a:endParaRPr lang="en-ZA"/>
          </a:p>
        </p:txBody>
      </p:sp>
    </p:spTree>
    <p:extLst>
      <p:ext uri="{BB962C8B-B14F-4D97-AF65-F5344CB8AC3E}">
        <p14:creationId xmlns:p14="http://schemas.microsoft.com/office/powerpoint/2010/main" val="1543593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CA0C63-D057-46BB-95F2-32CA32061CD9}"/>
              </a:ext>
            </a:extLst>
          </p:cNvPr>
          <p:cNvSpPr>
            <a:spLocks noGrp="1"/>
          </p:cNvSpPr>
          <p:nvPr>
            <p:ph type="dt" sz="half" idx="10"/>
          </p:nvPr>
        </p:nvSpPr>
        <p:spPr/>
        <p:txBody>
          <a:bodyPr/>
          <a:lstStyle/>
          <a:p>
            <a:fld id="{D7A01465-9363-477F-A616-98C7FA90B11C}" type="datetimeFigureOut">
              <a:rPr lang="en-ZA" smtClean="0"/>
              <a:t>28 Nov 2017</a:t>
            </a:fld>
            <a:endParaRPr lang="en-ZA"/>
          </a:p>
        </p:txBody>
      </p:sp>
      <p:sp>
        <p:nvSpPr>
          <p:cNvPr id="3" name="Footer Placeholder 2">
            <a:extLst>
              <a:ext uri="{FF2B5EF4-FFF2-40B4-BE49-F238E27FC236}">
                <a16:creationId xmlns:a16="http://schemas.microsoft.com/office/drawing/2014/main" id="{344FA060-9344-45B1-9021-3219A7B28A48}"/>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287266B3-F888-4D1E-82B0-082C00FF15FE}"/>
              </a:ext>
            </a:extLst>
          </p:cNvPr>
          <p:cNvSpPr>
            <a:spLocks noGrp="1"/>
          </p:cNvSpPr>
          <p:nvPr>
            <p:ph type="sldNum" sz="quarter" idx="12"/>
          </p:nvPr>
        </p:nvSpPr>
        <p:spPr/>
        <p:txBody>
          <a:bodyPr/>
          <a:lstStyle/>
          <a:p>
            <a:fld id="{4F39F53C-31E1-495A-8053-4B974CE5FD01}" type="slidenum">
              <a:rPr lang="en-ZA" smtClean="0"/>
              <a:t>‹#›</a:t>
            </a:fld>
            <a:endParaRPr lang="en-ZA"/>
          </a:p>
        </p:txBody>
      </p:sp>
    </p:spTree>
    <p:extLst>
      <p:ext uri="{BB962C8B-B14F-4D97-AF65-F5344CB8AC3E}">
        <p14:creationId xmlns:p14="http://schemas.microsoft.com/office/powerpoint/2010/main" val="2817499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92351-0BF0-43B8-9499-2A83F0EF88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E9D91FEE-047A-4DD8-89A8-5C2E5D50B6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51C104EF-AEF4-4095-BACB-EA17D30A59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BD90FE7-5570-436B-8D1D-100081F96BF9}"/>
              </a:ext>
            </a:extLst>
          </p:cNvPr>
          <p:cNvSpPr>
            <a:spLocks noGrp="1"/>
          </p:cNvSpPr>
          <p:nvPr>
            <p:ph type="dt" sz="half" idx="10"/>
          </p:nvPr>
        </p:nvSpPr>
        <p:spPr/>
        <p:txBody>
          <a:bodyPr/>
          <a:lstStyle/>
          <a:p>
            <a:fld id="{D7A01465-9363-477F-A616-98C7FA90B11C}" type="datetimeFigureOut">
              <a:rPr lang="en-ZA" smtClean="0"/>
              <a:t>28 Nov 2017</a:t>
            </a:fld>
            <a:endParaRPr lang="en-ZA"/>
          </a:p>
        </p:txBody>
      </p:sp>
      <p:sp>
        <p:nvSpPr>
          <p:cNvPr id="6" name="Footer Placeholder 5">
            <a:extLst>
              <a:ext uri="{FF2B5EF4-FFF2-40B4-BE49-F238E27FC236}">
                <a16:creationId xmlns:a16="http://schemas.microsoft.com/office/drawing/2014/main" id="{990CF694-1AE4-4CC0-A04C-20BD6268A56F}"/>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E56AFD06-1EB9-405B-B726-5694C83B0B7A}"/>
              </a:ext>
            </a:extLst>
          </p:cNvPr>
          <p:cNvSpPr>
            <a:spLocks noGrp="1"/>
          </p:cNvSpPr>
          <p:nvPr>
            <p:ph type="sldNum" sz="quarter" idx="12"/>
          </p:nvPr>
        </p:nvSpPr>
        <p:spPr/>
        <p:txBody>
          <a:bodyPr/>
          <a:lstStyle/>
          <a:p>
            <a:fld id="{4F39F53C-31E1-495A-8053-4B974CE5FD01}" type="slidenum">
              <a:rPr lang="en-ZA" smtClean="0"/>
              <a:t>‹#›</a:t>
            </a:fld>
            <a:endParaRPr lang="en-ZA"/>
          </a:p>
        </p:txBody>
      </p:sp>
    </p:spTree>
    <p:extLst>
      <p:ext uri="{BB962C8B-B14F-4D97-AF65-F5344CB8AC3E}">
        <p14:creationId xmlns:p14="http://schemas.microsoft.com/office/powerpoint/2010/main" val="1949475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83DDB-9C36-4A2F-818E-67BAF07E42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6CDDA8BC-7D35-4AFE-9F10-89EE486550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BB088A0E-D241-4488-BDF5-BF513CD725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B6BD53-30E1-48AC-8AE8-D6EFBBA67D8D}"/>
              </a:ext>
            </a:extLst>
          </p:cNvPr>
          <p:cNvSpPr>
            <a:spLocks noGrp="1"/>
          </p:cNvSpPr>
          <p:nvPr>
            <p:ph type="dt" sz="half" idx="10"/>
          </p:nvPr>
        </p:nvSpPr>
        <p:spPr/>
        <p:txBody>
          <a:bodyPr/>
          <a:lstStyle/>
          <a:p>
            <a:fld id="{D7A01465-9363-477F-A616-98C7FA90B11C}" type="datetimeFigureOut">
              <a:rPr lang="en-ZA" smtClean="0"/>
              <a:t>28 Nov 2017</a:t>
            </a:fld>
            <a:endParaRPr lang="en-ZA"/>
          </a:p>
        </p:txBody>
      </p:sp>
      <p:sp>
        <p:nvSpPr>
          <p:cNvPr id="6" name="Footer Placeholder 5">
            <a:extLst>
              <a:ext uri="{FF2B5EF4-FFF2-40B4-BE49-F238E27FC236}">
                <a16:creationId xmlns:a16="http://schemas.microsoft.com/office/drawing/2014/main" id="{C851D4BC-BE6D-48EC-8A5B-AA98FCA9F3EC}"/>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424E75E7-F359-4745-9C30-061A15A9E680}"/>
              </a:ext>
            </a:extLst>
          </p:cNvPr>
          <p:cNvSpPr>
            <a:spLocks noGrp="1"/>
          </p:cNvSpPr>
          <p:nvPr>
            <p:ph type="sldNum" sz="quarter" idx="12"/>
          </p:nvPr>
        </p:nvSpPr>
        <p:spPr/>
        <p:txBody>
          <a:bodyPr/>
          <a:lstStyle/>
          <a:p>
            <a:fld id="{4F39F53C-31E1-495A-8053-4B974CE5FD01}" type="slidenum">
              <a:rPr lang="en-ZA" smtClean="0"/>
              <a:t>‹#›</a:t>
            </a:fld>
            <a:endParaRPr lang="en-ZA"/>
          </a:p>
        </p:txBody>
      </p:sp>
    </p:spTree>
    <p:extLst>
      <p:ext uri="{BB962C8B-B14F-4D97-AF65-F5344CB8AC3E}">
        <p14:creationId xmlns:p14="http://schemas.microsoft.com/office/powerpoint/2010/main" val="1132615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0D943D-0A93-4759-A038-D6F2392F36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29701BC8-963F-41E1-B066-27B8C4B12D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E26C8C29-F4A8-41E9-AA18-914050CD5B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A01465-9363-477F-A616-98C7FA90B11C}" type="datetimeFigureOut">
              <a:rPr lang="en-ZA" smtClean="0"/>
              <a:t>28 Nov 2017</a:t>
            </a:fld>
            <a:endParaRPr lang="en-ZA"/>
          </a:p>
        </p:txBody>
      </p:sp>
      <p:sp>
        <p:nvSpPr>
          <p:cNvPr id="5" name="Footer Placeholder 4">
            <a:extLst>
              <a:ext uri="{FF2B5EF4-FFF2-40B4-BE49-F238E27FC236}">
                <a16:creationId xmlns:a16="http://schemas.microsoft.com/office/drawing/2014/main" id="{1BA1C61B-57F7-455D-B1AD-CCE965308E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id="{C9C94200-D9CB-410A-9FDE-A10BCAA1A2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39F53C-31E1-495A-8053-4B974CE5FD01}" type="slidenum">
              <a:rPr lang="en-ZA" smtClean="0"/>
              <a:t>‹#›</a:t>
            </a:fld>
            <a:endParaRPr lang="en-ZA"/>
          </a:p>
        </p:txBody>
      </p:sp>
    </p:spTree>
    <p:extLst>
      <p:ext uri="{BB962C8B-B14F-4D97-AF65-F5344CB8AC3E}">
        <p14:creationId xmlns:p14="http://schemas.microsoft.com/office/powerpoint/2010/main" val="17644379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D4DBA76-7BC6-4480-B38D-1A43D9308974}"/>
              </a:ext>
            </a:extLst>
          </p:cNvPr>
          <p:cNvSpPr/>
          <p:nvPr/>
        </p:nvSpPr>
        <p:spPr>
          <a:xfrm>
            <a:off x="1133061" y="1752550"/>
            <a:ext cx="9925877" cy="2800767"/>
          </a:xfrm>
          <a:prstGeom prst="rect">
            <a:avLst/>
          </a:prstGeom>
        </p:spPr>
        <p:txBody>
          <a:bodyPr wrap="square">
            <a:spAutoFit/>
          </a:bodyPr>
          <a:lstStyle/>
          <a:p>
            <a:pPr algn="ctr"/>
            <a:endParaRPr lang="en-ZA" sz="4400" b="0" i="0" u="none" strike="noStrike" baseline="0" dirty="0">
              <a:solidFill>
                <a:srgbClr val="000000"/>
              </a:solidFill>
              <a:latin typeface="Calibri" panose="020F0502020204030204" pitchFamily="34" charset="0"/>
            </a:endParaRPr>
          </a:p>
          <a:p>
            <a:pPr algn="ctr"/>
            <a:r>
              <a:rPr lang="en-ZA" sz="4400" b="0" i="0" u="none" strike="noStrike" baseline="0" dirty="0">
                <a:solidFill>
                  <a:srgbClr val="000000"/>
                </a:solidFill>
                <a:latin typeface="Calibri" panose="020F0502020204030204" pitchFamily="34" charset="0"/>
              </a:rPr>
              <a:t> </a:t>
            </a:r>
            <a:r>
              <a:rPr lang="en-ZA" sz="4400" b="1" dirty="0">
                <a:solidFill>
                  <a:srgbClr val="000000"/>
                </a:solidFill>
                <a:latin typeface="Calibri" panose="020F0502020204030204" pitchFamily="34" charset="0"/>
              </a:rPr>
              <a:t>Use of the relationship between long term catch and biomass to establish a management target </a:t>
            </a:r>
            <a:endParaRPr lang="en-ZA" sz="4400" dirty="0"/>
          </a:p>
        </p:txBody>
      </p:sp>
      <p:sp>
        <p:nvSpPr>
          <p:cNvPr id="6" name="Rectangle 5">
            <a:extLst>
              <a:ext uri="{FF2B5EF4-FFF2-40B4-BE49-F238E27FC236}">
                <a16:creationId xmlns:a16="http://schemas.microsoft.com/office/drawing/2014/main" id="{D390343F-0531-498E-BBBA-41E9222F708D}"/>
              </a:ext>
            </a:extLst>
          </p:cNvPr>
          <p:cNvSpPr/>
          <p:nvPr/>
        </p:nvSpPr>
        <p:spPr>
          <a:xfrm>
            <a:off x="6321287" y="398117"/>
            <a:ext cx="6096000" cy="954107"/>
          </a:xfrm>
          <a:prstGeom prst="rect">
            <a:avLst/>
          </a:prstGeom>
        </p:spPr>
        <p:txBody>
          <a:bodyPr>
            <a:spAutoFit/>
          </a:bodyPr>
          <a:lstStyle/>
          <a:p>
            <a:endParaRPr lang="en-ZA" sz="2800" b="1" i="0" u="none" strike="noStrike" baseline="0" dirty="0">
              <a:solidFill>
                <a:srgbClr val="000000"/>
              </a:solidFill>
              <a:latin typeface="Calibri" panose="020F0502020204030204" pitchFamily="34" charset="0"/>
            </a:endParaRPr>
          </a:p>
          <a:p>
            <a:r>
              <a:rPr lang="en-ZA" sz="2800" b="1" i="0" u="none" strike="noStrike" baseline="0" dirty="0">
                <a:solidFill>
                  <a:srgbClr val="000000"/>
                </a:solidFill>
                <a:latin typeface="Calibri" panose="020F0502020204030204" pitchFamily="34" charset="0"/>
              </a:rPr>
              <a:t> </a:t>
            </a:r>
            <a:r>
              <a:rPr lang="en-ZA" sz="2800" b="1" dirty="0">
                <a:solidFill>
                  <a:srgbClr val="000000"/>
                </a:solidFill>
                <a:latin typeface="Calibri" panose="020F0502020204030204" pitchFamily="34" charset="0"/>
              </a:rPr>
              <a:t>MARAM/IWS/2017/Sardine/P9 </a:t>
            </a:r>
            <a:endParaRPr lang="en-ZA" sz="2800" b="1" dirty="0"/>
          </a:p>
        </p:txBody>
      </p:sp>
    </p:spTree>
    <p:extLst>
      <p:ext uri="{BB962C8B-B14F-4D97-AF65-F5344CB8AC3E}">
        <p14:creationId xmlns:p14="http://schemas.microsoft.com/office/powerpoint/2010/main" val="1553711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DC38DD8-1D4A-42FA-9847-4AD7BDCA4A41}"/>
              </a:ext>
            </a:extLst>
          </p:cNvPr>
          <p:cNvSpPr/>
          <p:nvPr/>
        </p:nvSpPr>
        <p:spPr>
          <a:xfrm>
            <a:off x="436098" y="537768"/>
            <a:ext cx="11155680" cy="5324535"/>
          </a:xfrm>
          <a:prstGeom prst="rect">
            <a:avLst/>
          </a:prstGeom>
        </p:spPr>
        <p:txBody>
          <a:bodyPr wrap="square">
            <a:spAutoFit/>
          </a:bodyPr>
          <a:lstStyle/>
          <a:p>
            <a:endParaRPr lang="en-ZA" sz="2000" b="1" i="0" u="none" strike="noStrike" baseline="0" dirty="0">
              <a:solidFill>
                <a:srgbClr val="000000"/>
              </a:solidFill>
              <a:latin typeface="Calibri" panose="020F0502020204030204" pitchFamily="34" charset="0"/>
            </a:endParaRPr>
          </a:p>
          <a:p>
            <a:r>
              <a:rPr lang="en-ZA" sz="2000" b="1" i="0" u="none" strike="noStrike" baseline="0" dirty="0">
                <a:solidFill>
                  <a:srgbClr val="000000"/>
                </a:solidFill>
                <a:latin typeface="Calibri" panose="020F0502020204030204" pitchFamily="34" charset="0"/>
              </a:rPr>
              <a:t> </a:t>
            </a:r>
            <a:r>
              <a:rPr lang="en-ZA" sz="2000" b="1" dirty="0">
                <a:solidFill>
                  <a:srgbClr val="000000"/>
                </a:solidFill>
                <a:latin typeface="Calibri" panose="020F0502020204030204" pitchFamily="34" charset="0"/>
              </a:rPr>
              <a:t>This submission relates to the following question in MARAM_IWS_2017_Sardine_P1: </a:t>
            </a:r>
          </a:p>
          <a:p>
            <a:endParaRPr lang="en-ZA" sz="2000" b="1" dirty="0">
              <a:solidFill>
                <a:srgbClr val="000000"/>
              </a:solidFill>
              <a:latin typeface="Calibri" panose="020F0502020204030204" pitchFamily="34" charset="0"/>
            </a:endParaRPr>
          </a:p>
          <a:p>
            <a:r>
              <a:rPr lang="en-ZA" sz="2000" b="1" dirty="0">
                <a:solidFill>
                  <a:srgbClr val="000000"/>
                </a:solidFill>
                <a:latin typeface="Calibri" panose="020F0502020204030204" pitchFamily="34" charset="0"/>
              </a:rPr>
              <a:t>“Can one dispense with risk and simply consider catch over the medium-to-long term as sufficient to incorporate any negative consequences of undue depletion of the population? (This because future catches should be reduced if the stock is depleted such that future recruitment drops.)” </a:t>
            </a:r>
          </a:p>
          <a:p>
            <a:endParaRPr lang="en-ZA" sz="2000" b="1" dirty="0">
              <a:solidFill>
                <a:srgbClr val="000000"/>
              </a:solidFill>
              <a:latin typeface="Calibri" panose="020F0502020204030204" pitchFamily="34" charset="0"/>
            </a:endParaRPr>
          </a:p>
          <a:p>
            <a:r>
              <a:rPr lang="en-ZA" sz="2000" b="1" dirty="0">
                <a:solidFill>
                  <a:srgbClr val="000000"/>
                </a:solidFill>
                <a:latin typeface="Calibri" panose="020F0502020204030204" pitchFamily="34" charset="0"/>
              </a:rPr>
              <a:t>Conventionally for South African sardine, biological risk has been defined as the probability of biomass falling below a threshold value over a 20-year time horizon. Given the high degree of recruitment variability, standard SY vs B relationships have not been used to establish a reference point for management. However, the main risk due to low biomass is low recruitment and hence low catch. The extent of this is already explicitly quantified in the relevant OM. Transients due to initial conditions are rapidly eliminated in forward simulations. Thus average catch versus average biomass over the 20 year time horizon can serve as a proxy for SY vs B, and plots of this “SY” vs “B” for B in (0,K) could help to establish a meaningful target reference point for resource management. The time horizon of 20 years can be extended if it is felt that the initial conditions are influential, or results can be limited to, say, 75% of the time horizon. </a:t>
            </a:r>
            <a:endParaRPr lang="en-ZA" sz="2000" b="1" dirty="0"/>
          </a:p>
        </p:txBody>
      </p:sp>
    </p:spTree>
    <p:extLst>
      <p:ext uri="{BB962C8B-B14F-4D97-AF65-F5344CB8AC3E}">
        <p14:creationId xmlns:p14="http://schemas.microsoft.com/office/powerpoint/2010/main" val="1364986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DC38DD8-1D4A-42FA-9847-4AD7BDCA4A41}"/>
              </a:ext>
            </a:extLst>
          </p:cNvPr>
          <p:cNvSpPr/>
          <p:nvPr/>
        </p:nvSpPr>
        <p:spPr>
          <a:xfrm>
            <a:off x="1896081" y="411158"/>
            <a:ext cx="8945218" cy="1384995"/>
          </a:xfrm>
          <a:prstGeom prst="rect">
            <a:avLst/>
          </a:prstGeom>
        </p:spPr>
        <p:txBody>
          <a:bodyPr wrap="square">
            <a:spAutoFit/>
          </a:bodyPr>
          <a:lstStyle/>
          <a:p>
            <a:endParaRPr lang="en-ZA" sz="2800" b="1" i="0" u="none" strike="noStrike" baseline="0" dirty="0">
              <a:solidFill>
                <a:srgbClr val="000000"/>
              </a:solidFill>
              <a:latin typeface="Calibri" panose="020F0502020204030204" pitchFamily="34" charset="0"/>
            </a:endParaRPr>
          </a:p>
          <a:p>
            <a:r>
              <a:rPr lang="en-ZA" sz="2800" b="1" i="0" u="none" strike="noStrike" baseline="0" dirty="0">
                <a:solidFill>
                  <a:srgbClr val="000000"/>
                </a:solidFill>
                <a:latin typeface="Calibri" panose="020F0502020204030204" pitchFamily="34" charset="0"/>
              </a:rPr>
              <a:t>1.  Conventionally the relationship between SY and B drives choice of management target</a:t>
            </a:r>
            <a:endParaRPr lang="en-ZA" sz="2800" b="1" dirty="0"/>
          </a:p>
        </p:txBody>
      </p:sp>
      <p:sp>
        <p:nvSpPr>
          <p:cNvPr id="3" name="Rectangle 2">
            <a:extLst>
              <a:ext uri="{FF2B5EF4-FFF2-40B4-BE49-F238E27FC236}">
                <a16:creationId xmlns:a16="http://schemas.microsoft.com/office/drawing/2014/main" id="{4566728C-2BE5-4731-9277-1B2021873EBF}"/>
              </a:ext>
            </a:extLst>
          </p:cNvPr>
          <p:cNvSpPr/>
          <p:nvPr/>
        </p:nvSpPr>
        <p:spPr>
          <a:xfrm>
            <a:off x="1896081" y="1718369"/>
            <a:ext cx="8945218" cy="1384995"/>
          </a:xfrm>
          <a:prstGeom prst="rect">
            <a:avLst/>
          </a:prstGeom>
        </p:spPr>
        <p:txBody>
          <a:bodyPr wrap="square">
            <a:spAutoFit/>
          </a:bodyPr>
          <a:lstStyle/>
          <a:p>
            <a:endParaRPr lang="en-ZA" sz="2800" b="1" i="0" u="none" strike="noStrike" baseline="0" dirty="0">
              <a:solidFill>
                <a:srgbClr val="000000"/>
              </a:solidFill>
              <a:latin typeface="Calibri" panose="020F0502020204030204" pitchFamily="34" charset="0"/>
            </a:endParaRPr>
          </a:p>
          <a:p>
            <a:r>
              <a:rPr lang="en-ZA" sz="2800" b="1" i="0" u="none" strike="noStrike" baseline="0" dirty="0">
                <a:solidFill>
                  <a:srgbClr val="000000"/>
                </a:solidFill>
                <a:latin typeface="Calibri" panose="020F0502020204030204" pitchFamily="34" charset="0"/>
              </a:rPr>
              <a:t>2.  But for sardine we don’t consider SY vs B for the selection of management targets.</a:t>
            </a:r>
            <a:endParaRPr lang="en-ZA" sz="2800" b="1" dirty="0"/>
          </a:p>
        </p:txBody>
      </p:sp>
      <p:sp>
        <p:nvSpPr>
          <p:cNvPr id="5" name="Rectangle 4">
            <a:extLst>
              <a:ext uri="{FF2B5EF4-FFF2-40B4-BE49-F238E27FC236}">
                <a16:creationId xmlns:a16="http://schemas.microsoft.com/office/drawing/2014/main" id="{0B03B2A4-4FA0-4F13-91A7-03AA2894E826}"/>
              </a:ext>
            </a:extLst>
          </p:cNvPr>
          <p:cNvSpPr/>
          <p:nvPr/>
        </p:nvSpPr>
        <p:spPr>
          <a:xfrm>
            <a:off x="1896081" y="2950698"/>
            <a:ext cx="8945218" cy="1384995"/>
          </a:xfrm>
          <a:prstGeom prst="rect">
            <a:avLst/>
          </a:prstGeom>
        </p:spPr>
        <p:txBody>
          <a:bodyPr wrap="square">
            <a:spAutoFit/>
          </a:bodyPr>
          <a:lstStyle/>
          <a:p>
            <a:endParaRPr lang="en-ZA" sz="2800" b="1" i="0" u="none" strike="noStrike" baseline="0" dirty="0">
              <a:solidFill>
                <a:srgbClr val="000000"/>
              </a:solidFill>
              <a:latin typeface="Calibri" panose="020F0502020204030204" pitchFamily="34" charset="0"/>
            </a:endParaRPr>
          </a:p>
          <a:p>
            <a:r>
              <a:rPr lang="en-ZA" sz="2800" b="1" i="0" u="none" strike="noStrike" baseline="0" dirty="0">
                <a:solidFill>
                  <a:srgbClr val="000000"/>
                </a:solidFill>
                <a:latin typeface="Calibri" panose="020F0502020204030204" pitchFamily="34" charset="0"/>
              </a:rPr>
              <a:t>3.  Why not? Instead, we consider risk, measured as </a:t>
            </a:r>
            <a:r>
              <a:rPr lang="en-ZA" sz="2800" b="1" dirty="0">
                <a:solidFill>
                  <a:srgbClr val="000000"/>
                </a:solidFill>
                <a:latin typeface="Calibri" panose="020F0502020204030204" pitchFamily="34" charset="0"/>
              </a:rPr>
              <a:t>p(biomass) &lt; threshold.   </a:t>
            </a:r>
            <a:r>
              <a:rPr lang="en-ZA" sz="2800" b="1" i="0" u="none" strike="noStrike" baseline="0" dirty="0">
                <a:solidFill>
                  <a:srgbClr val="000000"/>
                </a:solidFill>
                <a:latin typeface="Calibri" panose="020F0502020204030204" pitchFamily="34" charset="0"/>
              </a:rPr>
              <a:t>Variability, uncertainty.</a:t>
            </a:r>
            <a:r>
              <a:rPr lang="en-ZA" sz="2800" b="1" dirty="0">
                <a:solidFill>
                  <a:srgbClr val="000000"/>
                </a:solidFill>
                <a:latin typeface="Calibri" panose="020F0502020204030204" pitchFamily="34" charset="0"/>
              </a:rPr>
              <a:t> </a:t>
            </a:r>
            <a:endParaRPr lang="en-ZA" sz="2800" b="1" dirty="0"/>
          </a:p>
        </p:txBody>
      </p:sp>
      <p:sp>
        <p:nvSpPr>
          <p:cNvPr id="6" name="Rectangle 5">
            <a:extLst>
              <a:ext uri="{FF2B5EF4-FFF2-40B4-BE49-F238E27FC236}">
                <a16:creationId xmlns:a16="http://schemas.microsoft.com/office/drawing/2014/main" id="{14B1B8F4-3F72-411A-8E62-138A8AAB5147}"/>
              </a:ext>
            </a:extLst>
          </p:cNvPr>
          <p:cNvSpPr/>
          <p:nvPr/>
        </p:nvSpPr>
        <p:spPr>
          <a:xfrm>
            <a:off x="1896081" y="4183027"/>
            <a:ext cx="8945218" cy="1815882"/>
          </a:xfrm>
          <a:prstGeom prst="rect">
            <a:avLst/>
          </a:prstGeom>
        </p:spPr>
        <p:txBody>
          <a:bodyPr wrap="square">
            <a:spAutoFit/>
          </a:bodyPr>
          <a:lstStyle/>
          <a:p>
            <a:endParaRPr lang="en-ZA" sz="2800" b="1" i="0" u="none" strike="noStrike" baseline="0" dirty="0">
              <a:solidFill>
                <a:srgbClr val="000000"/>
              </a:solidFill>
              <a:latin typeface="Calibri" panose="020F0502020204030204" pitchFamily="34" charset="0"/>
            </a:endParaRPr>
          </a:p>
          <a:p>
            <a:r>
              <a:rPr lang="en-ZA" sz="2800" b="1" i="0" u="none" strike="noStrike" baseline="0" dirty="0">
                <a:solidFill>
                  <a:srgbClr val="000000"/>
                </a:solidFill>
                <a:latin typeface="Calibri" panose="020F0502020204030204" pitchFamily="34" charset="0"/>
              </a:rPr>
              <a:t>4.  However, as </a:t>
            </a:r>
            <a:r>
              <a:rPr lang="en-ZA" sz="2800" b="1" dirty="0">
                <a:solidFill>
                  <a:srgbClr val="000000"/>
                </a:solidFill>
                <a:latin typeface="Calibri" panose="020F0502020204030204" pitchFamily="34" charset="0"/>
              </a:rPr>
              <a:t>we increase F, biomass &lt; threshold more frequently.  This leads to lower catches, as is quantified by the OM.  </a:t>
            </a:r>
            <a:endParaRPr lang="en-ZA" sz="2800" b="1" dirty="0"/>
          </a:p>
        </p:txBody>
      </p:sp>
    </p:spTree>
    <p:extLst>
      <p:ext uri="{BB962C8B-B14F-4D97-AF65-F5344CB8AC3E}">
        <p14:creationId xmlns:p14="http://schemas.microsoft.com/office/powerpoint/2010/main" val="883052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DC38DD8-1D4A-42FA-9847-4AD7BDCA4A41}"/>
              </a:ext>
            </a:extLst>
          </p:cNvPr>
          <p:cNvSpPr/>
          <p:nvPr/>
        </p:nvSpPr>
        <p:spPr>
          <a:xfrm>
            <a:off x="1516253" y="159975"/>
            <a:ext cx="8945218" cy="2308324"/>
          </a:xfrm>
          <a:prstGeom prst="rect">
            <a:avLst/>
          </a:prstGeom>
        </p:spPr>
        <p:txBody>
          <a:bodyPr wrap="square">
            <a:spAutoFit/>
          </a:bodyPr>
          <a:lstStyle/>
          <a:p>
            <a:endParaRPr lang="en-ZA" sz="2400" b="1" i="0" u="none" strike="noStrike" baseline="0" dirty="0">
              <a:solidFill>
                <a:srgbClr val="000000"/>
              </a:solidFill>
              <a:latin typeface="Calibri" panose="020F0502020204030204" pitchFamily="34" charset="0"/>
            </a:endParaRPr>
          </a:p>
          <a:p>
            <a:r>
              <a:rPr lang="en-ZA" sz="2400" b="1" i="0" u="none" strike="noStrike" baseline="0" dirty="0">
                <a:solidFill>
                  <a:srgbClr val="000000"/>
                </a:solidFill>
                <a:latin typeface="Calibri" panose="020F0502020204030204" pitchFamily="34" charset="0"/>
              </a:rPr>
              <a:t>5.  </a:t>
            </a:r>
            <a:r>
              <a:rPr lang="en-ZA" sz="2400" b="1" dirty="0">
                <a:solidFill>
                  <a:srgbClr val="000000"/>
                </a:solidFill>
                <a:latin typeface="Calibri" panose="020F0502020204030204" pitchFamily="34" charset="0"/>
              </a:rPr>
              <a:t>Sardine system has little memory, hence in projections for given a particular CMP, spawning biomass and catch rapidly reaches a “stochastic equilibrium”.  Easy to define long term average catch (“SY”) and spawning biomass (“equilibrium biomass”).</a:t>
            </a:r>
          </a:p>
          <a:p>
            <a:endParaRPr lang="en-ZA" sz="2400" b="1" dirty="0">
              <a:solidFill>
                <a:srgbClr val="000000"/>
              </a:solidFill>
              <a:latin typeface="Calibri" panose="020F0502020204030204" pitchFamily="34" charset="0"/>
            </a:endParaRPr>
          </a:p>
        </p:txBody>
      </p:sp>
      <p:sp>
        <p:nvSpPr>
          <p:cNvPr id="3" name="Rectangle 2">
            <a:extLst>
              <a:ext uri="{FF2B5EF4-FFF2-40B4-BE49-F238E27FC236}">
                <a16:creationId xmlns:a16="http://schemas.microsoft.com/office/drawing/2014/main" id="{4566728C-2BE5-4731-9277-1B2021873EBF}"/>
              </a:ext>
            </a:extLst>
          </p:cNvPr>
          <p:cNvSpPr/>
          <p:nvPr/>
        </p:nvSpPr>
        <p:spPr>
          <a:xfrm>
            <a:off x="1516253" y="1891410"/>
            <a:ext cx="8945218" cy="1200329"/>
          </a:xfrm>
          <a:prstGeom prst="rect">
            <a:avLst/>
          </a:prstGeom>
        </p:spPr>
        <p:txBody>
          <a:bodyPr wrap="square">
            <a:spAutoFit/>
          </a:bodyPr>
          <a:lstStyle/>
          <a:p>
            <a:endParaRPr lang="en-ZA" sz="2400" b="1" i="0" u="none" strike="noStrike" baseline="0" dirty="0">
              <a:solidFill>
                <a:srgbClr val="000000"/>
              </a:solidFill>
              <a:latin typeface="Calibri" panose="020F0502020204030204" pitchFamily="34" charset="0"/>
            </a:endParaRPr>
          </a:p>
          <a:p>
            <a:r>
              <a:rPr lang="en-ZA" sz="2400" b="1" dirty="0">
                <a:solidFill>
                  <a:srgbClr val="000000"/>
                </a:solidFill>
                <a:latin typeface="Calibri" panose="020F0502020204030204" pitchFamily="34" charset="0"/>
              </a:rPr>
              <a:t>6.  Plot</a:t>
            </a:r>
            <a:r>
              <a:rPr lang="en-ZA" sz="2400" b="1" i="0" u="none" strike="noStrike" baseline="0" dirty="0">
                <a:solidFill>
                  <a:srgbClr val="000000"/>
                </a:solidFill>
                <a:latin typeface="Calibri" panose="020F0502020204030204" pitchFamily="34" charset="0"/>
              </a:rPr>
              <a:t> “sustainable yield” versus “biomass” for a range on a </a:t>
            </a:r>
            <a:r>
              <a:rPr lang="en-ZA" sz="2400" b="1" dirty="0">
                <a:solidFill>
                  <a:srgbClr val="000000"/>
                </a:solidFill>
                <a:latin typeface="Calibri" panose="020F0502020204030204" pitchFamily="34" charset="0"/>
              </a:rPr>
              <a:t>particular</a:t>
            </a:r>
            <a:r>
              <a:rPr lang="en-ZA" sz="2400" b="1" i="0" u="none" strike="noStrike" baseline="0" dirty="0">
                <a:solidFill>
                  <a:srgbClr val="000000"/>
                </a:solidFill>
                <a:latin typeface="Calibri" panose="020F0502020204030204" pitchFamily="34" charset="0"/>
              </a:rPr>
              <a:t> OMP tuning parameter values.  </a:t>
            </a:r>
            <a:endParaRPr lang="en-ZA" sz="2400" b="1" dirty="0"/>
          </a:p>
        </p:txBody>
      </p:sp>
      <p:pic>
        <p:nvPicPr>
          <p:cNvPr id="2" name="Picture 1">
            <a:extLst>
              <a:ext uri="{FF2B5EF4-FFF2-40B4-BE49-F238E27FC236}">
                <a16:creationId xmlns:a16="http://schemas.microsoft.com/office/drawing/2014/main" id="{5CA7D5C9-6E04-4E6C-A1EE-B2CD4D812B47}"/>
              </a:ext>
            </a:extLst>
          </p:cNvPr>
          <p:cNvPicPr>
            <a:picLocks noChangeAspect="1"/>
          </p:cNvPicPr>
          <p:nvPr/>
        </p:nvPicPr>
        <p:blipFill>
          <a:blip r:embed="rId2"/>
          <a:stretch>
            <a:fillRect/>
          </a:stretch>
        </p:blipFill>
        <p:spPr>
          <a:xfrm rot="16200000">
            <a:off x="7008619" y="2616992"/>
            <a:ext cx="3309272" cy="4412363"/>
          </a:xfrm>
          <a:prstGeom prst="rect">
            <a:avLst/>
          </a:prstGeom>
        </p:spPr>
      </p:pic>
    </p:spTree>
    <p:extLst>
      <p:ext uri="{BB962C8B-B14F-4D97-AF65-F5344CB8AC3E}">
        <p14:creationId xmlns:p14="http://schemas.microsoft.com/office/powerpoint/2010/main" val="2386914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DC38DD8-1D4A-42FA-9847-4AD7BDCA4A41}"/>
              </a:ext>
            </a:extLst>
          </p:cNvPr>
          <p:cNvSpPr/>
          <p:nvPr/>
        </p:nvSpPr>
        <p:spPr>
          <a:xfrm>
            <a:off x="1516253" y="159975"/>
            <a:ext cx="8945218" cy="1569660"/>
          </a:xfrm>
          <a:prstGeom prst="rect">
            <a:avLst/>
          </a:prstGeom>
        </p:spPr>
        <p:txBody>
          <a:bodyPr wrap="square">
            <a:spAutoFit/>
          </a:bodyPr>
          <a:lstStyle/>
          <a:p>
            <a:endParaRPr lang="en-ZA" sz="2400" b="1" i="0" u="none" strike="noStrike" baseline="0" dirty="0">
              <a:solidFill>
                <a:srgbClr val="000000"/>
              </a:solidFill>
              <a:latin typeface="Calibri" panose="020F0502020204030204" pitchFamily="34" charset="0"/>
            </a:endParaRPr>
          </a:p>
          <a:p>
            <a:r>
              <a:rPr lang="en-ZA" sz="2400" b="1" i="0" u="none" strike="noStrike" baseline="0" dirty="0">
                <a:solidFill>
                  <a:srgbClr val="000000"/>
                </a:solidFill>
                <a:latin typeface="Calibri" panose="020F0502020204030204" pitchFamily="34" charset="0"/>
              </a:rPr>
              <a:t>7.  </a:t>
            </a:r>
            <a:r>
              <a:rPr lang="en-ZA" sz="2400" b="1" dirty="0">
                <a:solidFill>
                  <a:srgbClr val="000000"/>
                </a:solidFill>
                <a:latin typeface="Calibri" panose="020F0502020204030204" pitchFamily="34" charset="0"/>
              </a:rPr>
              <a:t>Spin-off, allows for fair comparison of CMPs when both “SY” and “B” change – i.e. plot SY/B relationship on the same set of axes for a comparison.  </a:t>
            </a:r>
          </a:p>
        </p:txBody>
      </p:sp>
      <p:sp>
        <p:nvSpPr>
          <p:cNvPr id="3" name="Rectangle 2">
            <a:extLst>
              <a:ext uri="{FF2B5EF4-FFF2-40B4-BE49-F238E27FC236}">
                <a16:creationId xmlns:a16="http://schemas.microsoft.com/office/drawing/2014/main" id="{4566728C-2BE5-4731-9277-1B2021873EBF}"/>
              </a:ext>
            </a:extLst>
          </p:cNvPr>
          <p:cNvSpPr/>
          <p:nvPr/>
        </p:nvSpPr>
        <p:spPr>
          <a:xfrm>
            <a:off x="1516253" y="1891410"/>
            <a:ext cx="8945218" cy="1569660"/>
          </a:xfrm>
          <a:prstGeom prst="rect">
            <a:avLst/>
          </a:prstGeom>
        </p:spPr>
        <p:txBody>
          <a:bodyPr wrap="square">
            <a:spAutoFit/>
          </a:bodyPr>
          <a:lstStyle/>
          <a:p>
            <a:endParaRPr lang="en-ZA" sz="2400" b="1" i="0" u="none" strike="noStrike" baseline="0" dirty="0">
              <a:solidFill>
                <a:srgbClr val="000000"/>
              </a:solidFill>
              <a:latin typeface="Calibri" panose="020F0502020204030204" pitchFamily="34" charset="0"/>
            </a:endParaRPr>
          </a:p>
          <a:p>
            <a:r>
              <a:rPr lang="en-ZA" sz="2400" b="1" dirty="0">
                <a:solidFill>
                  <a:srgbClr val="000000"/>
                </a:solidFill>
                <a:latin typeface="Calibri" panose="020F0502020204030204" pitchFamily="34" charset="0"/>
              </a:rPr>
              <a:t>8.  Are we not still far to the right of MSYL, what does the graph look like?  What would be the appropriate management target, balance between biological risk and economic benefit.  </a:t>
            </a:r>
            <a:endParaRPr lang="en-ZA" sz="2400" b="1" dirty="0"/>
          </a:p>
        </p:txBody>
      </p:sp>
    </p:spTree>
    <p:extLst>
      <p:ext uri="{BB962C8B-B14F-4D97-AF65-F5344CB8AC3E}">
        <p14:creationId xmlns:p14="http://schemas.microsoft.com/office/powerpoint/2010/main" val="4039369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503</Words>
  <Application>Microsoft Office PowerPoint</Application>
  <PresentationFormat>Widescreen</PresentationFormat>
  <Paragraphs>26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Mike Bergh</dc:creator>
  <cp:lastModifiedBy>Dr. Mike Bergh</cp:lastModifiedBy>
  <cp:revision>7</cp:revision>
  <dcterms:created xsi:type="dcterms:W3CDTF">2017-11-28T03:18:15Z</dcterms:created>
  <dcterms:modified xsi:type="dcterms:W3CDTF">2017-11-28T03:45:54Z</dcterms:modified>
</cp:coreProperties>
</file>