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83" r:id="rId3"/>
    <p:sldId id="284" r:id="rId4"/>
    <p:sldId id="285" r:id="rId5"/>
    <p:sldId id="286" r:id="rId6"/>
    <p:sldId id="287" r:id="rId7"/>
    <p:sldId id="258" r:id="rId8"/>
    <p:sldId id="297" r:id="rId9"/>
    <p:sldId id="289" r:id="rId10"/>
    <p:sldId id="290" r:id="rId11"/>
    <p:sldId id="291" r:id="rId12"/>
    <p:sldId id="293" r:id="rId13"/>
    <p:sldId id="292" r:id="rId14"/>
    <p:sldId id="294" r:id="rId15"/>
    <p:sldId id="295" r:id="rId16"/>
    <p:sldId id="296" r:id="rId17"/>
    <p:sldId id="277" r:id="rId1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F52B"/>
    <a:srgbClr val="FBE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94" autoAdjust="0"/>
    <p:restoredTop sz="94660"/>
  </p:normalViewPr>
  <p:slideViewPr>
    <p:cSldViewPr>
      <p:cViewPr varScale="1">
        <p:scale>
          <a:sx n="82" d="100"/>
          <a:sy n="82" d="100"/>
        </p:scale>
        <p:origin x="1373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9651B4-26F2-4E1C-B47E-C1C3382D512C}" type="datetimeFigureOut">
              <a:rPr lang="en-ZA" smtClean="0"/>
              <a:t>2018/11/28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E55F8B-EAB7-4B77-82CF-12B780B415C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41629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55F8B-EAB7-4B77-82CF-12B780B415C4}" type="slidenum">
              <a:rPr lang="en-ZA" smtClean="0"/>
              <a:t>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32337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C1AE-BC22-472E-A470-D56A139B51F1}" type="datetimeFigureOut">
              <a:rPr lang="de-DE" smtClean="0"/>
              <a:pPr/>
              <a:t>28.11.2018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60429-D7C3-4741-B2CB-510310709345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C1AE-BC22-472E-A470-D56A139B51F1}" type="datetimeFigureOut">
              <a:rPr lang="de-DE" smtClean="0"/>
              <a:pPr/>
              <a:t>28.11.2018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60429-D7C3-4741-B2CB-510310709345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C1AE-BC22-472E-A470-D56A139B51F1}" type="datetimeFigureOut">
              <a:rPr lang="de-DE" smtClean="0"/>
              <a:pPr/>
              <a:t>28.11.2018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60429-D7C3-4741-B2CB-510310709345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C1AE-BC22-472E-A470-D56A139B51F1}" type="datetimeFigureOut">
              <a:rPr lang="de-DE" smtClean="0"/>
              <a:pPr/>
              <a:t>28.11.2018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60429-D7C3-4741-B2CB-510310709345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C1AE-BC22-472E-A470-D56A139B51F1}" type="datetimeFigureOut">
              <a:rPr lang="de-DE" smtClean="0"/>
              <a:pPr/>
              <a:t>28.11.2018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60429-D7C3-4741-B2CB-510310709345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C1AE-BC22-472E-A470-D56A139B51F1}" type="datetimeFigureOut">
              <a:rPr lang="de-DE" smtClean="0"/>
              <a:pPr/>
              <a:t>28.11.2018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60429-D7C3-4741-B2CB-510310709345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C1AE-BC22-472E-A470-D56A139B51F1}" type="datetimeFigureOut">
              <a:rPr lang="de-DE" smtClean="0"/>
              <a:pPr/>
              <a:t>28.11.2018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60429-D7C3-4741-B2CB-510310709345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C1AE-BC22-472E-A470-D56A139B51F1}" type="datetimeFigureOut">
              <a:rPr lang="de-DE" smtClean="0"/>
              <a:pPr/>
              <a:t>28.11.2018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60429-D7C3-4741-B2CB-510310709345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C1AE-BC22-472E-A470-D56A139B51F1}" type="datetimeFigureOut">
              <a:rPr lang="de-DE" smtClean="0"/>
              <a:pPr/>
              <a:t>28.11.2018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60429-D7C3-4741-B2CB-510310709345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C1AE-BC22-472E-A470-D56A139B51F1}" type="datetimeFigureOut">
              <a:rPr lang="de-DE" smtClean="0"/>
              <a:pPr/>
              <a:t>28.11.2018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60429-D7C3-4741-B2CB-510310709345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C1AE-BC22-472E-A470-D56A139B51F1}" type="datetimeFigureOut">
              <a:rPr lang="de-DE" smtClean="0"/>
              <a:pPr/>
              <a:t>28.11.2018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60429-D7C3-4741-B2CB-510310709345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CC1AE-BC22-472E-A470-D56A139B51F1}" type="datetimeFigureOut">
              <a:rPr lang="de-DE" smtClean="0"/>
              <a:pPr/>
              <a:t>28.11.2018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60429-D7C3-4741-B2CB-510310709345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emf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1281" y="404664"/>
            <a:ext cx="8892480" cy="2276872"/>
          </a:xfrm>
        </p:spPr>
        <p:txBody>
          <a:bodyPr>
            <a:noAutofit/>
          </a:bodyPr>
          <a:lstStyle/>
          <a:p>
            <a:r>
              <a:rPr lang="en-ZA" sz="3200" b="1" dirty="0"/>
              <a:t>Investigation into the process error in biomass dynamics of fishes</a:t>
            </a:r>
            <a:br>
              <a:rPr lang="en-ZA" sz="3200" dirty="0"/>
            </a:br>
            <a:br>
              <a:rPr lang="en-US" sz="2400" i="1" dirty="0"/>
            </a:br>
            <a:r>
              <a:rPr lang="en-US" sz="2400" i="1" dirty="0"/>
              <a:t>Henning Winker*</a:t>
            </a:r>
            <a:br>
              <a:rPr lang="en-US" sz="2400" i="1" dirty="0"/>
            </a:br>
            <a:br>
              <a:rPr lang="en-US" sz="3200" dirty="0"/>
            </a:br>
            <a:r>
              <a:rPr lang="en-US" sz="2400" dirty="0"/>
              <a:t>MARAM International Stock Assessment Workshop 2018</a:t>
            </a:r>
            <a:endParaRPr lang="de-DE" sz="2400" dirty="0"/>
          </a:p>
        </p:txBody>
      </p:sp>
      <p:sp>
        <p:nvSpPr>
          <p:cNvPr id="141314" name="AutoShape 2" descr="http://www.capeaction.org.za/uploads/article/WWFlogo.jpg"/>
          <p:cNvSpPr>
            <a:spLocks noChangeAspect="1" noChangeArrowheads="1"/>
          </p:cNvSpPr>
          <p:nvPr/>
        </p:nvSpPr>
        <p:spPr bwMode="auto">
          <a:xfrm>
            <a:off x="155575" y="-1143000"/>
            <a:ext cx="2381250" cy="2381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7" name="Picture 2" descr="SEEC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349" y="5917376"/>
            <a:ext cx="3861505" cy="940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pbs.twimg.com/profile_images/529643315658907649/9DozlWJG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648" y="5555990"/>
            <a:ext cx="1302010" cy="1302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Work\DAFF_admin\DAFF LOGO 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5" y="3996105"/>
            <a:ext cx="4575653" cy="152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52120" y="6267790"/>
            <a:ext cx="32515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000" dirty="0"/>
              <a:t>*Henning.winker@gmail.com</a:t>
            </a:r>
          </a:p>
        </p:txBody>
      </p:sp>
      <p:pic>
        <p:nvPicPr>
          <p:cNvPr id="286722" name="Picture 2" descr="C:\Work\Research\StockAssessmentIWS2018\logocircless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510" y="4108190"/>
            <a:ext cx="142875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Work\Research\GitHub\SPM_FishLifepriors\ProcSim\Sardinops.sagax\Sardinopssagax_FishLif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15361"/>
            <a:ext cx="5623520" cy="65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770" y="-99392"/>
            <a:ext cx="8229600" cy="634082"/>
          </a:xfrm>
        </p:spPr>
        <p:txBody>
          <a:bodyPr>
            <a:noAutofit/>
          </a:bodyPr>
          <a:lstStyle/>
          <a:p>
            <a:r>
              <a:rPr lang="en-ZA" sz="3600" dirty="0"/>
              <a:t>FishLife2.0: </a:t>
            </a:r>
            <a:r>
              <a:rPr lang="en-ZA" sz="3600" i="1" dirty="0" err="1"/>
              <a:t>Sardinops</a:t>
            </a:r>
            <a:r>
              <a:rPr lang="en-ZA" sz="3600" i="1" dirty="0"/>
              <a:t> </a:t>
            </a:r>
            <a:r>
              <a:rPr lang="en-ZA" sz="3600" i="1" dirty="0" err="1"/>
              <a:t>sagax</a:t>
            </a:r>
            <a:endParaRPr lang="en-ZA" sz="3600" dirty="0"/>
          </a:p>
        </p:txBody>
      </p:sp>
    </p:spTree>
    <p:extLst>
      <p:ext uri="{BB962C8B-B14F-4D97-AF65-F5344CB8AC3E}">
        <p14:creationId xmlns:p14="http://schemas.microsoft.com/office/powerpoint/2010/main" val="611633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5851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ZA" dirty="0"/>
              <a:t>Simulating Recruitment Variation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55576" y="1268760"/>
                <a:ext cx="4524516" cy="7105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ZA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ZA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  <m:sSub>
                            <m:sSubPr>
                              <m:ctrlPr>
                                <a:rPr lang="en-ZA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  <m:sSub>
                            <m:sSubPr>
                              <m:ctrlPr>
                                <a:rPr lang="en-ZA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ZA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𝑆𝐵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en-ZA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  <m:sSub>
                            <m:sSubPr>
                              <m:ctrlPr>
                                <a:rPr lang="en-ZA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(5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−1)</m:t>
                          </m:r>
                        </m:den>
                      </m:f>
                      <m:sSup>
                        <m:sSupPr>
                          <m:ctrlPr>
                            <a:rPr lang="en-ZA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ZA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ZA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1268760"/>
                <a:ext cx="4524516" cy="71051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971600" y="764704"/>
            <a:ext cx="1803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u="sng" dirty="0"/>
              <a:t>B&amp;H S-R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632967" y="2715117"/>
                <a:ext cx="4572000" cy="90409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ZA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ZA" sz="20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Z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−0.5</m:t>
                              </m:r>
                              <m:sSubSup>
                                <m:sSubSupPr>
                                  <m:ctrlPr>
                                    <a:rPr lang="en-Z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𝑓𝑜𝑟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sSub>
                                <m:sSubPr>
                                  <m:ctrlPr>
                                    <a:rPr lang="en-Z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Z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ad>
                                <m:radPr>
                                  <m:degHide m:val="on"/>
                                  <m:ctrlPr>
                                    <a:rPr lang="en-ZA" sz="20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en-ZA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−0.5</m:t>
                              </m:r>
                              <m:sSubSup>
                                <m:sSubSupPr>
                                  <m:ctrlPr>
                                    <a:rPr lang="en-Z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          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𝑓𝑜𝑟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&gt;1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ZA" sz="20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2967" y="2715117"/>
                <a:ext cx="4572000" cy="904094"/>
              </a:xfrm>
              <a:prstGeom prst="rect">
                <a:avLst/>
              </a:prstGeom>
              <a:blipFill rotWithShape="1">
                <a:blip r:embed="rId3"/>
                <a:stretch>
                  <a:fillRect r="-10533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172585" y="2971533"/>
                <a:ext cx="460382" cy="3912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ZA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𝜀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ZA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2585" y="2971533"/>
                <a:ext cx="460382" cy="391261"/>
              </a:xfrm>
              <a:prstGeom prst="rect">
                <a:avLst/>
              </a:prstGeom>
              <a:blipFill rotWithShape="1">
                <a:blip r:embed="rId4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989127" y="2306344"/>
            <a:ext cx="2181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u="sng" dirty="0"/>
              <a:t>Recruitment deviates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172585" y="4601190"/>
                <a:ext cx="3027752" cy="4521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ZA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ZA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ZA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ZA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sSub>
                                <m:sSubPr>
                                  <m:ctrlPr>
                                    <a:rPr lang="en-ZA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ZA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ZA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sSub>
                                <m:sSubPr>
                                  <m:ctrlPr>
                                    <a:rPr lang="en-ZA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ZA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2585" y="4601190"/>
                <a:ext cx="3027752" cy="452111"/>
              </a:xfrm>
              <a:prstGeom prst="rect">
                <a:avLst/>
              </a:prstGeom>
              <a:blipFill rotWithShape="1">
                <a:blip r:embed="rId5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989127" y="3989921"/>
            <a:ext cx="4073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u="sng" dirty="0"/>
              <a:t>Simulated biomass process error deviates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664610" y="4420337"/>
                <a:ext cx="1608004" cy="9106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ZA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ZA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ZA" i="1">
                                  <a:latin typeface="Cambria Math"/>
                                </a:rPr>
                                <m:t>𝜎</m:t>
                              </m:r>
                            </m:e>
                          </m:acc>
                        </m:e>
                        <m:sub>
                          <m:r>
                            <a:rPr lang="en-ZA" i="1">
                              <a:latin typeface="Cambria Math"/>
                            </a:rPr>
                            <m:t>𝜂</m:t>
                          </m:r>
                        </m:sub>
                      </m:sSub>
                      <m:r>
                        <a:rPr lang="en-ZA" i="1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ZA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ZA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limLoc m:val="undOvr"/>
                                  <m:supHide m:val="on"/>
                                  <m:ctrlPr>
                                    <a:rPr lang="en-ZA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ZA" i="1">
                                      <a:latin typeface="Cambria Math"/>
                                    </a:rPr>
                                    <m:t>𝑦</m:t>
                                  </m:r>
                                </m:sub>
                                <m:sup/>
                                <m:e>
                                  <m:sSubSup>
                                    <m:sSubSupPr>
                                      <m:ctrlPr>
                                        <a:rPr lang="en-ZA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en-ZA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ZA" i="1">
                                              <a:latin typeface="Cambria Math"/>
                                            </a:rPr>
                                            <m:t>𝜂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ZA" i="1">
                                          <a:latin typeface="Cambria Math"/>
                                        </a:rPr>
                                        <m:t>𝑦</m:t>
                                      </m:r>
                                    </m:sub>
                                    <m:sup>
                                      <m:r>
                                        <a:rPr lang="en-ZA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nary>
                            </m:num>
                            <m:den>
                              <m:sSub>
                                <m:sSubPr>
                                  <m:ctrlPr>
                                    <a:rPr lang="en-ZA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ZA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ZA" i="1">
                                      <a:latin typeface="Cambria Math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en-ZA" i="1">
                                  <a:latin typeface="Cambria Math"/>
                                </a:rPr>
                                <m:t>−1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ZA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4610" y="4420337"/>
                <a:ext cx="1608004" cy="91069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5990671" y="4024815"/>
            <a:ext cx="1421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u="sng" dirty="0"/>
              <a:t>Process error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172584" y="5653109"/>
                <a:ext cx="36154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ZA" dirty="0"/>
                  <a:t>AR1 </a:t>
                </a:r>
                <a14:m>
                  <m:oMath xmlns:m="http://schemas.openxmlformats.org/officeDocument/2006/math">
                    <m:r>
                      <a:rPr lang="en-ZA" b="0" i="0" smtClean="0">
                        <a:latin typeface="Cambria Math"/>
                        <a:ea typeface="Cambria Math"/>
                      </a:rPr>
                      <m:t>: </m:t>
                    </m:r>
                    <m:r>
                      <a:rPr lang="en-ZA" i="1" smtClean="0">
                        <a:latin typeface="Cambria Math"/>
                        <a:ea typeface="Cambria Math"/>
                      </a:rPr>
                      <m:t>𝜌</m:t>
                    </m:r>
                    <m:r>
                      <a:rPr lang="en-ZA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ZA" b="0" i="1" smtClean="0">
                        <a:latin typeface="Cambria Math"/>
                        <a:ea typeface="Cambria Math"/>
                      </a:rPr>
                      <m:t>𝐶𝑜𝑟</m:t>
                    </m:r>
                    <m:r>
                      <a:rPr lang="en-ZA" b="0" i="1" smtClean="0">
                        <a:latin typeface="Cambria Math"/>
                        <a:ea typeface="Cambria Math"/>
                      </a:rPr>
                      <m:t>(</m:t>
                    </m:r>
                    <m:func>
                      <m:funcPr>
                        <m:ctrlPr>
                          <a:rPr lang="en-ZA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ZA" b="0" i="0" smtClean="0">
                            <a:latin typeface="Cambria Math"/>
                            <a:ea typeface="Cambria Math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ZA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ZA" b="0" i="1" smtClean="0">
                                <a:latin typeface="Cambria Math"/>
                                <a:ea typeface="Cambria Math"/>
                              </a:rPr>
                              <m:t>𝑆𝐵</m:t>
                            </m:r>
                            <m:r>
                              <a:rPr lang="en-ZA" b="0" i="1" baseline="-25000" smtClean="0"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e>
                        </m:d>
                      </m:e>
                    </m:func>
                    <m:r>
                      <a:rPr lang="en-ZA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ZA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2584" y="5653109"/>
                <a:ext cx="3615439" cy="369332"/>
              </a:xfrm>
              <a:prstGeom prst="rect">
                <a:avLst/>
              </a:prstGeom>
              <a:blipFill rotWithShape="1">
                <a:blip r:embed="rId7"/>
                <a:stretch>
                  <a:fillRect l="-1349" t="-8197" b="-24590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4236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Work\Research\GitHub\SPM_FishLifepriors\ProcSim\Merluccius.paradoxus\Merluccius.paradoxusProcess_erro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18" y="404664"/>
            <a:ext cx="9180000" cy="64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032" y="0"/>
            <a:ext cx="8784976" cy="418058"/>
          </a:xfrm>
        </p:spPr>
        <p:txBody>
          <a:bodyPr>
            <a:normAutofit fontScale="90000"/>
          </a:bodyPr>
          <a:lstStyle/>
          <a:p>
            <a:r>
              <a:rPr lang="en-ZA" dirty="0"/>
              <a:t>Deep-water hake: </a:t>
            </a:r>
            <a:r>
              <a:rPr lang="en-ZA" i="1" dirty="0" err="1"/>
              <a:t>Merluccius</a:t>
            </a:r>
            <a:r>
              <a:rPr lang="en-ZA" i="1" dirty="0"/>
              <a:t> </a:t>
            </a:r>
            <a:r>
              <a:rPr lang="en-ZA" i="1" dirty="0" err="1"/>
              <a:t>paradoxus</a:t>
            </a:r>
            <a:endParaRPr lang="en-ZA" i="1" dirty="0"/>
          </a:p>
        </p:txBody>
      </p:sp>
    </p:spTree>
    <p:extLst>
      <p:ext uri="{BB962C8B-B14F-4D97-AF65-F5344CB8AC3E}">
        <p14:creationId xmlns:p14="http://schemas.microsoft.com/office/powerpoint/2010/main" val="853023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4165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en-ZA" dirty="0"/>
              <a:t>Pilchard: </a:t>
            </a:r>
            <a:r>
              <a:rPr lang="en-ZA" i="1" dirty="0" err="1"/>
              <a:t>Sardinops</a:t>
            </a:r>
            <a:r>
              <a:rPr lang="en-ZA" i="1" dirty="0"/>
              <a:t> </a:t>
            </a:r>
            <a:r>
              <a:rPr lang="en-ZA" i="1" dirty="0" err="1"/>
              <a:t>sagax</a:t>
            </a:r>
            <a:endParaRPr lang="en-ZA" dirty="0"/>
          </a:p>
        </p:txBody>
      </p:sp>
      <p:pic>
        <p:nvPicPr>
          <p:cNvPr id="11266" name="Picture 2" descr="C:\Work\Research\GitHub\SPM_FishLifepriors\ProcSim\Sardinops.sagax\Sardinops.sagaxProcess_erro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0" y="548678"/>
            <a:ext cx="9180000" cy="64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8461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Work\Research\GitHub\SPM_FishLifepriors\ProcSim\Argyrosomus.inodorus\Argyrosomus.inodorusProcess_erro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455" y="404663"/>
            <a:ext cx="9179999" cy="64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ZA" dirty="0"/>
              <a:t>Silver </a:t>
            </a:r>
            <a:r>
              <a:rPr lang="en-ZA" dirty="0" err="1"/>
              <a:t>kob</a:t>
            </a:r>
            <a:r>
              <a:rPr lang="en-ZA" dirty="0"/>
              <a:t>: </a:t>
            </a:r>
            <a:r>
              <a:rPr lang="en-ZA" i="1" dirty="0" err="1"/>
              <a:t>Argyrosomus</a:t>
            </a:r>
            <a:r>
              <a:rPr lang="en-ZA" i="1" dirty="0"/>
              <a:t> </a:t>
            </a:r>
            <a:r>
              <a:rPr lang="en-ZA" i="1" dirty="0" err="1"/>
              <a:t>inodorus</a:t>
            </a:r>
            <a:endParaRPr lang="en-ZA" i="1" dirty="0"/>
          </a:p>
        </p:txBody>
      </p:sp>
    </p:spTree>
    <p:extLst>
      <p:ext uri="{BB962C8B-B14F-4D97-AF65-F5344CB8AC3E}">
        <p14:creationId xmlns:p14="http://schemas.microsoft.com/office/powerpoint/2010/main" val="32899127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5851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ZA" dirty="0"/>
              <a:t>Summary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04328"/>
            <a:ext cx="9114818" cy="2336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555776" y="684717"/>
                <a:ext cx="3931141" cy="3940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ZA" dirty="0"/>
                  <a:t>Process Error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ZA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ZA" i="1" smtClean="0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ZA" i="1" smtClean="0">
                            <a:latin typeface="Cambria Math"/>
                            <a:ea typeface="Cambria Math"/>
                          </a:rPr>
                          <m:t>𝜂</m:t>
                        </m:r>
                      </m:sub>
                    </m:sSub>
                  </m:oMath>
                </a14:m>
                <a:r>
                  <a:rPr lang="en-ZA" dirty="0"/>
                  <a:t> of Spawning  Biomass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684717"/>
                <a:ext cx="3931141" cy="394019"/>
              </a:xfrm>
              <a:prstGeom prst="rect">
                <a:avLst/>
              </a:prstGeom>
              <a:blipFill rotWithShape="1">
                <a:blip r:embed="rId3"/>
                <a:stretch>
                  <a:fillRect l="-1240" t="-6154" b="-18462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398810" y="3542454"/>
                <a:ext cx="40558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ZA" dirty="0"/>
                  <a:t>Auto-correlation </a:t>
                </a:r>
                <a14:m>
                  <m:oMath xmlns:m="http://schemas.openxmlformats.org/officeDocument/2006/math">
                    <m:r>
                      <a:rPr lang="en-ZA" i="1" smtClean="0">
                        <a:latin typeface="Cambria Math"/>
                        <a:ea typeface="Cambria Math"/>
                      </a:rPr>
                      <m:t>𝜌</m:t>
                    </m:r>
                  </m:oMath>
                </a14:m>
                <a:r>
                  <a:rPr lang="en-ZA" dirty="0"/>
                  <a:t>  of Spawning  Biomass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810" y="3542454"/>
                <a:ext cx="4055854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1353" t="-8197" r="-752" b="-24590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3" y="3929161"/>
            <a:ext cx="9095008" cy="2331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84802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764704"/>
            <a:ext cx="875336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2400" b="1" i="1" dirty="0"/>
              <a:t>3. Process error and posterior diagnostics (IWS/2018/Linefish_P2 &amp; P3):</a:t>
            </a:r>
            <a:endParaRPr lang="en-ZA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ZA" sz="2400" dirty="0"/>
              <a:t>The stochastic age-structured simulator, which was suggested as a diagnostic tool for process error variance estimate (</a:t>
            </a:r>
            <a:r>
              <a:rPr lang="en-ZA" sz="2400" b="1" dirty="0"/>
              <a:t>E.1</a:t>
            </a:r>
            <a:r>
              <a:rPr lang="en-ZA" sz="2400" dirty="0"/>
              <a:t>), infers the process error from an unfished state.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ZA" sz="2400" dirty="0"/>
              <a:t>However, the simulation results in </a:t>
            </a:r>
            <a:r>
              <a:rPr lang="en-ZA" sz="2400" b="1" dirty="0"/>
              <a:t>P3</a:t>
            </a:r>
            <a:r>
              <a:rPr lang="en-ZA" sz="2400" dirty="0"/>
              <a:t> indicate that the fisheries-induced truncation of the population is likely to inflate variation in the log-biomass variation at low abundance.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ZA" sz="2400" dirty="0"/>
              <a:t>Provide directions for future research towards generalizing this approach to inform process error prior parameterization and process error diagnostic tests.  </a:t>
            </a:r>
          </a:p>
          <a:p>
            <a:r>
              <a:rPr lang="en-ZA" sz="2400" b="1" i="1" dirty="0"/>
              <a:t> </a:t>
            </a:r>
            <a:endParaRPr lang="en-ZA" sz="2400" dirty="0"/>
          </a:p>
        </p:txBody>
      </p:sp>
    </p:spTree>
    <p:extLst>
      <p:ext uri="{BB962C8B-B14F-4D97-AF65-F5344CB8AC3E}">
        <p14:creationId xmlns:p14="http://schemas.microsoft.com/office/powerpoint/2010/main" val="22600201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204864"/>
            <a:ext cx="8229600" cy="1143000"/>
          </a:xfrm>
        </p:spPr>
        <p:txBody>
          <a:bodyPr/>
          <a:lstStyle/>
          <a:p>
            <a:r>
              <a:rPr lang="en-ZA" dirty="0"/>
              <a:t>Thank You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347431"/>
            <a:ext cx="1330197" cy="10801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410317"/>
            <a:ext cx="1330197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438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ZA" dirty="0"/>
              <a:t>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en-US" u="sng" dirty="0"/>
              <a:t>2017 IWS Panel recommendations:</a:t>
            </a:r>
            <a:r>
              <a:rPr lang="en-US" dirty="0"/>
              <a:t> </a:t>
            </a:r>
          </a:p>
          <a:p>
            <a:pPr marL="0" lvl="0" indent="0">
              <a:buNone/>
            </a:pPr>
            <a:endParaRPr lang="en-US" dirty="0"/>
          </a:p>
          <a:p>
            <a:pPr lvl="0"/>
            <a:r>
              <a:rPr lang="en-US" dirty="0"/>
              <a:t>Sensitivity should be explored to the catch term not being affected [by the timing of process error].</a:t>
            </a:r>
          </a:p>
          <a:p>
            <a:pPr lvl="0"/>
            <a:endParaRPr lang="en-ZA" dirty="0"/>
          </a:p>
          <a:p>
            <a:pPr lvl="0"/>
            <a:r>
              <a:rPr lang="en-US" dirty="0"/>
              <a:t>Ideally, the posterior for the process error variance [on the biomass] should be comparable to the variation in spawning biomass obtained by projecting the age-structured model forward for many years without catches, but with process error.</a:t>
            </a:r>
            <a:endParaRPr lang="en-ZA" dirty="0"/>
          </a:p>
          <a:p>
            <a:pPr marL="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02466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007" y="188640"/>
            <a:ext cx="8939336" cy="562074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1. Evaluating sensitivity to the location of the process error  </a:t>
            </a:r>
            <a:endParaRPr lang="en-Z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98074" y="2380671"/>
                <a:ext cx="720389" cy="3912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ZA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ZA" i="1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ZA" i="1">
                              <a:latin typeface="Cambria Math"/>
                            </a:rPr>
                            <m:t>𝑦</m:t>
                          </m:r>
                          <m:r>
                            <a:rPr lang="en-ZA" i="1">
                              <a:latin typeface="Cambria Math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ZA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074" y="2380671"/>
                <a:ext cx="720389" cy="391261"/>
              </a:xfrm>
              <a:prstGeom prst="rect">
                <a:avLst/>
              </a:prstGeom>
              <a:blipFill rotWithShape="1">
                <a:blip r:embed="rId2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98074" y="3789040"/>
                <a:ext cx="6738222" cy="29349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i="1" dirty="0"/>
                  <a:t>r </a:t>
                </a:r>
                <a:r>
                  <a:rPr lang="en-US" sz="2000" dirty="0"/>
                  <a:t>: is the intrinsic rate of population increase</a:t>
                </a:r>
              </a:p>
              <a:p>
                <a:r>
                  <a:rPr lang="en-US" sz="2000" i="1" dirty="0"/>
                  <a:t>K</a:t>
                </a:r>
                <a:r>
                  <a:rPr lang="en-US" sz="2000" dirty="0"/>
                  <a:t>:</a:t>
                </a:r>
                <a:r>
                  <a:rPr lang="en-US" sz="2000" i="1" dirty="0"/>
                  <a:t> </a:t>
                </a:r>
                <a:r>
                  <a:rPr lang="en-US" sz="2000" dirty="0"/>
                  <a:t>the carrying capacity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Z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sz="2000" b="0" i="1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ZA" sz="2000" i="1">
                            <a:latin typeface="Cambria Math"/>
                          </a:rPr>
                          <m:t>𝑦</m:t>
                        </m:r>
                      </m:sub>
                    </m:sSub>
                    <m:r>
                      <a:rPr lang="en-ZA" sz="2000" b="0" i="1" smtClean="0">
                        <a:latin typeface="Cambria Math"/>
                      </a:rPr>
                      <m:t>:</m:t>
                    </m:r>
                  </m:oMath>
                </a14:m>
                <a:r>
                  <a:rPr lang="en-ZA" sz="2000" dirty="0"/>
                  <a:t>  biomass in year </a:t>
                </a:r>
                <a:r>
                  <a:rPr lang="en-ZA" sz="2000" i="1" dirty="0"/>
                  <a:t>y</a:t>
                </a:r>
                <a:endParaRPr lang="en-US" sz="2000" i="1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ZA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sz="2000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ZA" sz="2000" i="1">
                            <a:latin typeface="Cambria Math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ZA" sz="2000" dirty="0"/>
                  <a:t>: is the fishing mortality in year </a:t>
                </a:r>
                <a:r>
                  <a:rPr lang="en-ZA" sz="2000" i="1" dirty="0"/>
                  <a:t>y</a:t>
                </a:r>
                <a:endParaRPr lang="en-US" sz="2000" i="1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Z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sSub>
                      <m:sSubPr>
                        <m:ctrlPr>
                          <a:rPr lang="en-Z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sz="20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ZA" sz="20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ZA" sz="20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sSub>
                      <m:sSubPr>
                        <m:ctrlPr>
                          <a:rPr lang="en-Z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sz="20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ZA" sz="20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ZA" sz="2000" dirty="0"/>
                  <a:t>  Catch in year </a:t>
                </a:r>
                <a:r>
                  <a:rPr lang="en-ZA" sz="2000" i="1" dirty="0"/>
                  <a:t>y</a:t>
                </a:r>
                <a:endParaRPr lang="en-ZA" sz="20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Z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𝜂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ZA" sz="2000" dirty="0"/>
                  <a:t>:  Process error deviates 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ZA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𝜂</m:t>
                        </m:r>
                      </m:sub>
                      <m:sup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ZA" sz="2000" b="0" i="1" smtClean="0">
                        <a:latin typeface="Cambria Math"/>
                      </a:rPr>
                      <m:t>:</m:t>
                    </m:r>
                  </m:oMath>
                </a14:m>
                <a:r>
                  <a:rPr lang="en-ZA" sz="2000" dirty="0"/>
                  <a:t>  Process error variance</a:t>
                </a:r>
              </a:p>
              <a:p>
                <a:endParaRPr lang="en-ZA" dirty="0"/>
              </a:p>
              <a:p>
                <a:endParaRPr lang="en-ZA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074" y="3789040"/>
                <a:ext cx="6738222" cy="2934906"/>
              </a:xfrm>
              <a:prstGeom prst="rect">
                <a:avLst/>
              </a:prstGeom>
              <a:blipFill rotWithShape="1">
                <a:blip r:embed="rId3"/>
                <a:stretch>
                  <a:fillRect l="-995" t="-1040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190227" y="1556792"/>
                <a:ext cx="4572000" cy="203902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ZA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ZA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ZA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ZA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ZA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ZA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ZA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  <m:r>
                                  <a:rPr lang="en-ZA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ZA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sSub>
                                  <m:sSubPr>
                                    <m:ctrlPr>
                                      <a:rPr lang="en-ZA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ZA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ZA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ZA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ZA" i="1">
                                        <a:latin typeface="Cambria Math" panose="02040503050406030204" pitchFamily="18" charset="0"/>
                                      </a:rPr>
                                      <m:t>1− </m:t>
                                    </m:r>
                                    <m:f>
                                      <m:fPr>
                                        <m:ctrlPr>
                                          <a:rPr lang="en-ZA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ZA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ZA" i="1">
                                            <a:latin typeface="Cambria Math" panose="02040503050406030204" pitchFamily="18" charset="0"/>
                                          </a:rPr>
                                          <m:t>𝐾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ZA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ZA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ZA" i="1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ZA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ZA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ZA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ZA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  <m:r>
                                  <a:rPr lang="en-ZA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sSup>
                                  <m:sSupPr>
                                    <m:ctrlPr>
                                      <a:rPr lang="en-ZA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ZA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sSub>
                                      <m:sSubPr>
                                        <m:ctrlPr>
                                          <a:rPr lang="en-ZA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𝜂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sub>
                                    </m:sSub>
                                    <m:sSubSup>
                                      <m:sSubSupPr>
                                        <m:ctrlPr>
                                          <a:rPr lang="en-ZA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0.5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𝜂</m:t>
                                        </m:r>
                                      </m:sub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sup>
                                </m:sSup>
                              </m:e>
                              <m:e>
                                <m:r>
                                  <a:rPr lang="en-ZA" i="1">
                                    <a:latin typeface="Cambria Math" panose="02040503050406030204" pitchFamily="18" charset="0"/>
                                  </a:rPr>
                                  <m:t>𝑎𝑓𝑡𝑒𝑟</m:t>
                                </m:r>
                                <m:r>
                                  <a:rPr lang="en-ZA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ZA" i="1">
                                    <a:latin typeface="Cambria Math" panose="02040503050406030204" pitchFamily="18" charset="0"/>
                                  </a:rPr>
                                  <m:t>𝑐𝑎𝑡𝑐h</m:t>
                                </m:r>
                              </m:e>
                            </m:mr>
                            <m:mr>
                              <m:e>
                                <m:d>
                                  <m:dPr>
                                    <m:ctrlPr>
                                      <a:rPr lang="en-ZA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ZA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ZA" i="1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ZA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sub>
                                    </m:sSub>
                                    <m:r>
                                      <a:rPr lang="en-ZA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ZA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  <m:sSub>
                                      <m:sSubPr>
                                        <m:ctrlPr>
                                          <a:rPr lang="en-ZA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ZA" i="1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ZA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ZA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ZA" i="1">
                                            <a:latin typeface="Cambria Math" panose="02040503050406030204" pitchFamily="18" charset="0"/>
                                          </a:rPr>
                                          <m:t>1− </m:t>
                                        </m:r>
                                        <m:f>
                                          <m:fPr>
                                            <m:ctrlPr>
                                              <a:rPr lang="en-ZA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ZA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num>
                                          <m:den>
                                            <m:r>
                                              <a:rPr lang="en-ZA" i="1">
                                                <a:latin typeface="Cambria Math" panose="02040503050406030204" pitchFamily="18" charset="0"/>
                                              </a:rPr>
                                              <m:t>𝐾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</m:d>
                                <m:sSup>
                                  <m:sSupPr>
                                    <m:ctrlPr>
                                      <a:rPr lang="en-ZA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ZA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sSub>
                                      <m:sSubPr>
                                        <m:ctrlPr>
                                          <a:rPr lang="en-ZA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𝜂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Sup>
                                      <m:sSubSupPr>
                                        <m:ctrlPr>
                                          <a:rPr lang="en-ZA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0.5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𝜂</m:t>
                                        </m:r>
                                      </m:sub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sup>
                                </m:sSup>
                                <m:r>
                                  <a:rPr lang="en-ZA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ZA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ZA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ZA" i="1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ZA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ZA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ZA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ZA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  <m:r>
                                  <a:rPr lang="en-ZA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e>
                                <m:r>
                                  <a:rPr lang="en-ZA" i="1">
                                    <a:latin typeface="Cambria Math" panose="02040503050406030204" pitchFamily="18" charset="0"/>
                                  </a:rPr>
                                  <m:t>𝑏𝑒𝑓𝑜𝑟𝑒</m:t>
                                </m:r>
                                <m:r>
                                  <a:rPr lang="en-ZA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ZA" i="1">
                                    <a:latin typeface="Cambria Math" panose="02040503050406030204" pitchFamily="18" charset="0"/>
                                  </a:rPr>
                                  <m:t>𝑐𝑎𝑡𝑐h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ZA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ZA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ZA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  <m:r>
                                  <a:rPr lang="en-ZA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ZA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sSup>
                                  <m:sSupPr>
                                    <m:ctrlPr>
                                      <a:rPr lang="en-ZA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ZA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sSub>
                                      <m:sSubPr>
                                        <m:ctrlPr>
                                          <a:rPr lang="en-ZA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𝜂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sub>
                                    </m:sSub>
                                    <m:sSubSup>
                                      <m:sSubSupPr>
                                        <m:ctrlPr>
                                          <a:rPr lang="en-ZA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−0.5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𝜂</m:t>
                                        </m:r>
                                      </m:sub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sup>
                                </m:sSup>
                                <m:sSub>
                                  <m:sSubPr>
                                    <m:ctrlPr>
                                      <a:rPr lang="en-ZA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ZA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ZA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ZA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ZA" i="1">
                                        <a:latin typeface="Cambria Math" panose="02040503050406030204" pitchFamily="18" charset="0"/>
                                      </a:rPr>
                                      <m:t>1− </m:t>
                                    </m:r>
                                    <m:f>
                                      <m:fPr>
                                        <m:ctrlPr>
                                          <a:rPr lang="en-ZA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ZA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ZA" i="1">
                                            <a:latin typeface="Cambria Math" panose="02040503050406030204" pitchFamily="18" charset="0"/>
                                          </a:rPr>
                                          <m:t>𝐾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ZA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ZA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ZA" i="1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ZA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ZA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ZA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ZA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  <m:r>
                                  <a:rPr lang="en-ZA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e>
                                <m:r>
                                  <a:rPr lang="en-ZA" i="1">
                                    <a:latin typeface="Cambria Math" panose="02040503050406030204" pitchFamily="18" charset="0"/>
                                  </a:rPr>
                                  <m:t>𝑜𝑛</m:t>
                                </m:r>
                                <m:r>
                                  <a:rPr lang="en-ZA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ZA" i="1">
                                    <a:latin typeface="Cambria Math" panose="02040503050406030204" pitchFamily="18" charset="0"/>
                                  </a:rPr>
                                  <m:t>𝑝𝑟𝑜𝑑𝑢𝑐𝑡𝑖𝑣𝑖𝑡𝑦</m:t>
                                </m:r>
                                <m:r>
                                  <a:rPr lang="en-ZA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ZA" i="1">
                                    <a:latin typeface="Cambria Math" panose="02040503050406030204" pitchFamily="18" charset="0"/>
                                  </a:rPr>
                                  <m:t>𝑝𝑒𝑟</m:t>
                                </m:r>
                                <m:r>
                                  <a:rPr lang="en-ZA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ZA" i="1">
                                    <a:latin typeface="Cambria Math" panose="02040503050406030204" pitchFamily="18" charset="0"/>
                                  </a:rPr>
                                  <m:t>𝑏𝑖𝑜𝑚𝑎𝑠𝑠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ZA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0227" y="1556792"/>
                <a:ext cx="4572000" cy="2039020"/>
              </a:xfrm>
              <a:prstGeom prst="rect">
                <a:avLst/>
              </a:prstGeom>
              <a:blipFill rotWithShape="1">
                <a:blip r:embed="rId4"/>
                <a:stretch>
                  <a:fillRect r="-63067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79512" y="938478"/>
            <a:ext cx="3537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/>
              <a:t>Schaefer Surplus Production model:</a:t>
            </a:r>
          </a:p>
        </p:txBody>
      </p:sp>
    </p:spTree>
    <p:extLst>
      <p:ext uri="{BB962C8B-B14F-4D97-AF65-F5344CB8AC3E}">
        <p14:creationId xmlns:p14="http://schemas.microsoft.com/office/powerpoint/2010/main" val="2948826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Work\Research\StockAssessmentIWS2018\ProcErrorPosition\Process_error_posi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76673"/>
            <a:ext cx="5840425" cy="6447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28600" y="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ZA" dirty="0"/>
              <a:t>Simulation trial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842033" y="836712"/>
                <a:ext cx="2769091" cy="42832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ZA" sz="2000" dirty="0"/>
                  <a:t>K = 1000</a:t>
                </a:r>
              </a:p>
              <a:p>
                <a:r>
                  <a:rPr lang="en-ZA" sz="2000" i="1" dirty="0"/>
                  <a:t>r  = </a:t>
                </a:r>
                <a:r>
                  <a:rPr lang="en-ZA" sz="2000" dirty="0"/>
                  <a:t>0.2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ZA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𝜂</m:t>
                          </m:r>
                        </m:sub>
                        <m:sup/>
                      </m:sSubSup>
                      <m:r>
                        <a:rPr lang="en-ZA" sz="2000" b="0" i="1" smtClean="0">
                          <a:latin typeface="Cambria Math"/>
                        </a:rPr>
                        <m:t>=0.1</m:t>
                      </m:r>
                    </m:oMath>
                  </m:oMathPara>
                </a14:m>
                <a:endParaRPr lang="en-ZA" sz="2000" dirty="0"/>
              </a:p>
              <a:p>
                <a:r>
                  <a:rPr lang="en-ZA" sz="2000" dirty="0"/>
                  <a:t>F = 1.5 F</a:t>
                </a:r>
                <a:r>
                  <a:rPr lang="en-ZA" sz="2000" baseline="-25000" dirty="0"/>
                  <a:t>MSY</a:t>
                </a:r>
              </a:p>
              <a:p>
                <a:endParaRPr lang="en-ZA" sz="2000" dirty="0"/>
              </a:p>
              <a:p>
                <a:r>
                  <a:rPr lang="en-ZA" sz="2000" dirty="0"/>
                  <a:t>Burn-in: 100 </a:t>
                </a:r>
                <a:r>
                  <a:rPr lang="en-ZA" sz="2000" dirty="0" err="1"/>
                  <a:t>yrs</a:t>
                </a:r>
                <a:endParaRPr lang="en-ZA" sz="2000" dirty="0"/>
              </a:p>
              <a:p>
                <a:r>
                  <a:rPr lang="en-ZA" sz="2000" dirty="0"/>
                  <a:t>Evaluation: 100 </a:t>
                </a:r>
                <a:r>
                  <a:rPr lang="en-ZA" sz="2000" dirty="0" err="1"/>
                  <a:t>yrs</a:t>
                </a:r>
                <a:endParaRPr lang="en-ZA" sz="2000" dirty="0"/>
              </a:p>
              <a:p>
                <a:endParaRPr lang="en-ZA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ZA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ZA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ZA" i="1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</m:acc>
                        </m:e>
                        <m:sub>
                          <m:r>
                            <a:rPr lang="en-ZA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ZA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ZA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ZA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ZA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ZA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ZA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ZA" i="1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ZA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ZA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ZA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ZA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ZA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ZA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ZA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</m:e>
                        <m:sub>
                          <m:r>
                            <a:rPr lang="en-ZA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ZA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ZA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ZA" dirty="0"/>
              </a:p>
              <a:p>
                <a:endParaRPr lang="en-ZA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ZA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ZA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ZA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</m:e>
                        <m:sub>
                          <m:r>
                            <a:rPr lang="en-ZA" i="1">
                              <a:latin typeface="Cambria Math" panose="02040503050406030204" pitchFamily="18" charset="0"/>
                            </a:rPr>
                            <m:t>𝜂</m:t>
                          </m:r>
                        </m:sub>
                      </m:sSub>
                      <m:r>
                        <a:rPr lang="en-ZA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ZA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ZA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limLoc m:val="undOvr"/>
                                  <m:supHide m:val="on"/>
                                  <m:ctrlPr>
                                    <a:rPr lang="en-ZA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ZA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  <m:sup/>
                                <m:e>
                                  <m:sSubSup>
                                    <m:sSubSupPr>
                                      <m:ctrlPr>
                                        <a:rPr lang="en-ZA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en-ZA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ZA" i="1">
                                              <a:latin typeface="Cambria Math" panose="02040503050406030204" pitchFamily="18" charset="0"/>
                                            </a:rPr>
                                            <m:t>𝜂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ZA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  <m:sup>
                                      <m:r>
                                        <a:rPr lang="en-ZA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nary>
                            </m:num>
                            <m:den>
                              <m:sSub>
                                <m:sSubPr>
                                  <m:ctrlPr>
                                    <a:rPr lang="en-ZA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ZA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ZA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en-ZA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ZA" dirty="0"/>
              </a:p>
              <a:p>
                <a:endParaRPr lang="en-ZA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2033" y="836712"/>
                <a:ext cx="2769091" cy="4283224"/>
              </a:xfrm>
              <a:prstGeom prst="rect">
                <a:avLst/>
              </a:prstGeom>
              <a:blipFill rotWithShape="1">
                <a:blip r:embed="rId3"/>
                <a:stretch>
                  <a:fillRect l="-2198" t="-711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8689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6905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ZA" dirty="0"/>
              <a:t>Variations</a:t>
            </a:r>
          </a:p>
        </p:txBody>
      </p:sp>
      <p:pic>
        <p:nvPicPr>
          <p:cNvPr id="7170" name="Picture 2" descr="C:\Work\Research\StockAssessmentIWS2018\ProcErrorPosition\Process_error_Vary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000716"/>
            <a:ext cx="9324452" cy="532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046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7366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ZA" dirty="0"/>
              <a:t>Summary: Experiment 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548680"/>
            <a:ext cx="8964488" cy="5289451"/>
          </a:xfrm>
        </p:spPr>
        <p:txBody>
          <a:bodyPr>
            <a:noAutofit/>
          </a:bodyPr>
          <a:lstStyle/>
          <a:p>
            <a:r>
              <a:rPr lang="en-ZA" sz="1800" b="1" dirty="0"/>
              <a:t>After Catch (AC): </a:t>
            </a:r>
          </a:p>
          <a:p>
            <a:pPr lvl="1"/>
            <a:r>
              <a:rPr lang="en-ZA" sz="1800" dirty="0"/>
              <a:t>Enables approximating the process error from the simulated biomass trajectories under a constant </a:t>
            </a:r>
            <a:r>
              <a:rPr lang="en-ZA" sz="1800" i="1" dirty="0"/>
              <a:t>F </a:t>
            </a:r>
            <a:r>
              <a:rPr lang="en-ZA" sz="1800" dirty="0"/>
              <a:t>prescription, but positive bias (≤10%) towards </a:t>
            </a:r>
            <a:r>
              <a:rPr lang="en-ZA" sz="1800" i="1" dirty="0"/>
              <a:t>F = </a:t>
            </a:r>
            <a:r>
              <a:rPr lang="en-ZA" sz="1800" dirty="0"/>
              <a:t>0</a:t>
            </a:r>
          </a:p>
          <a:p>
            <a:pPr lvl="1"/>
            <a:r>
              <a:rPr lang="en-ZA" sz="1800" dirty="0"/>
              <a:t>conveniently allows isolating the natural variation in the biomass under constant fishing mortality + </a:t>
            </a:r>
            <a:r>
              <a:rPr lang="en-ZA" sz="1800" dirty="0" err="1"/>
              <a:t>burnin</a:t>
            </a:r>
            <a:endParaRPr lang="en-ZA" sz="1800" dirty="0"/>
          </a:p>
          <a:p>
            <a:r>
              <a:rPr lang="en-ZA" sz="1800" b="1" dirty="0"/>
              <a:t>Before Catch (BC): </a:t>
            </a:r>
          </a:p>
          <a:p>
            <a:pPr lvl="1"/>
            <a:r>
              <a:rPr lang="en-ZA" sz="1800" dirty="0"/>
              <a:t>Positive bias in the variation of the simulated biomass. </a:t>
            </a:r>
          </a:p>
          <a:p>
            <a:pPr lvl="1"/>
            <a:r>
              <a:rPr lang="en-ZA" sz="1800" dirty="0"/>
              <a:t>Likely “mechanistic” measurement of log(</a:t>
            </a:r>
            <a:r>
              <a:rPr lang="en-ZA" sz="1800" i="1" dirty="0"/>
              <a:t>B</a:t>
            </a:r>
            <a:r>
              <a:rPr lang="en-ZA" sz="1800" i="1" baseline="-25000" dirty="0"/>
              <a:t>y</a:t>
            </a:r>
            <a:r>
              <a:rPr lang="en-ZA" sz="1800" dirty="0"/>
              <a:t>)- log(</a:t>
            </a:r>
            <a:r>
              <a:rPr lang="en-ZA" sz="1800" i="1" dirty="0"/>
              <a:t>B</a:t>
            </a:r>
            <a:r>
              <a:rPr lang="en-ZA" sz="1800" i="1" baseline="-25000" dirty="0"/>
              <a:t>y-1</a:t>
            </a:r>
            <a:r>
              <a:rPr lang="en-ZA" sz="1800" dirty="0"/>
              <a:t>)</a:t>
            </a:r>
          </a:p>
          <a:p>
            <a:pPr lvl="1"/>
            <a:r>
              <a:rPr lang="en-ZA" sz="1800" dirty="0"/>
              <a:t>Includes the positive expectation about the surplus production and the associated variance. </a:t>
            </a:r>
          </a:p>
          <a:p>
            <a:r>
              <a:rPr lang="en-ZA" sz="1800" b="1" dirty="0"/>
              <a:t>On productivity per biomass (PB):  </a:t>
            </a:r>
          </a:p>
          <a:p>
            <a:pPr lvl="1"/>
            <a:r>
              <a:rPr lang="en-ZA" sz="1800" dirty="0"/>
              <a:t>Close to less  than an order of magnitude of biomass variation when compared to the AC and BC models and ‘true’ input value. </a:t>
            </a:r>
          </a:p>
          <a:p>
            <a:pPr lvl="1"/>
            <a:r>
              <a:rPr lang="en-ZA" sz="1800" dirty="0"/>
              <a:t>Unlikely to be suitable for deducting the process variance component that is attributable to recruitment variation. </a:t>
            </a:r>
          </a:p>
          <a:p>
            <a:pPr lvl="1"/>
            <a:r>
              <a:rPr lang="en-ZA" sz="1800" dirty="0"/>
              <a:t>More suitable to estimate systematic changes in average stock’s productivity, such as changes in somatic growth, maturation or predation pressure. </a:t>
            </a:r>
          </a:p>
          <a:p>
            <a:pPr lvl="1"/>
            <a:r>
              <a:rPr lang="en-ZA" sz="1800" dirty="0"/>
              <a:t>Alternative to treating variations about </a:t>
            </a:r>
            <a:r>
              <a:rPr lang="en-ZA" sz="1800" i="1" dirty="0"/>
              <a:t>r </a:t>
            </a:r>
            <a:r>
              <a:rPr lang="en-ZA" sz="1800" dirty="0"/>
              <a:t>as ‘white noise’ ,  could be a random walk or AR1 formulations to potentially improve the ability of isolate the though after trends from the recruitment signal.</a:t>
            </a:r>
          </a:p>
          <a:p>
            <a:pPr marL="0" indent="0">
              <a:buNone/>
            </a:pPr>
            <a:endParaRPr lang="en-ZA" sz="1600" dirty="0"/>
          </a:p>
        </p:txBody>
      </p:sp>
    </p:spTree>
    <p:extLst>
      <p:ext uri="{BB962C8B-B14F-4D97-AF65-F5344CB8AC3E}">
        <p14:creationId xmlns:p14="http://schemas.microsoft.com/office/powerpoint/2010/main" val="368344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0528" y="-30391"/>
            <a:ext cx="9937104" cy="634082"/>
          </a:xfrm>
        </p:spPr>
        <p:txBody>
          <a:bodyPr>
            <a:normAutofit/>
          </a:bodyPr>
          <a:lstStyle/>
          <a:p>
            <a:r>
              <a:rPr lang="en-ZA" sz="3200" dirty="0"/>
              <a:t>2. </a:t>
            </a:r>
            <a:r>
              <a:rPr lang="en-US" sz="2800" dirty="0"/>
              <a:t>Predicting process error from age-structured simulations</a:t>
            </a:r>
            <a:r>
              <a:rPr lang="en-ZA" sz="2800" dirty="0"/>
              <a:t> </a:t>
            </a:r>
          </a:p>
        </p:txBody>
      </p:sp>
      <p:sp>
        <p:nvSpPr>
          <p:cNvPr id="4" name="Oval 3"/>
          <p:cNvSpPr/>
          <p:nvPr/>
        </p:nvSpPr>
        <p:spPr>
          <a:xfrm>
            <a:off x="899592" y="669595"/>
            <a:ext cx="2592288" cy="1103221"/>
          </a:xfrm>
          <a:prstGeom prst="ellipse">
            <a:avLst/>
          </a:prstGeom>
          <a:noFill/>
          <a:ln w="317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" name="Oval 4"/>
          <p:cNvSpPr/>
          <p:nvPr/>
        </p:nvSpPr>
        <p:spPr>
          <a:xfrm>
            <a:off x="5153121" y="687533"/>
            <a:ext cx="2304256" cy="1013275"/>
          </a:xfrm>
          <a:prstGeom prst="ellipse">
            <a:avLst/>
          </a:prstGeom>
          <a:noFill/>
          <a:ln w="317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" name="TextBox 5"/>
          <p:cNvSpPr txBox="1"/>
          <p:nvPr/>
        </p:nvSpPr>
        <p:spPr>
          <a:xfrm>
            <a:off x="1043608" y="798254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/>
              <a:t>Multivariate hierarchical model of </a:t>
            </a:r>
            <a:r>
              <a:rPr lang="en-ZA" dirty="0" err="1"/>
              <a:t>FishBase</a:t>
            </a:r>
            <a:endParaRPr lang="en-ZA" dirty="0"/>
          </a:p>
        </p:txBody>
      </p:sp>
      <p:sp>
        <p:nvSpPr>
          <p:cNvPr id="7" name="TextBox 6"/>
          <p:cNvSpPr txBox="1"/>
          <p:nvPr/>
        </p:nvSpPr>
        <p:spPr>
          <a:xfrm>
            <a:off x="5153121" y="97311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/>
              <a:t>RAMs S-R Database</a:t>
            </a:r>
          </a:p>
        </p:txBody>
      </p:sp>
      <p:sp>
        <p:nvSpPr>
          <p:cNvPr id="8" name="Oval 7"/>
          <p:cNvSpPr/>
          <p:nvPr/>
        </p:nvSpPr>
        <p:spPr>
          <a:xfrm>
            <a:off x="3203848" y="1623637"/>
            <a:ext cx="2304256" cy="1013275"/>
          </a:xfrm>
          <a:prstGeom prst="ellipse">
            <a:avLst/>
          </a:prstGeom>
          <a:noFill/>
          <a:ln w="317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TextBox 8"/>
          <p:cNvSpPr txBox="1"/>
          <p:nvPr/>
        </p:nvSpPr>
        <p:spPr>
          <a:xfrm>
            <a:off x="3373016" y="1807108"/>
            <a:ext cx="18405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dirty="0"/>
              <a:t>Integrate Analysis</a:t>
            </a:r>
          </a:p>
          <a:p>
            <a:pPr algn="ctr"/>
            <a:r>
              <a:rPr lang="en-ZA" dirty="0"/>
              <a:t>FishLife2.0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203848" y="1566770"/>
            <a:ext cx="288032" cy="28242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8" idx="7"/>
          </p:cNvCxnSpPr>
          <p:nvPr/>
        </p:nvCxnSpPr>
        <p:spPr>
          <a:xfrm flipH="1">
            <a:off x="5170654" y="1489599"/>
            <a:ext cx="265442" cy="28242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8" idx="4"/>
          </p:cNvCxnSpPr>
          <p:nvPr/>
        </p:nvCxnSpPr>
        <p:spPr>
          <a:xfrm>
            <a:off x="4355976" y="2636912"/>
            <a:ext cx="0" cy="2880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2483586" y="2986905"/>
                <a:ext cx="3843808" cy="458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ZA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ZA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ZA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en-ZA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ZA" i="1">
                                  <a:latin typeface="Cambria Math" panose="02040503050406030204" pitchFamily="18" charset="0"/>
                                </a:rPr>
                                <m:t>𝑠𝑝𝑒𝑐</m:t>
                              </m:r>
                            </m:e>
                            <m:sub>
                              <m:r>
                                <a:rPr lang="en-ZA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sub>
                      </m:sSub>
                      <m:r>
                        <a:rPr lang="en-ZA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ZA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ZA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ZA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ZA" i="1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b>
                          </m:sSub>
                          <m:r>
                            <a:rPr lang="en-ZA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ZA" i="1">
                              <a:latin typeface="Cambria Math" panose="02040503050406030204" pitchFamily="18" charset="0"/>
                            </a:rPr>
                            <m:t>𝜅</m:t>
                          </m:r>
                          <m:r>
                            <a:rPr lang="en-ZA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ZA" i="1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ZA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ZA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ZA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ZA" i="1">
                                  <a:latin typeface="Cambria Math" panose="02040503050406030204" pitchFamily="18" charset="0"/>
                                </a:rPr>
                                <m:t>𝑚𝑎𝑡</m:t>
                              </m:r>
                            </m:sub>
                          </m:sSub>
                          <m:r>
                            <a:rPr lang="en-ZA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ZA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ZA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ZA" i="1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  <m:r>
                            <a:rPr lang="en-ZA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ZA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ZA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ZA" i="1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ZA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ZA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ZA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ZA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ZA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586" y="2986905"/>
                <a:ext cx="3843808" cy="45852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2339752" y="3356992"/>
                <a:ext cx="4100289" cy="4204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ZA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ZA" i="1">
                              <a:latin typeface="Cambria Math" panose="02040503050406030204" pitchFamily="18" charset="0"/>
                            </a:rPr>
                            <m:t>𝐶𝑜𝑣</m:t>
                          </m:r>
                        </m:e>
                        <m:sub>
                          <m:sSub>
                            <m:sSubPr>
                              <m:ctrlPr>
                                <a:rPr lang="en-ZA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ZA" i="1">
                                  <a:latin typeface="Cambria Math" panose="02040503050406030204" pitchFamily="18" charset="0"/>
                                </a:rPr>
                                <m:t>𝑠𝑝𝑒𝑐</m:t>
                              </m:r>
                            </m:e>
                            <m:sub>
                              <m:r>
                                <a:rPr lang="en-ZA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sub>
                      </m:sSub>
                      <m:r>
                        <a:rPr lang="en-ZA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ZA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ZA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ZA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ZA" i="1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b>
                          </m:sSub>
                          <m:r>
                            <a:rPr lang="en-ZA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ZA" i="1">
                              <a:latin typeface="Cambria Math" panose="02040503050406030204" pitchFamily="18" charset="0"/>
                            </a:rPr>
                            <m:t>𝜅</m:t>
                          </m:r>
                          <m:r>
                            <a:rPr lang="en-ZA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ZA" i="1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ZA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ZA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ZA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ZA" i="1">
                                  <a:latin typeface="Cambria Math" panose="02040503050406030204" pitchFamily="18" charset="0"/>
                                </a:rPr>
                                <m:t>𝑚𝑎𝑡</m:t>
                              </m:r>
                            </m:sub>
                          </m:sSub>
                          <m:r>
                            <a:rPr lang="en-ZA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ZA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ZA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ZA" i="1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  <m:r>
                            <a:rPr lang="en-ZA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ZA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ZA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ZA" i="1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ZA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ZA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ZA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ZA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ZA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3356992"/>
                <a:ext cx="4100289" cy="42043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2339752" y="2986905"/>
            <a:ext cx="4100289" cy="790523"/>
          </a:xfrm>
          <a:prstGeom prst="rect">
            <a:avLst/>
          </a:prstGeom>
          <a:noFill/>
          <a:ln w="317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4292706" y="3777428"/>
            <a:ext cx="0" cy="2880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2764738" y="4043918"/>
                <a:ext cx="3023520" cy="458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ZA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ZA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ZA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en-ZA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ZA" i="1">
                                  <a:latin typeface="Cambria Math" panose="02040503050406030204" pitchFamily="18" charset="0"/>
                                </a:rPr>
                                <m:t>𝑠𝑝𝑒𝑐</m:t>
                              </m:r>
                            </m:e>
                            <m:sub>
                              <m:r>
                                <a:rPr lang="en-ZA" b="0" i="1" smtClean="0">
                                  <a:latin typeface="Cambria Math"/>
                                </a:rPr>
                                <m:t> </m:t>
                              </m:r>
                            </m:sub>
                          </m:sSub>
                        </m:sub>
                      </m:sSub>
                      <m:r>
                        <a:rPr lang="en-ZA" i="1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ZA" i="1">
                          <a:latin typeface="Cambria Math" panose="02040503050406030204" pitchFamily="18" charset="0"/>
                        </a:rPr>
                        <m:t>𝑀𝑉𝑁</m:t>
                      </m:r>
                      <m:r>
                        <a:rPr lang="en-ZA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ZA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ZA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ZA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en-ZA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ZA" i="1">
                                  <a:latin typeface="Cambria Math" panose="02040503050406030204" pitchFamily="18" charset="0"/>
                                </a:rPr>
                                <m:t>𝑠𝑝𝑒𝑐</m:t>
                              </m:r>
                            </m:e>
                            <m:sub>
                              <m:r>
                                <a:rPr lang="en-ZA" b="0" i="1" smtClean="0">
                                  <a:latin typeface="Cambria Math"/>
                                </a:rPr>
                                <m:t> </m:t>
                              </m:r>
                            </m:sub>
                          </m:sSub>
                          <m:r>
                            <a:rPr lang="en-ZA" i="1">
                              <a:latin typeface="Cambria Math" panose="02040503050406030204" pitchFamily="18" charset="0"/>
                            </a:rPr>
                            <m:t>,</m:t>
                          </m:r>
                        </m:sub>
                      </m:sSub>
                      <m:sSub>
                        <m:sSubPr>
                          <m:ctrlPr>
                            <a:rPr lang="en-ZA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ZA" i="1">
                              <a:latin typeface="Cambria Math" panose="02040503050406030204" pitchFamily="18" charset="0"/>
                            </a:rPr>
                            <m:t>𝐶𝑜𝑣</m:t>
                          </m:r>
                        </m:e>
                        <m:sub>
                          <m:sSub>
                            <m:sSubPr>
                              <m:ctrlPr>
                                <a:rPr lang="en-ZA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ZA" i="1">
                                  <a:latin typeface="Cambria Math" panose="02040503050406030204" pitchFamily="18" charset="0"/>
                                </a:rPr>
                                <m:t>𝑠𝑝𝑒𝑐</m:t>
                              </m:r>
                            </m:e>
                            <m:sub>
                              <m:r>
                                <a:rPr lang="en-ZA" b="0" i="1" smtClean="0">
                                  <a:latin typeface="Cambria Math"/>
                                </a:rPr>
                                <m:t> </m:t>
                              </m:r>
                            </m:sub>
                          </m:sSub>
                        </m:sub>
                      </m:sSub>
                      <m:r>
                        <a:rPr lang="en-ZA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ZA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4738" y="4043918"/>
                <a:ext cx="3023520" cy="458523"/>
              </a:xfrm>
              <a:prstGeom prst="rect">
                <a:avLst/>
              </a:prstGeom>
              <a:blipFill rotWithShape="1">
                <a:blip r:embed="rId4"/>
                <a:stretch>
                  <a:fillRect t="-3947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/>
          <p:cNvSpPr/>
          <p:nvPr/>
        </p:nvSpPr>
        <p:spPr>
          <a:xfrm>
            <a:off x="2785292" y="4043918"/>
            <a:ext cx="3015952" cy="501605"/>
          </a:xfrm>
          <a:prstGeom prst="rect">
            <a:avLst/>
          </a:prstGeom>
          <a:noFill/>
          <a:ln w="317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6" name="TextBox 25"/>
          <p:cNvSpPr txBox="1"/>
          <p:nvPr/>
        </p:nvSpPr>
        <p:spPr>
          <a:xfrm>
            <a:off x="5930689" y="4110054"/>
            <a:ext cx="1943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/>
              <a:t>Random generator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4276498" y="4545523"/>
            <a:ext cx="0" cy="2880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2785292" y="4832371"/>
            <a:ext cx="3015951" cy="756870"/>
          </a:xfrm>
          <a:prstGeom prst="ellipse">
            <a:avLst/>
          </a:prstGeom>
          <a:noFill/>
          <a:ln w="317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9" name="TextBox 28"/>
          <p:cNvSpPr txBox="1"/>
          <p:nvPr/>
        </p:nvSpPr>
        <p:spPr>
          <a:xfrm>
            <a:off x="3021445" y="5025285"/>
            <a:ext cx="2543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/>
              <a:t>Age-structured Simulator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4259520" y="5589241"/>
            <a:ext cx="0" cy="2880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2785293" y="5877273"/>
            <a:ext cx="3015951" cy="756870"/>
          </a:xfrm>
          <a:prstGeom prst="ellipse">
            <a:avLst/>
          </a:prstGeom>
          <a:noFill/>
          <a:ln w="317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2" name="TextBox 31"/>
          <p:cNvSpPr txBox="1"/>
          <p:nvPr/>
        </p:nvSpPr>
        <p:spPr>
          <a:xfrm>
            <a:off x="3597547" y="5932542"/>
            <a:ext cx="13239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dirty="0"/>
              <a:t>Biomass</a:t>
            </a:r>
          </a:p>
          <a:p>
            <a:pPr algn="ctr"/>
            <a:r>
              <a:rPr lang="en-ZA" dirty="0"/>
              <a:t>Trajectories </a:t>
            </a:r>
          </a:p>
        </p:txBody>
      </p:sp>
      <p:sp>
        <p:nvSpPr>
          <p:cNvPr id="33" name="Oval 32"/>
          <p:cNvSpPr/>
          <p:nvPr/>
        </p:nvSpPr>
        <p:spPr>
          <a:xfrm>
            <a:off x="6512063" y="5618612"/>
            <a:ext cx="1891202" cy="1239388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7858851" y="5835099"/>
                <a:ext cx="472052" cy="3940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ZA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𝜂</m:t>
                          </m:r>
                        </m:sub>
                        <m:sup/>
                      </m:sSubSup>
                    </m:oMath>
                  </m:oMathPara>
                </a14:m>
                <a:endParaRPr lang="en-ZA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8851" y="5835099"/>
                <a:ext cx="472052" cy="394019"/>
              </a:xfrm>
              <a:prstGeom prst="rect">
                <a:avLst/>
              </a:prstGeom>
              <a:blipFill rotWithShape="1">
                <a:blip r:embed="rId5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266550" y="6264811"/>
                <a:ext cx="3702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ZA" i="1" smtClean="0">
                          <a:latin typeface="Cambria Math"/>
                          <a:ea typeface="Cambria Math"/>
                        </a:rPr>
                        <m:t>𝜌</m:t>
                      </m:r>
                    </m:oMath>
                  </m:oMathPara>
                </a14:m>
                <a:endParaRPr lang="en-ZA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6550" y="6264811"/>
                <a:ext cx="370230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/>
          <p:cNvCxnSpPr>
            <a:stCxn id="31" idx="6"/>
          </p:cNvCxnSpPr>
          <p:nvPr/>
        </p:nvCxnSpPr>
        <p:spPr>
          <a:xfrm flipV="1">
            <a:off x="5801244" y="6255707"/>
            <a:ext cx="638797" cy="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555971" y="5845423"/>
            <a:ext cx="1421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/>
              <a:t>Process error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800259" y="6264811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/>
              <a:t>AR1</a:t>
            </a:r>
          </a:p>
        </p:txBody>
      </p:sp>
    </p:spTree>
    <p:extLst>
      <p:ext uri="{BB962C8B-B14F-4D97-AF65-F5344CB8AC3E}">
        <p14:creationId xmlns:p14="http://schemas.microsoft.com/office/powerpoint/2010/main" val="628058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945" y="476672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en-ZA" dirty="0"/>
              <a:t>Predictive Life History Model:</a:t>
            </a:r>
            <a:br>
              <a:rPr lang="en-ZA" dirty="0"/>
            </a:br>
            <a:r>
              <a:rPr lang="en-ZA" dirty="0"/>
              <a:t>R Package FishLife2.0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79" y="2219044"/>
            <a:ext cx="7953733" cy="2723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87733" y="3604177"/>
            <a:ext cx="2492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/>
              <a:t>James Thorson (in press)</a:t>
            </a:r>
          </a:p>
        </p:txBody>
      </p:sp>
    </p:spTree>
    <p:extLst>
      <p:ext uri="{BB962C8B-B14F-4D97-AF65-F5344CB8AC3E}">
        <p14:creationId xmlns:p14="http://schemas.microsoft.com/office/powerpoint/2010/main" val="2488535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Work\Research\GitHub\SPM_FishLifepriors\ProcSim\Merluccius.paradoxus\Merlucciusparadoxus_FishLif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04665"/>
            <a:ext cx="5616624" cy="655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94596"/>
            <a:ext cx="8229600" cy="706090"/>
          </a:xfrm>
        </p:spPr>
        <p:txBody>
          <a:bodyPr>
            <a:normAutofit/>
          </a:bodyPr>
          <a:lstStyle/>
          <a:p>
            <a:r>
              <a:rPr lang="en-ZA" sz="3600" dirty="0"/>
              <a:t>FishLife2.0: </a:t>
            </a:r>
            <a:r>
              <a:rPr lang="en-ZA" sz="3600" i="1" dirty="0" err="1"/>
              <a:t>Merluccius</a:t>
            </a:r>
            <a:r>
              <a:rPr lang="en-ZA" sz="3600" i="1" dirty="0"/>
              <a:t> </a:t>
            </a:r>
            <a:r>
              <a:rPr lang="en-ZA" sz="3600" i="1" dirty="0" err="1"/>
              <a:t>paradoxus</a:t>
            </a:r>
            <a:endParaRPr lang="en-ZA" sz="3600" i="1" dirty="0"/>
          </a:p>
        </p:txBody>
      </p:sp>
    </p:spTree>
    <p:extLst>
      <p:ext uri="{BB962C8B-B14F-4D97-AF65-F5344CB8AC3E}">
        <p14:creationId xmlns:p14="http://schemas.microsoft.com/office/powerpoint/2010/main" val="17906094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0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chemeClr val="tx1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22340</TotalTime>
  <Words>615</Words>
  <Application>Microsoft Office PowerPoint</Application>
  <PresentationFormat>On-screen Show (4:3)</PresentationFormat>
  <Paragraphs>89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Cambria Math</vt:lpstr>
      <vt:lpstr>Office Theme</vt:lpstr>
      <vt:lpstr>Investigation into the process error in biomass dynamics of fishes  Henning Winker*  MARAM International Stock Assessment Workshop 2018</vt:lpstr>
      <vt:lpstr>Motivation</vt:lpstr>
      <vt:lpstr>1. Evaluating sensitivity to the location of the process error  </vt:lpstr>
      <vt:lpstr>Simulation trial </vt:lpstr>
      <vt:lpstr>Variations</vt:lpstr>
      <vt:lpstr>Summary: Experiment I</vt:lpstr>
      <vt:lpstr>2. Predicting process error from age-structured simulations </vt:lpstr>
      <vt:lpstr>Predictive Life History Model: R Package FishLife2.0</vt:lpstr>
      <vt:lpstr>FishLife2.0: Merluccius paradoxus</vt:lpstr>
      <vt:lpstr>FishLife2.0: Sardinops sagax</vt:lpstr>
      <vt:lpstr>Simulating Recruitment Variation</vt:lpstr>
      <vt:lpstr>Deep-water hake: Merluccius paradoxus</vt:lpstr>
      <vt:lpstr>Pilchard: Sardinops sagax</vt:lpstr>
      <vt:lpstr>Silver kob: Argyrosomus inodorus</vt:lpstr>
      <vt:lpstr>Summary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henning winker</dc:creator>
  <cp:lastModifiedBy>Melissa Jacobs</cp:lastModifiedBy>
  <cp:revision>600</cp:revision>
  <dcterms:created xsi:type="dcterms:W3CDTF">2011-10-23T08:33:11Z</dcterms:created>
  <dcterms:modified xsi:type="dcterms:W3CDTF">2018-11-28T07:29:07Z</dcterms:modified>
</cp:coreProperties>
</file>