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4" r:id="rId7"/>
    <p:sldId id="266" r:id="rId8"/>
    <p:sldId id="275" r:id="rId9"/>
    <p:sldId id="276" r:id="rId10"/>
    <p:sldId id="265" r:id="rId11"/>
    <p:sldId id="268" r:id="rId12"/>
    <p:sldId id="267" r:id="rId13"/>
    <p:sldId id="269" r:id="rId14"/>
    <p:sldId id="278" r:id="rId15"/>
    <p:sldId id="270" r:id="rId16"/>
    <p:sldId id="271" r:id="rId17"/>
    <p:sldId id="272" r:id="rId18"/>
    <p:sldId id="279" r:id="rId19"/>
    <p:sldId id="281" r:id="rId20"/>
    <p:sldId id="273" r:id="rId21"/>
    <p:sldId id="282" r:id="rId22"/>
    <p:sldId id="274" r:id="rId23"/>
    <p:sldId id="277"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F52B"/>
    <a:srgbClr val="FBE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4660"/>
  </p:normalViewPr>
  <p:slideViewPr>
    <p:cSldViewPr>
      <p:cViewPr varScale="1">
        <p:scale>
          <a:sx n="52" d="100"/>
          <a:sy n="52" d="100"/>
        </p:scale>
        <p:origin x="128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651B4-26F2-4E1C-B47E-C1C3382D512C}" type="datetimeFigureOut">
              <a:rPr lang="en-ZA" smtClean="0"/>
              <a:t>2018/11/28</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55F8B-EAB7-4B77-82CF-12B780B415C4}" type="slidenum">
              <a:rPr lang="en-ZA" smtClean="0"/>
              <a:t>‹#›</a:t>
            </a:fld>
            <a:endParaRPr lang="en-ZA"/>
          </a:p>
        </p:txBody>
      </p:sp>
    </p:spTree>
    <p:extLst>
      <p:ext uri="{BB962C8B-B14F-4D97-AF65-F5344CB8AC3E}">
        <p14:creationId xmlns:p14="http://schemas.microsoft.com/office/powerpoint/2010/main" val="104162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4" name="Date Placeholder 3"/>
          <p:cNvSpPr>
            <a:spLocks noGrp="1"/>
          </p:cNvSpPr>
          <p:nvPr>
            <p:ph type="dt" sz="half" idx="10"/>
          </p:nvPr>
        </p:nvSpPr>
        <p:spPr/>
        <p:txBody>
          <a:bodyPr/>
          <a:lstStyle/>
          <a:p>
            <a:fld id="{BDFCC1AE-BC22-472E-A470-D56A139B51F1}" type="datetimeFigureOut">
              <a:rPr lang="de-DE" smtClean="0"/>
              <a:pPr/>
              <a:t>28.11.2018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A060429-D7C3-4741-B2CB-510310709345}"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BDFCC1AE-BC22-472E-A470-D56A139B51F1}" type="datetimeFigureOut">
              <a:rPr lang="de-DE" smtClean="0"/>
              <a:pPr/>
              <a:t>28.11.2018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A060429-D7C3-4741-B2CB-510310709345}"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BDFCC1AE-BC22-472E-A470-D56A139B51F1}" type="datetimeFigureOut">
              <a:rPr lang="de-DE" smtClean="0"/>
              <a:pPr/>
              <a:t>28.11.2018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A060429-D7C3-4741-B2CB-510310709345}"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BDFCC1AE-BC22-472E-A470-D56A139B51F1}" type="datetimeFigureOut">
              <a:rPr lang="de-DE" smtClean="0"/>
              <a:pPr/>
              <a:t>28.11.2018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A060429-D7C3-4741-B2CB-510310709345}"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CC1AE-BC22-472E-A470-D56A139B51F1}" type="datetimeFigureOut">
              <a:rPr lang="de-DE" smtClean="0"/>
              <a:pPr/>
              <a:t>28.11.2018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A060429-D7C3-4741-B2CB-510310709345}"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p:cNvSpPr>
            <a:spLocks noGrp="1"/>
          </p:cNvSpPr>
          <p:nvPr>
            <p:ph type="dt" sz="half" idx="10"/>
          </p:nvPr>
        </p:nvSpPr>
        <p:spPr/>
        <p:txBody>
          <a:bodyPr/>
          <a:lstStyle/>
          <a:p>
            <a:fld id="{BDFCC1AE-BC22-472E-A470-D56A139B51F1}" type="datetimeFigureOut">
              <a:rPr lang="de-DE" smtClean="0"/>
              <a:pPr/>
              <a:t>28.11.2018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A060429-D7C3-4741-B2CB-510310709345}"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p:cNvSpPr>
            <a:spLocks noGrp="1"/>
          </p:cNvSpPr>
          <p:nvPr>
            <p:ph type="dt" sz="half" idx="10"/>
          </p:nvPr>
        </p:nvSpPr>
        <p:spPr/>
        <p:txBody>
          <a:bodyPr/>
          <a:lstStyle/>
          <a:p>
            <a:fld id="{BDFCC1AE-BC22-472E-A470-D56A139B51F1}" type="datetimeFigureOut">
              <a:rPr lang="de-DE" smtClean="0"/>
              <a:pPr/>
              <a:t>28.11.2018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A060429-D7C3-4741-B2CB-510310709345}"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fld id="{BDFCC1AE-BC22-472E-A470-D56A139B51F1}" type="datetimeFigureOut">
              <a:rPr lang="de-DE" smtClean="0"/>
              <a:pPr/>
              <a:t>28.11.2018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A060429-D7C3-4741-B2CB-510310709345}"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CC1AE-BC22-472E-A470-D56A139B51F1}" type="datetimeFigureOut">
              <a:rPr lang="de-DE" smtClean="0"/>
              <a:pPr/>
              <a:t>28.11.2018</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A060429-D7C3-4741-B2CB-510310709345}"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CC1AE-BC22-472E-A470-D56A139B51F1}" type="datetimeFigureOut">
              <a:rPr lang="de-DE" smtClean="0"/>
              <a:pPr/>
              <a:t>28.11.2018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A060429-D7C3-4741-B2CB-510310709345}"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CC1AE-BC22-472E-A470-D56A139B51F1}" type="datetimeFigureOut">
              <a:rPr lang="de-DE" smtClean="0"/>
              <a:pPr/>
              <a:t>28.11.2018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A060429-D7C3-4741-B2CB-510310709345}"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CC1AE-BC22-472E-A470-D56A139B51F1}" type="datetimeFigureOut">
              <a:rPr lang="de-DE" smtClean="0"/>
              <a:pPr/>
              <a:t>28.11.2018</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60429-D7C3-4741-B2CB-510310709345}"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49" y="99814"/>
            <a:ext cx="8892480" cy="2276872"/>
          </a:xfrm>
        </p:spPr>
        <p:txBody>
          <a:bodyPr>
            <a:noAutofit/>
          </a:bodyPr>
          <a:lstStyle/>
          <a:p>
            <a:r>
              <a:rPr lang="en-GB" sz="3200" b="1" dirty="0"/>
              <a:t>JABBA-Select: Simulation-Testing</a:t>
            </a:r>
            <a:br>
              <a:rPr lang="en-ZA" sz="3200" dirty="0"/>
            </a:br>
            <a:br>
              <a:rPr lang="en-US" sz="2400" i="1" dirty="0"/>
            </a:br>
            <a:r>
              <a:rPr lang="en-US" sz="2400" i="1" dirty="0"/>
              <a:t>Henning Winker*, Felipe </a:t>
            </a:r>
            <a:r>
              <a:rPr lang="en-US" sz="2400" i="1" dirty="0" err="1"/>
              <a:t>Carvalho</a:t>
            </a:r>
            <a:r>
              <a:rPr lang="en-US" sz="2400" i="1" dirty="0"/>
              <a:t>,  James Thorson, Denham Parker, Sven </a:t>
            </a:r>
            <a:r>
              <a:rPr lang="en-US" sz="2400" i="1" dirty="0" err="1"/>
              <a:t>Kerwath</a:t>
            </a:r>
            <a:r>
              <a:rPr lang="en-US" sz="2400" i="1" dirty="0"/>
              <a:t>, Tony Booth, Laurie </a:t>
            </a:r>
            <a:r>
              <a:rPr lang="en-US" sz="2400" i="1" dirty="0" err="1"/>
              <a:t>Kell</a:t>
            </a:r>
            <a:br>
              <a:rPr lang="en-US" sz="2400" i="1" dirty="0"/>
            </a:br>
            <a:br>
              <a:rPr lang="en-US" sz="3200" dirty="0"/>
            </a:br>
            <a:r>
              <a:rPr lang="en-US" sz="2400" dirty="0"/>
              <a:t>MARAM International Stock Assessment Workshop 2018</a:t>
            </a:r>
            <a:endParaRPr lang="de-DE" sz="2400" dirty="0"/>
          </a:p>
        </p:txBody>
      </p:sp>
      <p:sp>
        <p:nvSpPr>
          <p:cNvPr id="141314" name="AutoShape 2" descr="http://www.capeaction.org.za/uploads/article/WWFlogo.jpg"/>
          <p:cNvSpPr>
            <a:spLocks noChangeAspect="1" noChangeArrowheads="1"/>
          </p:cNvSpPr>
          <p:nvPr/>
        </p:nvSpPr>
        <p:spPr bwMode="auto">
          <a:xfrm>
            <a:off x="155575" y="-1143000"/>
            <a:ext cx="2381250" cy="2381250"/>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7" name="Picture 2" descr="SEE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9" y="5917376"/>
            <a:ext cx="3861505" cy="9406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pbs.twimg.com/profile_images/529643315658907649/9DozlWJG.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648" y="5555990"/>
            <a:ext cx="1302010" cy="13020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Work\DAFF_admin\DAFF LOGO 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998" y="2678012"/>
            <a:ext cx="4575653" cy="1526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52120" y="6267790"/>
            <a:ext cx="3251531" cy="400110"/>
          </a:xfrm>
          <a:prstGeom prst="rect">
            <a:avLst/>
          </a:prstGeom>
          <a:noFill/>
        </p:spPr>
        <p:txBody>
          <a:bodyPr wrap="none" rtlCol="0">
            <a:spAutoFit/>
          </a:bodyPr>
          <a:lstStyle/>
          <a:p>
            <a:r>
              <a:rPr lang="en-ZA" sz="2000" dirty="0"/>
              <a:t>*Henning.winker@gmail.com</a:t>
            </a:r>
          </a:p>
        </p:txBody>
      </p:sp>
      <p:pic>
        <p:nvPicPr>
          <p:cNvPr id="10" name="Picture 4" descr="NOAA logo.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5421" y="3909584"/>
            <a:ext cx="1535639" cy="1535639"/>
          </a:xfrm>
          <a:prstGeom prst="rect">
            <a:avLst/>
          </a:prstGeom>
          <a:noFill/>
          <a:extLst>
            <a:ext uri="{909E8E84-426E-40DD-AFC4-6F175D3DCCD1}">
              <a14:hiddenFill xmlns:a14="http://schemas.microsoft.com/office/drawing/2010/main">
                <a:solidFill>
                  <a:srgbClr val="FFFFFF"/>
                </a:solidFill>
              </a14:hiddenFill>
            </a:ext>
          </a:extLst>
        </p:spPr>
      </p:pic>
      <p:pic>
        <p:nvPicPr>
          <p:cNvPr id="286722" name="Picture 2" descr="C:\Work\Research\StockAssessmentIWS2018\logocircles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459" y="4469576"/>
            <a:ext cx="142875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86724" name="Picture 4" descr="https://www.ru.ac.za/media/rhodesuniversity/content/communications/images/Rhodes%20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2" y="4597347"/>
            <a:ext cx="2358382" cy="1326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normAutofit fontScale="90000"/>
          </a:bodyPr>
          <a:lstStyle/>
          <a:p>
            <a:r>
              <a:rPr lang="en-ZA" dirty="0"/>
              <a:t>3. EM: Deterministic ASPM (TMB)</a:t>
            </a:r>
          </a:p>
        </p:txBody>
      </p:sp>
      <p:pic>
        <p:nvPicPr>
          <p:cNvPr id="7" name="Picture 3" descr="C:\Work\Research\MS_JABBA_SELECT\Simulations\TMB_sim\KobSim2\Rep=1\JABBA_Base\Input\Prior_zM_Rep=1.S1.png"/>
          <p:cNvPicPr>
            <a:picLocks noChangeAspect="1" noChangeArrowheads="1"/>
          </p:cNvPicPr>
          <p:nvPr/>
        </p:nvPicPr>
        <p:blipFill rotWithShape="1">
          <a:blip r:embed="rId2">
            <a:extLst>
              <a:ext uri="{28A0092B-C50C-407E-A947-70E740481C1C}">
                <a14:useLocalDpi xmlns:a14="http://schemas.microsoft.com/office/drawing/2010/main" val="0"/>
              </a:ext>
            </a:extLst>
          </a:blip>
          <a:srcRect l="53687" t="46314"/>
          <a:stretch/>
        </p:blipFill>
        <p:spPr bwMode="auto">
          <a:xfrm>
            <a:off x="6772220" y="4107153"/>
            <a:ext cx="2412468" cy="2796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Work\Research\MS_JABBA_SELECT\Simulations\TMB_sim\KobSim2\Rep=1\JABBA_Base\Input\Prior_zM_Rep=1.S1.png"/>
          <p:cNvPicPr>
            <a:picLocks noChangeAspect="1" noChangeArrowheads="1"/>
          </p:cNvPicPr>
          <p:nvPr/>
        </p:nvPicPr>
        <p:blipFill rotWithShape="1">
          <a:blip r:embed="rId2">
            <a:extLst>
              <a:ext uri="{28A0092B-C50C-407E-A947-70E740481C1C}">
                <a14:useLocalDpi xmlns:a14="http://schemas.microsoft.com/office/drawing/2010/main" val="0"/>
              </a:ext>
            </a:extLst>
          </a:blip>
          <a:srcRect r="44674" b="54467"/>
          <a:stretch/>
        </p:blipFill>
        <p:spPr bwMode="auto">
          <a:xfrm>
            <a:off x="3890291" y="4107153"/>
            <a:ext cx="2881929" cy="23718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01494" y="3737821"/>
            <a:ext cx="3158622" cy="369332"/>
          </a:xfrm>
          <a:prstGeom prst="rect">
            <a:avLst/>
          </a:prstGeom>
          <a:noFill/>
        </p:spPr>
        <p:txBody>
          <a:bodyPr wrap="none" rtlCol="0">
            <a:spAutoFit/>
          </a:bodyPr>
          <a:lstStyle/>
          <a:p>
            <a:r>
              <a:rPr lang="en-ZA" dirty="0"/>
              <a:t>Common priors to JABBA-Select</a:t>
            </a:r>
          </a:p>
        </p:txBody>
      </p:sp>
      <p:pic>
        <p:nvPicPr>
          <p:cNvPr id="293890" name="Picture 2" descr="C:\Work\Research\MS_JABBA_SELECT\Simulations\TMB_sim\KobSim2\Rep=1\ASSPBase\RecDev=F\Timeser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67" y="726350"/>
            <a:ext cx="3960440" cy="39604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Rectangle 11"/>
              <p:cNvSpPr/>
              <p:nvPr/>
            </p:nvSpPr>
            <p:spPr>
              <a:xfrm>
                <a:off x="4395936" y="822381"/>
                <a:ext cx="4392488" cy="2162259"/>
              </a:xfrm>
              <a:prstGeom prst="rect">
                <a:avLst/>
              </a:prstGeom>
            </p:spPr>
            <p:txBody>
              <a:bodyPr wrap="square">
                <a:spAutoFit/>
              </a:bodyPr>
              <a:lstStyle/>
              <a:p>
                <a:r>
                  <a:rPr lang="en-ZA" dirty="0"/>
                  <a:t>Same q:  for both periods</a:t>
                </a:r>
              </a:p>
              <a:p>
                <a:endParaRPr lang="en-US" i="1" dirty="0">
                  <a:latin typeface="Cambria Math"/>
                  <a:ea typeface="Cambria Math"/>
                </a:endParaRPr>
              </a:p>
              <a:p>
                <a14:m>
                  <m:oMath xmlns:m="http://schemas.openxmlformats.org/officeDocument/2006/math">
                    <m:sSub>
                      <m:sSubPr>
                        <m:ctrlPr>
                          <a:rPr lang="en-US" i="1" smtClean="0">
                            <a:latin typeface="Cambria Math" panose="02040503050406030204" pitchFamily="18" charset="0"/>
                            <a:ea typeface="Cambria Math"/>
                          </a:rPr>
                        </m:ctrlPr>
                      </m:sSubPr>
                      <m:e>
                        <m:eqArr>
                          <m:eqArrPr>
                            <m:ctrlPr>
                              <a:rPr lang="en-US" i="1">
                                <a:latin typeface="Cambria Math" panose="02040503050406030204" pitchFamily="18" charset="0"/>
                                <a:ea typeface="Cambria Math"/>
                              </a:rPr>
                            </m:ctrlPr>
                          </m:eqArrPr>
                          <m:e>
                            <m:r>
                              <a:rPr lang="en-ZA" b="0" i="1" smtClean="0">
                                <a:latin typeface="Cambria Math"/>
                                <a:ea typeface="Cambria Math"/>
                              </a:rPr>
                              <m:t> </m:t>
                            </m:r>
                          </m:e>
                          <m:e>
                            <m:r>
                              <a:rPr lang="en-US" i="1">
                                <a:latin typeface="Cambria Math"/>
                                <a:ea typeface="Cambria Math"/>
                              </a:rPr>
                              <m:t>𝜎</m:t>
                            </m:r>
                          </m:e>
                        </m:eqArr>
                      </m:e>
                      <m:sub>
                        <m:sSub>
                          <m:sSubPr>
                            <m:ctrlPr>
                              <a:rPr lang="en-US" i="1">
                                <a:latin typeface="Cambria Math" panose="02040503050406030204" pitchFamily="18" charset="0"/>
                                <a:ea typeface="Cambria Math"/>
                              </a:rPr>
                            </m:ctrlPr>
                          </m:sSubPr>
                          <m:e>
                            <m:r>
                              <a:rPr lang="en-ZA" i="1">
                                <a:latin typeface="Cambria Math"/>
                                <a:ea typeface="Cambria Math"/>
                              </a:rPr>
                              <m:t>𝑆𝐸</m:t>
                            </m:r>
                          </m:e>
                          <m:sub>
                            <m:r>
                              <a:rPr lang="en-ZA" i="1">
                                <a:latin typeface="Cambria Math"/>
                                <a:ea typeface="Cambria Math"/>
                              </a:rPr>
                              <m:t>𝑖</m:t>
                            </m:r>
                            <m:r>
                              <a:rPr lang="en-ZA" i="1">
                                <a:latin typeface="Cambria Math"/>
                                <a:ea typeface="Cambria Math"/>
                              </a:rPr>
                              <m:t>,</m:t>
                            </m:r>
                            <m:r>
                              <a:rPr lang="en-ZA" i="1">
                                <a:latin typeface="Cambria Math"/>
                                <a:ea typeface="Cambria Math"/>
                              </a:rPr>
                              <m:t>𝑦</m:t>
                            </m:r>
                          </m:sub>
                        </m:sSub>
                      </m:sub>
                    </m:sSub>
                    <m:r>
                      <a:rPr lang="en-ZA" i="1" smtClean="0">
                        <a:latin typeface="Cambria Math"/>
                        <a:ea typeface="Cambria Math"/>
                      </a:rPr>
                      <m:t>=0.1</m:t>
                    </m:r>
                  </m:oMath>
                </a14:m>
                <a:r>
                  <a:rPr lang="en-ZA" dirty="0"/>
                  <a:t> from OM</a:t>
                </a:r>
              </a:p>
              <a:p>
                <a:endParaRPr lang="en-ZA" dirty="0"/>
              </a:p>
              <a:p>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𝜎</m:t>
                        </m:r>
                      </m:e>
                      <m:sub>
                        <m:r>
                          <a:rPr lang="en-ZA" b="0" i="1" smtClean="0">
                            <a:latin typeface="Cambria Math"/>
                            <a:ea typeface="Cambria Math"/>
                          </a:rPr>
                          <m:t>𝑒𝑠𝑡</m:t>
                        </m:r>
                      </m:sub>
                    </m:sSub>
                    <m:r>
                      <a:rPr lang="en-ZA" b="0" i="1" smtClean="0">
                        <a:latin typeface="Cambria Math"/>
                        <a:ea typeface="Cambria Math"/>
                      </a:rPr>
                      <m:t>:</m:t>
                    </m:r>
                  </m:oMath>
                </a14:m>
                <a:r>
                  <a:rPr lang="en-US" i="1" dirty="0">
                    <a:latin typeface="Cambria Math"/>
                    <a:ea typeface="Cambria Math"/>
                  </a:rPr>
                  <a:t> </a:t>
                </a:r>
                <a:r>
                  <a:rPr lang="en-US" dirty="0">
                    <a:latin typeface="+mj-lt"/>
                    <a:ea typeface="Cambria Math"/>
                  </a:rPr>
                  <a:t>Estimated (additional)</a:t>
                </a:r>
              </a:p>
              <a:p>
                <a:endParaRPr lang="en-US" dirty="0">
                  <a:latin typeface="Cambria Math"/>
                  <a:ea typeface="Cambria Math"/>
                </a:endParaRPr>
              </a:p>
              <a:p>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𝜎</m:t>
                        </m:r>
                      </m:e>
                      <m:sub>
                        <m:r>
                          <a:rPr lang="en-ZA" i="1">
                            <a:latin typeface="Cambria Math"/>
                            <a:ea typeface="Cambria Math"/>
                          </a:rPr>
                          <m:t>𝑅</m:t>
                        </m:r>
                      </m:sub>
                    </m:sSub>
                    <m:r>
                      <a:rPr lang="en-ZA" b="0" i="0" smtClean="0">
                        <a:latin typeface="Cambria Math"/>
                        <a:ea typeface="Cambria Math"/>
                      </a:rPr>
                      <m:t>=0</m:t>
                    </m:r>
                  </m:oMath>
                </a14:m>
                <a:r>
                  <a:rPr lang="en-US" dirty="0">
                    <a:latin typeface="Cambria Math"/>
                    <a:ea typeface="Cambria Math"/>
                  </a:rPr>
                  <a:t>: Deterministic recruitment</a:t>
                </a:r>
              </a:p>
            </p:txBody>
          </p:sp>
        </mc:Choice>
        <mc:Fallback xmlns="">
          <p:sp>
            <p:nvSpPr>
              <p:cNvPr id="12" name="Rectangle 11"/>
              <p:cNvSpPr>
                <a:spLocks noRot="1" noChangeAspect="1" noMove="1" noResize="1" noEditPoints="1" noAdjustHandles="1" noChangeArrowheads="1" noChangeShapeType="1" noTextEdit="1"/>
              </p:cNvSpPr>
              <p:nvPr/>
            </p:nvSpPr>
            <p:spPr>
              <a:xfrm>
                <a:off x="4395936" y="822381"/>
                <a:ext cx="4392488" cy="2162259"/>
              </a:xfrm>
              <a:prstGeom prst="rect">
                <a:avLst/>
              </a:prstGeom>
              <a:blipFill rotWithShape="1">
                <a:blip r:embed="rId4"/>
                <a:stretch>
                  <a:fillRect l="-1110" t="-1408" b="-3380"/>
                </a:stretch>
              </a:blipFill>
            </p:spPr>
            <p:txBody>
              <a:bodyPr/>
              <a:lstStyle/>
              <a:p>
                <a:r>
                  <a:rPr lang="en-ZA">
                    <a:noFill/>
                  </a:rPr>
                  <a:t> </a:t>
                </a:r>
              </a:p>
            </p:txBody>
          </p:sp>
        </mc:Fallback>
      </mc:AlternateContent>
      <p:sp>
        <p:nvSpPr>
          <p:cNvPr id="6" name="TextBox 5"/>
          <p:cNvSpPr txBox="1"/>
          <p:nvPr/>
        </p:nvSpPr>
        <p:spPr>
          <a:xfrm>
            <a:off x="57631" y="4686789"/>
            <a:ext cx="4433650" cy="1477328"/>
          </a:xfrm>
          <a:prstGeom prst="rect">
            <a:avLst/>
          </a:prstGeom>
          <a:noFill/>
        </p:spPr>
        <p:txBody>
          <a:bodyPr wrap="none" rtlCol="0">
            <a:spAutoFit/>
          </a:bodyPr>
          <a:lstStyle/>
          <a:p>
            <a:r>
              <a:rPr lang="en-ZA" i="1" dirty="0"/>
              <a:t>M: </a:t>
            </a:r>
            <a:r>
              <a:rPr lang="en-ZA" dirty="0"/>
              <a:t>Estimable  (Prior as JABBA-Select)</a:t>
            </a:r>
          </a:p>
          <a:p>
            <a:endParaRPr lang="en-ZA" dirty="0"/>
          </a:p>
          <a:p>
            <a:r>
              <a:rPr lang="en-ZA" dirty="0"/>
              <a:t>Growth, Maturity, Selectivity and </a:t>
            </a:r>
            <a:r>
              <a:rPr lang="en-ZA" b="1" dirty="0"/>
              <a:t>steepness </a:t>
            </a:r>
            <a:r>
              <a:rPr lang="en-ZA" b="1" i="1" dirty="0"/>
              <a:t>h</a:t>
            </a:r>
          </a:p>
          <a:p>
            <a:r>
              <a:rPr lang="en-ZA" dirty="0"/>
              <a:t>Fixed to ‘true’ values</a:t>
            </a:r>
          </a:p>
          <a:p>
            <a:endParaRPr lang="en-ZA" i="1" dirty="0"/>
          </a:p>
        </p:txBody>
      </p:sp>
    </p:spTree>
    <p:extLst>
      <p:ext uri="{BB962C8B-B14F-4D97-AF65-F5344CB8AC3E}">
        <p14:creationId xmlns:p14="http://schemas.microsoft.com/office/powerpoint/2010/main" val="187739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normAutofit fontScale="90000"/>
          </a:bodyPr>
          <a:lstStyle/>
          <a:p>
            <a:r>
              <a:rPr lang="en-ZA" dirty="0"/>
              <a:t>4. EM: Stochastic ASPM (TMB)</a:t>
            </a:r>
          </a:p>
        </p:txBody>
      </p:sp>
      <p:pic>
        <p:nvPicPr>
          <p:cNvPr id="7" name="Picture 3" descr="C:\Work\Research\MS_JABBA_SELECT\Simulations\TMB_sim\KobSim2\Rep=1\JABBA_Base\Input\Prior_zM_Rep=1.S1.png"/>
          <p:cNvPicPr>
            <a:picLocks noChangeAspect="1" noChangeArrowheads="1"/>
          </p:cNvPicPr>
          <p:nvPr/>
        </p:nvPicPr>
        <p:blipFill rotWithShape="1">
          <a:blip r:embed="rId2">
            <a:extLst>
              <a:ext uri="{28A0092B-C50C-407E-A947-70E740481C1C}">
                <a14:useLocalDpi xmlns:a14="http://schemas.microsoft.com/office/drawing/2010/main" val="0"/>
              </a:ext>
            </a:extLst>
          </a:blip>
          <a:srcRect l="53687" t="46314"/>
          <a:stretch/>
        </p:blipFill>
        <p:spPr bwMode="auto">
          <a:xfrm>
            <a:off x="6772220" y="4107153"/>
            <a:ext cx="2412468" cy="2796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Work\Research\MS_JABBA_SELECT\Simulations\TMB_sim\KobSim2\Rep=1\JABBA_Base\Input\Prior_zM_Rep=1.S1.png"/>
          <p:cNvPicPr>
            <a:picLocks noChangeAspect="1" noChangeArrowheads="1"/>
          </p:cNvPicPr>
          <p:nvPr/>
        </p:nvPicPr>
        <p:blipFill rotWithShape="1">
          <a:blip r:embed="rId2">
            <a:extLst>
              <a:ext uri="{28A0092B-C50C-407E-A947-70E740481C1C}">
                <a14:useLocalDpi xmlns:a14="http://schemas.microsoft.com/office/drawing/2010/main" val="0"/>
              </a:ext>
            </a:extLst>
          </a:blip>
          <a:srcRect r="44674" b="54467"/>
          <a:stretch/>
        </p:blipFill>
        <p:spPr bwMode="auto">
          <a:xfrm>
            <a:off x="3890291" y="4107153"/>
            <a:ext cx="2881929" cy="23718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26129" y="3922487"/>
            <a:ext cx="3158622" cy="369332"/>
          </a:xfrm>
          <a:prstGeom prst="rect">
            <a:avLst/>
          </a:prstGeom>
          <a:noFill/>
        </p:spPr>
        <p:txBody>
          <a:bodyPr wrap="none" rtlCol="0">
            <a:spAutoFit/>
          </a:bodyPr>
          <a:lstStyle/>
          <a:p>
            <a:r>
              <a:rPr lang="en-ZA" dirty="0"/>
              <a:t>Common priors to JABBA-Select</a:t>
            </a:r>
          </a:p>
        </p:txBody>
      </p:sp>
      <mc:AlternateContent xmlns:mc="http://schemas.openxmlformats.org/markup-compatibility/2006" xmlns:a14="http://schemas.microsoft.com/office/drawing/2010/main">
        <mc:Choice Requires="a14">
          <p:sp>
            <p:nvSpPr>
              <p:cNvPr id="12" name="Rectangle 11"/>
              <p:cNvSpPr/>
              <p:nvPr/>
            </p:nvSpPr>
            <p:spPr>
              <a:xfrm>
                <a:off x="3890290" y="721478"/>
                <a:ext cx="5074197" cy="2993255"/>
              </a:xfrm>
              <a:prstGeom prst="rect">
                <a:avLst/>
              </a:prstGeom>
            </p:spPr>
            <p:txBody>
              <a:bodyPr wrap="square">
                <a:spAutoFit/>
              </a:bodyPr>
              <a:lstStyle/>
              <a:p>
                <a:r>
                  <a:rPr lang="en-ZA" dirty="0"/>
                  <a:t>Same q:  for both periods</a:t>
                </a:r>
              </a:p>
              <a:p>
                <a:endParaRPr lang="en-US" i="1" dirty="0">
                  <a:latin typeface="Cambria Math"/>
                  <a:ea typeface="Cambria Math"/>
                </a:endParaRPr>
              </a:p>
              <a:p>
                <a14:m>
                  <m:oMath xmlns:m="http://schemas.openxmlformats.org/officeDocument/2006/math">
                    <m:sSub>
                      <m:sSubPr>
                        <m:ctrlPr>
                          <a:rPr lang="en-US" i="1" smtClean="0">
                            <a:latin typeface="Cambria Math" panose="02040503050406030204" pitchFamily="18" charset="0"/>
                            <a:ea typeface="Cambria Math"/>
                          </a:rPr>
                        </m:ctrlPr>
                      </m:sSubPr>
                      <m:e>
                        <m:eqArr>
                          <m:eqArrPr>
                            <m:ctrlPr>
                              <a:rPr lang="en-US" i="1">
                                <a:latin typeface="Cambria Math" panose="02040503050406030204" pitchFamily="18" charset="0"/>
                                <a:ea typeface="Cambria Math"/>
                              </a:rPr>
                            </m:ctrlPr>
                          </m:eqArrPr>
                          <m:e>
                            <m:r>
                              <a:rPr lang="en-ZA" b="0" i="1" smtClean="0">
                                <a:latin typeface="Cambria Math"/>
                                <a:ea typeface="Cambria Math"/>
                              </a:rPr>
                              <m:t> </m:t>
                            </m:r>
                          </m:e>
                          <m:e>
                            <m:r>
                              <a:rPr lang="en-US" i="1">
                                <a:latin typeface="Cambria Math"/>
                                <a:ea typeface="Cambria Math"/>
                              </a:rPr>
                              <m:t>𝜎</m:t>
                            </m:r>
                          </m:e>
                        </m:eqArr>
                      </m:e>
                      <m:sub>
                        <m:sSub>
                          <m:sSubPr>
                            <m:ctrlPr>
                              <a:rPr lang="en-US" i="1">
                                <a:latin typeface="Cambria Math" panose="02040503050406030204" pitchFamily="18" charset="0"/>
                                <a:ea typeface="Cambria Math"/>
                              </a:rPr>
                            </m:ctrlPr>
                          </m:sSubPr>
                          <m:e>
                            <m:r>
                              <a:rPr lang="en-ZA" i="1">
                                <a:latin typeface="Cambria Math"/>
                                <a:ea typeface="Cambria Math"/>
                              </a:rPr>
                              <m:t>𝑆𝐸</m:t>
                            </m:r>
                          </m:e>
                          <m:sub>
                            <m:r>
                              <a:rPr lang="en-ZA" i="1">
                                <a:latin typeface="Cambria Math"/>
                                <a:ea typeface="Cambria Math"/>
                              </a:rPr>
                              <m:t>𝑖</m:t>
                            </m:r>
                            <m:r>
                              <a:rPr lang="en-ZA" i="1">
                                <a:latin typeface="Cambria Math"/>
                                <a:ea typeface="Cambria Math"/>
                              </a:rPr>
                              <m:t>,</m:t>
                            </m:r>
                            <m:r>
                              <a:rPr lang="en-ZA" i="1">
                                <a:latin typeface="Cambria Math"/>
                                <a:ea typeface="Cambria Math"/>
                              </a:rPr>
                              <m:t>𝑦</m:t>
                            </m:r>
                          </m:sub>
                        </m:sSub>
                      </m:sub>
                    </m:sSub>
                    <m:r>
                      <a:rPr lang="en-ZA" i="1" smtClean="0">
                        <a:latin typeface="Cambria Math"/>
                        <a:ea typeface="Cambria Math"/>
                      </a:rPr>
                      <m:t>=0.1</m:t>
                    </m:r>
                  </m:oMath>
                </a14:m>
                <a:r>
                  <a:rPr lang="en-ZA" dirty="0"/>
                  <a:t> from OM</a:t>
                </a:r>
              </a:p>
              <a:p>
                <a:endParaRPr lang="en-ZA" dirty="0"/>
              </a:p>
              <a:p>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𝜎</m:t>
                        </m:r>
                      </m:e>
                      <m:sub>
                        <m:r>
                          <a:rPr lang="en-ZA" b="0" i="1" smtClean="0">
                            <a:latin typeface="Cambria Math"/>
                            <a:ea typeface="Cambria Math"/>
                          </a:rPr>
                          <m:t>𝑒𝑠𝑡</m:t>
                        </m:r>
                      </m:sub>
                    </m:sSub>
                    <m:r>
                      <a:rPr lang="en-ZA" b="0" i="1" smtClean="0">
                        <a:latin typeface="Cambria Math"/>
                        <a:ea typeface="Cambria Math"/>
                      </a:rPr>
                      <m:t>:</m:t>
                    </m:r>
                  </m:oMath>
                </a14:m>
                <a:r>
                  <a:rPr lang="en-US" i="1" dirty="0">
                    <a:latin typeface="Cambria Math"/>
                    <a:ea typeface="Cambria Math"/>
                  </a:rPr>
                  <a:t> </a:t>
                </a:r>
                <a:r>
                  <a:rPr lang="en-US" dirty="0">
                    <a:latin typeface="+mj-lt"/>
                    <a:ea typeface="Cambria Math"/>
                  </a:rPr>
                  <a:t>Estimated (additional)</a:t>
                </a:r>
              </a:p>
              <a:p>
                <a:endParaRPr lang="en-US" dirty="0">
                  <a:latin typeface="Cambria Math"/>
                  <a:ea typeface="Cambria Math"/>
                </a:endParaRPr>
              </a:p>
              <a:p>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𝜎</m:t>
                        </m:r>
                      </m:e>
                      <m:sub>
                        <m:r>
                          <a:rPr lang="en-ZA" i="1">
                            <a:latin typeface="Cambria Math"/>
                            <a:ea typeface="Cambria Math"/>
                          </a:rPr>
                          <m:t>𝑅</m:t>
                        </m:r>
                      </m:sub>
                    </m:sSub>
                    <m:r>
                      <a:rPr lang="en-ZA" b="0" i="0" smtClean="0">
                        <a:latin typeface="Cambria Math"/>
                        <a:ea typeface="Cambria Math"/>
                      </a:rPr>
                      <m:t>=0.6</m:t>
                    </m:r>
                  </m:oMath>
                </a14:m>
                <a:r>
                  <a:rPr lang="en-US" dirty="0">
                    <a:latin typeface="Cambria Math"/>
                    <a:ea typeface="Cambria Math"/>
                  </a:rPr>
                  <a:t>: Fixed to ‘true’ value</a:t>
                </a:r>
              </a:p>
              <a:p>
                <a:endParaRPr lang="en-US" dirty="0">
                  <a:latin typeface="Cambria Math"/>
                  <a:ea typeface="Cambria Math"/>
                </a:endParaRPr>
              </a:p>
              <a:p>
                <a:r>
                  <a:rPr lang="en-US" dirty="0">
                    <a:latin typeface="Cambria Math"/>
                    <a:ea typeface="Cambria Math"/>
                  </a:rPr>
                  <a:t>Rec. </a:t>
                </a:r>
                <a:r>
                  <a:rPr lang="en-US" dirty="0" err="1">
                    <a:latin typeface="Cambria Math"/>
                    <a:ea typeface="Cambria Math"/>
                  </a:rPr>
                  <a:t>devs</a:t>
                </a:r>
                <a:r>
                  <a:rPr lang="en-US" dirty="0">
                    <a:latin typeface="Cambria Math"/>
                    <a:ea typeface="Cambria Math"/>
                  </a:rPr>
                  <a:t> treated  as random effects + “Epsilon bias correction” (Marginal Likelihood) </a:t>
                </a:r>
              </a:p>
            </p:txBody>
          </p:sp>
        </mc:Choice>
        <mc:Fallback xmlns="">
          <p:sp>
            <p:nvSpPr>
              <p:cNvPr id="12" name="Rectangle 11"/>
              <p:cNvSpPr>
                <a:spLocks noRot="1" noChangeAspect="1" noMove="1" noResize="1" noEditPoints="1" noAdjustHandles="1" noChangeArrowheads="1" noChangeShapeType="1" noTextEdit="1"/>
              </p:cNvSpPr>
              <p:nvPr/>
            </p:nvSpPr>
            <p:spPr>
              <a:xfrm>
                <a:off x="3890290" y="721478"/>
                <a:ext cx="5074197" cy="2993255"/>
              </a:xfrm>
              <a:prstGeom prst="rect">
                <a:avLst/>
              </a:prstGeom>
              <a:blipFill rotWithShape="1">
                <a:blip r:embed="rId3"/>
                <a:stretch>
                  <a:fillRect l="-960" t="-1018" b="-2240"/>
                </a:stretch>
              </a:blipFill>
            </p:spPr>
            <p:txBody>
              <a:bodyPr/>
              <a:lstStyle/>
              <a:p>
                <a:r>
                  <a:rPr lang="en-ZA">
                    <a:noFill/>
                  </a:rPr>
                  <a:t> </a:t>
                </a:r>
              </a:p>
            </p:txBody>
          </p:sp>
        </mc:Fallback>
      </mc:AlternateContent>
      <p:sp>
        <p:nvSpPr>
          <p:cNvPr id="6" name="TextBox 5"/>
          <p:cNvSpPr txBox="1"/>
          <p:nvPr/>
        </p:nvSpPr>
        <p:spPr>
          <a:xfrm>
            <a:off x="57631" y="4686789"/>
            <a:ext cx="4433650" cy="1477328"/>
          </a:xfrm>
          <a:prstGeom prst="rect">
            <a:avLst/>
          </a:prstGeom>
          <a:noFill/>
        </p:spPr>
        <p:txBody>
          <a:bodyPr wrap="none" rtlCol="0">
            <a:spAutoFit/>
          </a:bodyPr>
          <a:lstStyle/>
          <a:p>
            <a:r>
              <a:rPr lang="en-ZA" i="1" dirty="0"/>
              <a:t>M: </a:t>
            </a:r>
            <a:r>
              <a:rPr lang="en-ZA" dirty="0"/>
              <a:t>Estimable  (Prior as JABBA-Select)</a:t>
            </a:r>
          </a:p>
          <a:p>
            <a:endParaRPr lang="en-ZA" dirty="0"/>
          </a:p>
          <a:p>
            <a:r>
              <a:rPr lang="en-ZA" dirty="0"/>
              <a:t>Growth, Maturity, Selectivity and </a:t>
            </a:r>
            <a:r>
              <a:rPr lang="en-ZA" b="1" dirty="0"/>
              <a:t>steepness </a:t>
            </a:r>
            <a:r>
              <a:rPr lang="en-ZA" b="1" i="1" dirty="0"/>
              <a:t>h</a:t>
            </a:r>
          </a:p>
          <a:p>
            <a:r>
              <a:rPr lang="en-ZA" dirty="0"/>
              <a:t>Fixed to ‘true’ values</a:t>
            </a:r>
          </a:p>
          <a:p>
            <a:endParaRPr lang="en-ZA" i="1" dirty="0"/>
          </a:p>
        </p:txBody>
      </p:sp>
      <p:pic>
        <p:nvPicPr>
          <p:cNvPr id="294914" name="Picture 2" descr="C:\Work\Research\MS_JABBA_SELECT\Simulations\TMB_sim\KobSim2\Rep=1\ASSPBase\RecDev=T\Timeseri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1" y="721478"/>
            <a:ext cx="3657608" cy="365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50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400"/>
            <a:ext cx="8229600" cy="562074"/>
          </a:xfrm>
        </p:spPr>
        <p:txBody>
          <a:bodyPr>
            <a:normAutofit fontScale="90000"/>
          </a:bodyPr>
          <a:lstStyle/>
          <a:p>
            <a:r>
              <a:rPr lang="en-ZA" dirty="0"/>
              <a:t>Performance Metrics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620688"/>
                <a:ext cx="8748464" cy="6048672"/>
              </a:xfrm>
            </p:spPr>
            <p:txBody>
              <a:bodyPr>
                <a:normAutofit lnSpcReduction="10000"/>
              </a:bodyPr>
              <a:lstStyle/>
              <a:p>
                <a:r>
                  <a:rPr lang="en-ZA" sz="2400" dirty="0"/>
                  <a:t>Aim 100 permutations per EM</a:t>
                </a:r>
              </a:p>
              <a:p>
                <a:r>
                  <a:rPr lang="en-ZA" sz="2400" dirty="0"/>
                  <a:t>Extended to achieve 100 replicates where all EMs converged </a:t>
                </a:r>
              </a:p>
              <a:p>
                <a:r>
                  <a:rPr lang="en-ZA" sz="2400" dirty="0"/>
                  <a:t>Errors for model </a:t>
                </a:r>
                <a:r>
                  <a:rPr lang="en-ZA" sz="2400" i="1" dirty="0"/>
                  <a:t>j and </a:t>
                </a:r>
                <a:r>
                  <a:rPr lang="en-ZA" sz="2400" dirty="0"/>
                  <a:t>replicate </a:t>
                </a:r>
                <a:r>
                  <a:rPr lang="en-ZA" sz="2400" i="1" dirty="0"/>
                  <a:t>k</a:t>
                </a:r>
                <a:endParaRPr lang="en-ZA" sz="2400" dirty="0"/>
              </a:p>
              <a:p>
                <a:endParaRPr lang="en-ZA" sz="2400" dirty="0"/>
              </a:p>
              <a:p>
                <a:endParaRPr lang="en-ZA" sz="2400" dirty="0"/>
              </a:p>
              <a:p>
                <a:pPr marL="361950" indent="-361950">
                  <a:buNone/>
                </a:pPr>
                <a14:m>
                  <m:oMathPara xmlns:m="http://schemas.openxmlformats.org/officeDocument/2006/math">
                    <m:oMathParaPr>
                      <m:jc m:val="left"/>
                    </m:oMathParaPr>
                    <m:oMath xmlns:m="http://schemas.openxmlformats.org/officeDocument/2006/math">
                      <m:sSub>
                        <m:sSubPr>
                          <m:ctrlPr>
                            <a:rPr lang="en-ZA" sz="2000" i="1" smtClean="0">
                              <a:latin typeface="Cambria Math" panose="02040503050406030204" pitchFamily="18" charset="0"/>
                            </a:rPr>
                          </m:ctrlPr>
                        </m:sSubPr>
                        <m:e>
                          <m:r>
                            <a:rPr lang="en-US" sz="2000" i="1">
                              <a:latin typeface="Cambria Math"/>
                            </a:rPr>
                            <m:t>𝐸</m:t>
                          </m:r>
                        </m:e>
                        <m:sub>
                          <m:r>
                            <a:rPr lang="en-US" sz="2000" i="1">
                              <a:latin typeface="Cambria Math"/>
                            </a:rPr>
                            <m:t>𝑗</m:t>
                          </m:r>
                          <m:r>
                            <a:rPr lang="en-US" sz="2000" i="1">
                              <a:latin typeface="Cambria Math"/>
                            </a:rPr>
                            <m:t>,</m:t>
                          </m:r>
                          <m:r>
                            <a:rPr lang="en-US" sz="2000" i="1">
                              <a:latin typeface="Cambria Math"/>
                            </a:rPr>
                            <m:t>𝑘</m:t>
                          </m:r>
                        </m:sub>
                      </m:sSub>
                      <m:r>
                        <a:rPr lang="en-ZA" sz="2000" b="0" i="1" smtClean="0">
                          <a:latin typeface="Cambria Math"/>
                        </a:rPr>
                        <m:t>=</m:t>
                      </m:r>
                      <m:f>
                        <m:fPr>
                          <m:ctrlPr>
                            <a:rPr lang="en-ZA" sz="2000" i="1">
                              <a:latin typeface="Cambria Math" panose="02040503050406030204" pitchFamily="18" charset="0"/>
                            </a:rPr>
                          </m:ctrlPr>
                        </m:fPr>
                        <m:num>
                          <m:sSub>
                            <m:sSubPr>
                              <m:ctrlPr>
                                <a:rPr lang="en-ZA" sz="2000" i="1">
                                  <a:latin typeface="Cambria Math" panose="02040503050406030204" pitchFamily="18" charset="0"/>
                                </a:rPr>
                              </m:ctrlPr>
                            </m:sSubPr>
                            <m:e>
                              <m:r>
                                <a:rPr lang="en-US" sz="2000" i="1">
                                  <a:latin typeface="Cambria Math"/>
                                </a:rPr>
                                <m:t>(</m:t>
                              </m:r>
                              <m:acc>
                                <m:accPr>
                                  <m:chr m:val="̂"/>
                                  <m:ctrlPr>
                                    <a:rPr lang="en-ZA" sz="2000" i="1">
                                      <a:latin typeface="Cambria Math" panose="02040503050406030204" pitchFamily="18" charset="0"/>
                                    </a:rPr>
                                  </m:ctrlPr>
                                </m:accPr>
                                <m:e>
                                  <m:r>
                                    <a:rPr lang="en-US" sz="2000" i="1">
                                      <a:latin typeface="Cambria Math"/>
                                    </a:rPr>
                                    <m:t>𝑋</m:t>
                                  </m:r>
                                </m:e>
                              </m:acc>
                            </m:e>
                            <m:sub>
                              <m:r>
                                <a:rPr lang="en-US" sz="2000" i="1">
                                  <a:latin typeface="Cambria Math"/>
                                </a:rPr>
                                <m:t>𝑗</m:t>
                              </m:r>
                              <m:r>
                                <a:rPr lang="en-US" sz="2000" i="1">
                                  <a:latin typeface="Cambria Math"/>
                                </a:rPr>
                                <m:t>,</m:t>
                              </m:r>
                              <m:r>
                                <a:rPr lang="en-US" sz="2000" i="1">
                                  <a:latin typeface="Cambria Math"/>
                                </a:rPr>
                                <m:t>𝑘</m:t>
                              </m:r>
                            </m:sub>
                          </m:sSub>
                          <m:r>
                            <a:rPr lang="en-US" sz="2000" i="1">
                              <a:latin typeface="Cambria Math"/>
                            </a:rPr>
                            <m:t>−</m:t>
                          </m:r>
                          <m:sSub>
                            <m:sSubPr>
                              <m:ctrlPr>
                                <a:rPr lang="en-ZA" sz="2000" i="1">
                                  <a:latin typeface="Cambria Math" panose="02040503050406030204" pitchFamily="18" charset="0"/>
                                </a:rPr>
                              </m:ctrlPr>
                            </m:sSubPr>
                            <m:e>
                              <m:r>
                                <a:rPr lang="en-US" sz="2000" i="1">
                                  <a:latin typeface="Cambria Math"/>
                                </a:rPr>
                                <m:t>𝑋</m:t>
                              </m:r>
                            </m:e>
                            <m:sub>
                              <m:r>
                                <a:rPr lang="en-US" sz="2000" i="1">
                                  <a:latin typeface="Cambria Math"/>
                                </a:rPr>
                                <m:t>𝑗</m:t>
                              </m:r>
                              <m:r>
                                <a:rPr lang="en-US" sz="2000" i="1">
                                  <a:latin typeface="Cambria Math"/>
                                </a:rPr>
                                <m:t>,</m:t>
                              </m:r>
                              <m:r>
                                <a:rPr lang="en-US" sz="2000" i="1">
                                  <a:latin typeface="Cambria Math"/>
                                </a:rPr>
                                <m:t>𝑘</m:t>
                              </m:r>
                            </m:sub>
                          </m:sSub>
                          <m:r>
                            <a:rPr lang="en-US" sz="2000" i="1">
                              <a:latin typeface="Cambria Math"/>
                            </a:rPr>
                            <m:t>)</m:t>
                          </m:r>
                        </m:num>
                        <m:den>
                          <m:sSub>
                            <m:sSubPr>
                              <m:ctrlPr>
                                <a:rPr lang="en-ZA" sz="2000" i="1">
                                  <a:latin typeface="Cambria Math" panose="02040503050406030204" pitchFamily="18" charset="0"/>
                                </a:rPr>
                              </m:ctrlPr>
                            </m:sSubPr>
                            <m:e>
                              <m:r>
                                <a:rPr lang="en-US" sz="2000" i="1">
                                  <a:latin typeface="Cambria Math"/>
                                </a:rPr>
                                <m:t>𝑋</m:t>
                              </m:r>
                            </m:e>
                            <m:sub>
                              <m:r>
                                <a:rPr lang="en-US" sz="2000" i="1">
                                  <a:latin typeface="Cambria Math"/>
                                </a:rPr>
                                <m:t>𝑗</m:t>
                              </m:r>
                              <m:r>
                                <a:rPr lang="en-US" sz="2000" i="1">
                                  <a:latin typeface="Cambria Math"/>
                                </a:rPr>
                                <m:t>,</m:t>
                              </m:r>
                              <m:r>
                                <a:rPr lang="en-US" sz="2000" i="1">
                                  <a:latin typeface="Cambria Math"/>
                                </a:rPr>
                                <m:t>𝑘</m:t>
                              </m:r>
                            </m:sub>
                          </m:sSub>
                        </m:den>
                      </m:f>
                    </m:oMath>
                  </m:oMathPara>
                </a14:m>
                <a:endParaRPr lang="en-ZA" sz="2000" dirty="0"/>
              </a:p>
              <a:p>
                <a:pPr marL="0" indent="0">
                  <a:buNone/>
                </a:pPr>
                <a:r>
                  <a:rPr lang="en-ZA" sz="2000" dirty="0"/>
                  <a:t> </a:t>
                </a:r>
              </a:p>
              <a:p>
                <a:r>
                  <a:rPr lang="en-ZA" sz="2400" dirty="0"/>
                  <a:t>Accuracy was evaluated as Residual-Mean-Squared-Error (RMSE)</a:t>
                </a:r>
              </a:p>
              <a:p>
                <a:pPr marL="0" indent="0">
                  <a:buNone/>
                </a:pPr>
                <a:endParaRPr lang="en-ZA" sz="2400" dirty="0"/>
              </a:p>
              <a:p>
                <a:r>
                  <a:rPr lang="en-ZA" sz="2400" dirty="0"/>
                  <a:t>Confidence Interval Coverage (CIC), i.e. ‘true’ values falling within the estimated 50%, 80%, 95% CIs, were calculated for the final assessment year for </a:t>
                </a:r>
                <a:r>
                  <a:rPr lang="en-ZA" sz="2400" i="1" dirty="0"/>
                  <a:t>SB</a:t>
                </a:r>
                <a:r>
                  <a:rPr lang="en-ZA" sz="2400" i="1" baseline="-25000" dirty="0"/>
                  <a:t>y=40  </a:t>
                </a:r>
                <a:r>
                  <a:rPr lang="en-ZA" sz="2400" dirty="0"/>
                  <a:t>and </a:t>
                </a:r>
                <a:r>
                  <a:rPr lang="en-ZA" sz="2400" i="1" dirty="0"/>
                  <a:t>SB</a:t>
                </a:r>
                <a:r>
                  <a:rPr lang="en-ZA" sz="2400" i="1" baseline="-25000" dirty="0"/>
                  <a:t>y=40</a:t>
                </a:r>
                <a:r>
                  <a:rPr lang="en-ZA" sz="2400" dirty="0"/>
                  <a:t>/</a:t>
                </a:r>
                <a:r>
                  <a:rPr lang="en-ZA" sz="2400" i="1" dirty="0"/>
                  <a:t>SB</a:t>
                </a:r>
                <a:r>
                  <a:rPr lang="en-ZA" sz="2400" baseline="-25000" dirty="0"/>
                  <a:t>0.</a:t>
                </a:r>
                <a:endParaRPr lang="en-ZA" sz="2400" dirty="0"/>
              </a:p>
              <a:p>
                <a:pPr marL="361950" indent="-361950">
                  <a:buNone/>
                </a:pPr>
                <a:endParaRPr lang="en-ZA" sz="2400" dirty="0"/>
              </a:p>
              <a:p>
                <a:pPr marL="361950" indent="-361950">
                  <a:buNone/>
                </a:pPr>
                <a:r>
                  <a:rPr lang="en-ZA" sz="20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620688"/>
                <a:ext cx="8748464" cy="6048672"/>
              </a:xfrm>
              <a:blipFill rotWithShape="1">
                <a:blip r:embed="rId2"/>
                <a:stretch>
                  <a:fillRect l="-976" t="-1411"/>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86941" y="1933572"/>
                <a:ext cx="3589637" cy="41530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ZA" i="1" smtClean="0">
                              <a:latin typeface="Cambria Math" panose="02040503050406030204" pitchFamily="18" charset="0"/>
                            </a:rPr>
                          </m:ctrlPr>
                        </m:sSubPr>
                        <m:e>
                          <m:r>
                            <a:rPr lang="en-US" i="1">
                              <a:latin typeface="Cambria Math"/>
                            </a:rPr>
                            <m:t>𝐸</m:t>
                          </m:r>
                        </m:e>
                        <m:sub>
                          <m:r>
                            <a:rPr lang="en-US" i="1">
                              <a:latin typeface="Cambria Math"/>
                            </a:rPr>
                            <m:t>𝑗</m:t>
                          </m:r>
                          <m:r>
                            <a:rPr lang="en-US" i="1">
                              <a:latin typeface="Cambria Math"/>
                            </a:rPr>
                            <m:t>,</m:t>
                          </m:r>
                          <m:r>
                            <a:rPr lang="en-US" i="1">
                              <a:latin typeface="Cambria Math"/>
                            </a:rPr>
                            <m:t>𝑦</m:t>
                          </m:r>
                          <m:r>
                            <a:rPr lang="en-US" i="1">
                              <a:latin typeface="Cambria Math"/>
                            </a:rPr>
                            <m:t>,</m:t>
                          </m:r>
                          <m:r>
                            <a:rPr lang="en-US" i="1">
                              <a:latin typeface="Cambria Math"/>
                            </a:rPr>
                            <m:t>𝑘</m:t>
                          </m:r>
                        </m:sub>
                      </m:sSub>
                      <m:r>
                        <a:rPr lang="en-US" i="1">
                          <a:latin typeface="Cambria Math"/>
                        </a:rPr>
                        <m:t>=</m:t>
                      </m:r>
                      <m:func>
                        <m:funcPr>
                          <m:ctrlPr>
                            <a:rPr lang="en-ZA" i="1">
                              <a:latin typeface="Cambria Math" panose="02040503050406030204" pitchFamily="18" charset="0"/>
                            </a:rPr>
                          </m:ctrlPr>
                        </m:funcPr>
                        <m:fName>
                          <m:r>
                            <m:rPr>
                              <m:sty m:val="p"/>
                            </m:rPr>
                            <a:rPr lang="en-US">
                              <a:latin typeface="Cambria Math"/>
                            </a:rPr>
                            <m:t>log</m:t>
                          </m:r>
                        </m:fName>
                        <m:e>
                          <m:d>
                            <m:dPr>
                              <m:ctrlPr>
                                <a:rPr lang="en-ZA" i="1">
                                  <a:latin typeface="Cambria Math" panose="02040503050406030204" pitchFamily="18" charset="0"/>
                                </a:rPr>
                              </m:ctrlPr>
                            </m:dPr>
                            <m:e>
                              <m:sSub>
                                <m:sSubPr>
                                  <m:ctrlPr>
                                    <a:rPr lang="en-ZA" i="1">
                                      <a:latin typeface="Cambria Math" panose="02040503050406030204" pitchFamily="18" charset="0"/>
                                    </a:rPr>
                                  </m:ctrlPr>
                                </m:sSubPr>
                                <m:e>
                                  <m:acc>
                                    <m:accPr>
                                      <m:chr m:val="̂"/>
                                      <m:ctrlPr>
                                        <a:rPr lang="en-ZA" i="1">
                                          <a:latin typeface="Cambria Math" panose="02040503050406030204" pitchFamily="18" charset="0"/>
                                        </a:rPr>
                                      </m:ctrlPr>
                                    </m:accPr>
                                    <m:e>
                                      <m:r>
                                        <a:rPr lang="en-US" i="1">
                                          <a:latin typeface="Cambria Math"/>
                                        </a:rPr>
                                        <m:t>𝑆𝐵</m:t>
                                      </m:r>
                                    </m:e>
                                  </m:acc>
                                </m:e>
                                <m:sub>
                                  <m:r>
                                    <a:rPr lang="en-ZA" b="0" i="1" smtClean="0">
                                      <a:latin typeface="Cambria Math"/>
                                    </a:rPr>
                                    <m:t>𝑗</m:t>
                                  </m:r>
                                  <m:r>
                                    <a:rPr lang="en-US" i="1">
                                      <a:latin typeface="Cambria Math"/>
                                    </a:rPr>
                                    <m:t>,</m:t>
                                  </m:r>
                                  <m:r>
                                    <a:rPr lang="en-US" i="1">
                                      <a:latin typeface="Cambria Math"/>
                                    </a:rPr>
                                    <m:t>𝑦</m:t>
                                  </m:r>
                                  <m:r>
                                    <a:rPr lang="en-US" i="1">
                                      <a:latin typeface="Cambria Math"/>
                                    </a:rPr>
                                    <m:t>,</m:t>
                                  </m:r>
                                  <m:r>
                                    <a:rPr lang="en-US" i="1">
                                      <a:latin typeface="Cambria Math"/>
                                    </a:rPr>
                                    <m:t>𝑘</m:t>
                                  </m:r>
                                </m:sub>
                              </m:sSub>
                            </m:e>
                          </m:d>
                        </m:e>
                      </m:func>
                      <m:r>
                        <a:rPr lang="en-US" i="1">
                          <a:latin typeface="Cambria Math"/>
                        </a:rPr>
                        <m:t>−</m:t>
                      </m:r>
                      <m:r>
                        <m:rPr>
                          <m:sty m:val="p"/>
                        </m:rPr>
                        <a:rPr lang="en-US">
                          <a:latin typeface="Cambria Math"/>
                        </a:rPr>
                        <m:t>log</m:t>
                      </m:r>
                      <m:r>
                        <a:rPr lang="en-ZA" b="0" i="0" smtClean="0">
                          <a:latin typeface="Cambria Math"/>
                        </a:rPr>
                        <m:t> </m:t>
                      </m:r>
                      <m:r>
                        <a:rPr lang="en-US" i="1">
                          <a:latin typeface="Cambria Math"/>
                        </a:rPr>
                        <m:t>(</m:t>
                      </m:r>
                      <m:sSub>
                        <m:sSubPr>
                          <m:ctrlPr>
                            <a:rPr lang="en-ZA" i="1">
                              <a:latin typeface="Cambria Math" panose="02040503050406030204" pitchFamily="18" charset="0"/>
                            </a:rPr>
                          </m:ctrlPr>
                        </m:sSubPr>
                        <m:e>
                          <m:r>
                            <a:rPr lang="en-US" i="1">
                              <a:latin typeface="Cambria Math"/>
                            </a:rPr>
                            <m:t>𝑆𝐵</m:t>
                          </m:r>
                        </m:e>
                        <m:sub>
                          <m:r>
                            <a:rPr lang="en-ZA" b="0" i="1" smtClean="0">
                              <a:latin typeface="Cambria Math"/>
                            </a:rPr>
                            <m:t>𝑗</m:t>
                          </m:r>
                          <m:r>
                            <a:rPr lang="en-US" i="1">
                              <a:latin typeface="Cambria Math"/>
                            </a:rPr>
                            <m:t>,</m:t>
                          </m:r>
                          <m:r>
                            <a:rPr lang="en-US" i="1">
                              <a:latin typeface="Cambria Math"/>
                            </a:rPr>
                            <m:t>𝑦</m:t>
                          </m:r>
                          <m:r>
                            <a:rPr lang="en-US" i="1">
                              <a:latin typeface="Cambria Math"/>
                            </a:rPr>
                            <m:t>,</m:t>
                          </m:r>
                          <m:r>
                            <a:rPr lang="en-US" i="1">
                              <a:latin typeface="Cambria Math"/>
                            </a:rPr>
                            <m:t>𝑘</m:t>
                          </m:r>
                        </m:sub>
                      </m:sSub>
                      <m:r>
                        <a:rPr lang="en-US" i="1">
                          <a:latin typeface="Cambria Math"/>
                        </a:rPr>
                        <m:t>)</m:t>
                      </m:r>
                    </m:oMath>
                  </m:oMathPara>
                </a14:m>
                <a:endParaRPr lang="en-ZA" dirty="0"/>
              </a:p>
            </p:txBody>
          </p:sp>
        </mc:Choice>
        <mc:Fallback xmlns="">
          <p:sp>
            <p:nvSpPr>
              <p:cNvPr id="4" name="Rectangle 3"/>
              <p:cNvSpPr>
                <a:spLocks noRot="1" noChangeAspect="1" noMove="1" noResize="1" noEditPoints="1" noAdjustHandles="1" noChangeArrowheads="1" noChangeShapeType="1" noTextEdit="1"/>
              </p:cNvSpPr>
              <p:nvPr/>
            </p:nvSpPr>
            <p:spPr>
              <a:xfrm>
                <a:off x="686941" y="1933572"/>
                <a:ext cx="3589637" cy="415307"/>
              </a:xfrm>
              <a:prstGeom prst="rect">
                <a:avLst/>
              </a:prstGeom>
              <a:blipFill rotWithShape="1">
                <a:blip r:embed="rId3"/>
                <a:stretch>
                  <a:fillRect b="-7353"/>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07904" y="2924944"/>
                <a:ext cx="2985048" cy="394532"/>
              </a:xfrm>
              <a:prstGeom prst="rect">
                <a:avLst/>
              </a:prstGeom>
              <a:noFill/>
            </p:spPr>
            <p:txBody>
              <a:bodyPr wrap="none" rtlCol="0">
                <a:spAutoFit/>
              </a:bodyPr>
              <a:lstStyle/>
              <a:p>
                <a:r>
                  <a:rPr lang="en-ZA" dirty="0"/>
                  <a:t>for </a:t>
                </a:r>
                <a:r>
                  <a:rPr lang="en-ZA" i="1" dirty="0"/>
                  <a:t>SB</a:t>
                </a:r>
                <a:r>
                  <a:rPr lang="en-ZA" i="1" baseline="-25000" dirty="0"/>
                  <a:t>y</a:t>
                </a:r>
                <a:r>
                  <a:rPr lang="en-ZA" dirty="0"/>
                  <a:t>/</a:t>
                </a:r>
                <a:r>
                  <a:rPr lang="en-ZA" i="1" dirty="0"/>
                  <a:t>SB</a:t>
                </a:r>
                <a:r>
                  <a:rPr lang="en-ZA" baseline="-25000" dirty="0"/>
                  <a:t>0</a:t>
                </a:r>
                <a:r>
                  <a:rPr lang="en-ZA" dirty="0"/>
                  <a:t>, </a:t>
                </a:r>
                <a14:m>
                  <m:oMath xmlns:m="http://schemas.openxmlformats.org/officeDocument/2006/math">
                    <m:sSub>
                      <m:sSubPr>
                        <m:ctrlPr>
                          <a:rPr lang="en-ZA" i="1">
                            <a:latin typeface="Cambria Math" panose="02040503050406030204" pitchFamily="18" charset="0"/>
                          </a:rPr>
                        </m:ctrlPr>
                      </m:sSubPr>
                      <m:e>
                        <m:r>
                          <a:rPr lang="en-ZA" i="1">
                            <a:latin typeface="Cambria Math"/>
                          </a:rPr>
                          <m:t>𝑀𝑆𝑌</m:t>
                        </m:r>
                      </m:e>
                      <m:sub>
                        <m:r>
                          <a:rPr lang="en-ZA" i="1">
                            <a:latin typeface="Cambria Math"/>
                          </a:rPr>
                          <m:t>𝑠</m:t>
                        </m:r>
                      </m:sub>
                    </m:sSub>
                  </m:oMath>
                </a14:m>
                <a:r>
                  <a:rPr lang="en-ZA" dirty="0"/>
                  <a:t> and  </a:t>
                </a:r>
                <a14:m>
                  <m:oMath xmlns:m="http://schemas.openxmlformats.org/officeDocument/2006/math">
                    <m:sSub>
                      <m:sSubPr>
                        <m:ctrlPr>
                          <a:rPr lang="en-ZA" i="1">
                            <a:latin typeface="Cambria Math" panose="02040503050406030204" pitchFamily="18" charset="0"/>
                          </a:rPr>
                        </m:ctrlPr>
                      </m:sSubPr>
                      <m:e>
                        <m:r>
                          <a:rPr lang="en-ZA" i="1">
                            <a:latin typeface="Cambria Math"/>
                          </a:rPr>
                          <m:t>𝐻</m:t>
                        </m:r>
                      </m:e>
                      <m:sub>
                        <m:sSub>
                          <m:sSubPr>
                            <m:ctrlPr>
                              <a:rPr lang="en-ZA" i="1">
                                <a:latin typeface="Cambria Math" panose="02040503050406030204" pitchFamily="18" charset="0"/>
                              </a:rPr>
                            </m:ctrlPr>
                          </m:sSubPr>
                          <m:e>
                            <m:r>
                              <a:rPr lang="en-ZA" i="1">
                                <a:latin typeface="Cambria Math"/>
                              </a:rPr>
                              <m:t>𝑀𝑆𝑌</m:t>
                            </m:r>
                          </m:e>
                          <m:sub>
                            <m:r>
                              <a:rPr lang="en-ZA" i="1">
                                <a:latin typeface="Cambria Math"/>
                              </a:rPr>
                              <m:t>𝑠</m:t>
                            </m:r>
                          </m:sub>
                        </m:sSub>
                        <m:r>
                          <a:rPr lang="en-ZA" i="1">
                            <a:latin typeface="Cambria Math"/>
                          </a:rPr>
                          <m:t> </m:t>
                        </m:r>
                      </m:sub>
                    </m:sSub>
                  </m:oMath>
                </a14:m>
                <a:r>
                  <a:rPr lang="en-ZA" dirty="0"/>
                  <a:t> </a:t>
                </a:r>
              </a:p>
            </p:txBody>
          </p:sp>
        </mc:Choice>
        <mc:Fallback xmlns="">
          <p:sp>
            <p:nvSpPr>
              <p:cNvPr id="6" name="TextBox 5"/>
              <p:cNvSpPr txBox="1">
                <a:spLocks noRot="1" noChangeAspect="1" noMove="1" noResize="1" noEditPoints="1" noAdjustHandles="1" noChangeArrowheads="1" noChangeShapeType="1" noTextEdit="1"/>
              </p:cNvSpPr>
              <p:nvPr/>
            </p:nvSpPr>
            <p:spPr>
              <a:xfrm>
                <a:off x="3707904" y="2924944"/>
                <a:ext cx="2985048" cy="394532"/>
              </a:xfrm>
              <a:prstGeom prst="rect">
                <a:avLst/>
              </a:prstGeom>
              <a:blipFill rotWithShape="1">
                <a:blip r:embed="rId4"/>
                <a:stretch>
                  <a:fillRect l="-1633" t="-6154" b="-18462"/>
                </a:stretch>
              </a:blipFill>
            </p:spPr>
            <p:txBody>
              <a:bodyPr/>
              <a:lstStyle/>
              <a:p>
                <a:r>
                  <a:rPr lang="en-ZA">
                    <a:noFill/>
                  </a:rPr>
                  <a:t> </a:t>
                </a:r>
              </a:p>
            </p:txBody>
          </p:sp>
        </mc:Fallback>
      </mc:AlternateContent>
    </p:spTree>
    <p:extLst>
      <p:ext uri="{BB962C8B-B14F-4D97-AF65-F5344CB8AC3E}">
        <p14:creationId xmlns:p14="http://schemas.microsoft.com/office/powerpoint/2010/main" val="1981462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0"/>
            <a:ext cx="8229600" cy="706090"/>
          </a:xfrm>
        </p:spPr>
        <p:txBody>
          <a:bodyPr>
            <a:normAutofit fontScale="90000"/>
          </a:bodyPr>
          <a:lstStyle/>
          <a:p>
            <a:r>
              <a:rPr lang="en-ZA" dirty="0"/>
              <a:t>Sensitivity I: OM </a:t>
            </a:r>
            <a:r>
              <a:rPr lang="en-ZA" dirty="0" err="1"/>
              <a:t>mis</a:t>
            </a:r>
            <a:r>
              <a:rPr lang="en-ZA" dirty="0"/>
              <a:t>-specifications</a:t>
            </a:r>
          </a:p>
        </p:txBody>
      </p:sp>
      <p:sp>
        <p:nvSpPr>
          <p:cNvPr id="4" name="TextBox 3"/>
          <p:cNvSpPr txBox="1"/>
          <p:nvPr/>
        </p:nvSpPr>
        <p:spPr>
          <a:xfrm>
            <a:off x="2053571" y="687820"/>
            <a:ext cx="4752528" cy="461665"/>
          </a:xfrm>
          <a:prstGeom prst="rect">
            <a:avLst/>
          </a:prstGeom>
          <a:noFill/>
        </p:spPr>
        <p:txBody>
          <a:bodyPr wrap="square" rtlCol="0">
            <a:spAutoFit/>
          </a:bodyPr>
          <a:lstStyle/>
          <a:p>
            <a:r>
              <a:rPr lang="en-ZA" sz="2400" dirty="0"/>
              <a:t>Combination: Low </a:t>
            </a:r>
            <a:r>
              <a:rPr lang="en-ZA" sz="2400" i="1" dirty="0"/>
              <a:t>h </a:t>
            </a:r>
            <a:r>
              <a:rPr lang="en-ZA" sz="2400" dirty="0"/>
              <a:t>and high </a:t>
            </a:r>
            <a:r>
              <a:rPr lang="en-ZA" sz="2400" i="1" dirty="0"/>
              <a:t>M</a:t>
            </a:r>
            <a:endParaRPr lang="en-ZA" sz="2400" dirty="0"/>
          </a:p>
        </p:txBody>
      </p:sp>
      <p:grpSp>
        <p:nvGrpSpPr>
          <p:cNvPr id="20" name="Group 19"/>
          <p:cNvGrpSpPr/>
          <p:nvPr/>
        </p:nvGrpSpPr>
        <p:grpSpPr>
          <a:xfrm>
            <a:off x="1619672" y="1164823"/>
            <a:ext cx="6118680" cy="3215619"/>
            <a:chOff x="1115616" y="1761569"/>
            <a:chExt cx="7229257" cy="3769319"/>
          </a:xfrm>
        </p:grpSpPr>
        <p:pic>
          <p:nvPicPr>
            <p:cNvPr id="295938" name="Picture 2" descr="C:\Work\Research\StockAssessmentIWS2018\KOB\MS_JS\Input\Prior_zM_KOB.S1.png"/>
            <p:cNvPicPr>
              <a:picLocks noChangeAspect="1" noChangeArrowheads="1"/>
            </p:cNvPicPr>
            <p:nvPr/>
          </p:nvPicPr>
          <p:blipFill rotWithShape="1">
            <a:blip r:embed="rId2">
              <a:extLst>
                <a:ext uri="{28A0092B-C50C-407E-A947-70E740481C1C}">
                  <a14:useLocalDpi xmlns:a14="http://schemas.microsoft.com/office/drawing/2010/main" val="0"/>
                </a:ext>
              </a:extLst>
            </a:blip>
            <a:srcRect l="10001" t="46380" r="2758" b="9138"/>
            <a:stretch/>
          </p:blipFill>
          <p:spPr bwMode="auto">
            <a:xfrm>
              <a:off x="1115616" y="1844824"/>
              <a:ext cx="7229257" cy="368606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483768" y="2780928"/>
              <a:ext cx="0" cy="180020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907788" y="2803522"/>
              <a:ext cx="0" cy="180020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15530" y="2422659"/>
              <a:ext cx="936475" cy="369332"/>
            </a:xfrm>
            <a:prstGeom prst="rect">
              <a:avLst/>
            </a:prstGeom>
            <a:noFill/>
          </p:spPr>
          <p:txBody>
            <a:bodyPr wrap="none" rtlCol="0">
              <a:spAutoFit/>
            </a:bodyPr>
            <a:lstStyle/>
            <a:p>
              <a:r>
                <a:rPr lang="en-ZA" dirty="0"/>
                <a:t>h = 0.65</a:t>
              </a:r>
            </a:p>
          </p:txBody>
        </p:sp>
        <p:sp>
          <p:nvSpPr>
            <p:cNvPr id="10" name="TextBox 9"/>
            <p:cNvSpPr txBox="1"/>
            <p:nvPr/>
          </p:nvSpPr>
          <p:spPr>
            <a:xfrm>
              <a:off x="6502614" y="2501489"/>
              <a:ext cx="1011815" cy="369332"/>
            </a:xfrm>
            <a:prstGeom prst="rect">
              <a:avLst/>
            </a:prstGeom>
            <a:noFill/>
          </p:spPr>
          <p:txBody>
            <a:bodyPr wrap="none" rtlCol="0">
              <a:spAutoFit/>
            </a:bodyPr>
            <a:lstStyle/>
            <a:p>
              <a:r>
                <a:rPr lang="en-ZA" dirty="0"/>
                <a:t>M = 0.23</a:t>
              </a:r>
            </a:p>
          </p:txBody>
        </p:sp>
        <p:cxnSp>
          <p:nvCxnSpPr>
            <p:cNvPr id="11" name="Straight Connector 10"/>
            <p:cNvCxnSpPr/>
            <p:nvPr/>
          </p:nvCxnSpPr>
          <p:spPr>
            <a:xfrm flipV="1">
              <a:off x="3388340" y="2132856"/>
              <a:ext cx="0" cy="2486633"/>
            </a:xfrm>
            <a:prstGeom prst="line">
              <a:avLst/>
            </a:prstGeom>
            <a:ln w="381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300192" y="2132856"/>
              <a:ext cx="0" cy="2546372"/>
            </a:xfrm>
            <a:prstGeom prst="line">
              <a:avLst/>
            </a:prstGeom>
            <a:ln w="3810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48193" y="1779548"/>
              <a:ext cx="819455" cy="369332"/>
            </a:xfrm>
            <a:prstGeom prst="rect">
              <a:avLst/>
            </a:prstGeom>
            <a:noFill/>
          </p:spPr>
          <p:txBody>
            <a:bodyPr wrap="none" rtlCol="0">
              <a:spAutoFit/>
            </a:bodyPr>
            <a:lstStyle/>
            <a:p>
              <a:r>
                <a:rPr lang="en-ZA" dirty="0"/>
                <a:t>h = 0.8</a:t>
              </a:r>
            </a:p>
          </p:txBody>
        </p:sp>
        <p:sp>
          <p:nvSpPr>
            <p:cNvPr id="21" name="TextBox 20"/>
            <p:cNvSpPr txBox="1"/>
            <p:nvPr/>
          </p:nvSpPr>
          <p:spPr>
            <a:xfrm>
              <a:off x="5794284" y="1761569"/>
              <a:ext cx="1011815" cy="369332"/>
            </a:xfrm>
            <a:prstGeom prst="rect">
              <a:avLst/>
            </a:prstGeom>
            <a:noFill/>
          </p:spPr>
          <p:txBody>
            <a:bodyPr wrap="none" rtlCol="0">
              <a:spAutoFit/>
            </a:bodyPr>
            <a:lstStyle/>
            <a:p>
              <a:r>
                <a:rPr lang="en-ZA" dirty="0"/>
                <a:t>M = 0.18</a:t>
              </a:r>
            </a:p>
          </p:txBody>
        </p:sp>
      </p:grpSp>
    </p:spTree>
    <p:extLst>
      <p:ext uri="{BB962C8B-B14F-4D97-AF65-F5344CB8AC3E}">
        <p14:creationId xmlns:p14="http://schemas.microsoft.com/office/powerpoint/2010/main" val="25009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06090"/>
          </a:xfrm>
        </p:spPr>
        <p:txBody>
          <a:bodyPr>
            <a:normAutofit fontScale="90000"/>
          </a:bodyPr>
          <a:lstStyle/>
          <a:p>
            <a:r>
              <a:rPr lang="en-ZA" dirty="0"/>
              <a:t>Sensitivity II: One-Way</a:t>
            </a:r>
          </a:p>
        </p:txBody>
      </p:sp>
      <p:pic>
        <p:nvPicPr>
          <p:cNvPr id="1026" name="Picture 2" descr="C:\Work\Research\MS_JABBA_SELECT\Simulations\TMB_sim\KobSim2_oneway\SI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34275"/>
            <a:ext cx="7200800" cy="600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412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3" y="39500"/>
            <a:ext cx="9073008" cy="706090"/>
          </a:xfrm>
        </p:spPr>
        <p:txBody>
          <a:bodyPr>
            <a:normAutofit fontScale="90000"/>
          </a:bodyPr>
          <a:lstStyle/>
          <a:p>
            <a:r>
              <a:rPr lang="en-ZA" dirty="0"/>
              <a:t>Examples spawning biomass trajectories</a:t>
            </a:r>
          </a:p>
        </p:txBody>
      </p:sp>
      <p:pic>
        <p:nvPicPr>
          <p:cNvPr id="296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745590"/>
            <a:ext cx="6912768" cy="610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28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085" y="812002"/>
            <a:ext cx="4781669" cy="55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7201" y="0"/>
            <a:ext cx="9586175" cy="562074"/>
          </a:xfrm>
        </p:spPr>
        <p:txBody>
          <a:bodyPr>
            <a:noAutofit/>
          </a:bodyPr>
          <a:lstStyle/>
          <a:p>
            <a:r>
              <a:rPr lang="en-ZA" sz="3200" dirty="0"/>
              <a:t>Performance Evaluation (correctly specified)</a:t>
            </a:r>
          </a:p>
        </p:txBody>
      </p:sp>
      <p:pic>
        <p:nvPicPr>
          <p:cNvPr id="297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96674"/>
            <a:ext cx="4695888" cy="62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0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7675"/>
            <a:ext cx="4693756" cy="62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9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079" y="801121"/>
            <a:ext cx="4781670" cy="55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0799" y="0"/>
            <a:ext cx="10009112" cy="562074"/>
          </a:xfrm>
        </p:spPr>
        <p:txBody>
          <a:bodyPr>
            <a:noAutofit/>
          </a:bodyPr>
          <a:lstStyle/>
          <a:p>
            <a:r>
              <a:rPr lang="en-ZA" sz="3200" dirty="0"/>
              <a:t>Sensitivity I (low </a:t>
            </a:r>
            <a:r>
              <a:rPr lang="en-ZA" sz="3200" i="1" dirty="0"/>
              <a:t>h &amp; </a:t>
            </a:r>
            <a:r>
              <a:rPr lang="en-ZA" sz="3200" dirty="0"/>
              <a:t>high </a:t>
            </a:r>
            <a:r>
              <a:rPr lang="en-ZA" sz="3200" i="1" dirty="0"/>
              <a:t>M</a:t>
            </a:r>
            <a:r>
              <a:rPr lang="en-ZA" sz="3200" dirty="0"/>
              <a:t>): Performance Evaluation</a:t>
            </a:r>
          </a:p>
        </p:txBody>
      </p:sp>
    </p:spTree>
    <p:extLst>
      <p:ext uri="{BB962C8B-B14F-4D97-AF65-F5344CB8AC3E}">
        <p14:creationId xmlns:p14="http://schemas.microsoft.com/office/powerpoint/2010/main" val="3425565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Work\Research\MS_JABBA_SELECT\Simulations\TMB_sim\KobSim2_oneway\SBt_4ru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07506"/>
            <a:ext cx="7344000" cy="648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536" y="-156690"/>
            <a:ext cx="8229600" cy="706090"/>
          </a:xfrm>
        </p:spPr>
        <p:txBody>
          <a:bodyPr>
            <a:normAutofit fontScale="90000"/>
          </a:bodyPr>
          <a:lstStyle/>
          <a:p>
            <a:r>
              <a:rPr lang="en-ZA" dirty="0"/>
              <a:t>Example runs One-Way</a:t>
            </a:r>
          </a:p>
        </p:txBody>
      </p:sp>
    </p:spTree>
    <p:extLst>
      <p:ext uri="{BB962C8B-B14F-4D97-AF65-F5344CB8AC3E}">
        <p14:creationId xmlns:p14="http://schemas.microsoft.com/office/powerpoint/2010/main" val="3381341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Work\Research\MS_JABBA_SELECT\Simulations\TMB_sim\KobSim2_oneway\RS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120" y="847189"/>
            <a:ext cx="4782860" cy="558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23560"/>
            <a:ext cx="8229600" cy="562074"/>
          </a:xfrm>
        </p:spPr>
        <p:txBody>
          <a:bodyPr>
            <a:normAutofit fontScale="90000"/>
          </a:bodyPr>
          <a:lstStyle/>
          <a:p>
            <a:r>
              <a:rPr lang="en-ZA" dirty="0"/>
              <a:t>Sensitivity II: One-Way</a:t>
            </a:r>
          </a:p>
        </p:txBody>
      </p:sp>
      <p:pic>
        <p:nvPicPr>
          <p:cNvPr id="3074" name="Picture 2" descr="C:\Work\Research\MS_JABBA_SELECT\Simulations\TMB_sim\KobSim2_oneway\SB_t_err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384"/>
            <a:ext cx="4698000" cy="6264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V="1">
            <a:off x="9033638" y="1340768"/>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30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30391"/>
            <a:ext cx="9937104" cy="634082"/>
          </a:xfrm>
        </p:spPr>
        <p:txBody>
          <a:bodyPr>
            <a:normAutofit/>
          </a:bodyPr>
          <a:lstStyle/>
          <a:p>
            <a:r>
              <a:rPr lang="en-ZA" sz="3200" dirty="0"/>
              <a:t>Simulation Evaluation Framework </a:t>
            </a:r>
          </a:p>
        </p:txBody>
      </p:sp>
      <p:sp>
        <p:nvSpPr>
          <p:cNvPr id="3" name="Content Placeholder 2"/>
          <p:cNvSpPr>
            <a:spLocks noGrp="1"/>
          </p:cNvSpPr>
          <p:nvPr>
            <p:ph idx="1"/>
          </p:nvPr>
        </p:nvSpPr>
        <p:spPr>
          <a:xfrm>
            <a:off x="457200" y="908720"/>
            <a:ext cx="8229600" cy="5217443"/>
          </a:xfrm>
        </p:spPr>
        <p:txBody>
          <a:bodyPr>
            <a:normAutofit/>
          </a:bodyPr>
          <a:lstStyle/>
          <a:p>
            <a:pPr marL="0" indent="0">
              <a:buNone/>
            </a:pPr>
            <a:r>
              <a:rPr lang="en-ZA" dirty="0"/>
              <a:t>Operating Model (OM):</a:t>
            </a:r>
          </a:p>
          <a:p>
            <a:pPr marL="0" indent="0">
              <a:buNone/>
            </a:pPr>
            <a:r>
              <a:rPr lang="en-ZA" dirty="0"/>
              <a:t>Stochastic Age-Structured Simulator</a:t>
            </a:r>
          </a:p>
          <a:p>
            <a:pPr marL="0" indent="0">
              <a:buNone/>
            </a:pPr>
            <a:endParaRPr lang="en-ZA" dirty="0"/>
          </a:p>
          <a:p>
            <a:pPr marL="0" indent="0">
              <a:buNone/>
            </a:pPr>
            <a:r>
              <a:rPr lang="en-ZA" dirty="0"/>
              <a:t>Estimation Models (EMs):</a:t>
            </a:r>
          </a:p>
          <a:p>
            <a:pPr marL="514350" indent="-514350">
              <a:buFont typeface="+mj-lt"/>
              <a:buAutoNum type="arabicPeriod"/>
            </a:pPr>
            <a:r>
              <a:rPr lang="en-ZA" dirty="0"/>
              <a:t>‘Naïve’ Schaefer model (in JABBA)</a:t>
            </a:r>
          </a:p>
          <a:p>
            <a:pPr marL="514350" indent="-514350">
              <a:buFont typeface="+mj-lt"/>
              <a:buAutoNum type="arabicPeriod"/>
            </a:pPr>
            <a:r>
              <a:rPr lang="en-ZA" dirty="0"/>
              <a:t>JABBA-Select</a:t>
            </a:r>
          </a:p>
          <a:p>
            <a:pPr marL="514350" indent="-514350">
              <a:buFont typeface="+mj-lt"/>
              <a:buAutoNum type="arabicPeriod"/>
            </a:pPr>
            <a:r>
              <a:rPr lang="en-ZA" dirty="0"/>
              <a:t>Deterministic ASPM (in TMB)</a:t>
            </a:r>
          </a:p>
          <a:p>
            <a:pPr marL="514350" indent="-514350">
              <a:buFont typeface="+mj-lt"/>
              <a:buAutoNum type="arabicPeriod"/>
            </a:pPr>
            <a:r>
              <a:rPr lang="en-ZA" dirty="0"/>
              <a:t>Stochastic ASPM (in TMB) </a:t>
            </a:r>
          </a:p>
          <a:p>
            <a:pPr marL="0" indent="0">
              <a:buNone/>
            </a:pPr>
            <a:endParaRPr lang="en-ZA" dirty="0"/>
          </a:p>
        </p:txBody>
      </p:sp>
    </p:spTree>
    <p:extLst>
      <p:ext uri="{BB962C8B-B14F-4D97-AF65-F5344CB8AC3E}">
        <p14:creationId xmlns:p14="http://schemas.microsoft.com/office/powerpoint/2010/main" val="62805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4" y="116632"/>
            <a:ext cx="9144000" cy="634082"/>
          </a:xfrm>
        </p:spPr>
        <p:txBody>
          <a:bodyPr>
            <a:noAutofit/>
          </a:bodyPr>
          <a:lstStyle/>
          <a:p>
            <a:r>
              <a:rPr lang="en-ZA" sz="3600" dirty="0"/>
              <a:t>Confidence Interval Coverage of ‘true’ values</a:t>
            </a:r>
          </a:p>
        </p:txBody>
      </p:sp>
      <p:sp>
        <p:nvSpPr>
          <p:cNvPr id="5" name="Rectangle 1"/>
          <p:cNvSpPr>
            <a:spLocks noChangeArrowheads="1"/>
          </p:cNvSpPr>
          <p:nvPr/>
        </p:nvSpPr>
        <p:spPr bwMode="auto">
          <a:xfrm>
            <a:off x="395535" y="692696"/>
            <a:ext cx="8276303"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Table 5. </a:t>
            </a:r>
            <a:r>
              <a:rPr kumimoji="0" lang="en-GB" alt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Confidence interval coverage (CIC) denoting </a:t>
            </a:r>
            <a:r>
              <a:rPr kumimoji="0" lang="en-ZA" altLang="en-US" sz="1600" b="0" i="0" u="none" strike="noStrike" cap="none" normalizeH="0" baseline="0" dirty="0">
                <a:ln>
                  <a:noFill/>
                </a:ln>
                <a:solidFill>
                  <a:schemeClr val="tx1"/>
                </a:solidFill>
                <a:effectLst/>
                <a:latin typeface="Arial" pitchFamily="34" charset="0"/>
                <a:ea typeface="SwiftNeueLTPro-Book"/>
                <a:cs typeface="Arial" pitchFamily="34" charset="0"/>
              </a:rPr>
              <a:t>the proportion of iterations where the ‘true’ values </a:t>
            </a:r>
            <a:r>
              <a:rPr kumimoji="0" lang="en-ZA" altLang="en-US" sz="1600" b="0" i="1" u="none" strike="noStrike" cap="none" normalizeH="0" baseline="0" dirty="0">
                <a:ln>
                  <a:noFill/>
                </a:ln>
                <a:solidFill>
                  <a:srgbClr val="000000"/>
                </a:solidFill>
                <a:effectLst/>
                <a:latin typeface="Arial" pitchFamily="34" charset="0"/>
                <a:ea typeface="Times New Roman" pitchFamily="18" charset="0"/>
                <a:cs typeface="Arial" pitchFamily="34" charset="0"/>
              </a:rPr>
              <a:t>SB</a:t>
            </a:r>
            <a:r>
              <a:rPr kumimoji="0" lang="en-ZA" altLang="en-US" sz="1600" b="0" i="1" u="none" strike="noStrike" cap="none" normalizeH="0" baseline="-30000" dirty="0">
                <a:ln>
                  <a:noFill/>
                </a:ln>
                <a:solidFill>
                  <a:srgbClr val="000000"/>
                </a:solidFill>
                <a:effectLst/>
                <a:latin typeface="Arial" pitchFamily="34" charset="0"/>
                <a:ea typeface="Times New Roman" pitchFamily="18" charset="0"/>
                <a:cs typeface="Arial" pitchFamily="34" charset="0"/>
              </a:rPr>
              <a:t>y=40</a:t>
            </a:r>
            <a:r>
              <a:rPr kumimoji="0" lang="en-ZA" altLang="en-US"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and</a:t>
            </a:r>
            <a:r>
              <a:rPr kumimoji="0" lang="en-ZA" altLang="en-US" sz="1600" b="0" i="0" u="none" strike="noStrike" cap="none" normalizeH="0" baseline="0" dirty="0">
                <a:ln>
                  <a:noFill/>
                </a:ln>
                <a:solidFill>
                  <a:schemeClr val="tx1"/>
                </a:solidFill>
                <a:effectLst/>
                <a:latin typeface="Arial" pitchFamily="34" charset="0"/>
                <a:ea typeface="SwiftNeueLTPro-Book"/>
                <a:cs typeface="Arial" pitchFamily="34" charset="0"/>
              </a:rPr>
              <a:t> </a:t>
            </a:r>
            <a:r>
              <a:rPr kumimoji="0" lang="en-ZA" altLang="en-US" sz="1600" b="0" i="1" u="none" strike="noStrike" cap="none" normalizeH="0" baseline="0" dirty="0">
                <a:ln>
                  <a:noFill/>
                </a:ln>
                <a:solidFill>
                  <a:srgbClr val="000000"/>
                </a:solidFill>
                <a:effectLst/>
                <a:latin typeface="Arial" pitchFamily="34" charset="0"/>
                <a:ea typeface="Times New Roman" pitchFamily="18" charset="0"/>
                <a:cs typeface="Arial" pitchFamily="34" charset="0"/>
              </a:rPr>
              <a:t>SB</a:t>
            </a:r>
            <a:r>
              <a:rPr kumimoji="0" lang="en-ZA" altLang="en-US" sz="1600" b="0" i="1" u="none" strike="noStrike" cap="none" normalizeH="0" baseline="-30000" dirty="0">
                <a:ln>
                  <a:noFill/>
                </a:ln>
                <a:solidFill>
                  <a:srgbClr val="000000"/>
                </a:solidFill>
                <a:effectLst/>
                <a:latin typeface="Arial" pitchFamily="34" charset="0"/>
                <a:ea typeface="Times New Roman" pitchFamily="18" charset="0"/>
                <a:cs typeface="Arial" pitchFamily="34" charset="0"/>
              </a:rPr>
              <a:t>y=40</a:t>
            </a:r>
            <a:r>
              <a:rPr kumimoji="0" lang="en-ZA" altLang="en-US" sz="1600" b="0" i="1" u="none" strike="noStrike" cap="none" normalizeH="0" baseline="0" dirty="0">
                <a:ln>
                  <a:noFill/>
                </a:ln>
                <a:solidFill>
                  <a:srgbClr val="000000"/>
                </a:solidFill>
                <a:effectLst/>
                <a:latin typeface="Arial" pitchFamily="34" charset="0"/>
                <a:ea typeface="Times New Roman" pitchFamily="18" charset="0"/>
                <a:cs typeface="Arial" pitchFamily="34" charset="0"/>
              </a:rPr>
              <a:t>/SB</a:t>
            </a:r>
            <a:r>
              <a:rPr kumimoji="0" lang="en-ZA" altLang="en-US" sz="1600" b="0" i="1" u="none" strike="noStrike" cap="none" normalizeH="0" baseline="-30000" dirty="0">
                <a:ln>
                  <a:noFill/>
                </a:ln>
                <a:solidFill>
                  <a:srgbClr val="000000"/>
                </a:solidFill>
                <a:effectLst/>
                <a:latin typeface="Arial" pitchFamily="34" charset="0"/>
                <a:ea typeface="Times New Roman" pitchFamily="18" charset="0"/>
                <a:cs typeface="Arial" pitchFamily="34" charset="0"/>
              </a:rPr>
              <a:t>0</a:t>
            </a:r>
            <a:r>
              <a:rPr kumimoji="0" lang="en-ZA" altLang="en-US" sz="1600" b="0" i="0" u="none" strike="noStrike" cap="none" normalizeH="0" baseline="0" dirty="0">
                <a:ln>
                  <a:noFill/>
                </a:ln>
                <a:solidFill>
                  <a:schemeClr val="tx1"/>
                </a:solidFill>
                <a:effectLst/>
                <a:latin typeface="Arial" pitchFamily="34" charset="0"/>
                <a:ea typeface="SwiftNeueLTPro-Book"/>
                <a:cs typeface="Arial" pitchFamily="34" charset="0"/>
              </a:rPr>
              <a:t> for the final assessment year (</a:t>
            </a:r>
            <a:r>
              <a:rPr kumimoji="0" lang="en-ZA" altLang="en-US" sz="1600" b="0" i="1" u="none" strike="noStrike" cap="none" normalizeH="0" baseline="0" dirty="0">
                <a:ln>
                  <a:noFill/>
                </a:ln>
                <a:solidFill>
                  <a:schemeClr val="tx1"/>
                </a:solidFill>
                <a:effectLst/>
                <a:latin typeface="Arial" pitchFamily="34" charset="0"/>
                <a:ea typeface="SwiftNeueLTPro-Book"/>
                <a:cs typeface="Arial" pitchFamily="34" charset="0"/>
              </a:rPr>
              <a:t>y </a:t>
            </a:r>
            <a:r>
              <a:rPr kumimoji="0" lang="en-ZA" altLang="en-US" sz="1600" b="0" i="0" u="none" strike="noStrike" cap="none" normalizeH="0" baseline="0" dirty="0">
                <a:ln>
                  <a:noFill/>
                </a:ln>
                <a:solidFill>
                  <a:schemeClr val="tx1"/>
                </a:solidFill>
                <a:effectLst/>
                <a:latin typeface="Arial" pitchFamily="34" charset="0"/>
                <a:ea typeface="SwiftNeueLTPro-Book"/>
                <a:cs typeface="Arial" pitchFamily="34" charset="0"/>
              </a:rPr>
              <a:t>= 40) fell within the predicted 50%, 80% and 95% confidence interval (CI) showing the results from a Schaefer model, JABBA-Select, a deterministic age-structured surplus production model (ASPM-</a:t>
            </a:r>
            <a:r>
              <a:rPr kumimoji="0" lang="en-ZA" altLang="en-US" sz="1600" b="0" i="0" u="none" strike="noStrike" cap="none" normalizeH="0" baseline="0" dirty="0" err="1">
                <a:ln>
                  <a:noFill/>
                </a:ln>
                <a:solidFill>
                  <a:schemeClr val="tx1"/>
                </a:solidFill>
                <a:effectLst/>
                <a:latin typeface="Arial" pitchFamily="34" charset="0"/>
                <a:ea typeface="SwiftNeueLTPro-Book"/>
                <a:cs typeface="Arial" pitchFamily="34" charset="0"/>
              </a:rPr>
              <a:t>det</a:t>
            </a:r>
            <a:r>
              <a:rPr kumimoji="0" lang="en-ZA" altLang="en-US" sz="1600" b="0" i="0" u="none" strike="noStrike" cap="none" normalizeH="0" baseline="0" dirty="0">
                <a:ln>
                  <a:noFill/>
                </a:ln>
                <a:solidFill>
                  <a:schemeClr val="tx1"/>
                </a:solidFill>
                <a:effectLst/>
                <a:latin typeface="Arial" pitchFamily="34" charset="0"/>
                <a:ea typeface="SwiftNeueLTPro-Book"/>
                <a:cs typeface="Arial" pitchFamily="34" charset="0"/>
              </a:rPr>
              <a:t>) and stochastic age-structured model (ASPM-</a:t>
            </a:r>
            <a:r>
              <a:rPr kumimoji="0" lang="en-ZA" altLang="en-US" sz="1600" b="0" i="0" u="none" strike="noStrike" cap="none" normalizeH="0" baseline="0" dirty="0" err="1">
                <a:ln>
                  <a:noFill/>
                </a:ln>
                <a:solidFill>
                  <a:schemeClr val="tx1"/>
                </a:solidFill>
                <a:effectLst/>
                <a:latin typeface="Arial" pitchFamily="34" charset="0"/>
                <a:ea typeface="SwiftNeueLTPro-Book"/>
                <a:cs typeface="Arial" pitchFamily="34" charset="0"/>
              </a:rPr>
              <a:t>stoch</a:t>
            </a:r>
            <a:r>
              <a:rPr kumimoji="0" lang="en-ZA" altLang="en-US" sz="1600" b="0" i="0" u="none" strike="noStrike" cap="none" normalizeH="0" baseline="0" dirty="0">
                <a:ln>
                  <a:noFill/>
                </a:ln>
                <a:solidFill>
                  <a:schemeClr val="tx1"/>
                </a:solidFill>
                <a:effectLst/>
                <a:latin typeface="Arial" pitchFamily="34" charset="0"/>
                <a:ea typeface="SwiftNeueLTPro-Book"/>
                <a:cs typeface="Arial" pitchFamily="34" charset="0"/>
              </a:rPr>
              <a:t>)</a:t>
            </a:r>
            <a:endParaRPr kumimoji="0" lang="en-ZA" alt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33" y="1988840"/>
            <a:ext cx="8859368" cy="485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414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1672" y="2348880"/>
            <a:ext cx="7808759" cy="3539430"/>
          </a:xfrm>
          <a:prstGeom prst="rect">
            <a:avLst/>
          </a:prstGeom>
        </p:spPr>
        <p:txBody>
          <a:bodyPr wrap="square">
            <a:spAutoFit/>
          </a:bodyPr>
          <a:lstStyle/>
          <a:p>
            <a:r>
              <a:rPr lang="en-ZA" sz="2800" dirty="0"/>
              <a:t>“Even when the data are generated using </a:t>
            </a:r>
            <a:r>
              <a:rPr lang="en-ZA" sz="2800" dirty="0" err="1"/>
              <a:t>Deriso's</a:t>
            </a:r>
            <a:r>
              <a:rPr lang="en-ZA" sz="2800" dirty="0"/>
              <a:t> [age-structured] model, the simpler production model generally gives as good or better estimates for the optimal effort.[..]The phenomenon described above is not really surprising. It illustrates the general principle that the complexity of models and of decision procedures should be compatible with the amount of information available.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31043"/>
            <a:ext cx="9181953" cy="226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009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normAutofit fontScale="90000"/>
          </a:bodyPr>
          <a:lstStyle/>
          <a:p>
            <a:r>
              <a:rPr lang="en-ZA" dirty="0"/>
              <a:t>Panel Question 2</a:t>
            </a:r>
          </a:p>
        </p:txBody>
      </p:sp>
      <p:sp>
        <p:nvSpPr>
          <p:cNvPr id="4" name="Rectangle 3"/>
          <p:cNvSpPr/>
          <p:nvPr/>
        </p:nvSpPr>
        <p:spPr>
          <a:xfrm>
            <a:off x="467544" y="692696"/>
            <a:ext cx="8280920" cy="1569660"/>
          </a:xfrm>
          <a:prstGeom prst="rect">
            <a:avLst/>
          </a:prstGeom>
        </p:spPr>
        <p:txBody>
          <a:bodyPr wrap="square">
            <a:spAutoFit/>
          </a:bodyPr>
          <a:lstStyle/>
          <a:p>
            <a:r>
              <a:rPr lang="en-ZA" sz="2400" b="1" i="1" dirty="0"/>
              <a:t>2. Simulation-Estimation Study (IWS/2018/Linefish_P2):</a:t>
            </a:r>
            <a:endParaRPr lang="en-ZA" sz="2400" dirty="0"/>
          </a:p>
          <a:p>
            <a:r>
              <a:rPr lang="en-ZA" sz="2400" dirty="0"/>
              <a:t>Evaluate the suitability of the revised simulation framework in terms of comparability between modelling frameworks and performance metrics, addressing IWS 2017 </a:t>
            </a:r>
            <a:r>
              <a:rPr lang="en-ZA" sz="2400" b="1" dirty="0"/>
              <a:t>(E.2)</a:t>
            </a:r>
            <a:r>
              <a:rPr lang="en-ZA" sz="2400" dirty="0"/>
              <a:t>.</a:t>
            </a:r>
          </a:p>
        </p:txBody>
      </p:sp>
      <p:sp>
        <p:nvSpPr>
          <p:cNvPr id="5" name="TextBox 4"/>
          <p:cNvSpPr txBox="1"/>
          <p:nvPr/>
        </p:nvSpPr>
        <p:spPr>
          <a:xfrm>
            <a:off x="467544" y="2562528"/>
            <a:ext cx="8280920" cy="4708981"/>
          </a:xfrm>
          <a:prstGeom prst="rect">
            <a:avLst/>
          </a:prstGeom>
          <a:noFill/>
        </p:spPr>
        <p:txBody>
          <a:bodyPr wrap="square" rtlCol="0">
            <a:spAutoFit/>
          </a:bodyPr>
          <a:lstStyle/>
          <a:p>
            <a:r>
              <a:rPr lang="en-ZA" sz="2000" b="1" i="1" dirty="0"/>
              <a:t>D. S. Butterworth:</a:t>
            </a:r>
          </a:p>
          <a:p>
            <a:r>
              <a:rPr lang="en-ZA" sz="2000" dirty="0"/>
              <a:t>There is a close (though not exact) correspondence between the key parameters of surplus production and age-structured production models.</a:t>
            </a:r>
          </a:p>
          <a:p>
            <a:r>
              <a:rPr lang="en-ZA" sz="2000" dirty="0"/>
              <a:t>[…] there are cases where JABBA[-Select] has been applied to “one way trips” – abundance indices showing only downward trends, which leave estimates of the </a:t>
            </a:r>
            <a:r>
              <a:rPr lang="en-ZA" sz="2000" i="1" dirty="0"/>
              <a:t>r</a:t>
            </a:r>
            <a:r>
              <a:rPr lang="en-ZA" sz="2000" dirty="0"/>
              <a:t> [</a:t>
            </a:r>
            <a:r>
              <a:rPr lang="en-ZA" sz="2000" i="1" dirty="0"/>
              <a:t>H</a:t>
            </a:r>
            <a:r>
              <a:rPr lang="en-ZA" sz="2000" baseline="-25000" dirty="0"/>
              <a:t>MSY</a:t>
            </a:r>
            <a:r>
              <a:rPr lang="en-ZA" sz="2000" dirty="0"/>
              <a:t> and </a:t>
            </a:r>
            <a:r>
              <a:rPr lang="en-ZA" sz="2000" i="1" dirty="0"/>
              <a:t>m</a:t>
            </a:r>
            <a:r>
              <a:rPr lang="en-ZA" sz="2000" dirty="0"/>
              <a:t>] and </a:t>
            </a:r>
            <a:r>
              <a:rPr lang="en-ZA" sz="2000" i="1" dirty="0"/>
              <a:t>K </a:t>
            </a:r>
            <a:r>
              <a:rPr lang="en-ZA" sz="2000" dirty="0"/>
              <a:t>[SB0]</a:t>
            </a:r>
            <a:r>
              <a:rPr lang="en-ZA" sz="2000" i="1" dirty="0"/>
              <a:t> </a:t>
            </a:r>
            <a:r>
              <a:rPr lang="en-ZA" sz="2000" dirty="0"/>
              <a:t>parameters confounded. […] so it becomes more important to review the reliability of the procedures used to convert the age-structured production models priors to surplus production model priors.</a:t>
            </a:r>
          </a:p>
          <a:p>
            <a:r>
              <a:rPr lang="en-ZA" sz="2000" dirty="0"/>
              <a:t>The </a:t>
            </a:r>
            <a:r>
              <a:rPr lang="en-ZA" sz="2000" b="1" dirty="0"/>
              <a:t>question</a:t>
            </a:r>
            <a:r>
              <a:rPr lang="en-ZA" sz="2000" dirty="0"/>
              <a:t> hence arises, for those one-way-trip circumstances, whether there is a case for simulation studies to compare the performance of working directly with an age-structured production model and its priors, with converting those priors into surplus production model priors and assessing with a surplus production model.</a:t>
            </a:r>
          </a:p>
          <a:p>
            <a:endParaRPr lang="en-ZA" sz="2000" dirty="0"/>
          </a:p>
          <a:p>
            <a:endParaRPr lang="en-ZA" sz="2000" dirty="0"/>
          </a:p>
        </p:txBody>
      </p:sp>
    </p:spTree>
    <p:extLst>
      <p:ext uri="{BB962C8B-B14F-4D97-AF65-F5344CB8AC3E}">
        <p14:creationId xmlns:p14="http://schemas.microsoft.com/office/powerpoint/2010/main" val="231445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04864"/>
            <a:ext cx="8229600" cy="1143000"/>
          </a:xfrm>
        </p:spPr>
        <p:txBody>
          <a:bodyPr/>
          <a:lstStyle/>
          <a:p>
            <a:r>
              <a:rPr lang="en-ZA" dirty="0"/>
              <a:t>Thank You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2347431"/>
            <a:ext cx="1330197" cy="1080120"/>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2410317"/>
            <a:ext cx="1330197" cy="1080120"/>
          </a:xfrm>
          <a:prstGeom prst="rect">
            <a:avLst/>
          </a:prstGeom>
        </p:spPr>
      </p:pic>
    </p:spTree>
    <p:extLst>
      <p:ext uri="{BB962C8B-B14F-4D97-AF65-F5344CB8AC3E}">
        <p14:creationId xmlns:p14="http://schemas.microsoft.com/office/powerpoint/2010/main" val="83443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30391"/>
            <a:ext cx="9937104" cy="634082"/>
          </a:xfrm>
        </p:spPr>
        <p:txBody>
          <a:bodyPr>
            <a:normAutofit/>
          </a:bodyPr>
          <a:lstStyle/>
          <a:p>
            <a:r>
              <a:rPr lang="en-ZA" sz="3200" dirty="0"/>
              <a:t>Age-Structured Simulation Evaluation Framework </a:t>
            </a:r>
          </a:p>
        </p:txBody>
      </p:sp>
      <p:pic>
        <p:nvPicPr>
          <p:cNvPr id="287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492" y="1208192"/>
            <a:ext cx="7211192" cy="269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7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32" y="3905672"/>
            <a:ext cx="745851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59632" y="746527"/>
            <a:ext cx="6289671" cy="461665"/>
          </a:xfrm>
          <a:prstGeom prst="rect">
            <a:avLst/>
          </a:prstGeom>
          <a:noFill/>
        </p:spPr>
        <p:txBody>
          <a:bodyPr wrap="none" rtlCol="0">
            <a:spAutoFit/>
          </a:bodyPr>
          <a:lstStyle/>
          <a:p>
            <a:r>
              <a:rPr lang="en-ZA" sz="2400" dirty="0"/>
              <a:t>Building on CCSRA package with R/TMB interface</a:t>
            </a:r>
          </a:p>
        </p:txBody>
      </p:sp>
    </p:spTree>
    <p:extLst>
      <p:ext uri="{BB962C8B-B14F-4D97-AF65-F5344CB8AC3E}">
        <p14:creationId xmlns:p14="http://schemas.microsoft.com/office/powerpoint/2010/main" val="83717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111"/>
            <a:ext cx="8229600" cy="634082"/>
          </a:xfrm>
        </p:spPr>
        <p:txBody>
          <a:bodyPr>
            <a:normAutofit fontScale="90000"/>
          </a:bodyPr>
          <a:lstStyle/>
          <a:p>
            <a:r>
              <a:rPr lang="en-ZA" dirty="0"/>
              <a:t>Operating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4704"/>
                <a:ext cx="8795320" cy="5832648"/>
              </a:xfrm>
            </p:spPr>
            <p:txBody>
              <a:bodyPr>
                <a:normAutofit fontScale="92500" lnSpcReduction="20000"/>
              </a:bodyPr>
              <a:lstStyle/>
              <a:p>
                <a:pPr marL="0" indent="0">
                  <a:buNone/>
                </a:pPr>
                <a:r>
                  <a:rPr lang="en-US" sz="2800" dirty="0"/>
                  <a:t>OM is idealized and simplified to facilitate : </a:t>
                </a:r>
              </a:p>
              <a:p>
                <a:pPr marL="514350" indent="-514350">
                  <a:buFont typeface="+mj-lt"/>
                  <a:buAutoNum type="romanUcPeriod"/>
                </a:pPr>
                <a:r>
                  <a:rPr lang="en-US" sz="2400" dirty="0"/>
                  <a:t>Adequate convergence of the (stochastic) ASPMs </a:t>
                </a:r>
              </a:p>
              <a:p>
                <a:pPr marL="514350" indent="-514350">
                  <a:buFont typeface="+mj-lt"/>
                  <a:buAutoNum type="romanUcPeriod"/>
                </a:pPr>
                <a:r>
                  <a:rPr lang="en-US" sz="2400" dirty="0"/>
                  <a:t>Comparability with previous performance evaluations using this framework </a:t>
                </a:r>
              </a:p>
              <a:p>
                <a:pPr marL="514350" indent="-514350">
                  <a:buFont typeface="+mj-lt"/>
                  <a:buAutoNum type="romanUcPeriod"/>
                </a:pPr>
                <a:r>
                  <a:rPr lang="en-US" sz="2400" dirty="0"/>
                  <a:t>Preclude other confounding factors that may no necessarily be attributed to structural differences among the EMs</a:t>
                </a:r>
                <a:r>
                  <a:rPr lang="en-US" dirty="0"/>
                  <a:t>.</a:t>
                </a:r>
              </a:p>
              <a:p>
                <a:pPr marL="0" indent="0">
                  <a:buNone/>
                </a:pPr>
                <a:r>
                  <a:rPr lang="en-US" sz="2800" dirty="0"/>
                  <a:t>Features:</a:t>
                </a:r>
              </a:p>
              <a:p>
                <a:pPr marL="571500" indent="-571500">
                  <a:buFont typeface="+mj-lt"/>
                  <a:buAutoNum type="romanUcPeriod"/>
                </a:pPr>
                <a:r>
                  <a:rPr lang="en-ZA" sz="2400" dirty="0"/>
                  <a:t>Stock parameters of silver </a:t>
                </a:r>
                <a:r>
                  <a:rPr lang="en-ZA" sz="2400" dirty="0" err="1"/>
                  <a:t>kob</a:t>
                </a:r>
                <a:endParaRPr lang="en-ZA" sz="2400" dirty="0"/>
              </a:p>
              <a:p>
                <a:pPr marL="571500" indent="-571500">
                  <a:buFont typeface="+mj-lt"/>
                  <a:buAutoNum type="romanUcPeriod"/>
                </a:pPr>
                <a:r>
                  <a:rPr lang="en-ZA" sz="2400" dirty="0"/>
                  <a:t>40 years simulation horizon from start of fishery</a:t>
                </a:r>
              </a:p>
              <a:p>
                <a:pPr marL="571500" indent="-571500">
                  <a:buFont typeface="+mj-lt"/>
                  <a:buAutoNum type="romanUcPeriod"/>
                </a:pPr>
                <a:r>
                  <a:rPr lang="en-ZA" sz="2400" dirty="0"/>
                  <a:t>Stochastic recruitment </a:t>
                </a:r>
                <a14:m>
                  <m:oMath xmlns:m="http://schemas.openxmlformats.org/officeDocument/2006/math">
                    <m:sSub>
                      <m:sSubPr>
                        <m:ctrlPr>
                          <a:rPr lang="en-ZA" sz="2400" i="1" smtClean="0">
                            <a:latin typeface="Cambria Math" panose="02040503050406030204" pitchFamily="18" charset="0"/>
                            <a:ea typeface="Cambria Math"/>
                          </a:rPr>
                        </m:ctrlPr>
                      </m:sSubPr>
                      <m:e>
                        <m:r>
                          <a:rPr lang="en-ZA" sz="2400" i="1">
                            <a:latin typeface="Cambria Math"/>
                            <a:ea typeface="Cambria Math"/>
                          </a:rPr>
                          <m:t>𝜎</m:t>
                        </m:r>
                        <m:r>
                          <m:rPr>
                            <m:nor/>
                          </m:rPr>
                          <a:rPr lang="en-ZA" sz="2400" dirty="0"/>
                          <m:t> </m:t>
                        </m:r>
                      </m:e>
                      <m:sub>
                        <m:r>
                          <a:rPr lang="en-ZA" sz="2400" b="0" i="1" smtClean="0">
                            <a:latin typeface="Cambria Math"/>
                            <a:ea typeface="Cambria Math"/>
                          </a:rPr>
                          <m:t>𝑅</m:t>
                        </m:r>
                      </m:sub>
                    </m:sSub>
                    <m:r>
                      <a:rPr lang="en-ZA" sz="2400" b="0" i="1" smtClean="0">
                        <a:latin typeface="Cambria Math"/>
                        <a:ea typeface="Cambria Math"/>
                      </a:rPr>
                      <m:t>=0.6</m:t>
                    </m:r>
                  </m:oMath>
                </a14:m>
                <a:endParaRPr lang="en-ZA" sz="2400" dirty="0"/>
              </a:p>
              <a:p>
                <a:pPr marL="571500" indent="-571500">
                  <a:buFont typeface="+mj-lt"/>
                  <a:buAutoNum type="romanUcPeriod"/>
                </a:pPr>
                <a:r>
                  <a:rPr lang="en-US" sz="2400" dirty="0"/>
                  <a:t>Simulated change in length-at-50%-selectivity from 300 mm FL to 500 mm FL after 25 years to recreate the change in minimum size regulations </a:t>
                </a:r>
              </a:p>
              <a:p>
                <a:pPr marL="571500" indent="-571500">
                  <a:buFont typeface="+mj-lt"/>
                  <a:buAutoNum type="romanUcPeriod"/>
                </a:pPr>
                <a:r>
                  <a:rPr lang="en-US" sz="2400" dirty="0"/>
                  <a:t>Observation error on CPUE </a:t>
                </a:r>
                <a14:m>
                  <m:oMath xmlns:m="http://schemas.openxmlformats.org/officeDocument/2006/math">
                    <m:sSub>
                      <m:sSubPr>
                        <m:ctrlPr>
                          <a:rPr lang="en-US" sz="2400" i="1" smtClean="0">
                            <a:latin typeface="Cambria Math" panose="02040503050406030204" pitchFamily="18" charset="0"/>
                            <a:ea typeface="Cambria Math"/>
                          </a:rPr>
                        </m:ctrlPr>
                      </m:sSubPr>
                      <m:e>
                        <m:r>
                          <a:rPr lang="en-US" sz="2400" i="1">
                            <a:latin typeface="Cambria Math"/>
                            <a:ea typeface="Cambria Math"/>
                          </a:rPr>
                          <m:t>𝜎</m:t>
                        </m:r>
                      </m:e>
                      <m:sub>
                        <m:r>
                          <a:rPr lang="en-US" sz="2400" i="1" smtClean="0">
                            <a:latin typeface="Cambria Math"/>
                            <a:ea typeface="Cambria Math"/>
                          </a:rPr>
                          <m:t>𝜀</m:t>
                        </m:r>
                      </m:sub>
                    </m:sSub>
                  </m:oMath>
                </a14:m>
                <a:r>
                  <a:rPr lang="en-US" sz="2400" dirty="0"/>
                  <a:t> = 0.2, but </a:t>
                </a:r>
                <a14:m>
                  <m:oMath xmlns:m="http://schemas.openxmlformats.org/officeDocument/2006/math">
                    <m:sSub>
                      <m:sSubPr>
                        <m:ctrlPr>
                          <a:rPr lang="en-US" sz="2400" i="1">
                            <a:latin typeface="Cambria Math" panose="02040503050406030204" pitchFamily="18" charset="0"/>
                            <a:ea typeface="Cambria Math"/>
                          </a:rPr>
                        </m:ctrlPr>
                      </m:sSubPr>
                      <m:e>
                        <m:r>
                          <a:rPr lang="en-US" sz="2400" i="1">
                            <a:latin typeface="Cambria Math"/>
                            <a:ea typeface="Cambria Math"/>
                          </a:rPr>
                          <m:t>𝜎</m:t>
                        </m:r>
                      </m:e>
                      <m:sub>
                        <m:sSub>
                          <m:sSubPr>
                            <m:ctrlPr>
                              <a:rPr lang="en-US" sz="2400" i="1" smtClean="0">
                                <a:latin typeface="Cambria Math" panose="02040503050406030204" pitchFamily="18" charset="0"/>
                                <a:ea typeface="Cambria Math"/>
                              </a:rPr>
                            </m:ctrlPr>
                          </m:sSubPr>
                          <m:e>
                            <m:r>
                              <a:rPr lang="en-ZA" sz="2400" b="0" i="1" smtClean="0">
                                <a:latin typeface="Cambria Math"/>
                                <a:ea typeface="Cambria Math"/>
                              </a:rPr>
                              <m:t>𝑆𝐸</m:t>
                            </m:r>
                          </m:e>
                          <m:sub>
                            <m:r>
                              <a:rPr lang="en-ZA" sz="2400" b="0" i="1" smtClean="0">
                                <a:latin typeface="Cambria Math"/>
                                <a:ea typeface="Cambria Math"/>
                              </a:rPr>
                              <m:t>𝑖</m:t>
                            </m:r>
                            <m:r>
                              <a:rPr lang="en-ZA" sz="2400" b="0" i="1" smtClean="0">
                                <a:latin typeface="Cambria Math"/>
                                <a:ea typeface="Cambria Math"/>
                              </a:rPr>
                              <m:t>,</m:t>
                            </m:r>
                            <m:r>
                              <a:rPr lang="en-ZA" sz="2400" b="0" i="1" smtClean="0">
                                <a:latin typeface="Cambria Math"/>
                                <a:ea typeface="Cambria Math"/>
                              </a:rPr>
                              <m:t>𝑦</m:t>
                            </m:r>
                          </m:sub>
                        </m:sSub>
                      </m:sub>
                    </m:sSub>
                    <m:r>
                      <a:rPr lang="en-ZA" sz="2400" b="0" i="1" smtClean="0">
                        <a:latin typeface="Cambria Math"/>
                        <a:ea typeface="Cambria Math"/>
                      </a:rPr>
                      <m:t>=0.1</m:t>
                    </m:r>
                  </m:oMath>
                </a14:m>
                <a:r>
                  <a:rPr lang="en-US" sz="2400" dirty="0"/>
                  <a:t> for EMs </a:t>
                </a:r>
              </a:p>
              <a:p>
                <a:pPr marL="571500" indent="-571500">
                  <a:buFont typeface="+mj-lt"/>
                  <a:buAutoNum type="romanUcPeriod"/>
                </a:pPr>
                <a:r>
                  <a:rPr lang="en-US" sz="2400" dirty="0"/>
                  <a:t>Fishing mortality is simulated from Effort-dynamics model (Thorson et al., 2013: </a:t>
                </a:r>
                <a:r>
                  <a:rPr lang="en-ZA" sz="2200" i="1" dirty="0"/>
                  <a:t>A new role for effort dynamics in the theory of harvested populations and data-poor stock assessment</a:t>
                </a:r>
                <a:r>
                  <a:rPr lang="en-US" sz="2400" dirty="0"/>
                  <a:t>) </a:t>
                </a:r>
                <a:endParaRPr lang="en-ZA"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4704"/>
                <a:ext cx="8795320" cy="5832648"/>
              </a:xfrm>
              <a:blipFill rotWithShape="1">
                <a:blip r:embed="rId2"/>
                <a:stretch>
                  <a:fillRect l="-1178" t="-2090" r="-208"/>
                </a:stretch>
              </a:blipFill>
            </p:spPr>
            <p:txBody>
              <a:bodyPr/>
              <a:lstStyle/>
              <a:p>
                <a:r>
                  <a:rPr lang="en-ZA">
                    <a:noFill/>
                  </a:rPr>
                  <a:t> </a:t>
                </a:r>
              </a:p>
            </p:txBody>
          </p:sp>
        </mc:Fallback>
      </mc:AlternateContent>
    </p:spTree>
    <p:extLst>
      <p:ext uri="{BB962C8B-B14F-4D97-AF65-F5344CB8AC3E}">
        <p14:creationId xmlns:p14="http://schemas.microsoft.com/office/powerpoint/2010/main" val="324449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en-ZA" sz="3600" dirty="0"/>
              <a:t>Simulated age-structured dynamics (20 reps)</a:t>
            </a:r>
          </a:p>
        </p:txBody>
      </p:sp>
      <p:pic>
        <p:nvPicPr>
          <p:cNvPr id="288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180" y="786150"/>
            <a:ext cx="7286220" cy="60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7015723" y="1998132"/>
            <a:ext cx="180020" cy="3507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86420" y="1444134"/>
            <a:ext cx="1034257" cy="584775"/>
          </a:xfrm>
          <a:prstGeom prst="rect">
            <a:avLst/>
          </a:prstGeom>
          <a:noFill/>
        </p:spPr>
        <p:txBody>
          <a:bodyPr wrap="none" rtlCol="0">
            <a:spAutoFit/>
          </a:bodyPr>
          <a:lstStyle/>
          <a:p>
            <a:pPr algn="ctr"/>
            <a:r>
              <a:rPr lang="en-ZA" sz="1600" dirty="0"/>
              <a:t>Selectivity</a:t>
            </a:r>
          </a:p>
          <a:p>
            <a:pPr algn="ctr"/>
            <a:r>
              <a:rPr lang="en-ZA" sz="1600" dirty="0"/>
              <a:t>change</a:t>
            </a:r>
          </a:p>
        </p:txBody>
      </p:sp>
    </p:spTree>
    <p:extLst>
      <p:ext uri="{BB962C8B-B14F-4D97-AF65-F5344CB8AC3E}">
        <p14:creationId xmlns:p14="http://schemas.microsoft.com/office/powerpoint/2010/main" val="187361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normAutofit fontScale="90000"/>
          </a:bodyPr>
          <a:lstStyle/>
          <a:p>
            <a:r>
              <a:rPr lang="en-ZA" dirty="0"/>
              <a:t>1. EM: Schaefer Model</a:t>
            </a:r>
          </a:p>
        </p:txBody>
      </p:sp>
      <p:pic>
        <p:nvPicPr>
          <p:cNvPr id="291842" name="Picture 2" descr="C:\Work\Research\MS_JABBA_SELECT\Simulations\TMB_sim\KobSim2\Rep=1\JABBA_Schaefer\Input\Priors_Rep=1_JABB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861048"/>
            <a:ext cx="8229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91843" name="Picture 3" descr="C:\Work\Research\MS_JABBA_SELECT\Simulations\TMB_sim\KobSim2\Rep=1\JABBA_Schaefer\Input\ProductionRep=1_JABB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27" y="836712"/>
            <a:ext cx="3843702" cy="3203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96134" y="1205861"/>
            <a:ext cx="5247866" cy="1938992"/>
          </a:xfrm>
          <a:prstGeom prst="rect">
            <a:avLst/>
          </a:prstGeom>
          <a:noFill/>
        </p:spPr>
        <p:txBody>
          <a:bodyPr wrap="square" rtlCol="0">
            <a:spAutoFit/>
          </a:bodyPr>
          <a:lstStyle/>
          <a:p>
            <a:pPr marL="285750" indent="-285750">
              <a:buFont typeface="Arial" panose="020B0604020202020204" pitchFamily="34" charset="0"/>
              <a:buChar char="•"/>
            </a:pPr>
            <a:r>
              <a:rPr lang="en-ZA" sz="2400" dirty="0"/>
              <a:t>Implemented in JABBA</a:t>
            </a:r>
          </a:p>
          <a:p>
            <a:pPr marL="285750" indent="-285750">
              <a:buFont typeface="Arial" panose="020B0604020202020204" pitchFamily="34" charset="0"/>
              <a:buChar char="•"/>
            </a:pPr>
            <a:r>
              <a:rPr lang="en-ZA" sz="2400" dirty="0"/>
              <a:t>r prior generated from Leslie matrix  using Monte-Carlo simulations (McAllister et al. 2001)</a:t>
            </a:r>
          </a:p>
          <a:p>
            <a:pPr marL="285750" indent="-285750">
              <a:buFont typeface="Arial" panose="020B0604020202020204" pitchFamily="34" charset="0"/>
              <a:buChar char="•"/>
            </a:pPr>
            <a:r>
              <a:rPr lang="en-ZA" sz="2400" dirty="0"/>
              <a:t>This approach ignores selectivity on r</a:t>
            </a:r>
          </a:p>
        </p:txBody>
      </p:sp>
      <mc:AlternateContent xmlns:mc="http://schemas.openxmlformats.org/markup-compatibility/2006" xmlns:a14="http://schemas.microsoft.com/office/drawing/2010/main">
        <mc:Choice Requires="a14">
          <p:sp>
            <p:nvSpPr>
              <p:cNvPr id="4" name="Rectangle 3"/>
              <p:cNvSpPr/>
              <p:nvPr/>
            </p:nvSpPr>
            <p:spPr>
              <a:xfrm>
                <a:off x="1136875" y="2627134"/>
                <a:ext cx="1877950" cy="616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lit/>
                          <m:sty m:val="p"/>
                        </m:rPr>
                        <a:rPr lang="en-US">
                          <a:latin typeface="Cambria Math"/>
                        </a:rPr>
                        <m:t>SP</m:t>
                      </m:r>
                      <m:r>
                        <a:rPr lang="en-US" i="1">
                          <a:latin typeface="Cambria Math"/>
                        </a:rPr>
                        <m:t>=</m:t>
                      </m:r>
                      <m:r>
                        <a:rPr lang="en-US" i="1">
                          <a:latin typeface="Cambria Math"/>
                        </a:rPr>
                        <m:t>𝑟</m:t>
                      </m:r>
                      <m:r>
                        <m:rPr>
                          <m:lit/>
                        </m:rPr>
                        <a:rPr lang="en-US" i="1">
                          <a:latin typeface="Cambria Math"/>
                        </a:rPr>
                        <m:t>𝐵</m:t>
                      </m:r>
                      <m:d>
                        <m:dPr>
                          <m:ctrlPr>
                            <a:rPr lang="en-ZA" i="1">
                              <a:latin typeface="Cambria Math" panose="02040503050406030204" pitchFamily="18" charset="0"/>
                            </a:rPr>
                          </m:ctrlPr>
                        </m:dPr>
                        <m:e>
                          <m:r>
                            <a:rPr lang="en-US" i="1">
                              <a:latin typeface="Cambria Math"/>
                            </a:rPr>
                            <m:t>1−</m:t>
                          </m:r>
                          <m:f>
                            <m:fPr>
                              <m:ctrlPr>
                                <a:rPr lang="en-ZA" i="1">
                                  <a:latin typeface="Cambria Math" panose="02040503050406030204" pitchFamily="18" charset="0"/>
                                </a:rPr>
                              </m:ctrlPr>
                            </m:fPr>
                            <m:num>
                              <m:r>
                                <a:rPr lang="en-US" i="1">
                                  <a:latin typeface="Cambria Math"/>
                                </a:rPr>
                                <m:t>𝐵</m:t>
                              </m:r>
                            </m:num>
                            <m:den>
                              <m:r>
                                <a:rPr lang="en-US" i="1">
                                  <a:latin typeface="Cambria Math"/>
                                </a:rPr>
                                <m:t>𝐾</m:t>
                              </m:r>
                            </m:den>
                          </m:f>
                        </m:e>
                      </m:d>
                    </m:oMath>
                  </m:oMathPara>
                </a14:m>
                <a:endParaRPr lang="en-ZA" dirty="0"/>
              </a:p>
            </p:txBody>
          </p:sp>
        </mc:Choice>
        <mc:Fallback xmlns="">
          <p:sp>
            <p:nvSpPr>
              <p:cNvPr id="4" name="Rectangle 3"/>
              <p:cNvSpPr>
                <a:spLocks noRot="1" noChangeAspect="1" noMove="1" noResize="1" noEditPoints="1" noAdjustHandles="1" noChangeArrowheads="1" noChangeShapeType="1" noTextEdit="1"/>
              </p:cNvSpPr>
              <p:nvPr/>
            </p:nvSpPr>
            <p:spPr>
              <a:xfrm>
                <a:off x="1136875" y="2627134"/>
                <a:ext cx="1877950" cy="616772"/>
              </a:xfrm>
              <a:prstGeom prst="rect">
                <a:avLst/>
              </a:prstGeom>
              <a:blipFill rotWithShape="1">
                <a:blip r:embed="rId4"/>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261494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15200" cy="418058"/>
          </a:xfrm>
        </p:spPr>
        <p:txBody>
          <a:bodyPr>
            <a:normAutofit fontScale="90000"/>
          </a:bodyPr>
          <a:lstStyle/>
          <a:p>
            <a:r>
              <a:rPr lang="en-ZA" dirty="0"/>
              <a:t>1. EM: Schaefer Model</a:t>
            </a:r>
          </a:p>
        </p:txBody>
      </p:sp>
      <mc:AlternateContent xmlns:mc="http://schemas.openxmlformats.org/markup-compatibility/2006" xmlns:a14="http://schemas.microsoft.com/office/drawing/2010/main">
        <mc:Choice Requires="a14">
          <p:sp>
            <p:nvSpPr>
              <p:cNvPr id="8" name="Rectangle 7"/>
              <p:cNvSpPr/>
              <p:nvPr/>
            </p:nvSpPr>
            <p:spPr>
              <a:xfrm>
                <a:off x="251520" y="3743347"/>
                <a:ext cx="2815386" cy="2460674"/>
              </a:xfrm>
              <a:prstGeom prst="rect">
                <a:avLst/>
              </a:prstGeom>
            </p:spPr>
            <p:txBody>
              <a:bodyPr wrap="none">
                <a:spAutoFit/>
              </a:bodyPr>
              <a:lstStyle/>
              <a:p>
                <a:r>
                  <a:rPr lang="en-ZA" b="1" dirty="0"/>
                  <a:t>Separate q  for each period</a:t>
                </a:r>
              </a:p>
              <a:p>
                <a:endParaRPr lang="en-US" i="1" dirty="0">
                  <a:latin typeface="Cambria Math"/>
                  <a:ea typeface="Cambria Math"/>
                </a:endParaRPr>
              </a:p>
              <a:p>
                <a14:m>
                  <m:oMath xmlns:m="http://schemas.openxmlformats.org/officeDocument/2006/math">
                    <m:sSub>
                      <m:sSubPr>
                        <m:ctrlPr>
                          <a:rPr lang="en-US" i="1" smtClean="0">
                            <a:latin typeface="Cambria Math" panose="02040503050406030204" pitchFamily="18" charset="0"/>
                            <a:ea typeface="Cambria Math"/>
                          </a:rPr>
                        </m:ctrlPr>
                      </m:sSubPr>
                      <m:e>
                        <m:eqArr>
                          <m:eqArrPr>
                            <m:ctrlPr>
                              <a:rPr lang="en-US" i="1">
                                <a:latin typeface="Cambria Math" panose="02040503050406030204" pitchFamily="18" charset="0"/>
                                <a:ea typeface="Cambria Math"/>
                              </a:rPr>
                            </m:ctrlPr>
                          </m:eqArrPr>
                          <m:e>
                            <m:r>
                              <a:rPr lang="en-ZA" b="0" i="1" smtClean="0">
                                <a:latin typeface="Cambria Math"/>
                                <a:ea typeface="Cambria Math"/>
                              </a:rPr>
                              <m:t> </m:t>
                            </m:r>
                          </m:e>
                          <m:e>
                            <m:r>
                              <a:rPr lang="en-US" i="1">
                                <a:latin typeface="Cambria Math"/>
                                <a:ea typeface="Cambria Math"/>
                              </a:rPr>
                              <m:t>𝜎</m:t>
                            </m:r>
                          </m:e>
                        </m:eqArr>
                      </m:e>
                      <m:sub>
                        <m:sSub>
                          <m:sSubPr>
                            <m:ctrlPr>
                              <a:rPr lang="en-US" i="1">
                                <a:latin typeface="Cambria Math" panose="02040503050406030204" pitchFamily="18" charset="0"/>
                                <a:ea typeface="Cambria Math"/>
                              </a:rPr>
                            </m:ctrlPr>
                          </m:sSubPr>
                          <m:e>
                            <m:r>
                              <a:rPr lang="en-ZA" i="1">
                                <a:latin typeface="Cambria Math"/>
                                <a:ea typeface="Cambria Math"/>
                              </a:rPr>
                              <m:t>𝑆𝐸</m:t>
                            </m:r>
                          </m:e>
                          <m:sub>
                            <m:r>
                              <a:rPr lang="en-ZA" i="1">
                                <a:latin typeface="Cambria Math"/>
                                <a:ea typeface="Cambria Math"/>
                              </a:rPr>
                              <m:t>𝑖</m:t>
                            </m:r>
                            <m:r>
                              <a:rPr lang="en-ZA" i="1">
                                <a:latin typeface="Cambria Math"/>
                                <a:ea typeface="Cambria Math"/>
                              </a:rPr>
                              <m:t>,</m:t>
                            </m:r>
                            <m:r>
                              <a:rPr lang="en-ZA" i="1">
                                <a:latin typeface="Cambria Math"/>
                                <a:ea typeface="Cambria Math"/>
                              </a:rPr>
                              <m:t>𝑦</m:t>
                            </m:r>
                          </m:sub>
                        </m:sSub>
                      </m:sub>
                    </m:sSub>
                    <m:r>
                      <a:rPr lang="en-ZA" i="1" smtClean="0">
                        <a:latin typeface="Cambria Math"/>
                        <a:ea typeface="Cambria Math"/>
                      </a:rPr>
                      <m:t>=0.1</m:t>
                    </m:r>
                  </m:oMath>
                </a14:m>
                <a:r>
                  <a:rPr lang="en-ZA" dirty="0"/>
                  <a:t> from OM</a:t>
                </a:r>
              </a:p>
              <a:p>
                <a:endParaRPr lang="en-ZA" dirty="0"/>
              </a:p>
              <a:p>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𝜎</m:t>
                        </m:r>
                      </m:e>
                      <m:sub>
                        <m:r>
                          <a:rPr lang="en-ZA" b="0" i="1" smtClean="0">
                            <a:latin typeface="Cambria Math"/>
                            <a:ea typeface="Cambria Math"/>
                          </a:rPr>
                          <m:t>𝑒𝑠𝑡</m:t>
                        </m:r>
                      </m:sub>
                    </m:sSub>
                    <m:r>
                      <a:rPr lang="en-ZA" b="0" i="1" smtClean="0">
                        <a:latin typeface="Cambria Math"/>
                        <a:ea typeface="Cambria Math"/>
                      </a:rPr>
                      <m:t>:</m:t>
                    </m:r>
                  </m:oMath>
                </a14:m>
                <a:r>
                  <a:rPr lang="en-US" i="1" dirty="0">
                    <a:latin typeface="Cambria Math"/>
                    <a:ea typeface="Cambria Math"/>
                  </a:rPr>
                  <a:t> </a:t>
                </a:r>
                <a:r>
                  <a:rPr lang="en-US" dirty="0">
                    <a:latin typeface="+mj-lt"/>
                    <a:ea typeface="Cambria Math"/>
                  </a:rPr>
                  <a:t>Estimated</a:t>
                </a:r>
              </a:p>
              <a:p>
                <a:endParaRPr lang="en-US" dirty="0">
                  <a:latin typeface="Cambria Math"/>
                  <a:ea typeface="Cambria Math"/>
                </a:endParaRPr>
              </a:p>
              <a:p>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𝜎</m:t>
                        </m:r>
                      </m:e>
                      <m:sub>
                        <m:r>
                          <a:rPr lang="en-ZA" b="0" i="1" smtClean="0">
                            <a:latin typeface="Cambria Math"/>
                            <a:ea typeface="Cambria Math"/>
                          </a:rPr>
                          <m:t>𝑝𝑟𝑜𝑐</m:t>
                        </m:r>
                      </m:sub>
                    </m:sSub>
                  </m:oMath>
                </a14:m>
                <a:r>
                  <a:rPr lang="en-ZA" dirty="0"/>
                  <a:t>: Estimated</a:t>
                </a:r>
              </a:p>
              <a:p>
                <a:endParaRPr lang="en-ZA" dirty="0"/>
              </a:p>
            </p:txBody>
          </p:sp>
        </mc:Choice>
        <mc:Fallback xmlns="">
          <p:sp>
            <p:nvSpPr>
              <p:cNvPr id="8" name="Rectangle 7"/>
              <p:cNvSpPr>
                <a:spLocks noRot="1" noChangeAspect="1" noMove="1" noResize="1" noEditPoints="1" noAdjustHandles="1" noChangeArrowheads="1" noChangeShapeType="1" noTextEdit="1"/>
              </p:cNvSpPr>
              <p:nvPr/>
            </p:nvSpPr>
            <p:spPr>
              <a:xfrm>
                <a:off x="251520" y="3743347"/>
                <a:ext cx="2815386" cy="2460674"/>
              </a:xfrm>
              <a:prstGeom prst="rect">
                <a:avLst/>
              </a:prstGeom>
              <a:blipFill rotWithShape="1">
                <a:blip r:embed="rId2"/>
                <a:stretch>
                  <a:fillRect l="-1732" t="-1238"/>
                </a:stretch>
              </a:blipFill>
            </p:spPr>
            <p:txBody>
              <a:bodyPr/>
              <a:lstStyle/>
              <a:p>
                <a:r>
                  <a:rPr lang="en-ZA">
                    <a:noFill/>
                  </a:rPr>
                  <a:t> </a:t>
                </a:r>
              </a:p>
            </p:txBody>
          </p:sp>
        </mc:Fallback>
      </mc:AlternateContent>
      <p:pic>
        <p:nvPicPr>
          <p:cNvPr id="290819" name="Picture 3" descr="C:\Work\Research\MS_JABBA_SELECT\Simulations\TMB_sim\KobSim2\Rep=1\JABBA_Base\Output\ProcDev_Rep=1_JABB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701757"/>
            <a:ext cx="4254798" cy="2978360"/>
          </a:xfrm>
          <a:prstGeom prst="rect">
            <a:avLst/>
          </a:prstGeom>
          <a:noFill/>
          <a:extLst>
            <a:ext uri="{909E8E84-426E-40DD-AFC4-6F175D3DCCD1}">
              <a14:hiddenFill xmlns:a14="http://schemas.microsoft.com/office/drawing/2010/main">
                <a:solidFill>
                  <a:srgbClr val="FFFFFF"/>
                </a:solidFill>
              </a14:hiddenFill>
            </a:ext>
          </a:extLst>
        </p:spPr>
      </p:pic>
      <p:pic>
        <p:nvPicPr>
          <p:cNvPr id="292866" name="Picture 2" descr="C:\Work\Research\MS_JABBA_SELECT\Simulations\TMB_sim\KobSim2\Rep=1\JABBA_Schaefer\Output\logFits_Rep=1_JABB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0728"/>
            <a:ext cx="7618881" cy="27210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3743347"/>
            <a:ext cx="2815386" cy="40573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5422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normAutofit fontScale="90000"/>
          </a:bodyPr>
          <a:lstStyle/>
          <a:p>
            <a:r>
              <a:rPr lang="en-ZA" dirty="0"/>
              <a:t>2. EM: JABBA-Select</a:t>
            </a:r>
          </a:p>
        </p:txBody>
      </p:sp>
      <p:pic>
        <p:nvPicPr>
          <p:cNvPr id="289794" name="Picture 2" descr="C:\Work\Research\MS_JABBA_SELECT\Simulations\TMB_sim\KobSim2\Rep=1\JABBA_Base\Input\ProdutionRep=1.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66" y="836712"/>
            <a:ext cx="3693706" cy="3078088"/>
          </a:xfrm>
          <a:prstGeom prst="rect">
            <a:avLst/>
          </a:prstGeom>
          <a:noFill/>
          <a:extLst>
            <a:ext uri="{909E8E84-426E-40DD-AFC4-6F175D3DCCD1}">
              <a14:hiddenFill xmlns:a14="http://schemas.microsoft.com/office/drawing/2010/main">
                <a:solidFill>
                  <a:srgbClr val="FFFFFF"/>
                </a:solidFill>
              </a14:hiddenFill>
            </a:ext>
          </a:extLst>
        </p:spPr>
      </p:pic>
      <p:pic>
        <p:nvPicPr>
          <p:cNvPr id="289795" name="Picture 3" descr="C:\Work\Research\MS_JABBA_SELECT\Simulations\TMB_sim\KobSim2\Rep=1\JABBA_Base\Input\Prior_zM_Rep=1.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166275"/>
            <a:ext cx="5209017" cy="5209017"/>
          </a:xfrm>
          <a:prstGeom prst="rect">
            <a:avLst/>
          </a:prstGeom>
          <a:noFill/>
          <a:extLst>
            <a:ext uri="{909E8E84-426E-40DD-AFC4-6F175D3DCCD1}">
              <a14:hiddenFill xmlns:a14="http://schemas.microsoft.com/office/drawing/2010/main">
                <a:solidFill>
                  <a:srgbClr val="FFFFFF"/>
                </a:solidFill>
              </a14:hiddenFill>
            </a:ext>
          </a:extLst>
        </p:spPr>
      </p:pic>
      <p:pic>
        <p:nvPicPr>
          <p:cNvPr id="289797" name="Picture 5" descr="C:\Work\Research\MS_JABBA_SELECT\Simulations\TMB_sim\KobSim2\Rep=1\JABBA_Base\Input\Cor_m_Hmsy_Rep=1.png"/>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b="4204"/>
          <a:stretch/>
        </p:blipFill>
        <p:spPr bwMode="auto">
          <a:xfrm>
            <a:off x="303779" y="3914800"/>
            <a:ext cx="3403680" cy="279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652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15200" cy="418058"/>
          </a:xfrm>
        </p:spPr>
        <p:txBody>
          <a:bodyPr>
            <a:normAutofit fontScale="90000"/>
          </a:bodyPr>
          <a:lstStyle/>
          <a:p>
            <a:r>
              <a:rPr lang="en-ZA" dirty="0"/>
              <a:t>2. EM: JABBA-Select</a:t>
            </a:r>
          </a:p>
        </p:txBody>
      </p:sp>
      <p:pic>
        <p:nvPicPr>
          <p:cNvPr id="4" name="Picture 4" descr="C:\Work\Research\MS_JABBA_SELECT\Simulations\TMB_sim\KobSim2\Rep=1\JABBA_Base\Input\EBtoSBRep=1.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249943"/>
            <a:ext cx="3560516" cy="2589466"/>
          </a:xfrm>
          <a:prstGeom prst="rect">
            <a:avLst/>
          </a:prstGeom>
          <a:noFill/>
          <a:extLst>
            <a:ext uri="{909E8E84-426E-40DD-AFC4-6F175D3DCCD1}">
              <a14:hiddenFill xmlns:a14="http://schemas.microsoft.com/office/drawing/2010/main">
                <a:solidFill>
                  <a:srgbClr val="FFFFFF"/>
                </a:solidFill>
              </a14:hiddenFill>
            </a:ext>
          </a:extLst>
        </p:spPr>
      </p:pic>
      <p:pic>
        <p:nvPicPr>
          <p:cNvPr id="290818" name="Picture 2" descr="C:\Work\Research\MS_JABBA_SELECT\Simulations\TMB_sim\KobSim2\Rep=1\JABBA_Base\Output\logFits_Rep=1_JABB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 y="1124744"/>
            <a:ext cx="6400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4051805"/>
            <a:ext cx="4823115" cy="369332"/>
          </a:xfrm>
          <a:prstGeom prst="rect">
            <a:avLst/>
          </a:prstGeom>
          <a:noFill/>
        </p:spPr>
        <p:txBody>
          <a:bodyPr wrap="none" rtlCol="0">
            <a:spAutoFit/>
          </a:bodyPr>
          <a:lstStyle/>
          <a:p>
            <a:r>
              <a:rPr lang="en-ZA" dirty="0"/>
              <a:t>Selectivity fixed to ‘true’ value of selectivity curve</a:t>
            </a:r>
          </a:p>
        </p:txBody>
      </p:sp>
      <mc:AlternateContent xmlns:mc="http://schemas.openxmlformats.org/markup-compatibility/2006" xmlns:a14="http://schemas.microsoft.com/office/drawing/2010/main">
        <mc:Choice Requires="a14">
          <p:sp>
            <p:nvSpPr>
              <p:cNvPr id="8" name="Rectangle 7"/>
              <p:cNvSpPr/>
              <p:nvPr/>
            </p:nvSpPr>
            <p:spPr>
              <a:xfrm>
                <a:off x="6228184" y="1604603"/>
                <a:ext cx="2563459" cy="2460674"/>
              </a:xfrm>
              <a:prstGeom prst="rect">
                <a:avLst/>
              </a:prstGeom>
            </p:spPr>
            <p:txBody>
              <a:bodyPr wrap="none">
                <a:spAutoFit/>
              </a:bodyPr>
              <a:lstStyle/>
              <a:p>
                <a:r>
                  <a:rPr lang="en-ZA" dirty="0"/>
                  <a:t>Same q:  for both periods</a:t>
                </a:r>
              </a:p>
              <a:p>
                <a:endParaRPr lang="en-US" i="1" dirty="0">
                  <a:latin typeface="Cambria Math"/>
                  <a:ea typeface="Cambria Math"/>
                </a:endParaRPr>
              </a:p>
              <a:p>
                <a14:m>
                  <m:oMath xmlns:m="http://schemas.openxmlformats.org/officeDocument/2006/math">
                    <m:sSub>
                      <m:sSubPr>
                        <m:ctrlPr>
                          <a:rPr lang="en-US" i="1" smtClean="0">
                            <a:latin typeface="Cambria Math" panose="02040503050406030204" pitchFamily="18" charset="0"/>
                            <a:ea typeface="Cambria Math"/>
                          </a:rPr>
                        </m:ctrlPr>
                      </m:sSubPr>
                      <m:e>
                        <m:eqArr>
                          <m:eqArrPr>
                            <m:ctrlPr>
                              <a:rPr lang="en-US" i="1">
                                <a:latin typeface="Cambria Math" panose="02040503050406030204" pitchFamily="18" charset="0"/>
                                <a:ea typeface="Cambria Math"/>
                              </a:rPr>
                            </m:ctrlPr>
                          </m:eqArrPr>
                          <m:e>
                            <m:r>
                              <a:rPr lang="en-ZA" b="0" i="1" smtClean="0">
                                <a:latin typeface="Cambria Math"/>
                                <a:ea typeface="Cambria Math"/>
                              </a:rPr>
                              <m:t> </m:t>
                            </m:r>
                          </m:e>
                          <m:e>
                            <m:r>
                              <a:rPr lang="en-US" i="1">
                                <a:latin typeface="Cambria Math"/>
                                <a:ea typeface="Cambria Math"/>
                              </a:rPr>
                              <m:t>𝜎</m:t>
                            </m:r>
                          </m:e>
                        </m:eqArr>
                      </m:e>
                      <m:sub>
                        <m:sSub>
                          <m:sSubPr>
                            <m:ctrlPr>
                              <a:rPr lang="en-US" i="1">
                                <a:latin typeface="Cambria Math" panose="02040503050406030204" pitchFamily="18" charset="0"/>
                                <a:ea typeface="Cambria Math"/>
                              </a:rPr>
                            </m:ctrlPr>
                          </m:sSubPr>
                          <m:e>
                            <m:r>
                              <a:rPr lang="en-ZA" i="1">
                                <a:latin typeface="Cambria Math"/>
                                <a:ea typeface="Cambria Math"/>
                              </a:rPr>
                              <m:t>𝑆𝐸</m:t>
                            </m:r>
                          </m:e>
                          <m:sub>
                            <m:r>
                              <a:rPr lang="en-ZA" i="1">
                                <a:latin typeface="Cambria Math"/>
                                <a:ea typeface="Cambria Math"/>
                              </a:rPr>
                              <m:t>𝑖</m:t>
                            </m:r>
                            <m:r>
                              <a:rPr lang="en-ZA" i="1">
                                <a:latin typeface="Cambria Math"/>
                                <a:ea typeface="Cambria Math"/>
                              </a:rPr>
                              <m:t>,</m:t>
                            </m:r>
                            <m:r>
                              <a:rPr lang="en-ZA" i="1">
                                <a:latin typeface="Cambria Math"/>
                                <a:ea typeface="Cambria Math"/>
                              </a:rPr>
                              <m:t>𝑦</m:t>
                            </m:r>
                          </m:sub>
                        </m:sSub>
                      </m:sub>
                    </m:sSub>
                    <m:r>
                      <a:rPr lang="en-ZA" i="1" smtClean="0">
                        <a:latin typeface="Cambria Math"/>
                        <a:ea typeface="Cambria Math"/>
                      </a:rPr>
                      <m:t>=0.1</m:t>
                    </m:r>
                  </m:oMath>
                </a14:m>
                <a:r>
                  <a:rPr lang="en-ZA" dirty="0"/>
                  <a:t> from OM</a:t>
                </a:r>
              </a:p>
              <a:p>
                <a:endParaRPr lang="en-ZA" dirty="0"/>
              </a:p>
              <a:p>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𝜎</m:t>
                        </m:r>
                      </m:e>
                      <m:sub>
                        <m:r>
                          <a:rPr lang="en-ZA" b="0" i="1" smtClean="0">
                            <a:latin typeface="Cambria Math"/>
                            <a:ea typeface="Cambria Math"/>
                          </a:rPr>
                          <m:t>𝑒𝑠𝑡</m:t>
                        </m:r>
                      </m:sub>
                    </m:sSub>
                    <m:r>
                      <a:rPr lang="en-ZA" b="0" i="1" smtClean="0">
                        <a:latin typeface="Cambria Math"/>
                        <a:ea typeface="Cambria Math"/>
                      </a:rPr>
                      <m:t>:</m:t>
                    </m:r>
                  </m:oMath>
                </a14:m>
                <a:r>
                  <a:rPr lang="en-US" i="1" dirty="0">
                    <a:latin typeface="Cambria Math"/>
                    <a:ea typeface="Cambria Math"/>
                  </a:rPr>
                  <a:t> </a:t>
                </a:r>
                <a:r>
                  <a:rPr lang="en-US" dirty="0">
                    <a:latin typeface="+mj-lt"/>
                    <a:ea typeface="Cambria Math"/>
                  </a:rPr>
                  <a:t>Estimated</a:t>
                </a:r>
              </a:p>
              <a:p>
                <a:endParaRPr lang="en-US" dirty="0">
                  <a:latin typeface="Cambria Math"/>
                  <a:ea typeface="Cambria Math"/>
                </a:endParaRPr>
              </a:p>
              <a:p>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𝜎</m:t>
                        </m:r>
                      </m:e>
                      <m:sub>
                        <m:r>
                          <a:rPr lang="en-ZA" b="0" i="1" smtClean="0">
                            <a:latin typeface="Cambria Math"/>
                            <a:ea typeface="Cambria Math"/>
                          </a:rPr>
                          <m:t>𝑝𝑟𝑜𝑐</m:t>
                        </m:r>
                      </m:sub>
                    </m:sSub>
                  </m:oMath>
                </a14:m>
                <a:r>
                  <a:rPr lang="en-ZA" dirty="0"/>
                  <a:t>: Estimated</a:t>
                </a:r>
              </a:p>
              <a:p>
                <a:endParaRPr lang="en-ZA" dirty="0"/>
              </a:p>
            </p:txBody>
          </p:sp>
        </mc:Choice>
        <mc:Fallback xmlns="">
          <p:sp>
            <p:nvSpPr>
              <p:cNvPr id="8" name="Rectangle 7"/>
              <p:cNvSpPr>
                <a:spLocks noRot="1" noChangeAspect="1" noMove="1" noResize="1" noEditPoints="1" noAdjustHandles="1" noChangeArrowheads="1" noChangeShapeType="1" noTextEdit="1"/>
              </p:cNvSpPr>
              <p:nvPr/>
            </p:nvSpPr>
            <p:spPr>
              <a:xfrm>
                <a:off x="6228184" y="1604603"/>
                <a:ext cx="2563459" cy="2460674"/>
              </a:xfrm>
              <a:prstGeom prst="rect">
                <a:avLst/>
              </a:prstGeom>
              <a:blipFill rotWithShape="1">
                <a:blip r:embed="rId4"/>
                <a:stretch>
                  <a:fillRect l="-2143" t="-1238" r="-1429"/>
                </a:stretch>
              </a:blipFill>
            </p:spPr>
            <p:txBody>
              <a:bodyPr/>
              <a:lstStyle/>
              <a:p>
                <a:r>
                  <a:rPr lang="en-ZA">
                    <a:noFill/>
                  </a:rPr>
                  <a:t> </a:t>
                </a:r>
              </a:p>
            </p:txBody>
          </p:sp>
        </mc:Fallback>
      </mc:AlternateContent>
      <p:pic>
        <p:nvPicPr>
          <p:cNvPr id="290819" name="Picture 3" descr="C:\Work\Research\MS_JABBA_SELECT\Simulations\TMB_sim\KobSim2\Rep=1\JABBA_Base\Output\ProcDev_Rep=1_JABB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4249943"/>
            <a:ext cx="3699234" cy="258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226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21357</TotalTime>
  <Words>937</Words>
  <Application>Microsoft Office PowerPoint</Application>
  <PresentationFormat>On-screen Show (4:3)</PresentationFormat>
  <Paragraphs>118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 Math</vt:lpstr>
      <vt:lpstr>SwiftNeueLTPro-Book</vt:lpstr>
      <vt:lpstr>Times New Roman</vt:lpstr>
      <vt:lpstr>Office Theme</vt:lpstr>
      <vt:lpstr>JABBA-Select: Simulation-Testing  Henning Winker*, Felipe Carvalho,  James Thorson, Denham Parker, Sven Kerwath, Tony Booth, Laurie Kell  MARAM International Stock Assessment Workshop 2018</vt:lpstr>
      <vt:lpstr>Simulation Evaluation Framework </vt:lpstr>
      <vt:lpstr>Age-Structured Simulation Evaluation Framework </vt:lpstr>
      <vt:lpstr>Operating Model</vt:lpstr>
      <vt:lpstr>Simulated age-structured dynamics (20 reps)</vt:lpstr>
      <vt:lpstr>1. EM: Schaefer Model</vt:lpstr>
      <vt:lpstr>1. EM: Schaefer Model</vt:lpstr>
      <vt:lpstr>2. EM: JABBA-Select</vt:lpstr>
      <vt:lpstr>2. EM: JABBA-Select</vt:lpstr>
      <vt:lpstr>3. EM: Deterministic ASPM (TMB)</vt:lpstr>
      <vt:lpstr>4. EM: Stochastic ASPM (TMB)</vt:lpstr>
      <vt:lpstr>Performance Metrics</vt:lpstr>
      <vt:lpstr>Sensitivity I: OM mis-specifications</vt:lpstr>
      <vt:lpstr>Sensitivity II: One-Way</vt:lpstr>
      <vt:lpstr>Examples spawning biomass trajectories</vt:lpstr>
      <vt:lpstr>Performance Evaluation (correctly specified)</vt:lpstr>
      <vt:lpstr>Sensitivity I (low h &amp; high M): Performance Evaluation</vt:lpstr>
      <vt:lpstr>Example runs One-Way</vt:lpstr>
      <vt:lpstr>Sensitivity II: One-Way</vt:lpstr>
      <vt:lpstr>Confidence Interval Coverage of ‘true’ values</vt:lpstr>
      <vt:lpstr>PowerPoint Presentation</vt:lpstr>
      <vt:lpstr>Panel Question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henning winker</dc:creator>
  <cp:lastModifiedBy>Melissa Jacobs</cp:lastModifiedBy>
  <cp:revision>569</cp:revision>
  <dcterms:created xsi:type="dcterms:W3CDTF">2011-10-23T08:33:11Z</dcterms:created>
  <dcterms:modified xsi:type="dcterms:W3CDTF">2018-11-28T07:30:50Z</dcterms:modified>
</cp:coreProperties>
</file>