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568" r:id="rId3"/>
    <p:sldId id="571" r:id="rId4"/>
    <p:sldId id="557" r:id="rId5"/>
    <p:sldId id="480" r:id="rId6"/>
    <p:sldId id="514" r:id="rId7"/>
    <p:sldId id="582" r:id="rId8"/>
    <p:sldId id="559" r:id="rId9"/>
    <p:sldId id="560" r:id="rId10"/>
    <p:sldId id="528" r:id="rId11"/>
    <p:sldId id="518" r:id="rId12"/>
    <p:sldId id="519" r:id="rId13"/>
    <p:sldId id="561" r:id="rId14"/>
    <p:sldId id="562" r:id="rId15"/>
    <p:sldId id="563" r:id="rId16"/>
    <p:sldId id="564" r:id="rId17"/>
    <p:sldId id="565" r:id="rId18"/>
    <p:sldId id="566" r:id="rId19"/>
    <p:sldId id="567" r:id="rId20"/>
    <p:sldId id="523" r:id="rId21"/>
    <p:sldId id="569" r:id="rId22"/>
    <p:sldId id="573" r:id="rId23"/>
    <p:sldId id="572" r:id="rId24"/>
    <p:sldId id="570" r:id="rId25"/>
    <p:sldId id="574" r:id="rId26"/>
    <p:sldId id="575" r:id="rId27"/>
    <p:sldId id="576" r:id="rId28"/>
    <p:sldId id="577" r:id="rId29"/>
    <p:sldId id="578" r:id="rId30"/>
    <p:sldId id="579" r:id="rId31"/>
    <p:sldId id="580" r:id="rId32"/>
    <p:sldId id="581" r:id="rId3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52B"/>
    <a:srgbClr val="FBE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4" autoAdjust="0"/>
    <p:restoredTop sz="94660"/>
  </p:normalViewPr>
  <p:slideViewPr>
    <p:cSldViewPr>
      <p:cViewPr>
        <p:scale>
          <a:sx n="60" d="100"/>
          <a:sy n="60" d="100"/>
        </p:scale>
        <p:origin x="-147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651B4-26F2-4E1C-B47E-C1C3382D512C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55F8B-EAB7-4B77-82CF-12B780B415C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1629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CC1AE-BC22-472E-A470-D56A139B51F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oleObject" Target="../embeddings/oleObject8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wmf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3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3.png"/><Relationship Id="rId4" Type="http://schemas.openxmlformats.org/officeDocument/2006/relationships/image" Target="../media/image21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3349" y="99814"/>
            <a:ext cx="8892480" cy="2276872"/>
          </a:xfrm>
        </p:spPr>
        <p:txBody>
          <a:bodyPr>
            <a:noAutofit/>
          </a:bodyPr>
          <a:lstStyle/>
          <a:p>
            <a:r>
              <a:rPr lang="en-GB" sz="3200" b="1" dirty="0"/>
              <a:t>JABBA-Select: </a:t>
            </a:r>
            <a:r>
              <a:rPr lang="en-GB" sz="3200" b="1" dirty="0" smtClean="0"/>
              <a:t>Model Documentation</a:t>
            </a:r>
            <a:r>
              <a:rPr lang="en-ZA" sz="3200" dirty="0"/>
              <a:t/>
            </a:r>
            <a:br>
              <a:rPr lang="en-ZA" sz="3200" dirty="0"/>
            </a:b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Henning Winker</a:t>
            </a:r>
            <a:r>
              <a:rPr lang="en-US" sz="2400" i="1" dirty="0" smtClean="0"/>
              <a:t>*, Felipe </a:t>
            </a:r>
            <a:r>
              <a:rPr lang="en-US" sz="2400" i="1" dirty="0" err="1" smtClean="0"/>
              <a:t>Carvalho</a:t>
            </a:r>
            <a:r>
              <a:rPr lang="en-US" sz="2400" i="1" dirty="0" smtClean="0"/>
              <a:t>,  </a:t>
            </a:r>
            <a:r>
              <a:rPr lang="en-US" sz="2400" i="1" dirty="0"/>
              <a:t>James Thorson, Denham </a:t>
            </a:r>
            <a:r>
              <a:rPr lang="en-US" sz="2400" i="1" dirty="0" smtClean="0"/>
              <a:t>Parker, </a:t>
            </a:r>
            <a:r>
              <a:rPr lang="en-US" sz="2400" i="1" dirty="0"/>
              <a:t>Sven </a:t>
            </a:r>
            <a:r>
              <a:rPr lang="en-US" sz="2400" i="1" dirty="0" err="1" smtClean="0"/>
              <a:t>Kerwath</a:t>
            </a:r>
            <a:r>
              <a:rPr lang="en-US" sz="2400" i="1" dirty="0" smtClean="0"/>
              <a:t>, Tony Booth, </a:t>
            </a:r>
            <a:r>
              <a:rPr lang="en-US" sz="2400" i="1" dirty="0"/>
              <a:t>Laurie </a:t>
            </a:r>
            <a:r>
              <a:rPr lang="en-US" sz="2400" i="1" dirty="0" err="1" smtClean="0"/>
              <a:t>Kell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400" dirty="0" smtClean="0"/>
              <a:t>MARAM International Stock Assessment </a:t>
            </a:r>
            <a:r>
              <a:rPr lang="en-US" sz="2400" dirty="0" smtClean="0"/>
              <a:t>Workshop 2018</a:t>
            </a:r>
            <a:endParaRPr lang="de-DE" sz="2400" dirty="0"/>
          </a:p>
        </p:txBody>
      </p:sp>
      <p:sp>
        <p:nvSpPr>
          <p:cNvPr id="141314" name="AutoShape 2" descr="http://www.capeaction.org.za/uploads/article/WWFlogo.jpg"/>
          <p:cNvSpPr>
            <a:spLocks noChangeAspect="1" noChangeArrowheads="1"/>
          </p:cNvSpPr>
          <p:nvPr/>
        </p:nvSpPr>
        <p:spPr bwMode="auto">
          <a:xfrm>
            <a:off x="155575" y="-1143000"/>
            <a:ext cx="2381250" cy="2381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Picture 2" descr="SEE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" y="5917376"/>
            <a:ext cx="3861505" cy="9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bs.twimg.com/profile_images/529643315658907649/9DozlWJ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8" y="5555990"/>
            <a:ext cx="1302010" cy="130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Work\DAFF_admin\DAFF LOGO 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98" y="2678012"/>
            <a:ext cx="4575653" cy="152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52120" y="6267790"/>
            <a:ext cx="325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dirty="0" smtClean="0"/>
              <a:t>*Henning.winker@gmail.com</a:t>
            </a:r>
            <a:endParaRPr lang="en-ZA" sz="2000" dirty="0"/>
          </a:p>
        </p:txBody>
      </p:sp>
      <p:pic>
        <p:nvPicPr>
          <p:cNvPr id="10" name="Picture 4" descr="NOAA logo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421" y="3909584"/>
            <a:ext cx="1535639" cy="153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22" name="Picture 2" descr="C:\Work\Research\StockAssessmentIWS2018\logocircless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59" y="4469576"/>
            <a:ext cx="142875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24" name="Picture 4" descr="https://www.ru.ac.za/media/rhodesuniversity/content/communications/images/Rhodes%20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97347"/>
            <a:ext cx="2358382" cy="132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2649"/>
            <a:ext cx="69769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Linking age-structure and surplus production </a:t>
            </a:r>
            <a:r>
              <a:rPr lang="en-GB" sz="2400" b="1" dirty="0" smtClean="0"/>
              <a:t>models:</a:t>
            </a:r>
          </a:p>
          <a:p>
            <a:pPr algn="ctr"/>
            <a:r>
              <a:rPr lang="en-GB" sz="2400" b="1" dirty="0" smtClean="0"/>
              <a:t>JABBA-Select</a:t>
            </a:r>
          </a:p>
          <a:p>
            <a:r>
              <a:rPr lang="en-GB" sz="2400" b="1" dirty="0" smtClean="0"/>
              <a:t> </a:t>
            </a:r>
            <a:endParaRPr lang="en-ZA" sz="24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24784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32" y="2100625"/>
            <a:ext cx="7256577" cy="358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493501" y="5661247"/>
            <a:ext cx="694826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Fig.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Schematic of functional relationships between the productivity parameter </a:t>
            </a:r>
            <a:r>
              <a:rPr kumimoji="0" lang="en-US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 the shape parameter of the surplus production function and the Age-Structured Equilibrium Model (ASEM; i.e. yield- and spawning biomass-per-recruit models with integrated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spawner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recruitment relationship). Numbers in boxes denote the sequence of deriving deviates of </a:t>
            </a:r>
            <a:r>
              <a:rPr kumimoji="0" lang="en-US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kumimoji="0" lang="en-US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from life history and selectivity parameter inputs into the ASEM.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339752" y="953281"/>
                <a:ext cx="3742691" cy="82317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  <m:nor/>
                        </m:rPr>
                        <a:rPr lang="en-US"/>
                        <m:t>SP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ZA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m:rPr>
                                  <m:lit/>
                                  <m:nor/>
                                </m:rPr>
                                <a:rPr lang="en-US"/>
                                <m:t>MSY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(1−</m:t>
                          </m:r>
                          <m:sSup>
                            <m:sSup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m:rPr>
                          <m:lit/>
                          <m:nor/>
                        </m:rPr>
                        <a:rPr lang="en-US"/>
                        <m:t>SB</m:t>
                      </m:r>
                      <m:d>
                        <m:dPr>
                          <m:ctrlPr>
                            <a:rPr lang="en-Z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lit/>
                                          <m:nor/>
                                        </m:rPr>
                                        <a:rPr lang="en-US" i="1"/>
                                        <m:t>S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i="1"/>
                                        <m:t>B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ZA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lit/>
                                              <m:nor/>
                                            </m:rPr>
                                            <a:rPr lang="en-US" i="1"/>
                                            <m:t>S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i="1"/>
                                            <m:t>B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953281"/>
                <a:ext cx="3742691" cy="8231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9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86058"/>
            <a:ext cx="4262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South African line fish examples</a:t>
            </a:r>
            <a:endParaRPr lang="en-ZA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374425"/>
              </p:ext>
            </p:extLst>
          </p:nvPr>
        </p:nvGraphicFramePr>
        <p:xfrm>
          <a:off x="323526" y="764702"/>
          <a:ext cx="8496945" cy="5976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1754"/>
                <a:gridCol w="1143169"/>
                <a:gridCol w="940922"/>
                <a:gridCol w="782077"/>
                <a:gridCol w="4669023"/>
              </a:tblGrid>
              <a:tr h="526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Parameter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Silver kob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Carpenter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Sources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L</a:t>
                      </a:r>
                      <a:r>
                        <a:rPr lang="de-DE" sz="1100" baseline="-25000">
                          <a:effectLst/>
                        </a:rPr>
                        <a:t>∞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1372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619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κ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0.115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0.06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t</a:t>
                      </a:r>
                      <a:r>
                        <a:rPr lang="de-DE" sz="1100" baseline="-25000">
                          <a:effectLst/>
                        </a:rPr>
                        <a:t>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-0.815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-4.5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8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0.000006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0.00004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3.07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2.855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 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r>
                        <a:rPr lang="de-DE" sz="1100" baseline="-25000">
                          <a:effectLst/>
                        </a:rPr>
                        <a:t>mat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4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d</a:t>
                      </a:r>
                      <a:r>
                        <a:rPr lang="de-DE" sz="1100" baseline="-25000">
                          <a:effectLst/>
                        </a:rPr>
                        <a:t>t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0.01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assumed ~ knife-edge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t</a:t>
                      </a:r>
                      <a:r>
                        <a:rPr lang="de-DE" sz="1100" baseline="-25000">
                          <a:effectLst/>
                        </a:rPr>
                        <a:t>max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0.18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8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 smtClean="0">
                          <a:effectLst/>
                        </a:rPr>
                        <a:t>h (Steepness)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b="1" dirty="0">
                          <a:solidFill>
                            <a:srgbClr val="FF0000"/>
                          </a:solidFill>
                          <a:effectLst/>
                        </a:rPr>
                        <a:t>0.8</a:t>
                      </a:r>
                      <a:endParaRPr lang="en-ZA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b="1" dirty="0">
                          <a:solidFill>
                            <a:srgbClr val="FF0000"/>
                          </a:solidFill>
                          <a:effectLst/>
                        </a:rPr>
                        <a:t>0.6</a:t>
                      </a:r>
                      <a:endParaRPr lang="en-ZA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 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r>
                        <a:rPr lang="de-DE" sz="1100" baseline="-25000">
                          <a:effectLst/>
                        </a:rPr>
                        <a:t>min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minimum assessment age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r>
                        <a:rPr lang="de-DE" sz="1100" baseline="-25000">
                          <a:effectLst/>
                        </a:rPr>
                        <a:t>max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 smtClean="0">
                          <a:effectLst/>
                          <a:latin typeface="+mn-lt"/>
                          <a:ea typeface="+mn-ea"/>
                        </a:rPr>
                        <a:t>20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assumed plus group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>
                          <a:effectLst/>
                        </a:rPr>
                        <a:t>S</a:t>
                      </a:r>
                      <a:r>
                        <a:rPr lang="en-GB" sz="1150" baseline="-25000">
                          <a:effectLst/>
                        </a:rPr>
                        <a:t>L,S1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400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270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d</a:t>
                      </a:r>
                      <a:r>
                        <a:rPr lang="en-ZA" sz="1100" baseline="-25000">
                          <a:effectLst/>
                        </a:rPr>
                        <a:t>S1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>
                          <a:effectLst/>
                        </a:rPr>
                        <a:t>S</a:t>
                      </a:r>
                      <a:r>
                        <a:rPr lang="en-GB" sz="1150" baseline="-25000">
                          <a:effectLst/>
                        </a:rPr>
                        <a:t>L,S2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500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330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d</a:t>
                      </a:r>
                      <a:r>
                        <a:rPr lang="en-ZA" sz="1100" baseline="-25000">
                          <a:effectLst/>
                        </a:rPr>
                        <a:t>S2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>
                          <a:effectLst/>
                        </a:rPr>
                        <a:t>S</a:t>
                      </a:r>
                      <a:r>
                        <a:rPr lang="en-GB" sz="1150" baseline="-25000">
                          <a:effectLst/>
                        </a:rPr>
                        <a:t>L,S3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334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280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5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d</a:t>
                      </a:r>
                      <a:r>
                        <a:rPr lang="en-ZA" sz="1100" baseline="-25000" dirty="0">
                          <a:effectLst/>
                        </a:rPr>
                        <a:t>S3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Winker et al. (2014b)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259632" y="764704"/>
            <a:ext cx="1152128" cy="597666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36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g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75" b="50000"/>
          <a:stretch/>
        </p:blipFill>
        <p:spPr bwMode="auto">
          <a:xfrm>
            <a:off x="179512" y="764704"/>
            <a:ext cx="9119117" cy="444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93920" y="164752"/>
            <a:ext cx="4742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Production functions: ASEM vs SPM</a:t>
            </a:r>
            <a:endParaRPr lang="en-ZA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85971" y="5209802"/>
            <a:ext cx="87580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SPM: Surplus production model</a:t>
            </a:r>
          </a:p>
          <a:p>
            <a:r>
              <a:rPr lang="en-ZA" sz="1400" dirty="0" smtClean="0"/>
              <a:t>ASEM: Age-structured equilibrium model (i.e. per-recruit with B&amp;H SSR)</a:t>
            </a:r>
          </a:p>
          <a:p>
            <a:r>
              <a:rPr lang="en-ZA" sz="1400" dirty="0" smtClean="0"/>
              <a:t>SL50 = Length-at-50-selectivity </a:t>
            </a:r>
          </a:p>
          <a:p>
            <a:r>
              <a:rPr lang="en-GB" b="1" i="1" dirty="0"/>
              <a:t>Note that because  SB</a:t>
            </a:r>
            <a:r>
              <a:rPr lang="en-GB" b="1" i="1" baseline="-25000" dirty="0"/>
              <a:t>MSY</a:t>
            </a:r>
            <a:r>
              <a:rPr lang="en-GB" b="1" i="1" dirty="0"/>
              <a:t> / SB</a:t>
            </a:r>
            <a:r>
              <a:rPr lang="en-GB" b="1" i="1" baseline="-25000" dirty="0"/>
              <a:t>0 </a:t>
            </a:r>
            <a:r>
              <a:rPr lang="en-GB" b="1" i="1" dirty="0"/>
              <a:t>and MSY/SB</a:t>
            </a:r>
            <a:r>
              <a:rPr lang="en-GB" b="1" i="1" baseline="-25000" dirty="0"/>
              <a:t>MSY</a:t>
            </a:r>
            <a:r>
              <a:rPr lang="en-GB" b="1" i="1" dirty="0"/>
              <a:t> </a:t>
            </a:r>
            <a:r>
              <a:rPr lang="en-GB" b="1" i="1" dirty="0" smtClean="0"/>
              <a:t>are relative, and absolute </a:t>
            </a:r>
            <a:r>
              <a:rPr lang="en-GB" b="1" i="1" dirty="0"/>
              <a:t>estimates and therefore fitting a model </a:t>
            </a:r>
            <a:r>
              <a:rPr lang="en-GB" b="1" i="1" dirty="0" smtClean="0"/>
              <a:t>not </a:t>
            </a:r>
            <a:r>
              <a:rPr lang="en-GB" b="1" i="1" dirty="0"/>
              <a:t>required!!! A simple Age-structured equilibrium model </a:t>
            </a:r>
            <a:r>
              <a:rPr lang="en-GB" b="1" i="1" dirty="0" smtClean="0"/>
              <a:t>for determination Fisheries Reference Points (FRPs) would do </a:t>
            </a:r>
            <a:r>
              <a:rPr lang="en-GB" b="1" dirty="0" smtClean="0">
                <a:sym typeface="Wingdings" panose="05000000000000000000" pitchFamily="2" charset="2"/>
              </a:rPr>
              <a:t></a:t>
            </a:r>
            <a:endParaRPr lang="en-GB" b="1" dirty="0"/>
          </a:p>
          <a:p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4160189" y="1356534"/>
            <a:ext cx="397393" cy="288032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ectangle 5"/>
          <p:cNvSpPr/>
          <p:nvPr/>
        </p:nvSpPr>
        <p:spPr>
          <a:xfrm>
            <a:off x="8494086" y="1364918"/>
            <a:ext cx="397393" cy="288032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929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748464" cy="76470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The four </a:t>
            </a:r>
            <a:r>
              <a:rPr lang="en-ZA" dirty="0" smtClean="0"/>
              <a:t>new elements of JABBA-Select</a:t>
            </a:r>
            <a:br>
              <a:rPr lang="en-ZA" dirty="0" smtClean="0"/>
            </a:br>
            <a:endParaRPr lang="en-ZA" dirty="0"/>
          </a:p>
        </p:txBody>
      </p:sp>
      <p:pic>
        <p:nvPicPr>
          <p:cNvPr id="4" name="Picture 3" descr="C:\Work\Research\MS_JABBA_SELECT\ConceptFig\Fig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5943600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572000" y="888624"/>
            <a:ext cx="2971800" cy="299757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613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70609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ZA" dirty="0" smtClean="0"/>
                  <a:t>Selectivity-specific production 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ZA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ZA" b="0" i="1" smtClean="0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ZA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a:rPr lang="en-ZA" b="0" i="1" smtClean="0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endParaRPr lang="en-ZA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706090"/>
              </a:xfrm>
              <a:blipFill rotWithShape="1">
                <a:blip r:embed="rId2"/>
                <a:stretch>
                  <a:fillRect t="-62069" b="-76724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196752"/>
                <a:ext cx="4940028" cy="54006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GB" sz="2000" dirty="0" smtClean="0"/>
              </a:p>
              <a:p>
                <a:r>
                  <a:rPr lang="en-GB" sz="2000" dirty="0" smtClean="0"/>
                  <a:t>To </a:t>
                </a:r>
                <a:r>
                  <a:rPr lang="en-GB" sz="2000" dirty="0"/>
                  <a:t>account for relative changes in the catch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GB" sz="2000" i="1">
                            <a:latin typeface="Cambria Math"/>
                          </a:rPr>
                          <m:t>𝑠</m:t>
                        </m:r>
                        <m:r>
                          <a:rPr lang="en-GB" sz="2000" i="1">
                            <a:latin typeface="Cambria Math"/>
                          </a:rPr>
                          <m:t>,</m:t>
                        </m:r>
                        <m:r>
                          <a:rPr lang="en-GB" sz="20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GB" sz="2000" i="1" dirty="0"/>
                  <a:t> </a:t>
                </a:r>
                <a:r>
                  <a:rPr lang="en-GB" sz="2000" dirty="0"/>
                  <a:t>among multiple fisheries that operate with different selectivity </a:t>
                </a:r>
                <a:r>
                  <a:rPr lang="en-GB" sz="2000" i="1" dirty="0"/>
                  <a:t>s</a:t>
                </a:r>
                <a:r>
                  <a:rPr lang="en-GB" sz="2000" dirty="0"/>
                  <a:t> in year </a:t>
                </a:r>
                <a:r>
                  <a:rPr lang="en-GB" sz="2000" i="1" dirty="0"/>
                  <a:t>y</a:t>
                </a:r>
                <a:r>
                  <a:rPr lang="en-GB" sz="2000" dirty="0"/>
                  <a:t>, </a:t>
                </a:r>
                <a:r>
                  <a:rPr lang="en-GB" sz="2000" dirty="0" smtClean="0"/>
                  <a:t>year-specific </a:t>
                </a:r>
                <a:r>
                  <a:rPr lang="en-GB" sz="2000" dirty="0"/>
                  <a:t>stock productivity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GB" sz="20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GB" sz="2000" dirty="0" smtClean="0"/>
                  <a:t> is estimated as </a:t>
                </a:r>
                <a:r>
                  <a:rPr lang="en-GB" sz="2000" dirty="0"/>
                  <a:t>the</a:t>
                </a:r>
                <a:r>
                  <a:rPr lang="en-GB" sz="2000" i="1" dirty="0"/>
                  <a:t> </a:t>
                </a:r>
                <a:r>
                  <a:rPr lang="en-GB" sz="2000" dirty="0"/>
                  <a:t>weighted product of the relative catch (but ignoring lag effects), such that</a:t>
                </a:r>
                <a:endParaRPr lang="en-ZA" sz="2000" dirty="0"/>
              </a:p>
              <a:p>
                <a:pPr marL="0" indent="0">
                  <a:buNone/>
                </a:pPr>
                <a:r>
                  <a:rPr lang="en-GB" sz="2000" dirty="0"/>
                  <a:t> </a:t>
                </a:r>
                <a:endParaRPr lang="en-ZA" sz="2000" dirty="0"/>
              </a:p>
              <a:p>
                <a:pPr marL="0" indent="0">
                  <a:buNone/>
                </a:pPr>
                <a:r>
                  <a:rPr lang="en-GB" sz="2000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lit/>
                              </m:rPr>
                              <a:rPr lang="en-US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sub>
                    </m:sSub>
                    <m:r>
                      <a:rPr lang="en-US" sz="2000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en-ZA" sz="2000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sub>
                      <m:sup/>
                      <m:e>
                        <m:d>
                          <m:d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ZA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𝐻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ZA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𝑀𝑆𝑌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𝑠</m:t>
                                    </m:r>
                                  </m:sub>
                                </m:sSub>
                              </m:sub>
                            </m:sSub>
                            <m:sSub>
                              <m:sSubPr>
                                <m:ctrlPr>
                                  <a:rPr lang="en-ZA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𝑦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2000" i="1">
                        <a:latin typeface="Cambria Math"/>
                      </a:rPr>
                      <m:t>/</m:t>
                    </m:r>
                    <m:nary>
                      <m:naryPr>
                        <m:chr m:val="∑"/>
                        <m:supHide m:val="on"/>
                        <m:ctrlPr>
                          <a:rPr lang="en-ZA" sz="2000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000" dirty="0"/>
                  <a:t> 							</a:t>
                </a:r>
                <a:endParaRPr lang="en-ZA" sz="2000" dirty="0"/>
              </a:p>
              <a:p>
                <a:pPr marL="361950" indent="0">
                  <a:buNone/>
                </a:pPr>
                <a:r>
                  <a:rPr lang="en-GB" sz="20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GB" sz="20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GB" sz="2000" dirty="0"/>
                  <a:t> are conditioned on the relative impacts of a fishery-specific selectivity in year </a:t>
                </a:r>
                <a:r>
                  <a:rPr lang="en-GB" sz="2000" i="1" dirty="0"/>
                  <a:t>y </a:t>
                </a:r>
                <a:endParaRPr lang="en-GB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96752"/>
                <a:ext cx="4940028" cy="5400600"/>
              </a:xfrm>
              <a:blipFill rotWithShape="1">
                <a:blip r:embed="rId3"/>
                <a:stretch>
                  <a:fillRect l="-988" r="-1111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Work\Research\MS_JABBA_SELECT\ConceptFig\Fig1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2" b="50000"/>
          <a:stretch/>
        </p:blipFill>
        <p:spPr bwMode="auto">
          <a:xfrm>
            <a:off x="5580112" y="1321919"/>
            <a:ext cx="2952328" cy="2755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Work\Research\StockAssessmentIWS2018\KOB\MS_JS\Output\Summary_KOB_MS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332"/>
          <a:stretch/>
        </p:blipFill>
        <p:spPr bwMode="auto">
          <a:xfrm>
            <a:off x="5306083" y="4281296"/>
            <a:ext cx="3240360" cy="25585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6912260" y="1844824"/>
            <a:ext cx="324036" cy="1440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792222" y="1624444"/>
            <a:ext cx="1129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00" dirty="0" smtClean="0"/>
              <a:t>Increase in </a:t>
            </a:r>
          </a:p>
          <a:p>
            <a:r>
              <a:rPr lang="en-ZA" sz="1600" dirty="0" smtClean="0"/>
              <a:t>size limits</a:t>
            </a:r>
            <a:endParaRPr lang="en-ZA" sz="16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7866748" y="2241208"/>
            <a:ext cx="81009" cy="4074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93828" y="2711822"/>
            <a:ext cx="12268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 smtClean="0"/>
              <a:t>Variations in ratio trawl to hand-line offtake</a:t>
            </a: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266714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Work\Research\MS_JABBA_SELECT\ConceptFig\Fig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5943600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600200" y="3860425"/>
            <a:ext cx="2971800" cy="299757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The four </a:t>
            </a:r>
            <a:r>
              <a:rPr lang="en-ZA" dirty="0" smtClean="0"/>
              <a:t>new elements of JABBA-Select</a:t>
            </a:r>
            <a:br>
              <a:rPr lang="en-ZA" dirty="0" smtClean="0"/>
            </a:b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940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841" y="260648"/>
            <a:ext cx="8229600" cy="562074"/>
          </a:xfrm>
        </p:spPr>
        <p:txBody>
          <a:bodyPr>
            <a:noAutofit/>
          </a:bodyPr>
          <a:lstStyle/>
          <a:p>
            <a:r>
              <a:rPr lang="en-ZA" sz="3200" dirty="0" smtClean="0"/>
              <a:t>3. Approximating </a:t>
            </a:r>
            <a:r>
              <a:rPr lang="en-ZA" sz="3200" dirty="0" smtClean="0"/>
              <a:t>SB/EB via ASEM </a:t>
            </a:r>
            <a:br>
              <a:rPr lang="en-ZA" sz="3200" dirty="0" smtClean="0"/>
            </a:br>
            <a:r>
              <a:rPr lang="en-ZA" sz="3200" dirty="0" smtClean="0"/>
              <a:t>to relax SPM assumption </a:t>
            </a:r>
            <a:r>
              <a:rPr lang="en-ZA" sz="3200" i="1" dirty="0" smtClean="0"/>
              <a:t>SB = EB</a:t>
            </a:r>
            <a:endParaRPr lang="en-ZA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61874" y="1448780"/>
                <a:ext cx="5292080" cy="792088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ZA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i="1"/>
                                <m:t>EB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lit/>
                                  <m:nor/>
                                </m:rPr>
                                <a:rPr lang="en-US" i="1"/>
                                <m:t>S</m:t>
                              </m:r>
                              <m:r>
                                <m:rPr>
                                  <m:nor/>
                                </m:rPr>
                                <a:rPr lang="en-US" i="1"/>
                                <m:t>B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𝑃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ZA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1,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+(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  <m:f>
                            <m:f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𝜐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ZA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𝐻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</a:rPr>
                                    <m:t>)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𝜐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ZA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</a:rPr>
                                    <m:t>)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61874" y="1448780"/>
                <a:ext cx="5292080" cy="79208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:\Work\Research\MS_JABBA_SELECT\ConceptFig\Fig1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49503"/>
          <a:stretch/>
        </p:blipFill>
        <p:spPr bwMode="auto">
          <a:xfrm>
            <a:off x="-24271" y="980728"/>
            <a:ext cx="4213205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268126" y="2420888"/>
            <a:ext cx="47263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EB: Exploitable biomass as function of selectivity</a:t>
            </a:r>
          </a:p>
          <a:p>
            <a:r>
              <a:rPr lang="en-ZA" dirty="0" smtClean="0"/>
              <a:t>SB: Spawning biomass as function of maturation</a:t>
            </a:r>
          </a:p>
          <a:p>
            <a:r>
              <a:rPr lang="en-ZA" i="1" dirty="0" smtClean="0"/>
              <a:t>P</a:t>
            </a:r>
            <a:r>
              <a:rPr lang="en-ZA" i="1" baseline="-25000" dirty="0" smtClean="0"/>
              <a:t>H</a:t>
            </a:r>
            <a:r>
              <a:rPr lang="en-ZA" dirty="0" smtClean="0"/>
              <a:t> : SB/SB0 as function of harvest rate</a:t>
            </a:r>
          </a:p>
          <a:p>
            <a:r>
              <a:rPr lang="en-ZA" i="1" dirty="0" smtClean="0"/>
              <a:t>H</a:t>
            </a:r>
            <a:r>
              <a:rPr lang="en-ZA" dirty="0" smtClean="0"/>
              <a:t>: Harvest rate, here </a:t>
            </a:r>
            <a:r>
              <a:rPr lang="en-ZA" i="1" dirty="0" smtClean="0"/>
              <a:t>H = C/SB</a:t>
            </a:r>
          </a:p>
          <a:p>
            <a:r>
              <a:rPr lang="en-ZA" dirty="0" smtClean="0"/>
              <a:t>S</a:t>
            </a:r>
            <a:r>
              <a:rPr lang="en-ZA" baseline="-25000" dirty="0" smtClean="0"/>
              <a:t>L50</a:t>
            </a:r>
            <a:r>
              <a:rPr lang="en-ZA" dirty="0" smtClean="0"/>
              <a:t>: Length-at- 50%-selectivity</a:t>
            </a:r>
          </a:p>
          <a:p>
            <a:r>
              <a:rPr lang="en-ZA" dirty="0" smtClean="0"/>
              <a:t>L</a:t>
            </a:r>
            <a:r>
              <a:rPr lang="en-ZA" baseline="-25000" dirty="0" smtClean="0"/>
              <a:t>M50</a:t>
            </a:r>
            <a:r>
              <a:rPr lang="en-ZA" dirty="0" smtClean="0"/>
              <a:t>: Length-at- 50%-maturity</a:t>
            </a:r>
            <a:endParaRPr lang="en-ZA" baseline="-2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28188" y="5037718"/>
                <a:ext cx="8742906" cy="1908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ZA" sz="2000" dirty="0" smtClean="0"/>
                  <a:t>Aims to isolate SB (Process equation) </a:t>
                </a:r>
                <a:r>
                  <a:rPr lang="en-ZA" sz="2000" dirty="0" smtClean="0"/>
                  <a:t>and </a:t>
                </a:r>
                <a:r>
                  <a:rPr lang="en-ZA" sz="2000" dirty="0" smtClean="0"/>
                  <a:t>EB (Estimation equation)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ZA" sz="2000" dirty="0" smtClean="0"/>
                  <a:t>Parameters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ZA" sz="2000" i="1">
                            <a:latin typeface="Cambria Math"/>
                            <a:ea typeface="Cambria Math"/>
                          </a:rPr>
                          <m:t>𝜐</m:t>
                        </m:r>
                      </m:e>
                      <m:sub>
                        <m:r>
                          <a:rPr lang="en-ZA" sz="2000" b="0" i="1" smtClean="0">
                            <a:latin typeface="Cambria Math"/>
                            <a:ea typeface="Cambria Math"/>
                          </a:rPr>
                          <m:t>1−3</m:t>
                        </m:r>
                      </m:sub>
                    </m:sSub>
                  </m:oMath>
                </a14:m>
                <a:r>
                  <a:rPr lang="en-ZA" sz="2000" dirty="0" smtClean="0"/>
                  <a:t> are estimated outside the model, based on means of stock parameters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ZA" sz="2000" dirty="0" smtClean="0"/>
                  <a:t>The expected relationship cannot be updated by the data and may therefore be more sensitivity to parameter </a:t>
                </a:r>
                <a:r>
                  <a:rPr lang="en-ZA" sz="2000" dirty="0" err="1" smtClean="0"/>
                  <a:t>mis</a:t>
                </a:r>
                <a:r>
                  <a:rPr lang="en-ZA" sz="2000" dirty="0" smtClean="0"/>
                  <a:t>-specifications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ZA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88" y="5037718"/>
                <a:ext cx="8742906" cy="1908215"/>
              </a:xfrm>
              <a:prstGeom prst="rect">
                <a:avLst/>
              </a:prstGeom>
              <a:blipFill rotWithShape="1">
                <a:blip r:embed="rId4"/>
                <a:stretch>
                  <a:fillRect l="-557" t="-1597" r="-418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365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468544" cy="76470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The four </a:t>
            </a:r>
            <a:r>
              <a:rPr lang="en-ZA" dirty="0" smtClean="0"/>
              <a:t>new elements of JABBA-Select</a:t>
            </a:r>
            <a:br>
              <a:rPr lang="en-ZA" dirty="0" smtClean="0"/>
            </a:br>
            <a:endParaRPr lang="en-ZA" dirty="0"/>
          </a:p>
        </p:txBody>
      </p:sp>
      <p:pic>
        <p:nvPicPr>
          <p:cNvPr id="4" name="Picture 3" descr="C:\Work\Research\MS_JABBA_SELECT\ConceptFig\Fig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434" y="888625"/>
            <a:ext cx="5943600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571999" y="3860425"/>
            <a:ext cx="2971800" cy="299757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40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634082"/>
              </a:xfrm>
            </p:spPr>
            <p:txBody>
              <a:bodyPr>
                <a:noAutofit/>
              </a:bodyPr>
              <a:lstStyle/>
              <a:p>
                <a:r>
                  <a:rPr lang="en-ZA" sz="3200" dirty="0" smtClean="0"/>
                  <a:t>4. Joint Multivariate Normal (MVN) prior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ZA" sz="3200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ZA" sz="3200" b="0" i="1" smtClean="0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ZA" sz="3200" b="0" i="1" smtClean="0">
                                <a:latin typeface="Cambria Math"/>
                              </a:rPr>
                              <m:t>𝑠</m:t>
                            </m:r>
                            <m:r>
                              <a:rPr lang="en-ZA" sz="3200" b="0" i="1" smtClean="0">
                                <a:latin typeface="Cambria Math"/>
                              </a:rPr>
                              <m:t>=1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ZA" sz="32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ZA" sz="3200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ZA" sz="32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ZA" sz="3200" b="0" i="1" smtClean="0">
                                <a:latin typeface="Cambria Math"/>
                              </a:rPr>
                              <m:t>𝑠</m:t>
                            </m:r>
                          </m:e>
                        </m:acc>
                      </m:sub>
                    </m:sSub>
                  </m:oMath>
                </a14:m>
                <a:r>
                  <a:rPr lang="en-ZA" sz="3200" dirty="0" smtClean="0"/>
                  <a:t> from Monte-Carlo simulations</a:t>
                </a:r>
                <a:endParaRPr lang="en-ZA" sz="32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634082"/>
              </a:xfrm>
              <a:blipFill rotWithShape="1">
                <a:blip r:embed="rId2"/>
                <a:stretch>
                  <a:fillRect t="-50000" b="-63462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4434" name="Picture 2" descr="C:\Work\Research\StockAssessmentIWS2018\KOB\MS_JS\Input\Cor_m_Hmsy_KO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769" y="4089808"/>
            <a:ext cx="6584785" cy="282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4435" name="Picture 3" descr="C:\Work\Research\StockAssessmentIWS2018\KOB\MS_JS\Input\Prior_zM_KOB.S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47069"/>
          <a:stretch/>
        </p:blipFill>
        <p:spPr bwMode="auto">
          <a:xfrm>
            <a:off x="2411760" y="1196752"/>
            <a:ext cx="4114804" cy="242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26999" y="3293597"/>
            <a:ext cx="1284326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ZA" sz="3600" dirty="0" smtClean="0"/>
              <a:t>ASEM</a:t>
            </a:r>
            <a:endParaRPr lang="en-ZA" sz="3600" dirty="0"/>
          </a:p>
        </p:txBody>
      </p:sp>
      <p:sp>
        <p:nvSpPr>
          <p:cNvPr id="5" name="Down Arrow 4"/>
          <p:cNvSpPr/>
          <p:nvPr/>
        </p:nvSpPr>
        <p:spPr>
          <a:xfrm>
            <a:off x="4469161" y="3068960"/>
            <a:ext cx="45719" cy="224637"/>
          </a:xfrm>
          <a:prstGeom prst="downArrow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Down Arrow 7"/>
          <p:cNvSpPr/>
          <p:nvPr/>
        </p:nvSpPr>
        <p:spPr>
          <a:xfrm>
            <a:off x="4492020" y="3977489"/>
            <a:ext cx="45719" cy="224637"/>
          </a:xfrm>
          <a:prstGeom prst="downArrow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66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395536" y="0"/>
                <a:ext cx="8229600" cy="778098"/>
              </a:xfrm>
            </p:spPr>
            <p:txBody>
              <a:bodyPr>
                <a:normAutofit fontScale="90000"/>
              </a:bodyPr>
              <a:lstStyle/>
              <a:p>
                <a:r>
                  <a:rPr lang="en-ZA" dirty="0" smtClean="0"/>
                  <a:t>Ratios for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i="1">
                            <a:latin typeface="Cambria Math"/>
                          </a:rPr>
                        </m:ctrlPr>
                      </m:sSubPr>
                      <m:e>
                        <m:r>
                          <a:rPr lang="en-ZA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ZA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ZA" i="1">
                                <a:latin typeface="Cambria Math"/>
                              </a:rPr>
                              <m:t>𝑠</m:t>
                            </m:r>
                            <m:r>
                              <a:rPr lang="en-ZA" b="0" i="1" smtClean="0">
                                <a:latin typeface="Cambria Math"/>
                              </a:rPr>
                              <m:t>&gt;</m:t>
                            </m:r>
                            <m:r>
                              <a:rPr lang="en-ZA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ZA" b="0" i="1" smtClean="0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en-ZA" i="1">
                            <a:latin typeface="Cambria Math"/>
                          </a:rPr>
                        </m:ctrlPr>
                      </m:sSubPr>
                      <m:e>
                        <m:r>
                          <a:rPr lang="en-ZA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ZA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ZA" i="1">
                                <a:latin typeface="Cambria Math"/>
                              </a:rPr>
                              <m:t>𝑠</m:t>
                            </m:r>
                            <m:r>
                              <a:rPr lang="en-ZA" i="1">
                                <a:latin typeface="Cambria Math"/>
                              </a:rPr>
                              <m:t>=1</m:t>
                            </m:r>
                          </m:sub>
                        </m:sSub>
                      </m:sub>
                    </m:sSub>
                  </m:oMath>
                </a14:m>
                <a:endParaRPr lang="en-ZA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5536" y="0"/>
                <a:ext cx="8229600" cy="778098"/>
              </a:xfrm>
              <a:blipFill rotWithShape="1">
                <a:blip r:embed="rId2"/>
                <a:stretch>
                  <a:fillRect t="-12500" b="-25000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5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4" y="818824"/>
            <a:ext cx="4698050" cy="5874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67744" y="4653136"/>
            <a:ext cx="4492470" cy="204048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0075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31" y="-46400"/>
            <a:ext cx="8229600" cy="679814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de-DE" dirty="0" smtClean="0"/>
              <a:t>Linefishery application</a:t>
            </a:r>
            <a:endParaRPr lang="de-DE" dirty="0"/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304527" y="632532"/>
            <a:ext cx="8550275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de-DE" altLang="en-US" sz="2000" dirty="0"/>
              <a:t>Mid-1800‘s:   Establishment of a </a:t>
            </a:r>
            <a:r>
              <a:rPr lang="de-DE" altLang="en-US" sz="2000" dirty="0" smtClean="0"/>
              <a:t>thriving </a:t>
            </a:r>
            <a:r>
              <a:rPr lang="de-DE" altLang="en-US" sz="2000" dirty="0"/>
              <a:t>linefishery sector in the cape </a:t>
            </a:r>
            <a:r>
              <a:rPr lang="de-DE" altLang="en-US" sz="2000" dirty="0" smtClean="0"/>
              <a:t>region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1986 – 1906: First records landings of catch and CPUE 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1926 – 1931: Second set of catch </a:t>
            </a:r>
            <a:r>
              <a:rPr lang="de-DE" altLang="en-US" sz="2000" dirty="0" smtClean="0"/>
              <a:t>records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1985:              </a:t>
            </a:r>
            <a:r>
              <a:rPr lang="de-DE" altLang="en-US" sz="2000" b="1" dirty="0"/>
              <a:t>National Marine Linefish System (NMLS) </a:t>
            </a:r>
          </a:p>
          <a:p>
            <a:r>
              <a:rPr lang="de-DE" altLang="en-US" sz="2000" b="1" dirty="0"/>
              <a:t>	          &amp; first management regulations (e.g. gag- and size limits</a:t>
            </a:r>
            <a:r>
              <a:rPr lang="de-DE" altLang="en-US" sz="2000" dirty="0" smtClean="0"/>
              <a:t>)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1990s:            </a:t>
            </a:r>
            <a:r>
              <a:rPr lang="de-DE" altLang="en-US" sz="2000" b="1" dirty="0" smtClean="0"/>
              <a:t>Once-off per-recruit </a:t>
            </a:r>
            <a:r>
              <a:rPr lang="de-DE" altLang="en-US" sz="2000" b="1" dirty="0"/>
              <a:t>assessments 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1999:	         Linefish management protocol (LMP)</a:t>
            </a:r>
          </a:p>
          <a:p>
            <a:pPr lvl="1"/>
            <a:r>
              <a:rPr lang="de-DE" altLang="en-US" sz="2000" dirty="0"/>
              <a:t>                  </a:t>
            </a:r>
            <a:r>
              <a:rPr lang="de-DE" altLang="en-US" sz="2000" b="1" dirty="0"/>
              <a:t>- Biological reference points incl. SB/R &amp; Decline in </a:t>
            </a:r>
            <a:r>
              <a:rPr lang="de-DE" altLang="en-US" sz="2000" b="1" dirty="0" smtClean="0"/>
              <a:t>CPUE</a:t>
            </a:r>
            <a:endParaRPr lang="de-DE" altLang="en-US" sz="2000" b="1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2000:              </a:t>
            </a:r>
            <a:r>
              <a:rPr lang="de-DE" altLang="en-US" sz="2000" dirty="0" smtClean="0"/>
              <a:t>Declaration </a:t>
            </a:r>
            <a:r>
              <a:rPr lang="de-DE" altLang="en-US" sz="2000" dirty="0"/>
              <a:t>of the state of emergency in the </a:t>
            </a:r>
            <a:r>
              <a:rPr lang="de-DE" altLang="en-US" sz="2000" dirty="0" smtClean="0"/>
              <a:t>linefishery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2003:              Drastic effort cut </a:t>
            </a:r>
            <a:r>
              <a:rPr lang="de-DE" altLang="en-US" sz="2000" dirty="0"/>
              <a:t>(~ 70</a:t>
            </a:r>
            <a:r>
              <a:rPr lang="de-DE" altLang="en-US" sz="2000" dirty="0" smtClean="0"/>
              <a:t>%) and several new size </a:t>
            </a:r>
            <a:r>
              <a:rPr lang="de-DE" altLang="en-US" sz="2000" dirty="0" smtClean="0"/>
              <a:t>and bag </a:t>
            </a:r>
            <a:r>
              <a:rPr lang="de-DE" altLang="en-US" sz="2000" dirty="0" smtClean="0"/>
              <a:t>limits 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2010               Shore-based observer programme for size data ceased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2011-13:        </a:t>
            </a:r>
            <a:r>
              <a:rPr lang="de-DE" altLang="en-US" sz="2000" dirty="0" smtClean="0"/>
              <a:t>Standardization </a:t>
            </a:r>
            <a:r>
              <a:rPr lang="de-DE" altLang="en-US" sz="2000" dirty="0" smtClean="0"/>
              <a:t>of linefish CPUE by accouning for targeting     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2012-13</a:t>
            </a:r>
            <a:r>
              <a:rPr lang="de-DE" altLang="en-US" sz="2000" dirty="0"/>
              <a:t>:</a:t>
            </a:r>
            <a:r>
              <a:rPr lang="de-DE" altLang="en-US" sz="2000" dirty="0" smtClean="0"/>
              <a:t>        </a:t>
            </a:r>
            <a:r>
              <a:rPr lang="de-DE" altLang="en-US" sz="2000" b="1" dirty="0" smtClean="0"/>
              <a:t>First round of age-structured assessments for 4 species</a:t>
            </a:r>
          </a:p>
          <a:p>
            <a:pPr marL="1714500" lvl="3" indent="-342900">
              <a:buFontTx/>
              <a:buChar char="-"/>
            </a:pPr>
            <a:r>
              <a:rPr lang="de-DE" altLang="en-US" sz="2000" b="1" dirty="0" smtClean="0"/>
              <a:t>Fitted to CPUE + size comps (1987-2010)</a:t>
            </a:r>
            <a:endParaRPr lang="de-DE" altLang="en-US" sz="2000" b="1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2014-16:       Difficulties to update age-structured assessments </a:t>
            </a:r>
          </a:p>
          <a:p>
            <a:pPr marL="1435100" indent="-1435100"/>
            <a:r>
              <a:rPr lang="de-DE" altLang="en-US" sz="2000" dirty="0" smtClean="0"/>
              <a:t>2017  </a:t>
            </a:r>
            <a:r>
              <a:rPr lang="de-DE" altLang="en-US" sz="2000" dirty="0" smtClean="0"/>
              <a:t>              </a:t>
            </a:r>
            <a:r>
              <a:rPr lang="de-DE" altLang="en-US" sz="2000" b="1" dirty="0" smtClean="0"/>
              <a:t>Preliminary</a:t>
            </a:r>
            <a:r>
              <a:rPr lang="de-DE" altLang="en-US" sz="2000" dirty="0" smtClean="0"/>
              <a:t> </a:t>
            </a:r>
            <a:r>
              <a:rPr lang="de-DE" altLang="en-US" sz="2000" b="1" dirty="0"/>
              <a:t>f</a:t>
            </a:r>
            <a:r>
              <a:rPr lang="de-DE" altLang="en-US" sz="2000" b="1" dirty="0" smtClean="0"/>
              <a:t>ollow-up </a:t>
            </a:r>
            <a:r>
              <a:rPr lang="de-DE" altLang="en-US" sz="2000" b="1" dirty="0"/>
              <a:t>stock assessments </a:t>
            </a:r>
            <a:r>
              <a:rPr lang="de-DE" altLang="en-US" sz="2000" b="1" dirty="0" smtClean="0"/>
              <a:t>using JABBA-Selectict for </a:t>
            </a:r>
            <a:r>
              <a:rPr lang="de-DE" altLang="en-US" sz="2000" b="1" dirty="0" smtClean="0"/>
              <a:t>now </a:t>
            </a:r>
            <a:r>
              <a:rPr lang="de-DE" altLang="en-US" sz="2000" b="1" dirty="0" smtClean="0"/>
              <a:t>8 species (Snoek, Yellowtail, Santer, Red </a:t>
            </a:r>
            <a:r>
              <a:rPr lang="de-DE" altLang="en-US" sz="2000" b="1" dirty="0" smtClean="0"/>
              <a:t>Roman, </a:t>
            </a:r>
            <a:r>
              <a:rPr lang="de-DE" altLang="en-US" sz="2000" b="1" dirty="0" smtClean="0"/>
              <a:t>Silver </a:t>
            </a:r>
            <a:r>
              <a:rPr lang="de-DE" altLang="en-US" sz="2000" b="1" dirty="0" smtClean="0"/>
              <a:t>  kob</a:t>
            </a:r>
            <a:r>
              <a:rPr lang="de-DE" altLang="en-US" sz="2000" b="1" dirty="0" smtClean="0"/>
              <a:t>, Carpenter, Slinger, Hottentot) </a:t>
            </a:r>
            <a:endParaRPr lang="de-DE" altLang="en-US" sz="2000" b="1" dirty="0"/>
          </a:p>
          <a:p>
            <a:r>
              <a:rPr lang="de-DE" altLang="en-US" dirty="0" smtClean="0"/>
              <a:t>2018	          Completion of full JABBA-Select documentation?</a:t>
            </a:r>
            <a:endParaRPr lang="de-DE" altLang="en-US" dirty="0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80728"/>
            <a:ext cx="1170162" cy="9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39"/>
          <a:stretch>
            <a:fillRect/>
          </a:stretch>
        </p:blipFill>
        <p:spPr bwMode="auto">
          <a:xfrm>
            <a:off x="7398346" y="980728"/>
            <a:ext cx="948721" cy="9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79" descr="Lineboats"/>
          <p:cNvPicPr>
            <a:picLocks noChangeAspect="1" noChangeArrowheads="1"/>
          </p:cNvPicPr>
          <p:nvPr/>
        </p:nvPicPr>
        <p:blipFill>
          <a:blip r:embed="rId4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t="40160" r="12692" b="29668"/>
          <a:stretch>
            <a:fillRect/>
          </a:stretch>
        </p:blipFill>
        <p:spPr bwMode="auto">
          <a:xfrm>
            <a:off x="5796136" y="2204864"/>
            <a:ext cx="2217191" cy="54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63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0650"/>
            <a:ext cx="8229600" cy="764704"/>
          </a:xfrm>
        </p:spPr>
        <p:txBody>
          <a:bodyPr/>
          <a:lstStyle/>
          <a:p>
            <a:r>
              <a:rPr lang="en-ZA" dirty="0" smtClean="0"/>
              <a:t>JABBA-Select Formulation</a:t>
            </a:r>
            <a:endParaRPr lang="en-ZA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6344365"/>
              </p:ext>
            </p:extLst>
          </p:nvPr>
        </p:nvGraphicFramePr>
        <p:xfrm>
          <a:off x="325484" y="3790285"/>
          <a:ext cx="1368152" cy="417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24" name="Equation" r:id="rId3" imgW="787400" imgH="241300" progId="Equation.3">
                  <p:embed/>
                </p:oleObj>
              </mc:Choice>
              <mc:Fallback>
                <p:oleObj name="Equation" r:id="rId3" imgW="787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484" y="3790285"/>
                        <a:ext cx="1368152" cy="4171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3" name="TextBox 12"/>
          <p:cNvSpPr txBox="1"/>
          <p:nvPr/>
        </p:nvSpPr>
        <p:spPr>
          <a:xfrm>
            <a:off x="0" y="724054"/>
            <a:ext cx="1867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u="sng" dirty="0" smtClean="0"/>
              <a:t>Process equation </a:t>
            </a:r>
            <a:endParaRPr lang="en-ZA" b="1" u="sng" dirty="0"/>
          </a:p>
        </p:txBody>
      </p:sp>
      <p:sp>
        <p:nvSpPr>
          <p:cNvPr id="17" name="TextBox 16"/>
          <p:cNvSpPr txBox="1"/>
          <p:nvPr/>
        </p:nvSpPr>
        <p:spPr>
          <a:xfrm>
            <a:off x="86365" y="3098602"/>
            <a:ext cx="2203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ZA" b="1" dirty="0" smtClean="0"/>
          </a:p>
          <a:p>
            <a:r>
              <a:rPr lang="en-ZA" b="1" u="sng" dirty="0" smtClean="0"/>
              <a:t>Separating </a:t>
            </a:r>
            <a:r>
              <a:rPr lang="en-ZA" b="1" u="sng" dirty="0" smtClean="0"/>
              <a:t>SB and EB</a:t>
            </a:r>
            <a:endParaRPr lang="en-ZA" b="1" u="sng" dirty="0"/>
          </a:p>
        </p:txBody>
      </p:sp>
      <p:sp>
        <p:nvSpPr>
          <p:cNvPr id="18" name="TextBox 17"/>
          <p:cNvSpPr txBox="1"/>
          <p:nvPr/>
        </p:nvSpPr>
        <p:spPr>
          <a:xfrm>
            <a:off x="86365" y="5340640"/>
            <a:ext cx="22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u="sng" dirty="0" smtClean="0"/>
              <a:t>Observation Equation</a:t>
            </a:r>
            <a:endParaRPr lang="en-ZA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457965" y="1196752"/>
                <a:ext cx="4572000" cy="115910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/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ZA" i="1"/>
                          </m:ctrlPr>
                        </m:dPr>
                        <m:e>
                          <m:eqArr>
                            <m:eqArrPr>
                              <m:ctrlPr>
                                <a:rPr lang="en-ZA" i="1"/>
                              </m:ctrlPr>
                            </m:eqArrPr>
                            <m:e>
                              <m:r>
                                <a:rPr lang="en-US" i="1"/>
                                <m:t>𝜑</m:t>
                              </m:r>
                              <m:r>
                                <a:rPr lang="en-US" i="1"/>
                                <m:t> </m:t>
                              </m:r>
                              <m:sSup>
                                <m:sSupPr>
                                  <m:ctrlPr>
                                    <a:rPr lang="en-ZA" i="1"/>
                                  </m:ctrlPr>
                                </m:sSupPr>
                                <m:e>
                                  <m:r>
                                    <a:rPr lang="en-US" i="1"/>
                                    <m:t>𝑒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𝑦</m:t>
                                      </m:r>
                                    </m:sub>
                                  </m:sSub>
                                  <m:r>
                                    <a:rPr lang="en-US" i="1"/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ZA" i="1"/>
                                      </m:ctrlPr>
                                    </m:sSubSupPr>
                                    <m:e>
                                      <m:r>
                                        <a:rPr lang="en-US" i="1"/>
                                        <m:t>0.5</m:t>
                                      </m:r>
                                      <m:r>
                                        <a:rPr lang="en-US" i="1"/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𝜂</m:t>
                                      </m:r>
                                    </m:sub>
                                    <m:sup>
                                      <m:r>
                                        <a:rPr lang="en-US" i="1"/>
                                        <m:t>2</m:t>
                                      </m:r>
                                    </m:sup>
                                  </m:sSubSup>
                                </m:sup>
                              </m:sSup>
                            </m:e>
                            <m:e>
                              <m:d>
                                <m:dPr>
                                  <m:ctrlPr>
                                    <a:rPr lang="en-ZA" i="1"/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𝑦</m:t>
                                      </m:r>
                                      <m:r>
                                        <a:rPr lang="en-US" i="1"/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US" i="1"/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ZA" i="1"/>
                                      </m:ctrlPr>
                                    </m:fPr>
                                    <m:num>
                                      <m:nary>
                                        <m:naryPr>
                                          <m:chr m:val="∑"/>
                                          <m:limLoc m:val="undOvr"/>
                                          <m:supHide m:val="on"/>
                                          <m:ctrlPr>
                                            <a:rPr lang="en-ZA" i="1"/>
                                          </m:ctrlPr>
                                        </m:naryPr>
                                        <m:sub>
                                          <m:r>
                                            <a:rPr lang="en-US" i="1"/>
                                            <m:t>𝑠</m:t>
                                          </m:r>
                                        </m:sub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en-ZA" i="1"/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/>
                                                <m:t>𝛾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/>
                                                <m:t>𝑠</m:t>
                                              </m:r>
                                              <m:r>
                                                <a:rPr lang="en-US" i="1"/>
                                                <m:t>,</m:t>
                                              </m:r>
                                              <m:r>
                                                <a:rPr lang="en-US" i="1"/>
                                                <m:t>𝑦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ZA" i="1"/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/>
                                                <m:t>𝐻</m:t>
                                              </m:r>
                                            </m:e>
                                            <m:sub>
                                              <m:sSub>
                                                <m:sSubPr>
                                                  <m:ctrlPr>
                                                    <a:rPr lang="en-ZA" i="1"/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/>
                                                    <m:t>𝑀𝑆𝑌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/>
                                                    <m:t>𝑠</m:t>
                                                  </m:r>
                                                </m:sub>
                                              </m:sSub>
                                            </m:sub>
                                          </m:sSub>
                                        </m:e>
                                      </m:nary>
                                    </m:num>
                                    <m:den>
                                      <m:r>
                                        <a:rPr lang="en-US" i="1"/>
                                        <m:t>1−</m:t>
                                      </m:r>
                                      <m:sSup>
                                        <m:sSupPr>
                                          <m:ctrlPr>
                                            <a:rPr lang="en-ZA" i="1"/>
                                          </m:ctrlPr>
                                        </m:sSupPr>
                                        <m:e>
                                          <m:r>
                                            <a:rPr lang="en-US" i="1"/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i="1"/>
                                            <m:t>−1</m:t>
                                          </m:r>
                                        </m:sup>
                                      </m:sSup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𝑦</m:t>
                                      </m:r>
                                      <m:r>
                                        <a:rPr lang="en-US" i="1"/>
                                        <m:t>−1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ZA" i="1"/>
                                      </m:ctrlPr>
                                    </m:dPr>
                                    <m:e>
                                      <m:r>
                                        <a:rPr lang="en-US" i="1"/>
                                        <m:t>1−</m:t>
                                      </m:r>
                                      <m:sSubSup>
                                        <m:sSubSupPr>
                                          <m:ctrlPr>
                                            <a:rPr lang="en-ZA" i="1"/>
                                          </m:ctrlPr>
                                        </m:sSubSupPr>
                                        <m:e>
                                          <m:r>
                                            <a:rPr lang="en-US" i="1"/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𝑦</m:t>
                                          </m:r>
                                          <m:r>
                                            <a:rPr lang="en-US" i="1"/>
                                            <m:t>−1</m:t>
                                          </m:r>
                                        </m:sub>
                                        <m:sup>
                                          <m:r>
                                            <a:rPr lang="en-US" i="1"/>
                                            <m:t>𝑚</m:t>
                                          </m:r>
                                        </m:sup>
                                      </m:sSubSup>
                                    </m:e>
                                  </m:d>
                                  <m:r>
                                    <a:rPr lang="en-US" i="1"/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ZA" i="1"/>
                                      </m:ctrlPr>
                                    </m:fPr>
                                    <m:num>
                                      <m:nary>
                                        <m:naryPr>
                                          <m:chr m:val="∑"/>
                                          <m:limLoc m:val="subSup"/>
                                          <m:supHide m:val="on"/>
                                          <m:ctrlPr>
                                            <a:rPr lang="en-ZA" i="1"/>
                                          </m:ctrlPr>
                                        </m:naryPr>
                                        <m:sub>
                                          <m:r>
                                            <a:rPr lang="en-US" i="1"/>
                                            <m:t>𝑠</m:t>
                                          </m:r>
                                        </m:sub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en-ZA" i="1"/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/>
                                                <m:t>𝐶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/>
                                                <m:t>𝑠</m:t>
                                              </m:r>
                                              <m:r>
                                                <a:rPr lang="en-US" i="1"/>
                                                <m:t>,</m:t>
                                              </m:r>
                                              <m:r>
                                                <a:rPr lang="en-US" i="1"/>
                                                <m:t>𝑦</m:t>
                                              </m:r>
                                              <m:r>
                                                <a:rPr lang="en-US" i="1"/>
                                                <m:t>−1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ZA" i="1"/>
                                          </m:ctrlPr>
                                        </m:sSubPr>
                                        <m:e>
                                          <m:r>
                                            <a:rPr lang="en-US" i="1"/>
                                            <m:t>𝑆𝐵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  <m:sSup>
                                <m:sSupPr>
                                  <m:ctrlPr>
                                    <a:rPr lang="en-ZA" i="1"/>
                                  </m:ctrlPr>
                                </m:sSupPr>
                                <m:e>
                                  <m:r>
                                    <a:rPr lang="en-US" i="1"/>
                                    <m:t>𝑒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𝑦</m:t>
                                      </m:r>
                                    </m:sub>
                                  </m:sSub>
                                  <m:r>
                                    <a:rPr lang="en-US" i="1"/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ZA" i="1"/>
                                      </m:ctrlPr>
                                    </m:sSubSupPr>
                                    <m:e>
                                      <m:r>
                                        <a:rPr lang="en-US" i="1"/>
                                        <m:t>0.5</m:t>
                                      </m:r>
                                      <m:r>
                                        <a:rPr lang="en-US" i="1"/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𝜂</m:t>
                                      </m:r>
                                    </m:sub>
                                    <m:sup>
                                      <m:r>
                                        <a:rPr lang="en-US" i="1"/>
                                        <m:t>2</m:t>
                                      </m:r>
                                    </m:sup>
                                  </m:sSubSup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965" y="1196752"/>
                <a:ext cx="4572000" cy="1159100"/>
              </a:xfrm>
              <a:prstGeom prst="rect">
                <a:avLst/>
              </a:prstGeom>
              <a:blipFill rotWithShape="1">
                <a:blip r:embed="rId5"/>
                <a:stretch>
                  <a:fillRect r="-35467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1009560" y="1580670"/>
                <a:ext cx="456214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560" y="1580670"/>
                <a:ext cx="456214" cy="391261"/>
              </a:xfrm>
              <a:prstGeom prst="rect">
                <a:avLst/>
              </a:prstGeom>
              <a:blipFill rotWithShape="1"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268216" y="2527252"/>
                <a:ext cx="3872791" cy="4663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dirty="0" smtClean="0"/>
                  <a:t>where </a:t>
                </a:r>
                <a:r>
                  <a:rPr lang="en-ZA" i="1" dirty="0" smtClean="0"/>
                  <a:t>P = SB/SB</a:t>
                </a:r>
                <a:r>
                  <a:rPr lang="en-ZA" i="1" baseline="-25000" dirty="0" smtClean="0"/>
                  <a:t>0</a:t>
                </a:r>
                <a:r>
                  <a:rPr lang="en-ZA" baseline="-25000" dirty="0" smtClean="0"/>
                  <a:t> </a:t>
                </a:r>
                <a:r>
                  <a:rPr lang="en-ZA" dirty="0" smtClean="0"/>
                  <a:t>and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ZA" i="1"/>
                        </m:ctrlPr>
                      </m:fPr>
                      <m:num>
                        <m:sSub>
                          <m:sSubPr>
                            <m:ctrlPr>
                              <a:rPr lang="en-ZA" i="1"/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ZA" i="1"/>
                                </m:ctrlPr>
                              </m:sSubPr>
                              <m:e>
                                <m:r>
                                  <a:rPr lang="en-US" i="1"/>
                                  <m:t>𝛾</m:t>
                                </m:r>
                              </m:e>
                              <m:sub>
                                <m:r>
                                  <a:rPr lang="en-US" i="1"/>
                                  <m:t>𝑠</m:t>
                                </m:r>
                              </m:sub>
                            </m:sSub>
                            <m:r>
                              <a:rPr lang="en-US" i="1"/>
                              <m:t>=</m:t>
                            </m:r>
                            <m:r>
                              <a:rPr lang="en-US" i="1"/>
                              <m:t>𝐶</m:t>
                            </m:r>
                          </m:e>
                          <m:sub>
                            <m:r>
                              <a:rPr lang="en-US" i="1"/>
                              <m:t>𝑠</m:t>
                            </m:r>
                            <m:r>
                              <a:rPr lang="en-US" i="1"/>
                              <m:t>,</m:t>
                            </m:r>
                            <m:r>
                              <a:rPr lang="en-US" i="1"/>
                              <m:t>𝑦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ZA" i="1"/>
                            </m:ctrlPr>
                          </m:naryPr>
                          <m:sub>
                            <m:r>
                              <a:rPr lang="en-US" i="1"/>
                              <m:t>𝑠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ZA" i="1"/>
                                </m:ctrlPr>
                              </m:sSubPr>
                              <m:e>
                                <m:r>
                                  <a:rPr lang="en-US" i="1"/>
                                  <m:t>𝐶</m:t>
                                </m:r>
                              </m:e>
                              <m:sub>
                                <m:r>
                                  <a:rPr lang="en-US" i="1"/>
                                  <m:t>𝑠</m:t>
                                </m:r>
                                <m:r>
                                  <a:rPr lang="en-US" i="1"/>
                                  <m:t>,</m:t>
                                </m:r>
                                <m:r>
                                  <a:rPr lang="en-US" i="1"/>
                                  <m:t>𝑦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ZA" i="1" baseline="-25000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216" y="2527252"/>
                <a:ext cx="3872791" cy="466346"/>
              </a:xfrm>
              <a:prstGeom prst="rect">
                <a:avLst/>
              </a:prstGeom>
              <a:blipFill rotWithShape="1">
                <a:blip r:embed="rId7"/>
                <a:stretch>
                  <a:fillRect l="-1417" t="-94737" r="-7244" b="-128947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205078" y="4521760"/>
                <a:ext cx="6678488" cy="8188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/>
                          </m:ctrlPr>
                        </m:sSubPr>
                        <m:e>
                          <m:r>
                            <m:rPr>
                              <m:lit/>
                              <m:nor/>
                            </m:rPr>
                            <a:rPr lang="en-US" i="1"/>
                            <m:t>EB</m:t>
                          </m:r>
                        </m:e>
                        <m:sub>
                          <m:r>
                            <a:rPr lang="en-US" i="1"/>
                            <m:t>𝑠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𝑦</m:t>
                          </m:r>
                        </m:sub>
                      </m:sSub>
                      <m:r>
                        <a:rPr lang="en-US" i="1"/>
                        <m:t>=</m:t>
                      </m:r>
                      <m:sSub>
                        <m:sSubPr>
                          <m:ctrlPr>
                            <a:rPr lang="en-ZA" i="1"/>
                          </m:ctrlPr>
                        </m:sSubPr>
                        <m:e>
                          <m:r>
                            <m:rPr>
                              <m:lit/>
                              <m:nor/>
                            </m:rPr>
                            <a:rPr lang="en-US" i="1"/>
                            <m:t>SB</m:t>
                          </m:r>
                        </m:e>
                        <m:sub>
                          <m:r>
                            <a:rPr lang="en-US" i="1"/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ZA" i="1"/>
                          </m:ctrlPr>
                        </m:dPr>
                        <m:e>
                          <m:sSub>
                            <m:sSubPr>
                              <m:ctrlPr>
                                <a:rPr lang="en-ZA" i="1"/>
                              </m:ctrlPr>
                            </m:sSubPr>
                            <m:e>
                              <m:acc>
                                <m:accPr>
                                  <m:chr m:val="^"/>
                                  <m:ctrlPr>
                                    <a:rPr lang="en-ZA" i="1"/>
                                  </m:ctrlPr>
                                </m:accPr>
                                <m:e>
                                  <m:r>
                                    <a:rPr lang="en-US" i="1"/>
                                    <m:t>𝜐</m:t>
                                  </m:r>
                                </m:e>
                              </m:acc>
                            </m:e>
                            <m:sub>
                              <m:sSub>
                                <m:sSubPr>
                                  <m:ctrlPr>
                                    <a:rPr lang="en-ZA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1</m:t>
                                  </m:r>
                                </m:e>
                                <m:sub>
                                  <m:r>
                                    <a:rPr lang="en-US" i="1"/>
                                    <m:t>𝑠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/>
                            <m:t>+(</m:t>
                          </m:r>
                          <m:sSub>
                            <m:sSubPr>
                              <m:ctrlPr>
                                <a:rPr lang="en-ZA" i="1"/>
                              </m:ctrlPr>
                            </m:sSubPr>
                            <m:e>
                              <m:acc>
                                <m:accPr>
                                  <m:chr m:val="^"/>
                                  <m:ctrlPr>
                                    <a:rPr lang="en-ZA" i="1"/>
                                  </m:ctrlPr>
                                </m:accPr>
                                <m:e>
                                  <m:r>
                                    <a:rPr lang="en-US" i="1"/>
                                    <m:t>𝜐</m:t>
                                  </m:r>
                                </m:e>
                              </m:acc>
                            </m:e>
                            <m:sub>
                              <m:sSub>
                                <m:sSubPr>
                                  <m:ctrlPr>
                                    <a:rPr lang="en-ZA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2</m:t>
                                  </m:r>
                                </m:e>
                                <m:sub>
                                  <m:r>
                                    <a:rPr lang="en-US" i="1"/>
                                    <m:t>𝑠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/>
                            <m:t>−</m:t>
                          </m:r>
                          <m:sSub>
                            <m:sSubPr>
                              <m:ctrlPr>
                                <a:rPr lang="en-ZA" i="1"/>
                              </m:ctrlPr>
                            </m:sSubPr>
                            <m:e>
                              <m:acc>
                                <m:accPr>
                                  <m:chr m:val="^"/>
                                  <m:ctrlPr>
                                    <a:rPr lang="en-ZA" i="1"/>
                                  </m:ctrlPr>
                                </m:accPr>
                                <m:e>
                                  <m:r>
                                    <a:rPr lang="en-US" i="1"/>
                                    <m:t>𝜐</m:t>
                                  </m:r>
                                </m:e>
                              </m:acc>
                            </m:e>
                            <m:sub>
                              <m:sSub>
                                <m:sSubPr>
                                  <m:ctrlPr>
                                    <a:rPr lang="en-ZA" i="1"/>
                                  </m:ctrlPr>
                                </m:sSubPr>
                                <m:e>
                                  <m:r>
                                    <a:rPr lang="en-US" i="1"/>
                                    <m:t>1</m:t>
                                  </m:r>
                                </m:e>
                                <m:sub>
                                  <m:r>
                                    <a:rPr lang="en-US" i="1"/>
                                    <m:t>𝑠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/>
                            <m:t>)</m:t>
                          </m:r>
                          <m:f>
                            <m:fPr>
                              <m:ctrlPr>
                                <a:rPr lang="en-ZA" i="1"/>
                              </m:ctrlPr>
                            </m:fPr>
                            <m:num>
                              <m:r>
                                <a:rPr lang="en-US" i="1"/>
                                <m:t>1−</m:t>
                              </m:r>
                              <m:sSup>
                                <m:sSupPr>
                                  <m:ctrlPr>
                                    <a:rPr lang="en-ZA" i="1"/>
                                  </m:ctrlPr>
                                </m:sSupPr>
                                <m:e>
                                  <m:r>
                                    <a:rPr lang="en-US" i="1"/>
                                    <m:t>𝑒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^"/>
                                          <m:ctrlPr>
                                            <a:rPr lang="en-ZA" i="1"/>
                                          </m:ctrlPr>
                                        </m:acc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ZA" i="1"/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i="1"/>
                                                <m:t>𝜐</m:t>
                                              </m:r>
                                            </m:e>
                                          </m:acc>
                                        </m:e>
                                      </m:acc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ZA" i="1"/>
                                          </m:ctrlPr>
                                        </m:sSubPr>
                                        <m:e>
                                          <m:r>
                                            <a:rPr lang="en-US" i="1"/>
                                            <m:t>3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𝑠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/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/>
                                        <m:t>𝑦</m:t>
                                      </m:r>
                                    </m:sub>
                                  </m:sSub>
                                  <m:r>
                                    <a:rPr lang="en-US" i="1"/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𝑃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ZA" i="1"/>
                                          </m:ctrlPr>
                                        </m:sSubPr>
                                        <m:e>
                                          <m:r>
                                            <a:rPr lang="en-US" i="1"/>
                                            <m:t>1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𝑠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/>
                                    <m:t>)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/>
                                <m:t>1−</m:t>
                              </m:r>
                              <m:sSup>
                                <m:sSupPr>
                                  <m:ctrlPr>
                                    <a:rPr lang="en-ZA" i="1"/>
                                  </m:ctrlPr>
                                </m:sSupPr>
                                <m:e>
                                  <m:r>
                                    <a:rPr lang="en-US" i="1"/>
                                    <m:t>𝑒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^"/>
                                          <m:ctrlPr>
                                            <a:rPr lang="en-ZA" i="1"/>
                                          </m:ctrlPr>
                                        </m:acc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ZA" i="1"/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i="1"/>
                                                <m:t>𝜐</m:t>
                                              </m:r>
                                            </m:e>
                                          </m:acc>
                                        </m:e>
                                      </m:acc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ZA" i="1"/>
                                          </m:ctrlPr>
                                        </m:sSubPr>
                                        <m:e>
                                          <m:r>
                                            <a:rPr lang="en-US" i="1"/>
                                            <m:t>3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𝑠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/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𝑃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ZA" i="1"/>
                                          </m:ctrlPr>
                                        </m:sSubPr>
                                        <m:e>
                                          <m:r>
                                            <a:rPr lang="en-US" i="1"/>
                                            <m:t>2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𝑠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/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US" i="1"/>
                                        <m:t>𝑃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ZA" i="1"/>
                                          </m:ctrlPr>
                                        </m:sSubPr>
                                        <m:e>
                                          <m:r>
                                            <a:rPr lang="en-US" i="1"/>
                                            <m:t>1</m:t>
                                          </m:r>
                                        </m:e>
                                        <m:sub>
                                          <m:r>
                                            <a:rPr lang="en-US" i="1"/>
                                            <m:t>𝑠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/>
                                    <m:t>)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78" y="4521760"/>
                <a:ext cx="6678488" cy="81887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233678" y="6021288"/>
                <a:ext cx="3771482" cy="4552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 smtClean="0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/>
                            <m:t>ln</m:t>
                          </m:r>
                          <m:r>
                            <a:rPr lang="en-US" i="1"/>
                            <m:t>(</m:t>
                          </m:r>
                          <m:r>
                            <a:rPr lang="en-US" i="1"/>
                            <m:t>𝐼</m:t>
                          </m:r>
                        </m:e>
                        <m:sub>
                          <m:r>
                            <a:rPr lang="en-US" i="1"/>
                            <m:t>𝑓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𝑠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𝑦</m:t>
                          </m:r>
                        </m:sub>
                      </m:sSub>
                      <m:r>
                        <a:rPr lang="en-US" i="1"/>
                        <m:t>)~</m:t>
                      </m:r>
                      <m:r>
                        <a:rPr lang="en-US" i="1"/>
                        <m:t>𝑁𝑜𝑟𝑚𝑎𝑙</m:t>
                      </m:r>
                      <m:d>
                        <m:dPr>
                          <m:ctrlPr>
                            <a:rPr lang="en-ZA" i="1"/>
                          </m:ctrlPr>
                        </m:dPr>
                        <m:e>
                          <m:sSub>
                            <m:sSubPr>
                              <m:ctrlPr>
                                <a:rPr lang="en-ZA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ln</m:t>
                              </m:r>
                              <m:r>
                                <a:rPr lang="en-US" i="1"/>
                                <m:t>(</m:t>
                              </m:r>
                              <m:r>
                                <a:rPr lang="en-US" i="1"/>
                                <m:t>𝑞</m:t>
                              </m:r>
                            </m:e>
                            <m:sub>
                              <m:r>
                                <a:rPr lang="en-US" i="1"/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ZA" i="1"/>
                              </m:ctrlPr>
                            </m:sSubPr>
                            <m:e>
                              <m:r>
                                <m:rPr>
                                  <m:lit/>
                                  <m:nor/>
                                </m:rPr>
                                <a:rPr lang="en-US"/>
                                <m:t>EB</m:t>
                              </m:r>
                            </m:e>
                            <m:sub>
                              <m:r>
                                <a:rPr lang="en-US" i="1"/>
                                <m:t>𝑠</m:t>
                              </m:r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n-US" i="1"/>
                        <m:t>,</m:t>
                      </m:r>
                      <m:sSubSup>
                        <m:sSubSupPr>
                          <m:ctrlPr>
                            <a:rPr lang="en-ZA" i="1"/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/>
                            <m:t>σ</m:t>
                          </m:r>
                        </m:e>
                        <m:sub>
                          <m:sSub>
                            <m:sSubPr>
                              <m:ctrlPr>
                                <a:rPr lang="en-ZA" i="1"/>
                              </m:ctrlPr>
                            </m:sSubPr>
                            <m:e>
                              <m:r>
                                <a:rPr lang="en-US" i="1"/>
                                <m:t>𝜀</m:t>
                              </m:r>
                            </m:e>
                            <m:sub>
                              <m:r>
                                <a:rPr lang="en-ZA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/>
                                <m:t>𝑦</m:t>
                              </m:r>
                            </m:sub>
                          </m:sSub>
                        </m:sub>
                        <m:sup>
                          <m:r>
                            <a:rPr lang="en-US" i="1"/>
                            <m:t>2</m:t>
                          </m:r>
                        </m:sup>
                      </m:sSubSup>
                      <m:r>
                        <a:rPr lang="en-US" i="1"/>
                        <m:t>)</m:t>
                      </m:r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78" y="6021288"/>
                <a:ext cx="3771482" cy="455253"/>
              </a:xfrm>
              <a:prstGeom prst="rect">
                <a:avLst/>
              </a:prstGeom>
              <a:blipFill rotWithShape="1">
                <a:blip r:embed="rId9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 flipH="1" flipV="1">
            <a:off x="7092280" y="2132856"/>
            <a:ext cx="288032" cy="3943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520066" y="2527252"/>
            <a:ext cx="14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Process error</a:t>
            </a:r>
            <a:endParaRPr lang="en-ZA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2555776" y="2969078"/>
            <a:ext cx="432048" cy="3943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2771800" y="3421767"/>
                <a:ext cx="2728055" cy="394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ZA" dirty="0" smtClean="0"/>
                  <a:t>Weighting factor for </a:t>
                </a:r>
                <a:r>
                  <a:rPr lang="en-ZA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sub>
                    </m:sSub>
                  </m:oMath>
                </a14:m>
                <a:endParaRPr lang="en-ZA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421767"/>
                <a:ext cx="2728055" cy="394532"/>
              </a:xfrm>
              <a:prstGeom prst="rect">
                <a:avLst/>
              </a:prstGeom>
              <a:blipFill rotWithShape="1">
                <a:blip r:embed="rId10"/>
                <a:stretch>
                  <a:fillRect l="-2013" t="-6154" b="-18462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3338920" y="6021288"/>
            <a:ext cx="585008" cy="45525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4005160" y="6248914"/>
            <a:ext cx="42282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515991" y="6058588"/>
            <a:ext cx="2004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Subscript corrected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3854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ZA" dirty="0" smtClean="0"/>
              <a:t>Observation Variance</a:t>
            </a:r>
            <a:endParaRPr lang="en-Z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289404" y="1484784"/>
                <a:ext cx="4874884" cy="667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ZA" sz="2800" i="1" smtClean="0"/>
                          </m:ctrlPr>
                        </m:sSubSupPr>
                        <m:e>
                          <m:r>
                            <a:rPr lang="en-ZA" sz="2800" i="1"/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ZA" sz="2800" i="1"/>
                              </m:ctrlPr>
                            </m:sSubPr>
                            <m:e>
                              <m:r>
                                <a:rPr lang="en-ZA" sz="2800" i="1"/>
                                <m:t>𝜀</m:t>
                              </m:r>
                            </m:e>
                            <m:sub>
                              <m:r>
                                <a:rPr lang="en-ZA" sz="2800" i="1"/>
                                <m:t>𝑖</m:t>
                              </m:r>
                              <m:r>
                                <a:rPr lang="en-ZA" sz="2800" i="1"/>
                                <m:t>,</m:t>
                              </m:r>
                              <m:r>
                                <a:rPr lang="en-ZA" sz="2800" i="1"/>
                                <m:t>𝑦</m:t>
                              </m:r>
                            </m:sub>
                          </m:sSub>
                        </m:sub>
                        <m:sup>
                          <m:r>
                            <a:rPr lang="en-ZA" sz="2800" i="1"/>
                            <m:t>2</m:t>
                          </m:r>
                        </m:sup>
                      </m:sSubSup>
                      <m:r>
                        <a:rPr lang="en-ZA" sz="2800" i="1"/>
                        <m:t>=</m:t>
                      </m:r>
                      <m:sSubSup>
                        <m:sSubSupPr>
                          <m:ctrlPr>
                            <a:rPr lang="en-ZA" sz="2800" i="1"/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en-ZA" sz="2800" i="1"/>
                              </m:ctrlPr>
                            </m:accPr>
                            <m:e>
                              <m:r>
                                <a:rPr lang="en-ZA" sz="2800" i="1"/>
                                <m:t>𝜎</m:t>
                              </m:r>
                            </m:e>
                          </m:acc>
                        </m:e>
                        <m:sub>
                          <m:sSub>
                            <m:sSubPr>
                              <m:ctrlPr>
                                <a:rPr lang="en-ZA" sz="2800" i="1"/>
                              </m:ctrlPr>
                            </m:sSubPr>
                            <m:e>
                              <m:r>
                                <a:rPr lang="en-ZA" sz="2800" i="1"/>
                                <m:t>𝑆𝐸</m:t>
                              </m:r>
                            </m:e>
                            <m:sub>
                              <m:r>
                                <a:rPr lang="en-ZA" sz="2800" i="1"/>
                                <m:t>𝑖</m:t>
                              </m:r>
                              <m:r>
                                <a:rPr lang="en-ZA" sz="2800" i="1"/>
                                <m:t>,</m:t>
                              </m:r>
                              <m:r>
                                <a:rPr lang="en-ZA" sz="2800" i="1"/>
                                <m:t>𝑦</m:t>
                              </m:r>
                            </m:sub>
                          </m:sSub>
                        </m:sub>
                        <m:sup>
                          <m:r>
                            <a:rPr lang="en-ZA" sz="2800" i="1"/>
                            <m:t>2</m:t>
                          </m:r>
                        </m:sup>
                      </m:sSubSup>
                      <m:r>
                        <a:rPr lang="en-ZA" sz="2800" i="1"/>
                        <m:t>+</m:t>
                      </m:r>
                      <m:sSubSup>
                        <m:sSubSupPr>
                          <m:ctrlPr>
                            <a:rPr lang="en-ZA" sz="2800" i="1"/>
                          </m:ctrlPr>
                        </m:sSubSupPr>
                        <m:e>
                          <m:r>
                            <a:rPr lang="en-ZA" sz="2800" i="1"/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ZA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ZA" sz="2800" b="0" i="1" smtClean="0">
                                  <a:latin typeface="Cambria Math"/>
                                </a:rPr>
                                <m:t>𝑒𝑠𝑡</m:t>
                              </m:r>
                            </m:e>
                            <m:sub>
                              <m:r>
                                <a:rPr lang="en-ZA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r>
                            <a:rPr lang="en-ZA" sz="2800" i="1"/>
                            <m:t>2</m:t>
                          </m:r>
                        </m:sup>
                      </m:sSubSup>
                      <m:r>
                        <a:rPr lang="en-ZA" sz="2800" i="1"/>
                        <m:t>+</m:t>
                      </m:r>
                      <m:sSubSup>
                        <m:sSubSupPr>
                          <m:ctrlPr>
                            <a:rPr lang="en-ZA" sz="2800" i="1"/>
                          </m:ctrlPr>
                        </m:sSubSupPr>
                        <m:e>
                          <m:r>
                            <a:rPr lang="en-ZA" sz="2800" i="1"/>
                            <m:t>𝜎</m:t>
                          </m:r>
                        </m:e>
                        <m:sub>
                          <m:r>
                            <a:rPr lang="en-ZA" sz="2800" i="1"/>
                            <m:t>𝑓𝑖𝑥</m:t>
                          </m:r>
                        </m:sub>
                        <m:sup>
                          <m:r>
                            <a:rPr lang="en-ZA" sz="2800" i="1"/>
                            <m:t>2</m:t>
                          </m:r>
                        </m:sup>
                      </m:sSubSup>
                    </m:oMath>
                  </m:oMathPara>
                </a14:m>
                <a:endParaRPr lang="en-ZA" sz="28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404" y="1484784"/>
                <a:ext cx="4874884" cy="66742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2267744" y="2152212"/>
            <a:ext cx="288032" cy="45837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465" y="2604094"/>
            <a:ext cx="2644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Total observation variance</a:t>
            </a:r>
            <a:endParaRPr lang="en-ZA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812613" y="2085356"/>
            <a:ext cx="1" cy="8501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51523" y="2992369"/>
            <a:ext cx="2461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Square standard errors of the year effect (Standardization model)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5364089" y="2152211"/>
            <a:ext cx="180018" cy="17088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13481" y="3936049"/>
            <a:ext cx="2342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Estimable (additional ) </a:t>
            </a:r>
          </a:p>
          <a:p>
            <a:r>
              <a:rPr lang="en-ZA" dirty="0" smtClean="0"/>
              <a:t>observation variance</a:t>
            </a:r>
            <a:endParaRPr lang="en-ZA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6676412" y="2081088"/>
            <a:ext cx="631892" cy="7076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36829" y="2809706"/>
            <a:ext cx="2140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Fixed (additional ) </a:t>
            </a:r>
          </a:p>
          <a:p>
            <a:r>
              <a:rPr lang="en-ZA" dirty="0" smtClean="0"/>
              <a:t>observation variance</a:t>
            </a:r>
            <a:endParaRPr lang="en-ZA" dirty="0"/>
          </a:p>
        </p:txBody>
      </p:sp>
      <p:sp>
        <p:nvSpPr>
          <p:cNvPr id="23" name="TextBox 22"/>
          <p:cNvSpPr txBox="1"/>
          <p:nvPr/>
        </p:nvSpPr>
        <p:spPr>
          <a:xfrm>
            <a:off x="428465" y="5354040"/>
            <a:ext cx="76990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/>
              <a:t>All variance components can be switched on/off in any combination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/>
              <a:t>Provides additional option data weighting options (see Francis 2011)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60121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629" y="0"/>
            <a:ext cx="8229600" cy="778098"/>
          </a:xfrm>
        </p:spPr>
        <p:txBody>
          <a:bodyPr>
            <a:noAutofit/>
          </a:bodyPr>
          <a:lstStyle/>
          <a:p>
            <a:r>
              <a:rPr lang="en-ZA" sz="3200" dirty="0" smtClean="0"/>
              <a:t>Summary of Results: </a:t>
            </a:r>
            <a:br>
              <a:rPr lang="en-ZA" sz="3200" dirty="0" smtClean="0"/>
            </a:br>
            <a:r>
              <a:rPr lang="en-ZA" sz="3200" dirty="0" smtClean="0"/>
              <a:t>Silver </a:t>
            </a:r>
            <a:r>
              <a:rPr lang="en-ZA" sz="3200" dirty="0" err="1" smtClean="0"/>
              <a:t>kob</a:t>
            </a:r>
            <a:r>
              <a:rPr lang="en-ZA" sz="3200" dirty="0" smtClean="0"/>
              <a:t> (</a:t>
            </a:r>
            <a:r>
              <a:rPr lang="en-US" sz="3200" i="1" dirty="0" err="1"/>
              <a:t>Argyrosomus</a:t>
            </a:r>
            <a:r>
              <a:rPr lang="en-US" sz="3200" i="1" dirty="0"/>
              <a:t> </a:t>
            </a:r>
            <a:r>
              <a:rPr lang="en-US" sz="3200" i="1" dirty="0" err="1" smtClean="0"/>
              <a:t>inodorus</a:t>
            </a:r>
            <a:r>
              <a:rPr lang="en-US" sz="3200" dirty="0" smtClean="0"/>
              <a:t>)</a:t>
            </a:r>
            <a:endParaRPr lang="en-ZA" sz="3200" dirty="0"/>
          </a:p>
        </p:txBody>
      </p:sp>
      <p:pic>
        <p:nvPicPr>
          <p:cNvPr id="276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63" y="1018921"/>
            <a:ext cx="4535937" cy="583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6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554"/>
            <a:ext cx="8229600" cy="62424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MCMC Diagnostics</a:t>
            </a:r>
            <a:endParaRPr lang="en-ZA" dirty="0"/>
          </a:p>
        </p:txBody>
      </p:sp>
      <p:pic>
        <p:nvPicPr>
          <p:cNvPr id="277506" name="Picture 2" descr="C:\Work\Research\StockAssessmentIWS2018\KOB\MS_JS\Output\MCMC_KOB.S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4" y="1679833"/>
            <a:ext cx="4625869" cy="433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836712"/>
            <a:ext cx="6938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Iterations: 55000, Burn-in: 5000, Thinning: every  5</a:t>
            </a:r>
            <a:r>
              <a:rPr lang="en-ZA" baseline="30000" dirty="0" smtClean="0"/>
              <a:t>th</a:t>
            </a:r>
            <a:r>
              <a:rPr lang="en-ZA" dirty="0" smtClean="0"/>
              <a:t>, Chains: 1, Saved: 1</a:t>
            </a:r>
          </a:p>
          <a:p>
            <a:r>
              <a:rPr lang="en-ZA" dirty="0" smtClean="0"/>
              <a:t>Run time: 1 min 41 sec 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035221"/>
              </p:ext>
            </p:extLst>
          </p:nvPr>
        </p:nvGraphicFramePr>
        <p:xfrm>
          <a:off x="4932040" y="2204864"/>
          <a:ext cx="4089400" cy="228600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73100"/>
                <a:gridCol w="977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ZA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Geweke.p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Heidelberger.p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SB0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26909.68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16874.32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60888.45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Hmsy.1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Hmsy.2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Hmsy.3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sigma2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tau2.1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tau2.2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4048" y="1822324"/>
            <a:ext cx="3783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u="sng" dirty="0" smtClean="0"/>
              <a:t>Parameter estimates + Converge Stats </a:t>
            </a:r>
            <a:endParaRPr lang="en-ZA" u="sng" dirty="0"/>
          </a:p>
        </p:txBody>
      </p:sp>
    </p:spTree>
    <p:extLst>
      <p:ext uri="{BB962C8B-B14F-4D97-AF65-F5344CB8AC3E}">
        <p14:creationId xmlns:p14="http://schemas.microsoft.com/office/powerpoint/2010/main" val="115175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117" y="-96718"/>
            <a:ext cx="8229600" cy="548680"/>
          </a:xfrm>
        </p:spPr>
        <p:txBody>
          <a:bodyPr>
            <a:noAutofit/>
          </a:bodyPr>
          <a:lstStyle/>
          <a:p>
            <a:r>
              <a:rPr lang="en-ZA" sz="3200" dirty="0" smtClean="0"/>
              <a:t>Goodness of Fit</a:t>
            </a:r>
            <a:endParaRPr lang="en-ZA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987941"/>
              </p:ext>
            </p:extLst>
          </p:nvPr>
        </p:nvGraphicFramePr>
        <p:xfrm>
          <a:off x="6593488" y="170368"/>
          <a:ext cx="1800200" cy="1986915"/>
        </p:xfrm>
        <a:graphic>
          <a:graphicData uri="http://schemas.openxmlformats.org/drawingml/2006/table">
            <a:tbl>
              <a:tblPr/>
              <a:tblGrid>
                <a:gridCol w="1011070"/>
                <a:gridCol w="789130"/>
              </a:tblGrid>
              <a:tr h="273833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Statistic</a:t>
                      </a:r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833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833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833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833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SDNR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833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RMSE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833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78529" name="Picture 1" descr="C:\Work\Research\StockAssessmentIWS2018\KOB\MS_JS\Output\StandardizedResids_KOB_M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3638718"/>
            <a:ext cx="4580963" cy="320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8530" name="Picture 2" descr="C:\Work\Research\StockAssessmentIWS2018\KOB\MS_JS\Output\Residuals_KOB_M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451962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959787" y="4422009"/>
                <a:ext cx="4035015" cy="7825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i="1"/>
                        <m:t>𝑆𝑡</m:t>
                      </m:r>
                      <m:r>
                        <a:rPr lang="en-ZA" i="1"/>
                        <m:t>. </m:t>
                      </m:r>
                      <m:r>
                        <a:rPr lang="en-ZA" i="1"/>
                        <m:t>𝑅𝑒𝑠</m:t>
                      </m:r>
                      <m:r>
                        <a:rPr lang="en-ZA" i="1"/>
                        <m:t>.= </m:t>
                      </m:r>
                      <m:f>
                        <m:fPr>
                          <m:ctrlPr>
                            <a:rPr lang="en-ZA" i="1"/>
                          </m:ctrlPr>
                        </m:fPr>
                        <m:num>
                          <m:func>
                            <m:funcPr>
                              <m:ctrlPr>
                                <a:rPr lang="en-ZA" i="1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ZA"/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ZA" i="1"/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r>
                                        <a:rPr lang="en-ZA" i="1"/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ZA" i="1"/>
                                        <m:t>𝑖</m:t>
                                      </m:r>
                                      <m:r>
                                        <a:rPr lang="en-ZA" i="1"/>
                                        <m:t>,</m:t>
                                      </m:r>
                                      <m:r>
                                        <a:rPr lang="en-ZA" i="1"/>
                                        <m:t>𝑦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ZA" i="1"/>
                            <m:t>−</m:t>
                          </m:r>
                          <m:func>
                            <m:funcPr>
                              <m:ctrlPr>
                                <a:rPr lang="en-ZA" i="1"/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ZA"/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ZA" i="1"/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ZA" i="1"/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ZA" i="1"/>
                                          </m:ctrlPr>
                                        </m:accPr>
                                        <m:e>
                                          <m:r>
                                            <a:rPr lang="en-ZA" i="1"/>
                                            <m:t>𝐼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ZA" i="1"/>
                                        <m:t>𝑖</m:t>
                                      </m:r>
                                      <m:r>
                                        <a:rPr lang="en-ZA" i="1"/>
                                        <m:t>,</m:t>
                                      </m:r>
                                      <m:r>
                                        <a:rPr lang="en-ZA" i="1"/>
                                        <m:t>𝑦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num>
                        <m:den>
                          <m:sSubSup>
                            <m:sSubSupPr>
                              <m:ctrlPr>
                                <a:rPr lang="en-ZA" i="1"/>
                              </m:ctrlPr>
                            </m:sSubSupPr>
                            <m:e>
                              <m:r>
                                <a:rPr lang="en-ZA" i="1"/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ZA" i="1"/>
                                  </m:ctrlPr>
                                </m:sSubPr>
                                <m:e>
                                  <m:r>
                                    <a:rPr lang="en-ZA" i="1"/>
                                    <m:t>𝜀</m:t>
                                  </m:r>
                                </m:e>
                                <m:sub>
                                  <m:r>
                                    <a:rPr lang="en-ZA" i="1"/>
                                    <m:t>𝑖</m:t>
                                  </m:r>
                                  <m:r>
                                    <a:rPr lang="en-ZA" i="1"/>
                                    <m:t>,</m:t>
                                  </m:r>
                                  <m:r>
                                    <a:rPr lang="en-ZA" i="1"/>
                                    <m:t>𝑦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ZA" i="1"/>
                                <m:t>2</m:t>
                              </m:r>
                            </m:sup>
                          </m:sSubSup>
                        </m:den>
                      </m:f>
                      <m:sSubSup>
                        <m:sSubSupPr>
                          <m:ctrlPr>
                            <a:rPr lang="en-ZA" i="1"/>
                          </m:ctrlPr>
                        </m:sSubSupPr>
                        <m:e>
                          <m:r>
                            <a:rPr lang="en-ZA" i="1"/>
                            <m:t>+0.5</m:t>
                          </m:r>
                          <m:r>
                            <a:rPr lang="en-ZA" i="1"/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ZA" i="1"/>
                              </m:ctrlPr>
                            </m:sSubPr>
                            <m:e>
                              <m:r>
                                <a:rPr lang="en-ZA" i="1"/>
                                <m:t>𝜀</m:t>
                              </m:r>
                            </m:e>
                            <m:sub>
                              <m:r>
                                <a:rPr lang="en-ZA" i="1"/>
                                <m:t>𝑖</m:t>
                              </m:r>
                              <m:r>
                                <a:rPr lang="en-ZA" i="1"/>
                                <m:t>,</m:t>
                              </m:r>
                              <m:r>
                                <a:rPr lang="en-ZA" i="1"/>
                                <m:t>𝑦</m:t>
                              </m:r>
                            </m:sub>
                          </m:sSub>
                        </m:sub>
                        <m:sup>
                          <m:r>
                            <a:rPr lang="en-ZA" i="1"/>
                            <m:t>2</m:t>
                          </m:r>
                        </m:sup>
                      </m:sSubSup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7" y="4422009"/>
                <a:ext cx="4035015" cy="7825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003293" y="2465278"/>
                <a:ext cx="3402918" cy="4144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i="1"/>
                        <m:t>𝑅𝑒𝑠𝑖𝑑𝑢𝑎𝑙𝑠</m:t>
                      </m:r>
                      <m:r>
                        <a:rPr lang="en-ZA" i="1"/>
                        <m:t>=</m:t>
                      </m:r>
                      <m:func>
                        <m:funcPr>
                          <m:ctrlPr>
                            <a:rPr lang="en-ZA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ZA"/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ZA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ZA" i="1"/>
                                  </m:ctrlPr>
                                </m:sSubPr>
                                <m:e>
                                  <m:r>
                                    <a:rPr lang="en-ZA" i="1"/>
                                    <m:t>𝐼</m:t>
                                  </m:r>
                                </m:e>
                                <m:sub>
                                  <m:r>
                                    <a:rPr lang="en-ZA" i="1"/>
                                    <m:t>𝑖</m:t>
                                  </m:r>
                                  <m:r>
                                    <a:rPr lang="en-ZA" i="1"/>
                                    <m:t>,</m:t>
                                  </m:r>
                                  <m:r>
                                    <a:rPr lang="en-ZA" i="1"/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ZA" i="1"/>
                        <m:t>−</m:t>
                      </m:r>
                      <m:func>
                        <m:funcPr>
                          <m:ctrlPr>
                            <a:rPr lang="en-ZA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ZA"/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ZA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ZA" i="1"/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ZA" i="1"/>
                                      </m:ctrlPr>
                                    </m:accPr>
                                    <m:e>
                                      <m:r>
                                        <a:rPr lang="en-ZA" i="1"/>
                                        <m:t>𝐼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ZA" i="1"/>
                                    <m:t>𝑖</m:t>
                                  </m:r>
                                  <m:r>
                                    <a:rPr lang="en-ZA" i="1"/>
                                    <m:t>,</m:t>
                                  </m:r>
                                  <m:r>
                                    <a:rPr lang="en-ZA" i="1"/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293" y="2465278"/>
                <a:ext cx="3402918" cy="414472"/>
              </a:xfrm>
              <a:prstGeom prst="rect">
                <a:avLst/>
              </a:prstGeom>
              <a:blipFill rotWithShape="1">
                <a:blip r:embed="rId5"/>
                <a:stretch>
                  <a:fillRect t="-4412" b="-5882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132594" y="2912656"/>
                <a:ext cx="3489930" cy="7895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i="1"/>
                        <m:t>𝑅𝑀𝑆𝐸</m:t>
                      </m:r>
                      <m:r>
                        <a:rPr lang="en-ZA" i="1"/>
                        <m:t>(%)=100×</m:t>
                      </m:r>
                      <m:f>
                        <m:fPr>
                          <m:ctrlPr>
                            <a:rPr lang="en-ZA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ZA" i="1"/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ZA" i="1"/>
                                  </m:ctrlPr>
                                </m:sSupPr>
                                <m:e>
                                  <m:r>
                                    <a:rPr lang="en-ZA" i="1"/>
                                    <m:t>𝑅𝑒𝑠𝑖𝑑𝑢𝑎𝑙𝑠</m:t>
                                  </m:r>
                                </m:e>
                                <m:sup>
                                  <m:r>
                                    <a:rPr lang="en-ZA" i="1"/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ZA" i="1"/>
                            <m:t>𝑛</m:t>
                          </m:r>
                          <m:r>
                            <a:rPr lang="en-ZA" i="1"/>
                            <m:t>−</m:t>
                          </m:r>
                          <m:r>
                            <a:rPr lang="en-ZA" i="1"/>
                            <m:t>𝑑𝑓</m:t>
                          </m:r>
                        </m:den>
                      </m:f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594" y="2912656"/>
                <a:ext cx="3489930" cy="7895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 flipV="1">
            <a:off x="8177377" y="3588330"/>
            <a:ext cx="349325" cy="2276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04169" y="4962947"/>
            <a:ext cx="160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Total or Residuals?</a:t>
            </a:r>
            <a:endParaRPr lang="en-ZA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7235074" y="4962947"/>
            <a:ext cx="258514" cy="1138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810915" y="3990694"/>
            <a:ext cx="2996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u="sng" dirty="0" smtClean="0"/>
              <a:t>Francis (2011) Table B1: T2.4A</a:t>
            </a:r>
            <a:endParaRPr lang="en-ZA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5137804" y="5611296"/>
                <a:ext cx="2082750" cy="7373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b="0" i="1" smtClean="0">
                          <a:latin typeface="Cambria Math"/>
                        </a:rPr>
                        <m:t>𝑆𝐷𝑁𝑅</m:t>
                      </m:r>
                      <m:r>
                        <a:rPr lang="en-ZA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ZA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ZA" i="1"/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ZA" i="1"/>
                                  </m:ctrlPr>
                                </m:sSupPr>
                                <m:e>
                                  <m:r>
                                    <a:rPr lang="en-ZA" b="0" i="1" smtClean="0">
                                      <a:latin typeface="Cambria Math"/>
                                    </a:rPr>
                                    <m:t>𝑆𝑡</m:t>
                                  </m:r>
                                  <m:r>
                                    <a:rPr lang="en-ZA" b="0" i="1" smtClean="0">
                                      <a:latin typeface="Cambria Math"/>
                                    </a:rPr>
                                    <m:t>.</m:t>
                                  </m:r>
                                  <m:r>
                                    <a:rPr lang="en-ZA" b="0" i="1" smtClean="0">
                                      <a:latin typeface="Cambria Math"/>
                                    </a:rPr>
                                    <m:t>𝑅𝑒𝑠</m:t>
                                  </m:r>
                                </m:e>
                                <m:sup>
                                  <m:r>
                                    <a:rPr lang="en-ZA" i="1"/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ZA" i="1"/>
                            <m:t>𝑛</m:t>
                          </m:r>
                          <m:r>
                            <a:rPr lang="en-ZA" i="1"/>
                            <m:t>−</m:t>
                          </m:r>
                          <m:r>
                            <a:rPr lang="en-ZA" i="1"/>
                            <m:t>𝑑𝑓</m:t>
                          </m:r>
                        </m:den>
                      </m:f>
                    </m:oMath>
                  </m:oMathPara>
                </a14:m>
                <a:endParaRPr lang="en-ZA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804" y="5611296"/>
                <a:ext cx="2082750" cy="7373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444208" y="116632"/>
            <a:ext cx="2005509" cy="208823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TextBox 18"/>
          <p:cNvSpPr txBox="1"/>
          <p:nvPr/>
        </p:nvSpPr>
        <p:spPr>
          <a:xfrm>
            <a:off x="8526702" y="370216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?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957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Log-Fits</a:t>
            </a:r>
            <a:endParaRPr lang="en-ZA" dirty="0"/>
          </a:p>
        </p:txBody>
      </p:sp>
      <p:pic>
        <p:nvPicPr>
          <p:cNvPr id="279554" name="Picture 2" descr="C:\Work\Research\StockAssessmentIWS2018\KOB\MS_JS\Output\logFits_KOB_M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776864" cy="555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0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78098"/>
          </a:xfrm>
        </p:spPr>
        <p:txBody>
          <a:bodyPr/>
          <a:lstStyle/>
          <a:p>
            <a:r>
              <a:rPr lang="en-ZA" dirty="0" smtClean="0"/>
              <a:t>Process Error</a:t>
            </a:r>
            <a:endParaRPr lang="en-ZA" dirty="0"/>
          </a:p>
        </p:txBody>
      </p:sp>
      <p:sp>
        <p:nvSpPr>
          <p:cNvPr id="3" name="TextBox 2"/>
          <p:cNvSpPr txBox="1"/>
          <p:nvPr/>
        </p:nvSpPr>
        <p:spPr>
          <a:xfrm>
            <a:off x="1012958" y="980728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 smtClean="0"/>
              <a:t>Calculated as the difference between the deterministic expectation and the stochastic realization of log(</a:t>
            </a:r>
            <a:r>
              <a:rPr lang="en-ZA" sz="2400" i="1" dirty="0" smtClean="0"/>
              <a:t>SB</a:t>
            </a:r>
            <a:r>
              <a:rPr lang="en-ZA" sz="2400" i="1" baseline="-25000" dirty="0" smtClean="0"/>
              <a:t>y</a:t>
            </a:r>
            <a:r>
              <a:rPr lang="en-ZA" sz="2400" dirty="0" smtClean="0"/>
              <a:t>)</a:t>
            </a:r>
            <a:endParaRPr lang="en-ZA" sz="2400" baseline="-25000" dirty="0"/>
          </a:p>
        </p:txBody>
      </p:sp>
      <p:pic>
        <p:nvPicPr>
          <p:cNvPr id="280579" name="Picture 3" descr="C:\Work\Research\StockAssessmentIWS2018\KOB\MS_JS\Output\ProcDev_KOB_M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11543"/>
            <a:ext cx="6717318" cy="470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9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-171400"/>
            <a:ext cx="8229600" cy="778098"/>
          </a:xfrm>
        </p:spPr>
        <p:txBody>
          <a:bodyPr/>
          <a:lstStyle/>
          <a:p>
            <a:r>
              <a:rPr lang="en-ZA" dirty="0" smtClean="0"/>
              <a:t>Posterior vs Prior Distributions</a:t>
            </a:r>
            <a:endParaRPr lang="en-ZA" dirty="0"/>
          </a:p>
        </p:txBody>
      </p:sp>
      <p:pic>
        <p:nvPicPr>
          <p:cNvPr id="281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" y="510326"/>
            <a:ext cx="6840760" cy="641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77252" y="870320"/>
            <a:ext cx="2083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/>
              <a:t>PPMR:  </a:t>
            </a:r>
            <a:r>
              <a:rPr lang="en-ZA" dirty="0" smtClean="0"/>
              <a:t>Posterior to </a:t>
            </a:r>
          </a:p>
          <a:p>
            <a:r>
              <a:rPr lang="en-ZA" dirty="0" smtClean="0"/>
              <a:t>Prior Means </a:t>
            </a:r>
            <a:r>
              <a:rPr lang="en-ZA" dirty="0"/>
              <a:t>R</a:t>
            </a:r>
            <a:r>
              <a:rPr lang="en-ZA" dirty="0" smtClean="0"/>
              <a:t>atio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6749901" y="1772816"/>
            <a:ext cx="20794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/>
              <a:t>PPVR:  </a:t>
            </a:r>
            <a:r>
              <a:rPr lang="en-ZA" dirty="0" smtClean="0"/>
              <a:t>Posterior to </a:t>
            </a:r>
          </a:p>
          <a:p>
            <a:r>
              <a:rPr lang="en-ZA" dirty="0" smtClean="0"/>
              <a:t>Prior Variance (CV</a:t>
            </a:r>
            <a:r>
              <a:rPr lang="en-ZA" baseline="30000" dirty="0" smtClean="0"/>
              <a:t>2</a:t>
            </a:r>
            <a:r>
              <a:rPr lang="en-ZA" dirty="0" smtClean="0"/>
              <a:t>) </a:t>
            </a:r>
          </a:p>
          <a:p>
            <a:r>
              <a:rPr lang="en-ZA" dirty="0" smtClean="0"/>
              <a:t>Ratio</a:t>
            </a:r>
            <a:endParaRPr lang="en-ZA" dirty="0"/>
          </a:p>
          <a:p>
            <a:endParaRPr lang="en-ZA" dirty="0" smtClean="0"/>
          </a:p>
        </p:txBody>
      </p:sp>
    </p:spTree>
    <p:extLst>
      <p:ext uri="{BB962C8B-B14F-4D97-AF65-F5344CB8AC3E}">
        <p14:creationId xmlns:p14="http://schemas.microsoft.com/office/powerpoint/2010/main" val="210527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9031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JABBA-Select: Reference Points Output</a:t>
            </a:r>
            <a:endParaRPr lang="en-ZA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701754"/>
              </p:ext>
            </p:extLst>
          </p:nvPr>
        </p:nvGraphicFramePr>
        <p:xfrm>
          <a:off x="2627784" y="853617"/>
          <a:ext cx="3879179" cy="5320665"/>
        </p:xfrm>
        <a:graphic>
          <a:graphicData uri="http://schemas.openxmlformats.org/drawingml/2006/table">
            <a:tbl>
              <a:tblPr/>
              <a:tblGrid>
                <a:gridCol w="1087621"/>
                <a:gridCol w="870096"/>
                <a:gridCol w="960731"/>
                <a:gridCol w="960731"/>
              </a:tblGrid>
              <a:tr h="235939">
                <a:tc>
                  <a:txBody>
                    <a:bodyPr/>
                    <a:lstStyle/>
                    <a:p>
                      <a:pPr algn="l" fontAlgn="b"/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SB0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26909.68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16874.316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60888.452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Hmsy.1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Hmsy.2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Hmsy.3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SBmsy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9699.005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5560.443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22996.856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MSY.1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1009.765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745.771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1936.211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MSY.2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1116.295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824.114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2140.589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995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MSY.3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901.328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665.077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1722.221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Href.1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Href.2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Href.3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SBref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10763.87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6749.727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24355.381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Yref.1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1003.664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739.515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1933.759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Yref.2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1109.148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817.148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2137.252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Yref.3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895.148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657.019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1718.241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P1987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B_Bmsy.cur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5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H_Hmsy.cur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555776" y="836712"/>
            <a:ext cx="4032448" cy="5472608"/>
          </a:xfrm>
          <a:prstGeom prst="rect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Box 4"/>
          <p:cNvSpPr txBox="1"/>
          <p:nvPr/>
        </p:nvSpPr>
        <p:spPr>
          <a:xfrm>
            <a:off x="27355" y="871509"/>
            <a:ext cx="2587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Ref: User-defined </a:t>
            </a:r>
          </a:p>
          <a:p>
            <a:r>
              <a:rPr lang="en-ZA" dirty="0" smtClean="0"/>
              <a:t>B</a:t>
            </a:r>
            <a:r>
              <a:rPr lang="en-ZA" baseline="-25000" dirty="0" smtClean="0"/>
              <a:t>MSY</a:t>
            </a:r>
            <a:r>
              <a:rPr lang="en-ZA" dirty="0" smtClean="0"/>
              <a:t> target (e.g. 40% SB</a:t>
            </a:r>
            <a:r>
              <a:rPr lang="en-ZA" baseline="-25000" dirty="0" smtClean="0"/>
              <a:t>0</a:t>
            </a:r>
            <a:r>
              <a:rPr lang="en-ZA" dirty="0" smtClean="0"/>
              <a:t>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062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7806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Stock Status Plots</a:t>
            </a:r>
            <a:endParaRPr lang="en-ZA" dirty="0"/>
          </a:p>
        </p:txBody>
      </p:sp>
      <p:pic>
        <p:nvPicPr>
          <p:cNvPr id="283650" name="Picture 2" descr="C:\Work\Research\StockAssessmentIWS2018\KOB\MS_JS\Output\SPphase_KOB_M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16" y="656582"/>
            <a:ext cx="3058460" cy="275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4" name="Picture 6" descr="C:\Work\Research\StockAssessmentIWS2018\KOB\MS_JS\Output\TrendMSY_KOB_M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1" y="876644"/>
            <a:ext cx="5909290" cy="253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5" name="Picture 7" descr="C:\Work\Research\StockAssessmentIWS2018\KOB\MS_JS\Output\Biplot_KOB_M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88026"/>
            <a:ext cx="3744416" cy="336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657" name="Picture 9" descr="C:\Work\Research\StockAssessmentIWS2018\KOB\MS_JS\Output\Kobe_KOB_M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472" y="3649535"/>
            <a:ext cx="3564960" cy="320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13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925" y="324320"/>
            <a:ext cx="8229600" cy="778098"/>
          </a:xfrm>
        </p:spPr>
        <p:txBody>
          <a:bodyPr>
            <a:noAutofit/>
          </a:bodyPr>
          <a:lstStyle/>
          <a:p>
            <a:r>
              <a:rPr lang="en-ZA" sz="3200" dirty="0" smtClean="0"/>
              <a:t>Case study example: </a:t>
            </a:r>
            <a:br>
              <a:rPr lang="en-ZA" sz="3200" dirty="0" smtClean="0"/>
            </a:br>
            <a:r>
              <a:rPr lang="en-ZA" sz="3200" dirty="0" smtClean="0"/>
              <a:t>Silver </a:t>
            </a:r>
            <a:r>
              <a:rPr lang="en-ZA" sz="3200" dirty="0" err="1" smtClean="0"/>
              <a:t>kob</a:t>
            </a:r>
            <a:r>
              <a:rPr lang="en-ZA" sz="3200" dirty="0" smtClean="0"/>
              <a:t> (</a:t>
            </a:r>
            <a:r>
              <a:rPr lang="en-US" sz="3200" i="1" dirty="0" err="1"/>
              <a:t>Argyrosomus</a:t>
            </a:r>
            <a:r>
              <a:rPr lang="en-US" sz="3200" i="1" dirty="0"/>
              <a:t> </a:t>
            </a:r>
            <a:r>
              <a:rPr lang="en-US" sz="3200" i="1" dirty="0" err="1" smtClean="0"/>
              <a:t>inodorus</a:t>
            </a:r>
            <a:r>
              <a:rPr lang="en-US" sz="3200" dirty="0" smtClean="0"/>
              <a:t>)</a:t>
            </a:r>
            <a:br>
              <a:rPr lang="en-US" sz="3200" dirty="0" smtClean="0"/>
            </a:br>
            <a:endParaRPr lang="en-ZA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124744"/>
            <a:ext cx="835292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Commercial ‘</a:t>
            </a:r>
            <a:r>
              <a:rPr lang="en-ZA" sz="2000" dirty="0" err="1" smtClean="0"/>
              <a:t>linefish</a:t>
            </a:r>
            <a:r>
              <a:rPr lang="en-ZA" sz="2000" dirty="0" smtClean="0"/>
              <a:t>’ (hand-line) species of the South African </a:t>
            </a:r>
            <a:r>
              <a:rPr lang="en-ZA" sz="2000" dirty="0" err="1" smtClean="0"/>
              <a:t>linefishey</a:t>
            </a:r>
            <a:endParaRPr lang="en-ZA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Notable quantities caught  by the inshore trawl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Increase in size limits for </a:t>
            </a:r>
            <a:r>
              <a:rPr lang="en-ZA" sz="2000" dirty="0" err="1" smtClean="0"/>
              <a:t>handline</a:t>
            </a:r>
            <a:r>
              <a:rPr lang="en-ZA" sz="2000" dirty="0" smtClean="0"/>
              <a:t> caught fish from 400 to 500 mm in 2003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No size limit for the inshore trawl fishery </a:t>
            </a:r>
            <a:r>
              <a:rPr lang="en-ZA" sz="2000" i="1" dirty="0" smtClean="0"/>
              <a:t>SL50 ~ 330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Catch time series starts (only) in 1987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Coherent evidence that the stock was severely depleted by 1987 (~10% pristine)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/>
              <a:t>In addition: </a:t>
            </a:r>
            <a:r>
              <a:rPr lang="en-US" sz="2000" dirty="0"/>
              <a:t>recent experimental resurveys of historical trawl survey strata that had in the 1900s produced 56.6 (26% to total abundances), mostly large </a:t>
            </a:r>
            <a:r>
              <a:rPr lang="en-US" sz="2000" dirty="0" err="1" smtClean="0"/>
              <a:t>kob</a:t>
            </a:r>
            <a:r>
              <a:rPr lang="en-US" sz="2000" dirty="0" smtClean="0"/>
              <a:t>, </a:t>
            </a:r>
            <a:r>
              <a:rPr lang="en-US" sz="2000" dirty="0"/>
              <a:t>per standardized drag, but none in any of the three surveyed strata in 2016 (Curry </a:t>
            </a:r>
            <a:r>
              <a:rPr lang="en-US" sz="2000" dirty="0" smtClean="0"/>
              <a:t>2017,  PhD Thesis).    </a:t>
            </a:r>
            <a:endParaRPr lang="en-ZA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Two standardized </a:t>
            </a:r>
            <a:r>
              <a:rPr lang="en-ZA" sz="2000" dirty="0" err="1" smtClean="0"/>
              <a:t>linefish</a:t>
            </a:r>
            <a:r>
              <a:rPr lang="en-ZA" sz="2000" dirty="0" smtClean="0"/>
              <a:t> abundance indices available (South, South-East)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 smtClean="0"/>
              <a:t>Trawl survey indices are problematic because of mostly zero encounters in recent years</a:t>
            </a:r>
          </a:p>
          <a:p>
            <a:endParaRPr lang="en-ZA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/>
          </a:p>
        </p:txBody>
      </p:sp>
      <p:pic>
        <p:nvPicPr>
          <p:cNvPr id="4" name="Picture 6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0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15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" y="-103785"/>
            <a:ext cx="8229600" cy="850106"/>
          </a:xfrm>
        </p:spPr>
        <p:txBody>
          <a:bodyPr>
            <a:normAutofit/>
          </a:bodyPr>
          <a:lstStyle/>
          <a:p>
            <a:r>
              <a:rPr lang="en-ZA" sz="2800" dirty="0" smtClean="0"/>
              <a:t>Easy to implement Extensions: Retrospective Analysis</a:t>
            </a:r>
            <a:endParaRPr lang="en-ZA" sz="2800" dirty="0"/>
          </a:p>
        </p:txBody>
      </p:sp>
      <p:pic>
        <p:nvPicPr>
          <p:cNvPr id="284676" name="Picture 4" descr="C:\Work\Research\StockAssessmentIWS2018\KOB\Retrospectives\2x2_KOBRetro-HindCa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21885"/>
            <a:ext cx="6969968" cy="609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68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263" y="-171400"/>
            <a:ext cx="8111244" cy="791603"/>
          </a:xfrm>
        </p:spPr>
        <p:txBody>
          <a:bodyPr>
            <a:normAutofit/>
          </a:bodyPr>
          <a:lstStyle/>
          <a:p>
            <a:r>
              <a:rPr lang="en-ZA" sz="2000" dirty="0" smtClean="0"/>
              <a:t>Or… Hindcasting + Cross-Validation of Prediction Residuals (</a:t>
            </a:r>
            <a:r>
              <a:rPr lang="en-ZA" sz="2000" dirty="0" err="1" smtClean="0"/>
              <a:t>Kell</a:t>
            </a:r>
            <a:r>
              <a:rPr lang="en-ZA" sz="2000" dirty="0" smtClean="0"/>
              <a:t> et al. 2016)</a:t>
            </a:r>
            <a:endParaRPr lang="en-ZA" sz="2000" dirty="0"/>
          </a:p>
        </p:txBody>
      </p:sp>
      <p:pic>
        <p:nvPicPr>
          <p:cNvPr id="285698" name="Picture 2" descr="C:\Work\Research\StockAssessmentIWS2018\KOB\Hindcasting\HindCast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3596"/>
            <a:ext cx="7886647" cy="630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3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04864"/>
            <a:ext cx="8229600" cy="1143000"/>
          </a:xfrm>
        </p:spPr>
        <p:txBody>
          <a:bodyPr/>
          <a:lstStyle/>
          <a:p>
            <a:r>
              <a:rPr lang="en-ZA" dirty="0" smtClean="0"/>
              <a:t>Thank You</a:t>
            </a:r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47431"/>
            <a:ext cx="1330197" cy="10801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10317"/>
            <a:ext cx="1330197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80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46398"/>
            <a:ext cx="73818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696002" y="0"/>
            <a:ext cx="10235480" cy="1143000"/>
          </a:xfrm>
        </p:spPr>
        <p:txBody>
          <a:bodyPr>
            <a:noAutofit/>
          </a:bodyPr>
          <a:lstStyle/>
          <a:p>
            <a:pPr>
              <a:tabLst>
                <a:tab pos="3232150" algn="l"/>
              </a:tabLst>
            </a:pPr>
            <a:r>
              <a:rPr lang="de-DE" sz="2800" b="1" dirty="0" smtClean="0"/>
              <a:t>JABBA-Select</a:t>
            </a:r>
            <a:r>
              <a:rPr lang="de-DE" sz="2800" dirty="0" smtClean="0"/>
              <a:t> builds on</a:t>
            </a:r>
            <a:br>
              <a:rPr lang="de-DE" sz="2800" dirty="0" smtClean="0"/>
            </a:br>
            <a:r>
              <a:rPr lang="de-DE" sz="2800" b="1" dirty="0" smtClean="0"/>
              <a:t>JABBA </a:t>
            </a:r>
            <a:r>
              <a:rPr lang="de-DE" sz="2800" dirty="0" smtClean="0"/>
              <a:t> </a:t>
            </a:r>
            <a:r>
              <a:rPr lang="de-DE" sz="2800" i="1" dirty="0" smtClean="0"/>
              <a:t>Just Another Biomass Bayesian Assessment</a:t>
            </a:r>
            <a:br>
              <a:rPr lang="de-DE" sz="2800" i="1" dirty="0" smtClean="0"/>
            </a:br>
            <a:r>
              <a:rPr lang="de-DE" sz="2800" dirty="0" smtClean="0"/>
              <a:t>R/JAGS interface hosted on GitHub</a:t>
            </a:r>
            <a:endParaRPr lang="en-US" sz="2800" dirty="0"/>
          </a:p>
        </p:txBody>
      </p:sp>
      <p:grpSp>
        <p:nvGrpSpPr>
          <p:cNvPr id="2" name="Group 1"/>
          <p:cNvGrpSpPr/>
          <p:nvPr/>
        </p:nvGrpSpPr>
        <p:grpSpPr>
          <a:xfrm>
            <a:off x="683568" y="3861048"/>
            <a:ext cx="7610551" cy="3007293"/>
            <a:chOff x="0" y="1829129"/>
            <a:chExt cx="9174113" cy="3930739"/>
          </a:xfrm>
        </p:grpSpPr>
        <p:grpSp>
          <p:nvGrpSpPr>
            <p:cNvPr id="6" name="Group 5"/>
            <p:cNvGrpSpPr/>
            <p:nvPr/>
          </p:nvGrpSpPr>
          <p:grpSpPr>
            <a:xfrm>
              <a:off x="46604" y="1972627"/>
              <a:ext cx="9127509" cy="3787241"/>
              <a:chOff x="0" y="3020892"/>
              <a:chExt cx="9127509" cy="3787241"/>
            </a:xfrm>
          </p:grpSpPr>
          <p:pic>
            <p:nvPicPr>
              <p:cNvPr id="7" name="Picture 11" descr="C:\Work\Research\LargePelagics\ASSESSMENTS\JABBA_development\SWO_SA\s3_Fox\Output\TrendMSY_SWO_SA.S3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922326"/>
                <a:ext cx="3667944" cy="15719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9" descr="C:\Work\Research\LargePelagics\ASSESSMENTS\JABBA_development\SWO_SA\s3_Fox\Output\Residuals_SWO_SA.S3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59561" y="3063132"/>
                <a:ext cx="2471542" cy="17300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7" descr="C:\Work\Research\LargePelagics\ASSESSMENTS\JABBA_development\SWO_SA\s3_Fox\Output\Kobe_SWO_SA.S3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3939" y="4705176"/>
                <a:ext cx="2336621" cy="2102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8" descr="C:\Work\Research\LargePelagics\ASSESSMENTS\JABBA_development\SWO_SA\s3_Fox\Input\CPUE_SWO_SA.S3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3240" y="3020892"/>
                <a:ext cx="2426320" cy="16984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0" descr="C:\Work\Research\LargePelagics\ASSESSMENTS\JABBA_development\SWO_SA\s3_Fox\Output\Projections_SWO_SA.S3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4278" y="4724909"/>
                <a:ext cx="2873231" cy="20112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12" descr="C:\Work\Research\LargePelagics\ASSESSMENTS\JABBA_development\SWO_SA\s3_Fox\Output\ProcDev_SWO_SA.S3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3524" y="3068961"/>
                <a:ext cx="2160240" cy="15121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38594" name="Picture 2" descr="C:\Work\Research\MS_JABBA\JABBA - SWO_SA_MS\SWO_SA\Scenario3_Pella\Output\SPphase_SWO_SA_Scenario3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29129"/>
              <a:ext cx="2134168" cy="1920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174" y="2636912"/>
            <a:ext cx="1330197" cy="1080120"/>
          </a:xfrm>
          <a:prstGeom prst="rect">
            <a:avLst/>
          </a:prstGeom>
        </p:spPr>
      </p:pic>
      <p:pic>
        <p:nvPicPr>
          <p:cNvPr id="15" name="Picture 5" descr="C:\Work\DAFF_admin\DAFF LOGO 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24744"/>
            <a:ext cx="1624996" cy="54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NOAA logo.sv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809" y="1850564"/>
            <a:ext cx="555655" cy="55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93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1216" y="2585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sz="3600" dirty="0" smtClean="0"/>
              <a:t>JABBA formulation: </a:t>
            </a:r>
            <a:br>
              <a:rPr lang="de-DE" sz="3600" dirty="0" smtClean="0"/>
            </a:br>
            <a:r>
              <a:rPr lang="de-DE" sz="3600" dirty="0" smtClean="0"/>
              <a:t>Pella-Tomlison Surplus Production Model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1366168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Surplus </a:t>
            </a:r>
            <a:r>
              <a:rPr lang="en-GB" dirty="0"/>
              <a:t>production function of the generalized three parameter SPM by Pella </a:t>
            </a:r>
            <a:r>
              <a:rPr lang="en-GB" dirty="0" smtClean="0"/>
              <a:t>and Tomlinson </a:t>
            </a:r>
            <a:r>
              <a:rPr lang="en-GB" dirty="0"/>
              <a:t>(1969) 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9512" y="3225750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where </a:t>
            </a:r>
            <a:r>
              <a:rPr lang="en-GB" i="1" dirty="0"/>
              <a:t>r </a:t>
            </a:r>
            <a:r>
              <a:rPr lang="en-GB" dirty="0"/>
              <a:t>is the intrinsic rate of population increase at time </a:t>
            </a:r>
            <a:r>
              <a:rPr lang="en-GB" i="1" dirty="0"/>
              <a:t>t</a:t>
            </a:r>
            <a:r>
              <a:rPr lang="en-GB" dirty="0"/>
              <a:t>, </a:t>
            </a:r>
            <a:r>
              <a:rPr lang="en-GB" i="1" dirty="0"/>
              <a:t>K</a:t>
            </a:r>
            <a:r>
              <a:rPr lang="en-GB" dirty="0"/>
              <a:t> is the unfished biomass and </a:t>
            </a:r>
            <a:r>
              <a:rPr lang="en-GB" i="1" dirty="0"/>
              <a:t>m</a:t>
            </a:r>
            <a:r>
              <a:rPr lang="en-GB" dirty="0"/>
              <a:t> is a shape parameter that determines at which </a:t>
            </a:r>
            <a:r>
              <a:rPr lang="en-GB" i="1" dirty="0"/>
              <a:t>B/K </a:t>
            </a:r>
            <a:r>
              <a:rPr lang="en-GB" dirty="0"/>
              <a:t>ratio maximum surplus production is attained.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5949" y="4194431"/>
            <a:ext cx="885698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If </a:t>
            </a:r>
            <a:r>
              <a:rPr lang="en-GB" i="1" dirty="0" smtClean="0"/>
              <a:t>m</a:t>
            </a:r>
            <a:r>
              <a:rPr lang="en-GB" dirty="0" smtClean="0"/>
              <a:t> = 2, the model reduces to a Schaefer form, </a:t>
            </a:r>
            <a:r>
              <a:rPr lang="en-US" dirty="0"/>
              <a:t>with the surplus production </a:t>
            </a:r>
            <a:r>
              <a:rPr lang="en-US" i="1" dirty="0" smtClean="0"/>
              <a:t>SP </a:t>
            </a:r>
            <a:r>
              <a:rPr lang="en-US" dirty="0" smtClean="0"/>
              <a:t>attaining </a:t>
            </a:r>
            <a:r>
              <a:rPr lang="en-US" dirty="0"/>
              <a:t>MSY at exactly </a:t>
            </a:r>
            <a:r>
              <a:rPr lang="en-US" i="1" dirty="0"/>
              <a:t>K</a:t>
            </a:r>
            <a:r>
              <a:rPr lang="en-US" dirty="0"/>
              <a:t>/2</a:t>
            </a:r>
            <a:endParaRPr lang="en-GB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If</a:t>
            </a:r>
            <a:r>
              <a:rPr lang="en-US" i="1" dirty="0"/>
              <a:t> </a:t>
            </a:r>
            <a:r>
              <a:rPr lang="en-US" dirty="0"/>
              <a:t>0 &lt; </a:t>
            </a:r>
            <a:r>
              <a:rPr lang="en-US" i="1" dirty="0"/>
              <a:t>m</a:t>
            </a:r>
            <a:r>
              <a:rPr lang="en-US" dirty="0"/>
              <a:t> &lt; 2, </a:t>
            </a:r>
            <a:r>
              <a:rPr lang="en-US" i="1" dirty="0" smtClean="0"/>
              <a:t>SP </a:t>
            </a:r>
            <a:r>
              <a:rPr lang="en-US" dirty="0" smtClean="0"/>
              <a:t>attains </a:t>
            </a:r>
            <a:r>
              <a:rPr lang="en-US" dirty="0"/>
              <a:t>MSY at depletion levels smaller than </a:t>
            </a:r>
            <a:r>
              <a:rPr lang="en-US" i="1" dirty="0"/>
              <a:t>K</a:t>
            </a:r>
            <a:r>
              <a:rPr lang="en-US" dirty="0"/>
              <a:t>/2 and vice </a:t>
            </a:r>
            <a:r>
              <a:rPr lang="en-US" dirty="0" smtClean="0"/>
              <a:t>versa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Pella-Tomlinson model reduces to a Fox model if </a:t>
            </a:r>
            <a:r>
              <a:rPr lang="en-US" i="1" dirty="0"/>
              <a:t>m </a:t>
            </a:r>
            <a:r>
              <a:rPr lang="en-US" dirty="0"/>
              <a:t>approaches one (</a:t>
            </a:r>
            <a:r>
              <a:rPr lang="en-US" i="1" dirty="0"/>
              <a:t>m=1</a:t>
            </a:r>
            <a:r>
              <a:rPr lang="en-US" dirty="0"/>
              <a:t>) resulting in maximum surplus production at ~ 0.37</a:t>
            </a:r>
            <a:r>
              <a:rPr lang="en-US" i="1" dirty="0"/>
              <a:t>K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67744" y="2010579"/>
                <a:ext cx="3600400" cy="744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i="1">
                          <a:latin typeface="Cambria Math"/>
                        </a:rPr>
                        <m:t>𝑆𝑃</m:t>
                      </m:r>
                      <m:r>
                        <a:rPr lang="en-ZA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ZA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ZA" i="1">
                              <a:latin typeface="Cambria Math"/>
                            </a:rPr>
                            <m:t>𝑟</m:t>
                          </m:r>
                        </m:num>
                        <m:den>
                          <m:r>
                            <a:rPr lang="en-ZA" i="1">
                              <a:latin typeface="Cambria Math"/>
                            </a:rPr>
                            <m:t>𝑚</m:t>
                          </m:r>
                          <m:r>
                            <a:rPr lang="en-ZA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ZA" i="1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Z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ZA" i="1"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ZA" i="1">
                                          <a:latin typeface="Cambria Math"/>
                                        </a:rPr>
                                        <m:t>𝐵</m:t>
                                      </m:r>
                                    </m:num>
                                    <m:den>
                                      <m:r>
                                        <a:rPr lang="en-ZA" i="1">
                                          <a:latin typeface="Cambria Math"/>
                                        </a:rPr>
                                        <m:t>𝐾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ZA" i="1">
                                  <a:latin typeface="Cambria Math"/>
                                </a:rPr>
                                <m:t>𝑚</m:t>
                              </m:r>
                              <m:r>
                                <a:rPr lang="en-ZA" i="1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010579"/>
                <a:ext cx="3600400" cy="74481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4932040" y="2042111"/>
            <a:ext cx="432048" cy="23476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3131840" y="2429272"/>
            <a:ext cx="720080" cy="35765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343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Shape parameter defines B</a:t>
            </a:r>
            <a:r>
              <a:rPr lang="en-ZA" baseline="-25000" dirty="0" smtClean="0"/>
              <a:t>MSY</a:t>
            </a:r>
            <a:r>
              <a:rPr lang="en-ZA" dirty="0" smtClean="0"/>
              <a:t>/K</a:t>
            </a:r>
            <a:endParaRPr lang="en-Z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18854"/>
            <a:ext cx="82296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/>
              <a:t>K = 1000 t, r = 0.3</a:t>
            </a:r>
            <a:endParaRPr lang="en-ZA" dirty="0"/>
          </a:p>
        </p:txBody>
      </p:sp>
      <p:grpSp>
        <p:nvGrpSpPr>
          <p:cNvPr id="6" name="Group 5"/>
          <p:cNvGrpSpPr/>
          <p:nvPr/>
        </p:nvGrpSpPr>
        <p:grpSpPr>
          <a:xfrm>
            <a:off x="177053" y="620961"/>
            <a:ext cx="4406900" cy="1223963"/>
            <a:chOff x="280988" y="2060575"/>
            <a:chExt cx="4406900" cy="1223963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1233018"/>
                </p:ext>
              </p:extLst>
            </p:nvPr>
          </p:nvGraphicFramePr>
          <p:xfrm>
            <a:off x="280988" y="2060575"/>
            <a:ext cx="4406900" cy="1223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973" name="Equation" r:id="rId3" imgW="1854000" imgH="533160" progId="Equation.3">
                    <p:embed/>
                  </p:oleObj>
                </mc:Choice>
                <mc:Fallback>
                  <p:oleObj name="Equation" r:id="rId3" imgW="1854000" imgH="5331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988" y="2060575"/>
                          <a:ext cx="4406900" cy="12239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Rectangle 7"/>
            <p:cNvSpPr/>
            <p:nvPr/>
          </p:nvSpPr>
          <p:spPr>
            <a:xfrm>
              <a:off x="1115616" y="2780928"/>
              <a:ext cx="792088" cy="28803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995936" y="2132856"/>
              <a:ext cx="432048" cy="28803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pic>
        <p:nvPicPr>
          <p:cNvPr id="241667" name="Picture 3" descr="C:\Work\Research\LinefishAssessmentsAug2017\StateSpace\SP\relSP_illustrati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9144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947462"/>
              </p:ext>
            </p:extLst>
          </p:nvPr>
        </p:nvGraphicFramePr>
        <p:xfrm>
          <a:off x="5796136" y="693242"/>
          <a:ext cx="2500223" cy="1139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974" name="Equation" r:id="rId6" imgW="965200" imgH="444500" progId="Equation.3">
                  <p:embed/>
                </p:oleObj>
              </mc:Choice>
              <mc:Fallback>
                <p:oleObj name="Equation" r:id="rId6" imgW="965200" imgH="4445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693242"/>
                        <a:ext cx="2500223" cy="11390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5724128" y="693242"/>
            <a:ext cx="2520280" cy="122359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4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76470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The four </a:t>
            </a:r>
            <a:r>
              <a:rPr lang="en-ZA" dirty="0" smtClean="0"/>
              <a:t>new elements of JABBA-Select</a:t>
            </a:r>
            <a:br>
              <a:rPr lang="en-ZA" dirty="0" smtClean="0"/>
            </a:br>
            <a:endParaRPr lang="en-ZA" dirty="0"/>
          </a:p>
        </p:txBody>
      </p:sp>
      <p:pic>
        <p:nvPicPr>
          <p:cNvPr id="4" name="Picture 3" descr="C:\Work\Research\MS_JABBA_SELECT\ConceptFig\Fig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5943600" cy="594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62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76470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The four </a:t>
            </a:r>
            <a:r>
              <a:rPr lang="en-ZA" dirty="0" smtClean="0"/>
              <a:t>new elements of JABBA-Select</a:t>
            </a:r>
            <a:br>
              <a:rPr lang="en-ZA" dirty="0" smtClean="0"/>
            </a:br>
            <a:endParaRPr lang="en-ZA" dirty="0"/>
          </a:p>
        </p:txBody>
      </p:sp>
      <p:pic>
        <p:nvPicPr>
          <p:cNvPr id="4" name="Picture 3" descr="C:\Work\Research\MS_JABBA_SELECT\ConceptFig\Fig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5943600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600200" y="914400"/>
            <a:ext cx="2971800" cy="29718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7400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n-ZA" sz="3600" dirty="0" smtClean="0"/>
              <a:t>1. Link to Age-Structured Equilibrium Model (ASEM)</a:t>
            </a:r>
            <a:endParaRPr lang="en-ZA" sz="3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047999"/>
              </p:ext>
            </p:extLst>
          </p:nvPr>
        </p:nvGraphicFramePr>
        <p:xfrm>
          <a:off x="751086" y="1362834"/>
          <a:ext cx="27368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790" name="Equation" r:id="rId3" imgW="1358310" imgH="431613" progId="Equation.3">
                  <p:embed/>
                </p:oleObj>
              </mc:Choice>
              <mc:Fallback>
                <p:oleObj name="Equation" r:id="rId3" imgW="135831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086" y="1362834"/>
                        <a:ext cx="273685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732304"/>
              </p:ext>
            </p:extLst>
          </p:nvPr>
        </p:nvGraphicFramePr>
        <p:xfrm>
          <a:off x="4884738" y="1368425"/>
          <a:ext cx="173990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791" name="Equation" r:id="rId5" imgW="863280" imgH="431640" progId="Equation.3">
                  <p:embed/>
                </p:oleObj>
              </mc:Choice>
              <mc:Fallback>
                <p:oleObj name="Equation" r:id="rId5" imgW="8632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4738" y="1368425"/>
                        <a:ext cx="1739900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631952" y="1860495"/>
            <a:ext cx="1008112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86808" y="1860495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8180629"/>
              </p:ext>
            </p:extLst>
          </p:nvPr>
        </p:nvGraphicFramePr>
        <p:xfrm>
          <a:off x="3146425" y="2874963"/>
          <a:ext cx="187007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792" name="Equation" r:id="rId7" imgW="1041120" imgH="431640" progId="Equation.3">
                  <p:embed/>
                </p:oleObj>
              </mc:Choice>
              <mc:Fallback>
                <p:oleObj name="Equation" r:id="rId7" imgW="10411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425" y="2874963"/>
                        <a:ext cx="1870075" cy="7699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5152628" y="3012623"/>
            <a:ext cx="423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or</a:t>
            </a:r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181777"/>
              </p:ext>
            </p:extLst>
          </p:nvPr>
        </p:nvGraphicFramePr>
        <p:xfrm>
          <a:off x="5603527" y="2790294"/>
          <a:ext cx="2196753" cy="83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793" name="Equation" r:id="rId9" imgW="1040948" imgH="393529" progId="Equation.3">
                  <p:embed/>
                </p:oleObj>
              </mc:Choice>
              <mc:Fallback>
                <p:oleObj name="Equation" r:id="rId9" imgW="104094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527" y="2790294"/>
                        <a:ext cx="2196753" cy="8387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107504" y="364502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allows re-formulating the production function of the Pella-Tomlinson equation as a function of </a:t>
            </a:r>
            <a:r>
              <a:rPr lang="en-GB" i="1" dirty="0"/>
              <a:t>H</a:t>
            </a:r>
            <a:r>
              <a:rPr lang="en-GB" i="1" baseline="-25000" dirty="0"/>
              <a:t>MSY</a:t>
            </a:r>
            <a:r>
              <a:rPr lang="en-GB" dirty="0"/>
              <a:t>, such that:</a:t>
            </a:r>
            <a:endParaRPr lang="en-US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733959"/>
              </p:ext>
            </p:extLst>
          </p:nvPr>
        </p:nvGraphicFramePr>
        <p:xfrm>
          <a:off x="328059" y="4521691"/>
          <a:ext cx="3908425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794" name="Equation" r:id="rId11" imgW="2057400" imgH="533160" progId="Equation.3">
                  <p:embed/>
                </p:oleObj>
              </mc:Choice>
              <mc:Fallback>
                <p:oleObj name="Equation" r:id="rId11" imgW="205740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059" y="4521691"/>
                        <a:ext cx="3908425" cy="979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54414" y="4733566"/>
            <a:ext cx="468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(JABBA-Select Eq.1)</a:t>
            </a:r>
            <a:endParaRPr lang="en-US" sz="3600" dirty="0"/>
          </a:p>
        </p:txBody>
      </p:sp>
      <p:sp>
        <p:nvSpPr>
          <p:cNvPr id="14" name="Rectangle 13"/>
          <p:cNvSpPr/>
          <p:nvPr/>
        </p:nvSpPr>
        <p:spPr>
          <a:xfrm>
            <a:off x="107504" y="4437112"/>
            <a:ext cx="4320480" cy="122413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597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20393</TotalTime>
  <Words>1906</Words>
  <Application>Microsoft Office PowerPoint</Application>
  <PresentationFormat>On-screen Show (4:3)</PresentationFormat>
  <Paragraphs>398</Paragraphs>
  <Slides>32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Equation</vt:lpstr>
      <vt:lpstr>JABBA-Select: Model Documentation  Henning Winker*, Felipe Carvalho,  James Thorson, Denham Parker, Sven Kerwath, Tony Booth, Laurie Kell  MARAM International Stock Assessment Workshop 2018</vt:lpstr>
      <vt:lpstr>Linefishery application</vt:lpstr>
      <vt:lpstr>Case study example:  Silver kob (Argyrosomus inodorus) </vt:lpstr>
      <vt:lpstr>JABBA-Select builds on JABBA  Just Another Biomass Bayesian Assessment R/JAGS interface hosted on GitHub</vt:lpstr>
      <vt:lpstr>JABBA formulation:  Pella-Tomlison Surplus Production Model</vt:lpstr>
      <vt:lpstr>Shape parameter defines BMSY/K</vt:lpstr>
      <vt:lpstr>The four new elements of JABBA-Select </vt:lpstr>
      <vt:lpstr>The four new elements of JABBA-Select </vt:lpstr>
      <vt:lpstr>1. Link to Age-Structured Equilibrium Model (ASEM)</vt:lpstr>
      <vt:lpstr>PowerPoint Presentation</vt:lpstr>
      <vt:lpstr>PowerPoint Presentation</vt:lpstr>
      <vt:lpstr>PowerPoint Presentation</vt:lpstr>
      <vt:lpstr>The four new elements of JABBA-Select </vt:lpstr>
      <vt:lpstr>Selectivity-specific production parameter H_(〖MSY〗_s  )</vt:lpstr>
      <vt:lpstr>The four new elements of JABBA-Select </vt:lpstr>
      <vt:lpstr>3. Approximating SB/EB via ASEM  to relax SPM assumption SB = EB</vt:lpstr>
      <vt:lpstr>The four new elements of JABBA-Select </vt:lpstr>
      <vt:lpstr>4. Joint Multivariate Normal (MVN) prior for H_(〖MSY〗_(s=1) ) and m_s ̅  from Monte-Carlo simulations</vt:lpstr>
      <vt:lpstr>Ratios forH_(〖MSY〗_(s&gt;1) )/H_(〖MSY〗_(s=1) )</vt:lpstr>
      <vt:lpstr>JABBA-Select Formulation</vt:lpstr>
      <vt:lpstr>Observation Variance</vt:lpstr>
      <vt:lpstr>Summary of Results:  Silver kob (Argyrosomus inodorus)</vt:lpstr>
      <vt:lpstr>MCMC Diagnostics</vt:lpstr>
      <vt:lpstr>Goodness of Fit</vt:lpstr>
      <vt:lpstr>Log-Fits</vt:lpstr>
      <vt:lpstr>Process Error</vt:lpstr>
      <vt:lpstr>Posterior vs Prior Distributions</vt:lpstr>
      <vt:lpstr>JABBA-Select: Reference Points Output</vt:lpstr>
      <vt:lpstr>Stock Status Plots</vt:lpstr>
      <vt:lpstr>Easy to implement Extensions: Retrospective Analysis</vt:lpstr>
      <vt:lpstr>Or… Hindcasting + Cross-Validation of Prediction Residuals (Kell et al. 2016)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henning winker</dc:creator>
  <cp:lastModifiedBy>Henning Winker</cp:lastModifiedBy>
  <cp:revision>498</cp:revision>
  <dcterms:created xsi:type="dcterms:W3CDTF">2011-10-23T08:33:11Z</dcterms:created>
  <dcterms:modified xsi:type="dcterms:W3CDTF">2018-11-25T23:08:19Z</dcterms:modified>
</cp:coreProperties>
</file>