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568" r:id="rId3"/>
    <p:sldId id="571" r:id="rId4"/>
    <p:sldId id="557" r:id="rId5"/>
    <p:sldId id="480" r:id="rId6"/>
    <p:sldId id="514" r:id="rId7"/>
    <p:sldId id="582" r:id="rId8"/>
    <p:sldId id="559" r:id="rId9"/>
    <p:sldId id="560" r:id="rId10"/>
    <p:sldId id="528" r:id="rId11"/>
    <p:sldId id="518" r:id="rId12"/>
    <p:sldId id="519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23" r:id="rId21"/>
    <p:sldId id="569" r:id="rId22"/>
    <p:sldId id="573" r:id="rId23"/>
    <p:sldId id="572" r:id="rId24"/>
    <p:sldId id="570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581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52B"/>
    <a:srgbClr val="FBE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>
        <p:scale>
          <a:sx n="60" d="100"/>
          <a:sy n="60" d="100"/>
        </p:scale>
        <p:origin x="-14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51B4-26F2-4E1C-B47E-C1C3382D512C}" type="datetimeFigureOut">
              <a:rPr lang="en-ZA" smtClean="0"/>
              <a:t>2018/11/25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5F8B-EAB7-4B77-82CF-12B780B415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62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C1AE-BC22-472E-A470-D56A139B51F1}" type="datetimeFigureOut">
              <a:rPr lang="de-DE" smtClean="0"/>
              <a:pPr/>
              <a:t>25.11.2018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349" y="99814"/>
            <a:ext cx="8892480" cy="2276872"/>
          </a:xfrm>
        </p:spPr>
        <p:txBody>
          <a:bodyPr>
            <a:noAutofit/>
          </a:bodyPr>
          <a:lstStyle/>
          <a:p>
            <a:r>
              <a:rPr lang="en-GB" sz="3200" b="1" dirty="0"/>
              <a:t>JABBA-Select: </a:t>
            </a:r>
            <a:r>
              <a:rPr lang="en-GB" sz="3200" b="1" dirty="0" smtClean="0"/>
              <a:t>Model Documentation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Henning Winker</a:t>
            </a:r>
            <a:r>
              <a:rPr lang="en-US" sz="2400" i="1" dirty="0" smtClean="0"/>
              <a:t>*, Felipe </a:t>
            </a:r>
            <a:r>
              <a:rPr lang="en-US" sz="2400" i="1" dirty="0" err="1" smtClean="0"/>
              <a:t>Carvalho</a:t>
            </a:r>
            <a:r>
              <a:rPr lang="en-US" sz="2400" i="1" dirty="0" smtClean="0"/>
              <a:t>,  </a:t>
            </a:r>
            <a:r>
              <a:rPr lang="en-US" sz="2400" i="1" dirty="0"/>
              <a:t>James Thorson, Denham </a:t>
            </a:r>
            <a:r>
              <a:rPr lang="en-US" sz="2400" i="1" dirty="0" smtClean="0"/>
              <a:t>Parker, </a:t>
            </a:r>
            <a:r>
              <a:rPr lang="en-US" sz="2400" i="1" dirty="0"/>
              <a:t>Sven </a:t>
            </a:r>
            <a:r>
              <a:rPr lang="en-US" sz="2400" i="1" dirty="0" err="1" smtClean="0"/>
              <a:t>Kerwath</a:t>
            </a:r>
            <a:r>
              <a:rPr lang="en-US" sz="2400" i="1" dirty="0" smtClean="0"/>
              <a:t>, Tony Booth, </a:t>
            </a:r>
            <a:r>
              <a:rPr lang="en-US" sz="2400" i="1" dirty="0"/>
              <a:t>Laurie </a:t>
            </a:r>
            <a:r>
              <a:rPr lang="en-US" sz="2400" i="1" dirty="0" err="1" smtClean="0"/>
              <a:t>Kell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MARAM International Stock Assessment </a:t>
            </a:r>
            <a:r>
              <a:rPr lang="en-US" sz="2400" dirty="0" smtClean="0"/>
              <a:t>Workshop 2018</a:t>
            </a:r>
            <a:endParaRPr lang="de-DE" sz="2400" dirty="0"/>
          </a:p>
        </p:txBody>
      </p:sp>
      <p:sp>
        <p:nvSpPr>
          <p:cNvPr id="141314" name="AutoShape 2" descr="http://www.capeaction.org.za/uploads/article/WWFlogo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SE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" y="5917376"/>
            <a:ext cx="3861505" cy="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29643315658907649/9DozlWJ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5555990"/>
            <a:ext cx="1302010" cy="1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Work\DAFF_admin\DAFF LOGO 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" y="2678012"/>
            <a:ext cx="4575653" cy="15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67790"/>
            <a:ext cx="32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*Henning.winker@gmail.com</a:t>
            </a:r>
            <a:endParaRPr lang="en-ZA" sz="2000" dirty="0"/>
          </a:p>
        </p:txBody>
      </p:sp>
      <p:pic>
        <p:nvPicPr>
          <p:cNvPr id="10" name="Picture 4" descr="NOAA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21" y="3909584"/>
            <a:ext cx="1535639" cy="15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C:\Work\Research\StockAssessmentIWS2018\logocircles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9" y="4469576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4" name="Picture 4" descr="https://www.ru.ac.za/media/rhodesuniversity/content/communications/images/Rhodes%20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7347"/>
            <a:ext cx="2358382" cy="13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649"/>
            <a:ext cx="6976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Linking age-structure and surplus production </a:t>
            </a:r>
            <a:r>
              <a:rPr lang="en-GB" sz="2400" b="1" dirty="0" smtClean="0"/>
              <a:t>models:</a:t>
            </a:r>
          </a:p>
          <a:p>
            <a:pPr algn="ctr"/>
            <a:r>
              <a:rPr lang="en-GB" sz="2400" b="1" dirty="0" smtClean="0"/>
              <a:t>JABBA-Select</a:t>
            </a:r>
          </a:p>
          <a:p>
            <a:r>
              <a:rPr lang="en-GB" sz="2400" b="1" dirty="0" smtClean="0"/>
              <a:t> </a:t>
            </a:r>
            <a:endParaRPr lang="en-ZA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2478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2" y="2100625"/>
            <a:ext cx="7256577" cy="35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93501" y="5661247"/>
            <a:ext cx="69482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Schematic of functional relationships between the productivity parameter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the shape parameter of the surplus production function and the Age-Structured Equilibrium Model (ASEM; i.e. yield- and spawning biomass-per-recruit models with integrated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spawner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recruitment relationship). Numbers in boxes denote the sequence of deriving deviates of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life history and selectivity parameter inputs into the ASEM.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9752" y="953281"/>
                <a:ext cx="3742691" cy="8231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  <m:nor/>
                        </m:rPr>
                        <a:rPr lang="en-US"/>
                        <m:t>SP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lit/>
                                  <m:nor/>
                                </m:rPr>
                                <a:rPr lang="en-US"/>
                                <m:t>MSY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lit/>
                          <m:nor/>
                        </m:rPr>
                        <a:rPr lang="en-US"/>
                        <m:t>SB</m:t>
                      </m:r>
                      <m:d>
                        <m:dPr>
                          <m:ctrlPr>
                            <a:rPr lang="en-Z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lit/>
                                          <m:nor/>
                                        </m:rPr>
                                        <a:rPr lang="en-US" i="1"/>
                                        <m:t>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i="1"/>
                                        <m:t>B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ZA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lit/>
                                              <m:nor/>
                                            </m:rPr>
                                            <a:rPr lang="en-US" i="1"/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i="1"/>
                                            <m:t>B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953281"/>
                <a:ext cx="3742691" cy="8231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9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6058"/>
            <a:ext cx="426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South African line fish examples</a:t>
            </a:r>
            <a:endParaRPr lang="en-Z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74425"/>
              </p:ext>
            </p:extLst>
          </p:nvPr>
        </p:nvGraphicFramePr>
        <p:xfrm>
          <a:off x="323526" y="764702"/>
          <a:ext cx="8496945" cy="597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754"/>
                <a:gridCol w="1143169"/>
                <a:gridCol w="940922"/>
                <a:gridCol w="782077"/>
                <a:gridCol w="4669023"/>
              </a:tblGrid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Parameter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Silver kob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Carpenter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Sources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</a:t>
                      </a:r>
                      <a:r>
                        <a:rPr lang="de-DE" sz="1100" baseline="-25000">
                          <a:effectLst/>
                        </a:rPr>
                        <a:t>∞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1372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619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κ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0.115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0.06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</a:t>
                      </a:r>
                      <a:r>
                        <a:rPr lang="de-DE" sz="1100" baseline="-250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-0.815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-4.5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0.000006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0.00004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3.07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2.855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 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mat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</a:t>
                      </a:r>
                      <a:r>
                        <a:rPr lang="de-DE" sz="1100" baseline="-25000">
                          <a:effectLst/>
                        </a:rPr>
                        <a:t>t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0.01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assumed ~ knife-edge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</a:t>
                      </a:r>
                      <a:r>
                        <a:rPr lang="de-DE" sz="1100" baseline="-25000">
                          <a:effectLst/>
                        </a:rPr>
                        <a:t>max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Griffiths (1997); Brouwer &amp; Griffiths (2005)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0.18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0.1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</a:rPr>
                        <a:t>h (Steepness)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ZA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ZA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min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minimum assessment age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r>
                        <a:rPr lang="de-DE" sz="1100" baseline="-25000">
                          <a:effectLst/>
                        </a:rPr>
                        <a:t>max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years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assumed plus group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400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270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</a:t>
                      </a:r>
                      <a:r>
                        <a:rPr lang="en-ZA" sz="1100" baseline="-25000">
                          <a:effectLst/>
                        </a:rPr>
                        <a:t>S1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500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330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d</a:t>
                      </a:r>
                      <a:r>
                        <a:rPr lang="en-ZA" sz="1100" baseline="-25000">
                          <a:effectLst/>
                        </a:rPr>
                        <a:t>S2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5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S</a:t>
                      </a:r>
                      <a:r>
                        <a:rPr lang="en-GB" sz="1150" baseline="-25000">
                          <a:effectLst/>
                        </a:rPr>
                        <a:t>L,S3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334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280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 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Winker et al. (2014b)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d</a:t>
                      </a:r>
                      <a:r>
                        <a:rPr lang="en-ZA" sz="1100" baseline="-25000" dirty="0">
                          <a:effectLst/>
                        </a:rPr>
                        <a:t>S3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22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mm</a:t>
                      </a:r>
                      <a:r>
                        <a:rPr lang="de-DE" sz="1100" baseline="30000">
                          <a:effectLst/>
                        </a:rPr>
                        <a:t>-1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Winker et al. (2014b)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59632" y="764704"/>
            <a:ext cx="1152128" cy="59766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3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75" b="50000"/>
          <a:stretch/>
        </p:blipFill>
        <p:spPr bwMode="auto">
          <a:xfrm>
            <a:off x="179512" y="764704"/>
            <a:ext cx="9119117" cy="4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920" y="164752"/>
            <a:ext cx="474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Production functions: ASEM vs SPM</a:t>
            </a:r>
            <a:endParaRPr lang="en-Z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5971" y="5209802"/>
            <a:ext cx="8758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SPM: Surplus production model</a:t>
            </a:r>
          </a:p>
          <a:p>
            <a:r>
              <a:rPr lang="en-ZA" sz="1400" dirty="0" smtClean="0"/>
              <a:t>ASEM: Age-structured equilibrium model (i.e. per-recruit with B&amp;H SSR)</a:t>
            </a:r>
          </a:p>
          <a:p>
            <a:r>
              <a:rPr lang="en-ZA" sz="1400" dirty="0" smtClean="0"/>
              <a:t>SL50 = Length-at-50-selectivity </a:t>
            </a:r>
          </a:p>
          <a:p>
            <a:r>
              <a:rPr lang="en-GB" b="1" i="1" dirty="0"/>
              <a:t>Note that because  SB</a:t>
            </a:r>
            <a:r>
              <a:rPr lang="en-GB" b="1" i="1" baseline="-25000" dirty="0"/>
              <a:t>MSY</a:t>
            </a:r>
            <a:r>
              <a:rPr lang="en-GB" b="1" i="1" dirty="0"/>
              <a:t> / SB</a:t>
            </a:r>
            <a:r>
              <a:rPr lang="en-GB" b="1" i="1" baseline="-25000" dirty="0"/>
              <a:t>0 </a:t>
            </a:r>
            <a:r>
              <a:rPr lang="en-GB" b="1" i="1" dirty="0"/>
              <a:t>and MSY/SB</a:t>
            </a:r>
            <a:r>
              <a:rPr lang="en-GB" b="1" i="1" baseline="-25000" dirty="0"/>
              <a:t>MSY</a:t>
            </a:r>
            <a:r>
              <a:rPr lang="en-GB" b="1" i="1" dirty="0"/>
              <a:t> </a:t>
            </a:r>
            <a:r>
              <a:rPr lang="en-GB" b="1" i="1" dirty="0" smtClean="0"/>
              <a:t>are relative, and absolute </a:t>
            </a:r>
            <a:r>
              <a:rPr lang="en-GB" b="1" i="1" dirty="0"/>
              <a:t>estimates and therefore fitting a model </a:t>
            </a:r>
            <a:r>
              <a:rPr lang="en-GB" b="1" i="1" dirty="0" smtClean="0"/>
              <a:t>not </a:t>
            </a:r>
            <a:r>
              <a:rPr lang="en-GB" b="1" i="1" dirty="0"/>
              <a:t>required!!! A simple Age-structured equilibrium model </a:t>
            </a:r>
            <a:r>
              <a:rPr lang="en-GB" b="1" i="1" dirty="0" smtClean="0"/>
              <a:t>for determination Fisheries Reference Points (FRPs) would do </a:t>
            </a:r>
            <a:r>
              <a:rPr lang="en-GB" b="1" dirty="0" smtClean="0">
                <a:sym typeface="Wingdings" panose="05000000000000000000" pitchFamily="2" charset="2"/>
              </a:rPr>
              <a:t></a:t>
            </a:r>
            <a:endParaRPr lang="en-GB" b="1" dirty="0"/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160189" y="1356534"/>
            <a:ext cx="397393" cy="28803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8494086" y="1364918"/>
            <a:ext cx="397393" cy="28803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2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76470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four </a:t>
            </a:r>
            <a:r>
              <a:rPr lang="en-ZA" dirty="0" smtClean="0"/>
              <a:t>new elements of JABBA-Select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3" descr="C:\Work\Research\MS_JABBA_SELECT\ConceptFig\Fig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2000" y="888624"/>
            <a:ext cx="2971800" cy="29975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13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ZA" dirty="0" smtClean="0"/>
                  <a:t>Selectivity-specific production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ZA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06090"/>
              </a:xfrm>
              <a:blipFill rotWithShape="1">
                <a:blip r:embed="rId2"/>
                <a:stretch>
                  <a:fillRect t="-62069" b="-767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4940028" cy="54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000" dirty="0" smtClean="0"/>
              </a:p>
              <a:p>
                <a:r>
                  <a:rPr lang="en-GB" sz="2000" dirty="0" smtClean="0"/>
                  <a:t>To </a:t>
                </a:r>
                <a:r>
                  <a:rPr lang="en-GB" sz="2000" dirty="0"/>
                  <a:t>account for relative changes in the catch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  <m:r>
                          <a:rPr lang="en-GB" sz="2000" i="1">
                            <a:latin typeface="Cambria Math"/>
                          </a:rPr>
                          <m:t>,</m:t>
                        </m:r>
                        <m:r>
                          <a:rPr lang="en-GB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000" i="1" dirty="0"/>
                  <a:t> </a:t>
                </a:r>
                <a:r>
                  <a:rPr lang="en-GB" sz="2000" dirty="0"/>
                  <a:t>among multiple fisheries that operate with different selectivity </a:t>
                </a:r>
                <a:r>
                  <a:rPr lang="en-GB" sz="2000" i="1" dirty="0"/>
                  <a:t>s</a:t>
                </a:r>
                <a:r>
                  <a:rPr lang="en-GB" sz="2000" dirty="0"/>
                  <a:t> in year </a:t>
                </a:r>
                <a:r>
                  <a:rPr lang="en-GB" sz="2000" i="1" dirty="0"/>
                  <a:t>y</a:t>
                </a:r>
                <a:r>
                  <a:rPr lang="en-GB" sz="2000" dirty="0"/>
                  <a:t>, </a:t>
                </a:r>
                <a:r>
                  <a:rPr lang="en-GB" sz="2000" dirty="0" smtClean="0"/>
                  <a:t>year-specific </a:t>
                </a:r>
                <a:r>
                  <a:rPr lang="en-GB" sz="2000" dirty="0"/>
                  <a:t>stock productivity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 smtClean="0"/>
                  <a:t> is estimated as </a:t>
                </a:r>
                <a:r>
                  <a:rPr lang="en-GB" sz="2000" dirty="0"/>
                  <a:t>the</a:t>
                </a:r>
                <a:r>
                  <a:rPr lang="en-GB" sz="2000" i="1" dirty="0"/>
                  <a:t> </a:t>
                </a:r>
                <a:r>
                  <a:rPr lang="en-GB" sz="2000" dirty="0"/>
                  <a:t>weighted product of the relative catch (but ignoring lag effects), such that</a:t>
                </a:r>
                <a:endParaRPr lang="en-ZA" sz="2000" dirty="0"/>
              </a:p>
              <a:p>
                <a:pPr marL="0" indent="0">
                  <a:buNone/>
                </a:pPr>
                <a:r>
                  <a:rPr lang="en-GB" sz="2000" dirty="0"/>
                  <a:t> </a:t>
                </a:r>
                <a:endParaRPr lang="en-ZA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ZA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d>
                          <m:d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ZA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ZA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𝑀𝑆𝑌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ZA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i="1"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ZA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							</a:t>
                </a:r>
                <a:endParaRPr lang="en-ZA" sz="2000" dirty="0"/>
              </a:p>
              <a:p>
                <a:pPr marL="361950" indent="0">
                  <a:buNone/>
                </a:pPr>
                <a:r>
                  <a:rPr lang="en-GB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2000" dirty="0"/>
                  <a:t> are conditioned on the relative impacts of a fishery-specific selectivity in year </a:t>
                </a:r>
                <a:r>
                  <a:rPr lang="en-GB" sz="2000" i="1" dirty="0"/>
                  <a:t>y </a:t>
                </a:r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4940028" cy="5400600"/>
              </a:xfrm>
              <a:blipFill rotWithShape="1">
                <a:blip r:embed="rId3"/>
                <a:stretch>
                  <a:fillRect l="-988" r="-11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Work\Research\MS_JABBA_SELECT\ConceptFig\Fig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b="50000"/>
          <a:stretch/>
        </p:blipFill>
        <p:spPr bwMode="auto">
          <a:xfrm>
            <a:off x="5580112" y="1321919"/>
            <a:ext cx="2952328" cy="275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Work\Research\StockAssessmentIWS2018\KOB\MS_JS\Output\Summary_KOB_MS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332"/>
          <a:stretch/>
        </p:blipFill>
        <p:spPr bwMode="auto">
          <a:xfrm>
            <a:off x="5306083" y="4281296"/>
            <a:ext cx="3240360" cy="2558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912260" y="1844824"/>
            <a:ext cx="324036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2222" y="1624444"/>
            <a:ext cx="112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Increase in </a:t>
            </a:r>
          </a:p>
          <a:p>
            <a:r>
              <a:rPr lang="en-ZA" sz="1600" dirty="0" smtClean="0"/>
              <a:t>size limits</a:t>
            </a:r>
            <a:endParaRPr lang="en-ZA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66748" y="2241208"/>
            <a:ext cx="81009" cy="407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93828" y="2711822"/>
            <a:ext cx="1226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Variations in ratio trawl to hand-line offtake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6671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Work\Research\MS_JABBA_SELECT\ConceptFig\Fig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00200" y="3860425"/>
            <a:ext cx="2971800" cy="29975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four </a:t>
            </a:r>
            <a:r>
              <a:rPr lang="en-ZA" dirty="0" smtClean="0"/>
              <a:t>new elements of JABBA-Select</a:t>
            </a:r>
            <a:br>
              <a:rPr lang="en-ZA" dirty="0" smtClean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41" y="260648"/>
            <a:ext cx="8229600" cy="562074"/>
          </a:xfrm>
        </p:spPr>
        <p:txBody>
          <a:bodyPr>
            <a:noAutofit/>
          </a:bodyPr>
          <a:lstStyle/>
          <a:p>
            <a:r>
              <a:rPr lang="en-ZA" sz="3200" dirty="0" smtClean="0"/>
              <a:t>3. Approximating </a:t>
            </a:r>
            <a:r>
              <a:rPr lang="en-ZA" sz="3200" dirty="0" smtClean="0"/>
              <a:t>SB/EB via ASEM </a:t>
            </a:r>
            <a:br>
              <a:rPr lang="en-ZA" sz="3200" dirty="0" smtClean="0"/>
            </a:br>
            <a:r>
              <a:rPr lang="en-ZA" sz="3200" dirty="0" smtClean="0"/>
              <a:t>to relax SPM assumption </a:t>
            </a:r>
            <a:r>
              <a:rPr lang="en-ZA" sz="3200" i="1" dirty="0" smtClean="0"/>
              <a:t>SB = EB</a:t>
            </a:r>
            <a:endParaRPr lang="en-Z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1874" y="1448780"/>
                <a:ext cx="5292080" cy="79208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EB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  <m:nor/>
                                </m:rPr>
                                <a:rPr lang="en-US" i="1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i="1"/>
                                <m:t>B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ZA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+(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1874" y="1448780"/>
                <a:ext cx="5292080" cy="7920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Work\Research\MS_JABBA_SELECT\ConceptFig\Fig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503"/>
          <a:stretch/>
        </p:blipFill>
        <p:spPr bwMode="auto">
          <a:xfrm>
            <a:off x="-24271" y="980728"/>
            <a:ext cx="4213205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268126" y="2420888"/>
            <a:ext cx="4726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EB: Exploitable biomass as function of selectivity</a:t>
            </a:r>
          </a:p>
          <a:p>
            <a:r>
              <a:rPr lang="en-ZA" dirty="0" smtClean="0"/>
              <a:t>SB: Spawning biomass as function of maturation</a:t>
            </a:r>
          </a:p>
          <a:p>
            <a:r>
              <a:rPr lang="en-ZA" i="1" dirty="0" smtClean="0"/>
              <a:t>P</a:t>
            </a:r>
            <a:r>
              <a:rPr lang="en-ZA" i="1" baseline="-25000" dirty="0" smtClean="0"/>
              <a:t>H</a:t>
            </a:r>
            <a:r>
              <a:rPr lang="en-ZA" dirty="0" smtClean="0"/>
              <a:t> : SB/SB0 as function of harvest rate</a:t>
            </a:r>
          </a:p>
          <a:p>
            <a:r>
              <a:rPr lang="en-ZA" i="1" dirty="0" smtClean="0"/>
              <a:t>H</a:t>
            </a:r>
            <a:r>
              <a:rPr lang="en-ZA" dirty="0" smtClean="0"/>
              <a:t>: Harvest rate, here </a:t>
            </a:r>
            <a:r>
              <a:rPr lang="en-ZA" i="1" dirty="0" smtClean="0"/>
              <a:t>H = C/SB</a:t>
            </a:r>
          </a:p>
          <a:p>
            <a:r>
              <a:rPr lang="en-ZA" dirty="0" smtClean="0"/>
              <a:t>S</a:t>
            </a:r>
            <a:r>
              <a:rPr lang="en-ZA" baseline="-25000" dirty="0" smtClean="0"/>
              <a:t>L50</a:t>
            </a:r>
            <a:r>
              <a:rPr lang="en-ZA" dirty="0" smtClean="0"/>
              <a:t>: Length-at- 50%-selectivity</a:t>
            </a:r>
          </a:p>
          <a:p>
            <a:r>
              <a:rPr lang="en-ZA" dirty="0" smtClean="0"/>
              <a:t>L</a:t>
            </a:r>
            <a:r>
              <a:rPr lang="en-ZA" baseline="-25000" dirty="0" smtClean="0"/>
              <a:t>M50</a:t>
            </a:r>
            <a:r>
              <a:rPr lang="en-ZA" dirty="0" smtClean="0"/>
              <a:t>: Length-at- 50%-maturity</a:t>
            </a:r>
            <a:endParaRPr lang="en-ZA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8188" y="5037718"/>
                <a:ext cx="8742906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2000" dirty="0" smtClean="0"/>
                  <a:t>Aims to isolate SB (Process equation) </a:t>
                </a:r>
                <a:r>
                  <a:rPr lang="en-ZA" sz="2000" dirty="0" smtClean="0"/>
                  <a:t>and </a:t>
                </a:r>
                <a:r>
                  <a:rPr lang="en-ZA" sz="2000" dirty="0" smtClean="0"/>
                  <a:t>EB (Estimation equation)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2000" dirty="0" smtClean="0"/>
                  <a:t>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ZA" sz="2000" i="1">
                            <a:latin typeface="Cambria Math"/>
                            <a:ea typeface="Cambria Math"/>
                          </a:rPr>
                          <m:t>𝜐</m:t>
                        </m:r>
                      </m:e>
                      <m:sub>
                        <m:r>
                          <a:rPr lang="en-ZA" sz="2000" b="0" i="1" smtClean="0">
                            <a:latin typeface="Cambria Math"/>
                            <a:ea typeface="Cambria Math"/>
                          </a:rPr>
                          <m:t>1−3</m:t>
                        </m:r>
                      </m:sub>
                    </m:sSub>
                  </m:oMath>
                </a14:m>
                <a:r>
                  <a:rPr lang="en-ZA" sz="2000" dirty="0" smtClean="0"/>
                  <a:t> are estimated outside the model, based on means of stock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2000" dirty="0" smtClean="0"/>
                  <a:t>The expected relationship cannot be updated by the data and may therefore be more sensitivity to parameter </a:t>
                </a:r>
                <a:r>
                  <a:rPr lang="en-ZA" sz="2000" dirty="0" err="1" smtClean="0"/>
                  <a:t>mis</a:t>
                </a:r>
                <a:r>
                  <a:rPr lang="en-ZA" sz="2000" dirty="0" smtClean="0"/>
                  <a:t>-specifications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ZA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88" y="5037718"/>
                <a:ext cx="8742906" cy="1908215"/>
              </a:xfrm>
              <a:prstGeom prst="rect">
                <a:avLst/>
              </a:prstGeom>
              <a:blipFill rotWithShape="1">
                <a:blip r:embed="rId4"/>
                <a:stretch>
                  <a:fillRect l="-557" t="-1597" r="-4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468544" cy="76470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four </a:t>
            </a:r>
            <a:r>
              <a:rPr lang="en-ZA" dirty="0" smtClean="0"/>
              <a:t>new elements of JABBA-Select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3" descr="C:\Work\Research\MS_JABBA_SELECT\ConceptFig\Fig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4" y="888625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71999" y="3860425"/>
            <a:ext cx="2971800" cy="29975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</p:spPr>
            <p:txBody>
              <a:bodyPr>
                <a:noAutofit/>
              </a:bodyPr>
              <a:lstStyle/>
              <a:p>
                <a:r>
                  <a:rPr lang="en-ZA" sz="3200" dirty="0" smtClean="0"/>
                  <a:t>4. Joint Multivariate Normal (MVN)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3200" b="0" i="1" smtClean="0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ZA" sz="32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ZA" sz="3200" b="0" i="1" smtClean="0">
                                <a:latin typeface="Cambria Math"/>
                              </a:rPr>
                              <m:t>=1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ZA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ZA" sz="32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ZA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ZA" sz="3200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sub>
                    </m:sSub>
                  </m:oMath>
                </a14:m>
                <a:r>
                  <a:rPr lang="en-ZA" sz="3200" dirty="0" smtClean="0"/>
                  <a:t> from Monte-Carlo simulations</a:t>
                </a:r>
                <a:endParaRPr lang="en-ZA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  <a:blipFill rotWithShape="1">
                <a:blip r:embed="rId2"/>
                <a:stretch>
                  <a:fillRect t="-50000" b="-634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4434" name="Picture 2" descr="C:\Work\Research\StockAssessmentIWS2018\KOB\MS_JS\Input\Cor_m_Hmsy_KO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69" y="4089808"/>
            <a:ext cx="6584785" cy="28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5" name="Picture 3" descr="C:\Work\Research\StockAssessmentIWS2018\KOB\MS_JS\Input\Prior_zM_KOB.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7069"/>
          <a:stretch/>
        </p:blipFill>
        <p:spPr bwMode="auto">
          <a:xfrm>
            <a:off x="2411760" y="1196752"/>
            <a:ext cx="4114804" cy="24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6999" y="3293597"/>
            <a:ext cx="128432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ZA" sz="3600" dirty="0" smtClean="0"/>
              <a:t>ASEM</a:t>
            </a:r>
            <a:endParaRPr lang="en-ZA" sz="3600" dirty="0"/>
          </a:p>
        </p:txBody>
      </p:sp>
      <p:sp>
        <p:nvSpPr>
          <p:cNvPr id="5" name="Down Arrow 4"/>
          <p:cNvSpPr/>
          <p:nvPr/>
        </p:nvSpPr>
        <p:spPr>
          <a:xfrm>
            <a:off x="4469161" y="3068960"/>
            <a:ext cx="45719" cy="224637"/>
          </a:xfrm>
          <a:prstGeom prst="downArrow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own Arrow 7"/>
          <p:cNvSpPr/>
          <p:nvPr/>
        </p:nvSpPr>
        <p:spPr>
          <a:xfrm>
            <a:off x="4492020" y="3977489"/>
            <a:ext cx="45719" cy="224637"/>
          </a:xfrm>
          <a:prstGeom prst="downArrow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6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0"/>
                <a:ext cx="8229600" cy="77809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ZA" dirty="0" smtClean="0"/>
                  <a:t>Ratios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𝑠</m:t>
                            </m:r>
                            <m:r>
                              <a:rPr lang="en-ZA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Z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ZA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𝑠</m:t>
                            </m:r>
                            <m:r>
                              <a:rPr lang="en-ZA" i="1">
                                <a:latin typeface="Cambria Math"/>
                              </a:rPr>
                              <m:t>=1</m:t>
                            </m:r>
                          </m:sub>
                        </m:sSub>
                      </m:sub>
                    </m:sSub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0"/>
                <a:ext cx="8229600" cy="778098"/>
              </a:xfrm>
              <a:blipFill rotWithShape="1">
                <a:blip r:embed="rId2"/>
                <a:stretch>
                  <a:fillRect t="-12500" b="-25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818824"/>
            <a:ext cx="4698050" cy="587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4653136"/>
            <a:ext cx="4492470" cy="20404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075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31" y="-46400"/>
            <a:ext cx="8229600" cy="67981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dirty="0" smtClean="0"/>
              <a:t>Linefishery application</a:t>
            </a:r>
            <a:endParaRPr lang="de-DE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04527" y="632532"/>
            <a:ext cx="85502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 altLang="en-US" sz="2000" dirty="0"/>
              <a:t>Mid-1800‘s:   Establishment of a </a:t>
            </a:r>
            <a:r>
              <a:rPr lang="de-DE" altLang="en-US" sz="2000" dirty="0" smtClean="0"/>
              <a:t>thriving </a:t>
            </a:r>
            <a:r>
              <a:rPr lang="de-DE" altLang="en-US" sz="2000" dirty="0"/>
              <a:t>linefishery sector in the cape </a:t>
            </a:r>
            <a:r>
              <a:rPr lang="de-DE" altLang="en-US" sz="2000" dirty="0" smtClean="0"/>
              <a:t>region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1986 – 1906: First records landings of catch and CPUE 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1926 – 1931: Second set of catch </a:t>
            </a:r>
            <a:r>
              <a:rPr lang="de-DE" altLang="en-US" sz="2000" dirty="0" smtClean="0"/>
              <a:t>records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1985:              </a:t>
            </a:r>
            <a:r>
              <a:rPr lang="de-DE" altLang="en-US" sz="2000" b="1" dirty="0"/>
              <a:t>National Marine Linefish System (NMLS) </a:t>
            </a:r>
          </a:p>
          <a:p>
            <a:r>
              <a:rPr lang="de-DE" altLang="en-US" sz="2000" b="1" dirty="0"/>
              <a:t>	          &amp; first management regulations (e.g. gag- and size limits</a:t>
            </a:r>
            <a:r>
              <a:rPr lang="de-DE" altLang="en-US" sz="2000" dirty="0" smtClean="0"/>
              <a:t>)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1990s:            </a:t>
            </a:r>
            <a:r>
              <a:rPr lang="de-DE" altLang="en-US" sz="2000" b="1" dirty="0" smtClean="0"/>
              <a:t>Once-off per-recruit </a:t>
            </a:r>
            <a:r>
              <a:rPr lang="de-DE" altLang="en-US" sz="2000" b="1" dirty="0"/>
              <a:t>assessments 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1999:	         Linefish management protocol (LMP)</a:t>
            </a:r>
          </a:p>
          <a:p>
            <a:pPr lvl="1"/>
            <a:r>
              <a:rPr lang="de-DE" altLang="en-US" sz="2000" dirty="0"/>
              <a:t>                  </a:t>
            </a:r>
            <a:r>
              <a:rPr lang="de-DE" altLang="en-US" sz="2000" b="1" dirty="0"/>
              <a:t>- Biological reference points incl. SB/R &amp; Decline in </a:t>
            </a:r>
            <a:r>
              <a:rPr lang="de-DE" altLang="en-US" sz="2000" b="1" dirty="0" smtClean="0"/>
              <a:t>CPUE</a:t>
            </a:r>
            <a:endParaRPr lang="de-DE" altLang="en-US" sz="2000" b="1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/>
              <a:t>2000:              </a:t>
            </a:r>
            <a:r>
              <a:rPr lang="de-DE" altLang="en-US" sz="2000" dirty="0" smtClean="0"/>
              <a:t>Declaration </a:t>
            </a:r>
            <a:r>
              <a:rPr lang="de-DE" altLang="en-US" sz="2000" dirty="0"/>
              <a:t>of the state of emergency in the </a:t>
            </a:r>
            <a:r>
              <a:rPr lang="de-DE" altLang="en-US" sz="2000" dirty="0" smtClean="0"/>
              <a:t>linefishery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2003:              Drastic effort cut </a:t>
            </a:r>
            <a:r>
              <a:rPr lang="de-DE" altLang="en-US" sz="2000" dirty="0"/>
              <a:t>(~ 70</a:t>
            </a:r>
            <a:r>
              <a:rPr lang="de-DE" altLang="en-US" sz="2000" dirty="0" smtClean="0"/>
              <a:t>%) and several new size </a:t>
            </a:r>
            <a:r>
              <a:rPr lang="de-DE" altLang="en-US" sz="2000" dirty="0" smtClean="0"/>
              <a:t>and bag </a:t>
            </a:r>
            <a:r>
              <a:rPr lang="de-DE" altLang="en-US" sz="2000" dirty="0" smtClean="0"/>
              <a:t>limits 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2010               Shore-based observer programme for size data ceased</a:t>
            </a:r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2011-13:        </a:t>
            </a:r>
            <a:r>
              <a:rPr lang="de-DE" altLang="en-US" sz="2000" dirty="0" smtClean="0"/>
              <a:t>Standardization </a:t>
            </a:r>
            <a:r>
              <a:rPr lang="de-DE" altLang="en-US" sz="2000" dirty="0" smtClean="0"/>
              <a:t>of linefish CPUE by accouning for targeting     </a:t>
            </a:r>
            <a:endParaRPr lang="de-DE" altLang="en-US" sz="2000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2012-13</a:t>
            </a:r>
            <a:r>
              <a:rPr lang="de-DE" altLang="en-US" sz="2000" dirty="0"/>
              <a:t>:</a:t>
            </a:r>
            <a:r>
              <a:rPr lang="de-DE" altLang="en-US" sz="2000" dirty="0" smtClean="0"/>
              <a:t>        </a:t>
            </a:r>
            <a:r>
              <a:rPr lang="de-DE" altLang="en-US" sz="2000" b="1" dirty="0" smtClean="0"/>
              <a:t>First round of age-structured assessments for 4 species</a:t>
            </a:r>
          </a:p>
          <a:p>
            <a:pPr marL="1714500" lvl="3" indent="-342900">
              <a:buFontTx/>
              <a:buChar char="-"/>
            </a:pPr>
            <a:r>
              <a:rPr lang="de-DE" altLang="en-US" sz="2000" b="1" dirty="0" smtClean="0"/>
              <a:t>Fitted to CPUE + size comps (1987-2010)</a:t>
            </a:r>
            <a:endParaRPr lang="de-DE" altLang="en-US" sz="2000" b="1" dirty="0"/>
          </a:p>
          <a:p>
            <a:pPr>
              <a:buFont typeface="Arial" pitchFamily="34" charset="0"/>
              <a:buChar char="•"/>
            </a:pPr>
            <a:r>
              <a:rPr lang="de-DE" altLang="en-US" sz="2000" dirty="0" smtClean="0"/>
              <a:t>2014-16:       Difficulties to update age-structured assessments </a:t>
            </a:r>
          </a:p>
          <a:p>
            <a:pPr marL="1435100" indent="-1435100"/>
            <a:r>
              <a:rPr lang="de-DE" altLang="en-US" sz="2000" dirty="0" smtClean="0"/>
              <a:t>2017  </a:t>
            </a:r>
            <a:r>
              <a:rPr lang="de-DE" altLang="en-US" sz="2000" dirty="0" smtClean="0"/>
              <a:t>              </a:t>
            </a:r>
            <a:r>
              <a:rPr lang="de-DE" altLang="en-US" sz="2000" b="1" dirty="0" smtClean="0"/>
              <a:t>Preliminary</a:t>
            </a:r>
            <a:r>
              <a:rPr lang="de-DE" altLang="en-US" sz="2000" dirty="0" smtClean="0"/>
              <a:t> </a:t>
            </a:r>
            <a:r>
              <a:rPr lang="de-DE" altLang="en-US" sz="2000" b="1" dirty="0"/>
              <a:t>f</a:t>
            </a:r>
            <a:r>
              <a:rPr lang="de-DE" altLang="en-US" sz="2000" b="1" dirty="0" smtClean="0"/>
              <a:t>ollow-up </a:t>
            </a:r>
            <a:r>
              <a:rPr lang="de-DE" altLang="en-US" sz="2000" b="1" dirty="0"/>
              <a:t>stock assessments </a:t>
            </a:r>
            <a:r>
              <a:rPr lang="de-DE" altLang="en-US" sz="2000" b="1" dirty="0" smtClean="0"/>
              <a:t>using JABBA-Selectict for </a:t>
            </a:r>
            <a:r>
              <a:rPr lang="de-DE" altLang="en-US" sz="2000" b="1" dirty="0" smtClean="0"/>
              <a:t>now </a:t>
            </a:r>
            <a:r>
              <a:rPr lang="de-DE" altLang="en-US" sz="2000" b="1" dirty="0" smtClean="0"/>
              <a:t>8 species (Snoek, Yellowtail, Santer, Red </a:t>
            </a:r>
            <a:r>
              <a:rPr lang="de-DE" altLang="en-US" sz="2000" b="1" dirty="0" smtClean="0"/>
              <a:t>Roman, </a:t>
            </a:r>
            <a:r>
              <a:rPr lang="de-DE" altLang="en-US" sz="2000" b="1" dirty="0" smtClean="0"/>
              <a:t>Silver </a:t>
            </a:r>
            <a:r>
              <a:rPr lang="de-DE" altLang="en-US" sz="2000" b="1" dirty="0" smtClean="0"/>
              <a:t>  kob</a:t>
            </a:r>
            <a:r>
              <a:rPr lang="de-DE" altLang="en-US" sz="2000" b="1" dirty="0" smtClean="0"/>
              <a:t>, Carpenter, Slinger, Hottentot) </a:t>
            </a:r>
            <a:endParaRPr lang="de-DE" altLang="en-US" sz="2000" b="1" dirty="0"/>
          </a:p>
          <a:p>
            <a:r>
              <a:rPr lang="de-DE" altLang="en-US" dirty="0" smtClean="0"/>
              <a:t>2018	          Completion of full JABBA-Select documentation?</a:t>
            </a:r>
            <a:endParaRPr lang="de-DE" altLang="en-US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170162" cy="9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>
            <a:fillRect/>
          </a:stretch>
        </p:blipFill>
        <p:spPr bwMode="auto">
          <a:xfrm>
            <a:off x="7398346" y="980728"/>
            <a:ext cx="948721" cy="9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9" descr="Lineboats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40160" r="12692" b="29668"/>
          <a:stretch>
            <a:fillRect/>
          </a:stretch>
        </p:blipFill>
        <p:spPr bwMode="auto">
          <a:xfrm>
            <a:off x="5796136" y="2204864"/>
            <a:ext cx="2217191" cy="5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650"/>
            <a:ext cx="8229600" cy="764704"/>
          </a:xfrm>
        </p:spPr>
        <p:txBody>
          <a:bodyPr/>
          <a:lstStyle/>
          <a:p>
            <a:r>
              <a:rPr lang="en-ZA" dirty="0" smtClean="0"/>
              <a:t>JABBA-Select Formulation</a:t>
            </a:r>
            <a:endParaRPr lang="en-Z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44365"/>
              </p:ext>
            </p:extLst>
          </p:nvPr>
        </p:nvGraphicFramePr>
        <p:xfrm>
          <a:off x="325484" y="3790285"/>
          <a:ext cx="1368152" cy="41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24" name="Equation" r:id="rId3" imgW="787400" imgH="241300" progId="Equation.3">
                  <p:embed/>
                </p:oleObj>
              </mc:Choice>
              <mc:Fallback>
                <p:oleObj name="Equation" r:id="rId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84" y="3790285"/>
                        <a:ext cx="1368152" cy="417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0" y="724054"/>
            <a:ext cx="18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u="sng" dirty="0" smtClean="0"/>
              <a:t>Process equation </a:t>
            </a:r>
            <a:endParaRPr lang="en-ZA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86365" y="3098602"/>
            <a:ext cx="220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b="1" dirty="0" smtClean="0"/>
          </a:p>
          <a:p>
            <a:r>
              <a:rPr lang="en-ZA" b="1" u="sng" dirty="0" smtClean="0"/>
              <a:t>Separating </a:t>
            </a:r>
            <a:r>
              <a:rPr lang="en-ZA" b="1" u="sng" dirty="0" smtClean="0"/>
              <a:t>SB and EB</a:t>
            </a:r>
            <a:endParaRPr lang="en-ZA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86365" y="5340640"/>
            <a:ext cx="22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u="sng" dirty="0" smtClean="0"/>
              <a:t>Observation Equation</a:t>
            </a:r>
            <a:endParaRPr lang="en-ZA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57965" y="1196752"/>
                <a:ext cx="4572000" cy="11591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ZA" i="1"/>
                          </m:ctrlPr>
                        </m:dPr>
                        <m:e>
                          <m:eqArr>
                            <m:eqArrPr>
                              <m:ctrlPr>
                                <a:rPr lang="en-ZA" i="1"/>
                              </m:ctrlPr>
                            </m:eqArrPr>
                            <m:e>
                              <m:r>
                                <a:rPr lang="en-US" i="1"/>
                                <m:t>𝜑</m:t>
                              </m:r>
                              <m:r>
                                <a:rPr lang="en-US" i="1"/>
                                <m:t> </m:t>
                              </m:r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ZA" i="1"/>
                                      </m:ctrlPr>
                                    </m:sSubSupPr>
                                    <m:e>
                                      <m:r>
                                        <a:rPr lang="en-US" i="1"/>
                                        <m:t>0.5</m:t>
                                      </m:r>
                                      <m:r>
                                        <a:rPr lang="en-US" i="1"/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𝜂</m:t>
                                      </m:r>
                                    </m:sub>
                                    <m:sup>
                                      <m:r>
                                        <a:rPr lang="en-US" i="1"/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ZA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𝑦</m:t>
                                      </m:r>
                                      <m:r>
                                        <a:rPr lang="en-US" i="1"/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ZA" i="1"/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en-ZA" i="1"/>
                                          </m:ctrlPr>
                                        </m:naryPr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ZA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/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𝑠</m:t>
                                              </m:r>
                                              <m:r>
                                                <a:rPr lang="en-US" i="1"/>
                                                <m:t>,</m:t>
                                              </m:r>
                                              <m:r>
                                                <a:rPr lang="en-US" i="1"/>
                                                <m:t>𝑦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ZA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/>
                                                <m:t>𝐻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ZA" i="1"/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/>
                                                    <m:t>𝑀𝑆𝑌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/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US" i="1"/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ZA" i="1"/>
                                          </m:ctrlPr>
                                        </m:sSupPr>
                                        <m:e>
                                          <m:r>
                                            <a:rPr lang="en-US" i="1"/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/>
                                            <m:t>−1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𝑦</m:t>
                                      </m:r>
                                      <m:r>
                                        <a:rPr lang="en-US" i="1"/>
                                        <m:t>−1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ZA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ZA" i="1"/>
                                          </m:ctrlPr>
                                        </m:sSubSupPr>
                                        <m:e>
                                          <m:r>
                                            <a:rPr lang="en-US" i="1"/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𝑦</m:t>
                                          </m:r>
                                          <m:r>
                                            <a:rPr lang="en-US" i="1"/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en-US" i="1"/>
                                            <m:t>𝑚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/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ZA" i="1"/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en-ZA" i="1"/>
                                          </m:ctrlPr>
                                        </m:naryPr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ZA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/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/>
                                                <m:t>𝑠</m:t>
                                              </m:r>
                                              <m:r>
                                                <a:rPr lang="en-US" i="1"/>
                                                <m:t>,</m:t>
                                              </m:r>
                                              <m:r>
                                                <a:rPr lang="en-US" i="1"/>
                                                <m:t>𝑦</m:t>
                                              </m:r>
                                              <m:r>
                                                <a:rPr lang="en-US" i="1"/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𝑆𝐵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ZA" i="1"/>
                                      </m:ctrlPr>
                                    </m:sSubSupPr>
                                    <m:e>
                                      <m:r>
                                        <a:rPr lang="en-US" i="1"/>
                                        <m:t>0.5</m:t>
                                      </m:r>
                                      <m:r>
                                        <a:rPr lang="en-US" i="1"/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𝜂</m:t>
                                      </m:r>
                                    </m:sub>
                                    <m:sup>
                                      <m:r>
                                        <a:rPr lang="en-US" i="1"/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65" y="1196752"/>
                <a:ext cx="4572000" cy="1159100"/>
              </a:xfrm>
              <a:prstGeom prst="rect">
                <a:avLst/>
              </a:prstGeom>
              <a:blipFill rotWithShape="1">
                <a:blip r:embed="rId5"/>
                <a:stretch>
                  <a:fillRect r="-354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09560" y="1580670"/>
                <a:ext cx="456214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60" y="1580670"/>
                <a:ext cx="456214" cy="391261"/>
              </a:xfrm>
              <a:prstGeom prst="rect">
                <a:avLst/>
              </a:prstGeom>
              <a:blipFill rotWithShape="1"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68216" y="2527252"/>
                <a:ext cx="3872791" cy="466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 smtClean="0"/>
                  <a:t>where </a:t>
                </a:r>
                <a:r>
                  <a:rPr lang="en-ZA" i="1" dirty="0" smtClean="0"/>
                  <a:t>P = SB/SB</a:t>
                </a:r>
                <a:r>
                  <a:rPr lang="en-ZA" i="1" baseline="-25000" dirty="0" smtClean="0"/>
                  <a:t>0</a:t>
                </a:r>
                <a:r>
                  <a:rPr lang="en-ZA" baseline="-25000" dirty="0" smtClean="0"/>
                  <a:t> </a:t>
                </a:r>
                <a:r>
                  <a:rPr lang="en-ZA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ZA" i="1"/>
                        </m:ctrlPr>
                      </m:fPr>
                      <m:num>
                        <m:sSub>
                          <m:sSubPr>
                            <m:ctrlPr>
                              <a:rPr lang="en-ZA" i="1"/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ZA" i="1"/>
                                </m:ctrlPr>
                              </m:sSubPr>
                              <m:e>
                                <m:r>
                                  <a:rPr lang="en-US" i="1"/>
                                  <m:t>𝛾</m:t>
                                </m:r>
                              </m:e>
                              <m:sub>
                                <m:r>
                                  <a:rPr lang="en-US" i="1"/>
                                  <m:t>𝑠</m:t>
                                </m:r>
                              </m:sub>
                            </m:sSub>
                            <m:r>
                              <a:rPr lang="en-US" i="1"/>
                              <m:t>=</m:t>
                            </m:r>
                            <m:r>
                              <a:rPr lang="en-US" i="1"/>
                              <m:t>𝐶</m:t>
                            </m:r>
                          </m:e>
                          <m:sub>
                            <m:r>
                              <a:rPr lang="en-US" i="1"/>
                              <m:t>𝑠</m:t>
                            </m:r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ZA" i="1"/>
                            </m:ctrlPr>
                          </m:naryPr>
                          <m:sub>
                            <m:r>
                              <a:rPr lang="en-US" i="1"/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ZA" i="1"/>
                                </m:ctrlPr>
                              </m:sSubPr>
                              <m:e>
                                <m:r>
                                  <a:rPr lang="en-US" i="1"/>
                                  <m:t>𝐶</m:t>
                                </m:r>
                              </m:e>
                              <m:sub>
                                <m:r>
                                  <a:rPr lang="en-US" i="1"/>
                                  <m:t>𝑠</m:t>
                                </m:r>
                                <m:r>
                                  <a:rPr lang="en-US" i="1"/>
                                  <m:t>,</m:t>
                                </m:r>
                                <m:r>
                                  <a:rPr lang="en-US" i="1"/>
                                  <m:t>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ZA" i="1" baseline="-25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16" y="2527252"/>
                <a:ext cx="3872791" cy="466346"/>
              </a:xfrm>
              <a:prstGeom prst="rect">
                <a:avLst/>
              </a:prstGeom>
              <a:blipFill rotWithShape="1">
                <a:blip r:embed="rId7"/>
                <a:stretch>
                  <a:fillRect l="-1417" t="-94737" r="-7244" b="-12894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05078" y="4521760"/>
                <a:ext cx="6678488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/>
                          </m:ctrlPr>
                        </m:sSubPr>
                        <m:e>
                          <m:r>
                            <m:rPr>
                              <m:lit/>
                              <m:nor/>
                            </m:rPr>
                            <a:rPr lang="en-US" i="1"/>
                            <m:t>EB</m:t>
                          </m:r>
                        </m:e>
                        <m:sub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ZA" i="1"/>
                          </m:ctrlPr>
                        </m:sSubPr>
                        <m:e>
                          <m:r>
                            <m:rPr>
                              <m:lit/>
                              <m:nor/>
                            </m:rPr>
                            <a:rPr lang="en-US" i="1"/>
                            <m:t>SB</m:t>
                          </m:r>
                        </m:e>
                        <m:sub>
                          <m:r>
                            <a:rPr lang="en-US" i="1"/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ZA" i="1"/>
                          </m:ctrlPr>
                        </m:dPr>
                        <m:e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acc>
                                <m:accPr>
                                  <m:chr m:val="^"/>
                                  <m:ctrlPr>
                                    <a:rPr lang="en-ZA" i="1"/>
                                  </m:ctrlPr>
                                </m:accPr>
                                <m:e>
                                  <m:r>
                                    <a:rPr lang="en-US" i="1"/>
                                    <m:t>𝜐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1</m:t>
                                  </m:r>
                                </m:e>
                                <m:sub>
                                  <m:r>
                                    <a:rPr lang="en-US" i="1"/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/>
                            <m:t>+(</m:t>
                          </m:r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acc>
                                <m:accPr>
                                  <m:chr m:val="^"/>
                                  <m:ctrlPr>
                                    <a:rPr lang="en-ZA" i="1"/>
                                  </m:ctrlPr>
                                </m:accPr>
                                <m:e>
                                  <m:r>
                                    <a:rPr lang="en-US" i="1"/>
                                    <m:t>𝜐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2</m:t>
                                  </m:r>
                                </m:e>
                                <m:sub>
                                  <m:r>
                                    <a:rPr lang="en-US" i="1"/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/>
                            <m:t>−</m:t>
                          </m:r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acc>
                                <m:accPr>
                                  <m:chr m:val="^"/>
                                  <m:ctrlPr>
                                    <a:rPr lang="en-ZA" i="1"/>
                                  </m:ctrlPr>
                                </m:accPr>
                                <m:e>
                                  <m:r>
                                    <a:rPr lang="en-US" i="1"/>
                                    <m:t>𝜐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1</m:t>
                                  </m:r>
                                </m:e>
                                <m:sub>
                                  <m:r>
                                    <a:rPr lang="en-US" i="1"/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/>
                            <m:t>)</m:t>
                          </m:r>
                          <m:f>
                            <m:fPr>
                              <m:ctrlPr>
                                <a:rPr lang="en-ZA" i="1"/>
                              </m:ctrlPr>
                            </m:fPr>
                            <m:num>
                              <m:r>
                                <a:rPr lang="en-US" i="1"/>
                                <m:t>1−</m:t>
                              </m:r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^"/>
                                          <m:ctrlPr>
                                            <a:rPr lang="en-ZA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ZA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/>
                                                <m:t>𝜐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/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1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/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/>
                                <m:t>1−</m:t>
                              </m:r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^"/>
                                          <m:ctrlPr>
                                            <a:rPr lang="en-ZA" i="1"/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ZA" i="1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/>
                                                <m:t>𝜐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/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ZA" i="1"/>
                                          </m:ctrlPr>
                                        </m:sSubPr>
                                        <m:e>
                                          <m:r>
                                            <a:rPr lang="en-US" i="1"/>
                                            <m:t>1</m:t>
                                          </m:r>
                                        </m:e>
                                        <m:sub>
                                          <m:r>
                                            <a:rPr lang="en-US" i="1"/>
                                            <m:t>𝑠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/>
                                    <m:t>)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8" y="4521760"/>
                <a:ext cx="6678488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33678" y="6021288"/>
                <a:ext cx="3771482" cy="455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/>
                            <m:t>ln</m:t>
                          </m:r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𝐼</m:t>
                          </m:r>
                        </m:e>
                        <m:sub>
                          <m:r>
                            <a:rPr lang="en-US" i="1"/>
                            <m:t>𝑓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,</m:t>
                          </m:r>
                          <m:r>
                            <a:rPr lang="en-US" i="1"/>
                            <m:t>𝑦</m:t>
                          </m:r>
                        </m:sub>
                      </m:sSub>
                      <m:r>
                        <a:rPr lang="en-US" i="1"/>
                        <m:t>)~</m:t>
                      </m:r>
                      <m:r>
                        <a:rPr lang="en-US" i="1"/>
                        <m:t>𝑁𝑜𝑟𝑚𝑎𝑙</m:t>
                      </m:r>
                      <m:d>
                        <m:dPr>
                          <m:ctrlPr>
                            <a:rPr lang="en-ZA" i="1"/>
                          </m:ctrlPr>
                        </m:dPr>
                        <m:e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ln</m:t>
                              </m:r>
                              <m:r>
                                <a:rPr lang="en-US" i="1"/>
                                <m:t>(</m:t>
                              </m:r>
                              <m:r>
                                <a:rPr lang="en-US" i="1"/>
                                <m:t>𝑞</m:t>
                              </m:r>
                            </m:e>
                            <m:sub>
                              <m:r>
                                <a:rPr lang="en-US" i="1"/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r>
                                <m:rPr>
                                  <m:lit/>
                                  <m:nor/>
                                </m:rPr>
                                <a:rPr lang="en-US"/>
                                <m:t>EB</m:t>
                              </m:r>
                            </m:e>
                            <m:sub>
                              <m:r>
                                <a:rPr lang="en-US" i="1"/>
                                <m:t>𝑠</m:t>
                              </m:r>
                              <m:r>
                                <a:rPr lang="en-US" i="1"/>
                                <m:t>,</m:t>
                              </m:r>
                              <m:r>
                                <a:rPr lang="en-US" i="1"/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1"/>
                        <m:t>,</m:t>
                      </m:r>
                      <m:sSubSup>
                        <m:sSubSupPr>
                          <m:ctrlPr>
                            <a:rPr lang="en-ZA" i="1"/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/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r>
                                <a:rPr lang="en-US" i="1"/>
                                <m:t>𝜀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/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US" i="1"/>
                            <m:t>2</m:t>
                          </m:r>
                        </m:sup>
                      </m:sSubSup>
                      <m:r>
                        <a:rPr lang="en-US" i="1"/>
                        <m:t>)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8" y="6021288"/>
                <a:ext cx="3771482" cy="455253"/>
              </a:xfrm>
              <a:prstGeom prst="rect">
                <a:avLst/>
              </a:prstGeom>
              <a:blipFill rotWithShape="1"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7092280" y="2132856"/>
            <a:ext cx="288032" cy="3943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20066" y="2527252"/>
            <a:ext cx="14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Process error</a:t>
            </a:r>
            <a:endParaRPr lang="en-ZA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555776" y="2969078"/>
            <a:ext cx="432048" cy="3943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771800" y="3421767"/>
                <a:ext cx="2728055" cy="39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 smtClean="0"/>
                  <a:t>Weighting factor for </a:t>
                </a:r>
                <a:r>
                  <a:rPr lang="en-ZA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𝑀𝑆𝑌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421767"/>
                <a:ext cx="2728055" cy="394532"/>
              </a:xfrm>
              <a:prstGeom prst="rect">
                <a:avLst/>
              </a:prstGeom>
              <a:blipFill rotWithShape="1">
                <a:blip r:embed="rId10"/>
                <a:stretch>
                  <a:fillRect l="-2013" t="-6154" b="-184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338920" y="6021288"/>
            <a:ext cx="585008" cy="4552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005160" y="6248914"/>
            <a:ext cx="4228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15991" y="6058588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Subscript corrected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5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/>
              <a:t>Observation Variance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89404" y="1484784"/>
                <a:ext cx="4874884" cy="667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2800" i="1" smtClean="0"/>
                          </m:ctrlPr>
                        </m:sSubSupPr>
                        <m:e>
                          <m:r>
                            <a:rPr lang="en-ZA" sz="2800" i="1"/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ZA" sz="2800" i="1"/>
                              </m:ctrlPr>
                            </m:sSubPr>
                            <m:e>
                              <m:r>
                                <a:rPr lang="en-ZA" sz="2800" i="1"/>
                                <m:t>𝜀</m:t>
                              </m:r>
                            </m:e>
                            <m:sub>
                              <m:r>
                                <a:rPr lang="en-ZA" sz="2800" i="1"/>
                                <m:t>𝑖</m:t>
                              </m:r>
                              <m:r>
                                <a:rPr lang="en-ZA" sz="2800" i="1"/>
                                <m:t>,</m:t>
                              </m:r>
                              <m:r>
                                <a:rPr lang="en-ZA" sz="2800" i="1"/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ZA" sz="2800" i="1"/>
                            <m:t>2</m:t>
                          </m:r>
                        </m:sup>
                      </m:sSubSup>
                      <m:r>
                        <a:rPr lang="en-ZA" sz="2800" i="1"/>
                        <m:t>=</m:t>
                      </m:r>
                      <m:sSubSup>
                        <m:sSubSupPr>
                          <m:ctrlPr>
                            <a:rPr lang="en-ZA" sz="2800" i="1"/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ZA" sz="2800" i="1"/>
                              </m:ctrlPr>
                            </m:accPr>
                            <m:e>
                              <m:r>
                                <a:rPr lang="en-ZA" sz="2800" i="1"/>
                                <m:t>𝜎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ZA" sz="2800" i="1"/>
                              </m:ctrlPr>
                            </m:sSubPr>
                            <m:e>
                              <m:r>
                                <a:rPr lang="en-ZA" sz="2800" i="1"/>
                                <m:t>𝑆𝐸</m:t>
                              </m:r>
                            </m:e>
                            <m:sub>
                              <m:r>
                                <a:rPr lang="en-ZA" sz="2800" i="1"/>
                                <m:t>𝑖</m:t>
                              </m:r>
                              <m:r>
                                <a:rPr lang="en-ZA" sz="2800" i="1"/>
                                <m:t>,</m:t>
                              </m:r>
                              <m:r>
                                <a:rPr lang="en-ZA" sz="2800" i="1"/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ZA" sz="2800" i="1"/>
                            <m:t>2</m:t>
                          </m:r>
                        </m:sup>
                      </m:sSubSup>
                      <m:r>
                        <a:rPr lang="en-ZA" sz="2800" i="1"/>
                        <m:t>+</m:t>
                      </m:r>
                      <m:sSubSup>
                        <m:sSubSupPr>
                          <m:ctrlPr>
                            <a:rPr lang="en-ZA" sz="2800" i="1"/>
                          </m:ctrlPr>
                        </m:sSubSupPr>
                        <m:e>
                          <m:r>
                            <a:rPr lang="en-ZA" sz="2800" i="1"/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ZA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ZA" sz="2800" b="0" i="1" smtClean="0">
                                  <a:latin typeface="Cambria Math"/>
                                </a:rPr>
                                <m:t>𝑒𝑠𝑡</m:t>
                              </m:r>
                            </m:e>
                            <m:sub>
                              <m:r>
                                <a:rPr lang="en-ZA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ZA" sz="2800" i="1"/>
                            <m:t>2</m:t>
                          </m:r>
                        </m:sup>
                      </m:sSubSup>
                      <m:r>
                        <a:rPr lang="en-ZA" sz="2800" i="1"/>
                        <m:t>+</m:t>
                      </m:r>
                      <m:sSubSup>
                        <m:sSubSupPr>
                          <m:ctrlPr>
                            <a:rPr lang="en-ZA" sz="2800" i="1"/>
                          </m:ctrlPr>
                        </m:sSubSupPr>
                        <m:e>
                          <m:r>
                            <a:rPr lang="en-ZA" sz="2800" i="1"/>
                            <m:t>𝜎</m:t>
                          </m:r>
                        </m:e>
                        <m:sub>
                          <m:r>
                            <a:rPr lang="en-ZA" sz="2800" i="1"/>
                            <m:t>𝑓𝑖𝑥</m:t>
                          </m:r>
                        </m:sub>
                        <m:sup>
                          <m:r>
                            <a:rPr lang="en-ZA" sz="2800" i="1"/>
                            <m:t>2</m:t>
                          </m:r>
                        </m:sup>
                      </m:sSubSup>
                    </m:oMath>
                  </m:oMathPara>
                </a14:m>
                <a:endParaRPr lang="en-ZA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404" y="1484784"/>
                <a:ext cx="4874884" cy="6674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267744" y="2152212"/>
            <a:ext cx="288032" cy="4583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465" y="2604094"/>
            <a:ext cx="264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Total observation variance</a:t>
            </a:r>
            <a:endParaRPr lang="en-ZA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12613" y="2085356"/>
            <a:ext cx="1" cy="8501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1523" y="2992369"/>
            <a:ext cx="246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Square standard errors of the year effect (Standardization model)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364089" y="2152211"/>
            <a:ext cx="180018" cy="1708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3481" y="3936049"/>
            <a:ext cx="2342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Estimable (additional ) </a:t>
            </a:r>
          </a:p>
          <a:p>
            <a:r>
              <a:rPr lang="en-ZA" dirty="0" smtClean="0"/>
              <a:t>observation variance</a:t>
            </a:r>
            <a:endParaRPr lang="en-ZA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76412" y="2081088"/>
            <a:ext cx="631892" cy="7076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36829" y="2809706"/>
            <a:ext cx="214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Fixed (additional ) </a:t>
            </a:r>
          </a:p>
          <a:p>
            <a:r>
              <a:rPr lang="en-ZA" dirty="0" smtClean="0"/>
              <a:t>observation variance</a:t>
            </a:r>
            <a:endParaRPr lang="en-ZA" dirty="0"/>
          </a:p>
        </p:txBody>
      </p:sp>
      <p:sp>
        <p:nvSpPr>
          <p:cNvPr id="23" name="TextBox 22"/>
          <p:cNvSpPr txBox="1"/>
          <p:nvPr/>
        </p:nvSpPr>
        <p:spPr>
          <a:xfrm>
            <a:off x="428465" y="5354040"/>
            <a:ext cx="7699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All variance components can be switched on/off in any combination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Provides additional option data weighting options (see Francis 2011)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6012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9" y="0"/>
            <a:ext cx="8229600" cy="778098"/>
          </a:xfrm>
        </p:spPr>
        <p:txBody>
          <a:bodyPr>
            <a:noAutofit/>
          </a:bodyPr>
          <a:lstStyle/>
          <a:p>
            <a:r>
              <a:rPr lang="en-ZA" sz="3200" dirty="0" smtClean="0"/>
              <a:t>Summary of Results: </a:t>
            </a:r>
            <a:br>
              <a:rPr lang="en-ZA" sz="3200" dirty="0" smtClean="0"/>
            </a:br>
            <a:r>
              <a:rPr lang="en-ZA" sz="3200" dirty="0" smtClean="0"/>
              <a:t>Silver </a:t>
            </a:r>
            <a:r>
              <a:rPr lang="en-ZA" sz="3200" dirty="0" err="1" smtClean="0"/>
              <a:t>kob</a:t>
            </a:r>
            <a:r>
              <a:rPr lang="en-ZA" sz="3200" dirty="0" smtClean="0"/>
              <a:t> (</a:t>
            </a:r>
            <a:r>
              <a:rPr lang="en-US" sz="3200" i="1" dirty="0" err="1"/>
              <a:t>Argyrosomus</a:t>
            </a:r>
            <a:r>
              <a:rPr lang="en-US" sz="3200" i="1" dirty="0"/>
              <a:t> </a:t>
            </a:r>
            <a:r>
              <a:rPr lang="en-US" sz="3200" i="1" dirty="0" err="1" smtClean="0"/>
              <a:t>inodorus</a:t>
            </a:r>
            <a:r>
              <a:rPr lang="en-US" sz="3200" dirty="0" smtClean="0"/>
              <a:t>)</a:t>
            </a:r>
            <a:endParaRPr lang="en-ZA" sz="3200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018921"/>
            <a:ext cx="4535937" cy="583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554"/>
            <a:ext cx="8229600" cy="62424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MCMC Diagnostics</a:t>
            </a:r>
            <a:endParaRPr lang="en-ZA" dirty="0"/>
          </a:p>
        </p:txBody>
      </p:sp>
      <p:pic>
        <p:nvPicPr>
          <p:cNvPr id="277506" name="Picture 2" descr="C:\Work\Research\StockAssessmentIWS2018\KOB\MS_JS\Output\MCMC_KOB.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" y="1679833"/>
            <a:ext cx="4625869" cy="43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693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Iterations: 55000, Burn-in: 5000, Thinning: every  5</a:t>
            </a:r>
            <a:r>
              <a:rPr lang="en-ZA" baseline="30000" dirty="0" smtClean="0"/>
              <a:t>th</a:t>
            </a:r>
            <a:r>
              <a:rPr lang="en-ZA" dirty="0" smtClean="0"/>
              <a:t>, Chains: 1, Saved: 1</a:t>
            </a:r>
          </a:p>
          <a:p>
            <a:r>
              <a:rPr lang="en-ZA" dirty="0" smtClean="0"/>
              <a:t>Run time: 1 min 41 sec 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5221"/>
              </p:ext>
            </p:extLst>
          </p:nvPr>
        </p:nvGraphicFramePr>
        <p:xfrm>
          <a:off x="4932040" y="2204864"/>
          <a:ext cx="4089400" cy="2286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73100"/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Geweke.p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Heidelberger.p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26909.68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16874.32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60888.45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sigma2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4048" y="1822324"/>
            <a:ext cx="378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 smtClean="0"/>
              <a:t>Parameter estimates + Converge Stats </a:t>
            </a:r>
            <a:endParaRPr lang="en-ZA" u="sng" dirty="0"/>
          </a:p>
        </p:txBody>
      </p:sp>
    </p:spTree>
    <p:extLst>
      <p:ext uri="{BB962C8B-B14F-4D97-AF65-F5344CB8AC3E}">
        <p14:creationId xmlns:p14="http://schemas.microsoft.com/office/powerpoint/2010/main" val="11517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17" y="-96718"/>
            <a:ext cx="8229600" cy="548680"/>
          </a:xfrm>
        </p:spPr>
        <p:txBody>
          <a:bodyPr>
            <a:noAutofit/>
          </a:bodyPr>
          <a:lstStyle/>
          <a:p>
            <a:r>
              <a:rPr lang="en-ZA" sz="3200" dirty="0" smtClean="0"/>
              <a:t>Goodness of Fit</a:t>
            </a:r>
            <a:endParaRPr lang="en-ZA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87941"/>
              </p:ext>
            </p:extLst>
          </p:nvPr>
        </p:nvGraphicFramePr>
        <p:xfrm>
          <a:off x="6593488" y="170368"/>
          <a:ext cx="1800200" cy="1986915"/>
        </p:xfrm>
        <a:graphic>
          <a:graphicData uri="http://schemas.openxmlformats.org/drawingml/2006/table">
            <a:tbl>
              <a:tblPr/>
              <a:tblGrid>
                <a:gridCol w="1011070"/>
                <a:gridCol w="789130"/>
              </a:tblGrid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3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8529" name="Picture 1" descr="C:\Work\Research\StockAssessmentIWS2018\KOB\MS_JS\Output\StandardizedResids_KOB_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3638718"/>
            <a:ext cx="4580963" cy="32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30" name="Picture 2" descr="C:\Work\Research\StockAssessmentIWS2018\KOB\MS_JS\Output\Residuals_KOB_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451962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959787" y="4422009"/>
                <a:ext cx="4035015" cy="782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/>
                        <m:t>𝑆𝑡</m:t>
                      </m:r>
                      <m:r>
                        <a:rPr lang="en-ZA" i="1"/>
                        <m:t>. </m:t>
                      </m:r>
                      <m:r>
                        <a:rPr lang="en-ZA" i="1"/>
                        <m:t>𝑅𝑒𝑠</m:t>
                      </m:r>
                      <m:r>
                        <a:rPr lang="en-ZA" i="1"/>
                        <m:t>.= </m:t>
                      </m:r>
                      <m:f>
                        <m:fPr>
                          <m:ctrlPr>
                            <a:rPr lang="en-ZA" i="1"/>
                          </m:ctrlPr>
                        </m:fPr>
                        <m:num>
                          <m:func>
                            <m:funcPr>
                              <m:ctrlPr>
                                <a:rPr lang="en-ZA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ZA"/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ZA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r>
                                        <a:rPr lang="en-ZA" i="1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ZA" i="1"/>
                                        <m:t>𝑖</m:t>
                                      </m:r>
                                      <m:r>
                                        <a:rPr lang="en-ZA" i="1"/>
                                        <m:t>,</m:t>
                                      </m:r>
                                      <m:r>
                                        <a:rPr lang="en-ZA" i="1"/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ZA" i="1"/>
                            <m:t>−</m:t>
                          </m:r>
                          <m:func>
                            <m:funcPr>
                              <m:ctrlPr>
                                <a:rPr lang="en-ZA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ZA"/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ZA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i="1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ZA" i="1"/>
                                          </m:ctrlPr>
                                        </m:accPr>
                                        <m:e>
                                          <m:r>
                                            <a:rPr lang="en-ZA" i="1"/>
                                            <m:t>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i="1"/>
                                        <m:t>𝑖</m:t>
                                      </m:r>
                                      <m:r>
                                        <a:rPr lang="en-ZA" i="1"/>
                                        <m:t>,</m:t>
                                      </m:r>
                                      <m:r>
                                        <a:rPr lang="en-ZA" i="1"/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ZA" i="1"/>
                              </m:ctrlPr>
                            </m:sSubSupPr>
                            <m:e>
                              <m:r>
                                <a:rPr lang="en-ZA" i="1"/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r>
                                    <a:rPr lang="en-ZA" i="1"/>
                                    <m:t>𝜀</m:t>
                                  </m:r>
                                </m:e>
                                <m:sub>
                                  <m:r>
                                    <a:rPr lang="en-ZA" i="1"/>
                                    <m:t>𝑖</m:t>
                                  </m:r>
                                  <m:r>
                                    <a:rPr lang="en-ZA" i="1"/>
                                    <m:t>,</m:t>
                                  </m:r>
                                  <m:r>
                                    <a:rPr lang="en-ZA" i="1"/>
                                    <m:t>𝑦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ZA" i="1"/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ZA" i="1"/>
                          </m:ctrlPr>
                        </m:sSubSupPr>
                        <m:e>
                          <m:r>
                            <a:rPr lang="en-ZA" i="1"/>
                            <m:t>+0.5</m:t>
                          </m:r>
                          <m:r>
                            <a:rPr lang="en-ZA" i="1"/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ZA" i="1"/>
                              </m:ctrlPr>
                            </m:sSubPr>
                            <m:e>
                              <m:r>
                                <a:rPr lang="en-ZA" i="1"/>
                                <m:t>𝜀</m:t>
                              </m:r>
                            </m:e>
                            <m:sub>
                              <m:r>
                                <a:rPr lang="en-ZA" i="1"/>
                                <m:t>𝑖</m:t>
                              </m:r>
                              <m:r>
                                <a:rPr lang="en-ZA" i="1"/>
                                <m:t>,</m:t>
                              </m:r>
                              <m:r>
                                <a:rPr lang="en-ZA" i="1"/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ZA" i="1"/>
                            <m:t>2</m:t>
                          </m:r>
                        </m:sup>
                      </m:sSubSup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787" y="4422009"/>
                <a:ext cx="4035015" cy="7825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003293" y="2465278"/>
                <a:ext cx="3402918" cy="414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/>
                        <m:t>𝑅𝑒𝑠𝑖𝑑𝑢𝑎𝑙𝑠</m:t>
                      </m:r>
                      <m:r>
                        <a:rPr lang="en-ZA" i="1"/>
                        <m:t>=</m:t>
                      </m:r>
                      <m:func>
                        <m:funcPr>
                          <m:ctrlPr>
                            <a:rPr lang="en-ZA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/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ZA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r>
                                    <a:rPr lang="en-ZA" i="1"/>
                                    <m:t>𝐼</m:t>
                                  </m:r>
                                </m:e>
                                <m:sub>
                                  <m:r>
                                    <a:rPr lang="en-ZA" i="1"/>
                                    <m:t>𝑖</m:t>
                                  </m:r>
                                  <m:r>
                                    <a:rPr lang="en-ZA" i="1"/>
                                    <m:t>,</m:t>
                                  </m:r>
                                  <m:r>
                                    <a:rPr lang="en-ZA" i="1"/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ZA" i="1"/>
                        <m:t>−</m:t>
                      </m:r>
                      <m:func>
                        <m:funcPr>
                          <m:ctrlPr>
                            <a:rPr lang="en-ZA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/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ZA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i="1"/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ZA" i="1"/>
                                      </m:ctrlPr>
                                    </m:accPr>
                                    <m:e>
                                      <m:r>
                                        <a:rPr lang="en-ZA" i="1"/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i="1"/>
                                    <m:t>𝑖</m:t>
                                  </m:r>
                                  <m:r>
                                    <a:rPr lang="en-ZA" i="1"/>
                                    <m:t>,</m:t>
                                  </m:r>
                                  <m:r>
                                    <a:rPr lang="en-ZA" i="1"/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93" y="2465278"/>
                <a:ext cx="3402918" cy="414472"/>
              </a:xfrm>
              <a:prstGeom prst="rect">
                <a:avLst/>
              </a:prstGeom>
              <a:blipFill rotWithShape="1">
                <a:blip r:embed="rId5"/>
                <a:stretch>
                  <a:fillRect t="-4412" b="-588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132594" y="2912656"/>
                <a:ext cx="3489930" cy="789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/>
                        <m:t>𝑅𝑀𝑆𝐸</m:t>
                      </m:r>
                      <m:r>
                        <a:rPr lang="en-ZA" i="1"/>
                        <m:t>(%)=100×</m:t>
                      </m:r>
                      <m:f>
                        <m:fPr>
                          <m:ctrlPr>
                            <a:rPr lang="en-ZA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ZA" i="1"/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ZA" i="1"/>
                                    <m:t>𝑅𝑒𝑠𝑖𝑑𝑢𝑎𝑙𝑠</m:t>
                                  </m:r>
                                </m:e>
                                <m:sup>
                                  <m:r>
                                    <a:rPr lang="en-ZA" i="1"/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ZA" i="1"/>
                            <m:t>𝑛</m:t>
                          </m:r>
                          <m:r>
                            <a:rPr lang="en-ZA" i="1"/>
                            <m:t>−</m:t>
                          </m:r>
                          <m:r>
                            <a:rPr lang="en-ZA" i="1"/>
                            <m:t>𝑑𝑓</m:t>
                          </m:r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94" y="2912656"/>
                <a:ext cx="3489930" cy="7895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8177377" y="3588330"/>
            <a:ext cx="349325" cy="227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04169" y="4962947"/>
            <a:ext cx="160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Total or Residuals?</a:t>
            </a:r>
            <a:endParaRPr lang="en-Z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5074" y="4962947"/>
            <a:ext cx="258514" cy="1138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10915" y="3990694"/>
            <a:ext cx="29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 smtClean="0"/>
              <a:t>Francis (2011) Table B1: T2.4A</a:t>
            </a:r>
            <a:endParaRPr lang="en-ZA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137804" y="5611296"/>
                <a:ext cx="2082750" cy="73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/>
                        </a:rPr>
                        <m:t>𝑆𝐷𝑁𝑅</m:t>
                      </m:r>
                      <m:r>
                        <a:rPr lang="en-Z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ZA" i="1"/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ZA" i="1"/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𝑆𝑡</m:t>
                                  </m:r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ZA" b="0" i="1" smtClean="0">
                                      <a:latin typeface="Cambria Math"/>
                                    </a:rPr>
                                    <m:t>𝑅𝑒𝑠</m:t>
                                  </m:r>
                                </m:e>
                                <m:sup>
                                  <m:r>
                                    <a:rPr lang="en-ZA" i="1"/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ZA" i="1"/>
                            <m:t>𝑛</m:t>
                          </m:r>
                          <m:r>
                            <a:rPr lang="en-ZA" i="1"/>
                            <m:t>−</m:t>
                          </m:r>
                          <m:r>
                            <a:rPr lang="en-ZA" i="1"/>
                            <m:t>𝑑𝑓</m:t>
                          </m:r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804" y="5611296"/>
                <a:ext cx="2082750" cy="7373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444208" y="116632"/>
            <a:ext cx="2005509" cy="20882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/>
          <p:cNvSpPr txBox="1"/>
          <p:nvPr/>
        </p:nvSpPr>
        <p:spPr>
          <a:xfrm>
            <a:off x="8526702" y="3702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57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Log-Fits</a:t>
            </a:r>
            <a:endParaRPr lang="en-ZA" dirty="0"/>
          </a:p>
        </p:txBody>
      </p:sp>
      <p:pic>
        <p:nvPicPr>
          <p:cNvPr id="279554" name="Picture 2" descr="C:\Work\Research\StockAssessmentIWS2018\KOB\MS_JS\Output\logFits_KOB_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776864" cy="55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en-ZA" dirty="0" smtClean="0"/>
              <a:t>Process Error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012958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Calculated as the difference between the deterministic expectation and the stochastic realization of log(</a:t>
            </a:r>
            <a:r>
              <a:rPr lang="en-ZA" sz="2400" i="1" dirty="0" smtClean="0"/>
              <a:t>SB</a:t>
            </a:r>
            <a:r>
              <a:rPr lang="en-ZA" sz="2400" i="1" baseline="-25000" dirty="0" smtClean="0"/>
              <a:t>y</a:t>
            </a:r>
            <a:r>
              <a:rPr lang="en-ZA" sz="2400" dirty="0" smtClean="0"/>
              <a:t>)</a:t>
            </a:r>
            <a:endParaRPr lang="en-ZA" sz="2400" baseline="-25000" dirty="0"/>
          </a:p>
        </p:txBody>
      </p:sp>
      <p:pic>
        <p:nvPicPr>
          <p:cNvPr id="280579" name="Picture 3" descr="C:\Work\Research\StockAssessmentIWS2018\KOB\MS_JS\Output\ProcDev_KOB_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1543"/>
            <a:ext cx="6717318" cy="47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8229600" cy="778098"/>
          </a:xfrm>
        </p:spPr>
        <p:txBody>
          <a:bodyPr/>
          <a:lstStyle/>
          <a:p>
            <a:r>
              <a:rPr lang="en-ZA" dirty="0" smtClean="0"/>
              <a:t>Posterior vs Prior Distributions</a:t>
            </a:r>
            <a:endParaRPr lang="en-ZA" dirty="0"/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" y="510326"/>
            <a:ext cx="6840760" cy="641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7252" y="870320"/>
            <a:ext cx="2083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PPMR:  </a:t>
            </a:r>
            <a:r>
              <a:rPr lang="en-ZA" dirty="0" smtClean="0"/>
              <a:t>Posterior to </a:t>
            </a:r>
          </a:p>
          <a:p>
            <a:r>
              <a:rPr lang="en-ZA" dirty="0" smtClean="0"/>
              <a:t>Prior Means </a:t>
            </a:r>
            <a:r>
              <a:rPr lang="en-ZA" dirty="0"/>
              <a:t>R</a:t>
            </a:r>
            <a:r>
              <a:rPr lang="en-ZA" dirty="0" smtClean="0"/>
              <a:t>atio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49901" y="1772816"/>
            <a:ext cx="2079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PPVR:  </a:t>
            </a:r>
            <a:r>
              <a:rPr lang="en-ZA" dirty="0" smtClean="0"/>
              <a:t>Posterior to </a:t>
            </a:r>
          </a:p>
          <a:p>
            <a:r>
              <a:rPr lang="en-ZA" dirty="0" smtClean="0"/>
              <a:t>Prior Variance (CV</a:t>
            </a:r>
            <a:r>
              <a:rPr lang="en-ZA" baseline="30000" dirty="0" smtClean="0"/>
              <a:t>2</a:t>
            </a:r>
            <a:r>
              <a:rPr lang="en-ZA" dirty="0" smtClean="0"/>
              <a:t>) </a:t>
            </a:r>
          </a:p>
          <a:p>
            <a:r>
              <a:rPr lang="en-ZA" dirty="0" smtClean="0"/>
              <a:t>Ratio</a:t>
            </a:r>
            <a:endParaRPr lang="en-ZA" dirty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1052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031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JABBA-Select: Reference Points Output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01754"/>
              </p:ext>
            </p:extLst>
          </p:nvPr>
        </p:nvGraphicFramePr>
        <p:xfrm>
          <a:off x="2627784" y="853617"/>
          <a:ext cx="3879179" cy="5320665"/>
        </p:xfrm>
        <a:graphic>
          <a:graphicData uri="http://schemas.openxmlformats.org/drawingml/2006/table">
            <a:tbl>
              <a:tblPr/>
              <a:tblGrid>
                <a:gridCol w="1087621"/>
                <a:gridCol w="870096"/>
                <a:gridCol w="960731"/>
                <a:gridCol w="960731"/>
              </a:tblGrid>
              <a:tr h="235939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26909.68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16874.316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60888.452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Hmsy.3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SBmsy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9699.005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5560.443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22996.856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MSY.1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1009.765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745.771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1936.211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MSY.2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1116.295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2140.589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9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MSY.3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901.328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665.077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1722.221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Href.1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Href.2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Href.3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SBref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10763.87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6749.727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24355.381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Yref.1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1003.664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739.515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1933.759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Yref.2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1109.148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2137.252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Yref.3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895.148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1718.241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B_Bmsy.cur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H_Hmsy.cur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55776" y="836712"/>
            <a:ext cx="4032448" cy="5472608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27355" y="871509"/>
            <a:ext cx="2587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Ref: User-defined </a:t>
            </a:r>
          </a:p>
          <a:p>
            <a:r>
              <a:rPr lang="en-ZA" dirty="0" smtClean="0"/>
              <a:t>B</a:t>
            </a:r>
            <a:r>
              <a:rPr lang="en-ZA" baseline="-25000" dirty="0" smtClean="0"/>
              <a:t>MSY</a:t>
            </a:r>
            <a:r>
              <a:rPr lang="en-ZA" dirty="0" smtClean="0"/>
              <a:t> target (e.g. 40% SB</a:t>
            </a:r>
            <a:r>
              <a:rPr lang="en-ZA" baseline="-25000" dirty="0" smtClean="0"/>
              <a:t>0</a:t>
            </a:r>
            <a:r>
              <a:rPr lang="en-ZA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06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80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Stock Status Plots</a:t>
            </a:r>
            <a:endParaRPr lang="en-ZA" dirty="0"/>
          </a:p>
        </p:txBody>
      </p:sp>
      <p:pic>
        <p:nvPicPr>
          <p:cNvPr id="283650" name="Picture 2" descr="C:\Work\Research\StockAssessmentIWS2018\KOB\MS_JS\Output\SPphase_KOB_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16" y="656582"/>
            <a:ext cx="3058460" cy="27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C:\Work\Research\StockAssessmentIWS2018\KOB\MS_JS\Output\TrendMSY_KOB_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876644"/>
            <a:ext cx="5909290" cy="25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5" name="Picture 7" descr="C:\Work\Research\StockAssessmentIWS2018\KOB\MS_JS\Output\Biplot_KOB_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8026"/>
            <a:ext cx="3744416" cy="3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7" name="Picture 9" descr="C:\Work\Research\StockAssessmentIWS2018\KOB\MS_JS\Output\Kobe_KOB_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72" y="3649535"/>
            <a:ext cx="3564960" cy="32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25" y="324320"/>
            <a:ext cx="8229600" cy="778098"/>
          </a:xfrm>
        </p:spPr>
        <p:txBody>
          <a:bodyPr>
            <a:noAutofit/>
          </a:bodyPr>
          <a:lstStyle/>
          <a:p>
            <a:r>
              <a:rPr lang="en-ZA" sz="3200" dirty="0" smtClean="0"/>
              <a:t>Case study example: </a:t>
            </a:r>
            <a:br>
              <a:rPr lang="en-ZA" sz="3200" dirty="0" smtClean="0"/>
            </a:br>
            <a:r>
              <a:rPr lang="en-ZA" sz="3200" dirty="0" smtClean="0"/>
              <a:t>Silver </a:t>
            </a:r>
            <a:r>
              <a:rPr lang="en-ZA" sz="3200" dirty="0" err="1" smtClean="0"/>
              <a:t>kob</a:t>
            </a:r>
            <a:r>
              <a:rPr lang="en-ZA" sz="3200" dirty="0" smtClean="0"/>
              <a:t> (</a:t>
            </a:r>
            <a:r>
              <a:rPr lang="en-US" sz="3200" i="1" dirty="0" err="1"/>
              <a:t>Argyrosomus</a:t>
            </a:r>
            <a:r>
              <a:rPr lang="en-US" sz="3200" i="1" dirty="0"/>
              <a:t> </a:t>
            </a:r>
            <a:r>
              <a:rPr lang="en-US" sz="3200" i="1" dirty="0" err="1" smtClean="0"/>
              <a:t>inodorus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Z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Commercial ‘</a:t>
            </a:r>
            <a:r>
              <a:rPr lang="en-ZA" sz="2000" dirty="0" err="1" smtClean="0"/>
              <a:t>linefish</a:t>
            </a:r>
            <a:r>
              <a:rPr lang="en-ZA" sz="2000" dirty="0" smtClean="0"/>
              <a:t>’ (hand-line) species of the South African </a:t>
            </a:r>
            <a:r>
              <a:rPr lang="en-ZA" sz="2000" dirty="0" err="1" smtClean="0"/>
              <a:t>linefishey</a:t>
            </a:r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Notable quantities caught  by the inshore trawl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Increase in size limits for </a:t>
            </a:r>
            <a:r>
              <a:rPr lang="en-ZA" sz="2000" dirty="0" err="1" smtClean="0"/>
              <a:t>handline</a:t>
            </a:r>
            <a:r>
              <a:rPr lang="en-ZA" sz="2000" dirty="0" smtClean="0"/>
              <a:t> caught fish from 400 to 500 mm in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No size limit for the inshore trawl fishery </a:t>
            </a:r>
            <a:r>
              <a:rPr lang="en-ZA" sz="2000" i="1" dirty="0" smtClean="0"/>
              <a:t>SL50 ~ 330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Catch time series starts (only) in 1987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Coherent evidence that the stock was severely depleted by 1987 (~10% pristine)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In addition: </a:t>
            </a:r>
            <a:r>
              <a:rPr lang="en-US" sz="2000" dirty="0"/>
              <a:t>recent experimental resurveys of historical trawl survey strata that had in the 1900s produced 56.6 (26% to total abundances), mostly large </a:t>
            </a:r>
            <a:r>
              <a:rPr lang="en-US" sz="2000" dirty="0" err="1" smtClean="0"/>
              <a:t>kob</a:t>
            </a:r>
            <a:r>
              <a:rPr lang="en-US" sz="2000" dirty="0" smtClean="0"/>
              <a:t>, </a:t>
            </a:r>
            <a:r>
              <a:rPr lang="en-US" sz="2000" dirty="0"/>
              <a:t>per standardized drag, but none in any of the three surveyed strata in 2016 (Curry </a:t>
            </a:r>
            <a:r>
              <a:rPr lang="en-US" sz="2000" dirty="0" smtClean="0"/>
              <a:t>2017,  PhD Thesis).    </a:t>
            </a:r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Two standardized </a:t>
            </a:r>
            <a:r>
              <a:rPr lang="en-ZA" sz="2000" dirty="0" err="1" smtClean="0"/>
              <a:t>linefish</a:t>
            </a:r>
            <a:r>
              <a:rPr lang="en-ZA" sz="2000" dirty="0" smtClean="0"/>
              <a:t> abundance indices available (South, South-East)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Trawl survey indices are problematic because of mostly zero encounters in recent years</a:t>
            </a:r>
          </a:p>
          <a:p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4" name="Picture 6" descr="Image result for Silver k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-103785"/>
            <a:ext cx="8229600" cy="850106"/>
          </a:xfrm>
        </p:spPr>
        <p:txBody>
          <a:bodyPr>
            <a:normAutofit/>
          </a:bodyPr>
          <a:lstStyle/>
          <a:p>
            <a:r>
              <a:rPr lang="en-ZA" sz="2800" dirty="0" smtClean="0"/>
              <a:t>Easy to implement Extensions: Retrospective Analysis</a:t>
            </a:r>
            <a:endParaRPr lang="en-ZA" sz="2800" dirty="0"/>
          </a:p>
        </p:txBody>
      </p:sp>
      <p:pic>
        <p:nvPicPr>
          <p:cNvPr id="284676" name="Picture 4" descr="C:\Work\Research\StockAssessmentIWS2018\KOB\Retrospectives\2x2_KOBRetro-HindC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1885"/>
            <a:ext cx="6969968" cy="60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63" y="-171400"/>
            <a:ext cx="8111244" cy="791603"/>
          </a:xfrm>
        </p:spPr>
        <p:txBody>
          <a:bodyPr>
            <a:normAutofit/>
          </a:bodyPr>
          <a:lstStyle/>
          <a:p>
            <a:r>
              <a:rPr lang="en-ZA" sz="2000" dirty="0" smtClean="0"/>
              <a:t>Or… Hindcasting + Cross-Validation of Prediction Residuals (</a:t>
            </a:r>
            <a:r>
              <a:rPr lang="en-ZA" sz="2000" dirty="0" err="1" smtClean="0"/>
              <a:t>Kell</a:t>
            </a:r>
            <a:r>
              <a:rPr lang="en-ZA" sz="2000" dirty="0" smtClean="0"/>
              <a:t> et al. 2016)</a:t>
            </a:r>
            <a:endParaRPr lang="en-ZA" sz="2000" dirty="0"/>
          </a:p>
        </p:txBody>
      </p:sp>
      <p:pic>
        <p:nvPicPr>
          <p:cNvPr id="285698" name="Picture 2" descr="C:\Work\Research\StockAssessmentIWS2018\KOB\Hindcasting\HindCas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596"/>
            <a:ext cx="7886647" cy="63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7431"/>
            <a:ext cx="1330197" cy="108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10317"/>
            <a:ext cx="133019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6398"/>
            <a:ext cx="7381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96002" y="0"/>
            <a:ext cx="10235480" cy="1143000"/>
          </a:xfrm>
        </p:spPr>
        <p:txBody>
          <a:bodyPr>
            <a:noAutofit/>
          </a:bodyPr>
          <a:lstStyle/>
          <a:p>
            <a:pPr>
              <a:tabLst>
                <a:tab pos="3232150" algn="l"/>
              </a:tabLst>
            </a:pPr>
            <a:r>
              <a:rPr lang="de-DE" sz="2800" b="1" dirty="0" smtClean="0"/>
              <a:t>JABBA-Select</a:t>
            </a:r>
            <a:r>
              <a:rPr lang="de-DE" sz="2800" dirty="0" smtClean="0"/>
              <a:t> builds on</a:t>
            </a:r>
            <a:br>
              <a:rPr lang="de-DE" sz="2800" dirty="0" smtClean="0"/>
            </a:br>
            <a:r>
              <a:rPr lang="de-DE" sz="2800" b="1" dirty="0" smtClean="0"/>
              <a:t>JABBA </a:t>
            </a:r>
            <a:r>
              <a:rPr lang="de-DE" sz="2800" dirty="0" smtClean="0"/>
              <a:t> </a:t>
            </a:r>
            <a:r>
              <a:rPr lang="de-DE" sz="2800" i="1" dirty="0" smtClean="0"/>
              <a:t>Just Another Biomass Bayesian Assessment</a:t>
            </a:r>
            <a:br>
              <a:rPr lang="de-DE" sz="2800" i="1" dirty="0" smtClean="0"/>
            </a:br>
            <a:r>
              <a:rPr lang="de-DE" sz="2800" dirty="0" smtClean="0"/>
              <a:t>R/JAGS interface hosted on GitHub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83568" y="3861048"/>
            <a:ext cx="7610551" cy="3007293"/>
            <a:chOff x="0" y="1829129"/>
            <a:chExt cx="9174113" cy="3930739"/>
          </a:xfrm>
        </p:grpSpPr>
        <p:grpSp>
          <p:nvGrpSpPr>
            <p:cNvPr id="6" name="Group 5"/>
            <p:cNvGrpSpPr/>
            <p:nvPr/>
          </p:nvGrpSpPr>
          <p:grpSpPr>
            <a:xfrm>
              <a:off x="46604" y="1972627"/>
              <a:ext cx="9127509" cy="3787241"/>
              <a:chOff x="0" y="3020892"/>
              <a:chExt cx="9127509" cy="3787241"/>
            </a:xfrm>
          </p:grpSpPr>
          <p:pic>
            <p:nvPicPr>
              <p:cNvPr id="7" name="Picture 11" descr="C:\Work\Research\LargePelagics\ASSESSMENTS\JABBA_development\SWO_SA\s3_Fox\Output\TrendMSY_SWO_SA.S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922326"/>
                <a:ext cx="3667944" cy="1571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9" descr="C:\Work\Research\LargePelagics\ASSESSMENTS\JABBA_development\SWO_SA\s3_Fox\Output\Residuals_SWO_SA.S3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9561" y="3063132"/>
                <a:ext cx="2471542" cy="1730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7" descr="C:\Work\Research\LargePelagics\ASSESSMENTS\JABBA_development\SWO_SA\s3_Fox\Output\Kobe_SWO_SA.S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939" y="4705176"/>
                <a:ext cx="2336621" cy="2102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 descr="C:\Work\Research\LargePelagics\ASSESSMENTS\JABBA_development\SWO_SA\s3_Fox\Input\CPUE_SWO_SA.S3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240" y="3020892"/>
                <a:ext cx="2426320" cy="1698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0" descr="C:\Work\Research\LargePelagics\ASSESSMENTS\JABBA_development\SWO_SA\s3_Fox\Output\Projections_SWO_SA.S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4278" y="4724909"/>
                <a:ext cx="2873231" cy="2011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Work\Research\LargePelagics\ASSESSMENTS\JABBA_development\SWO_SA\s3_Fox\Output\ProcDev_SWO_SA.S3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3524" y="3068961"/>
                <a:ext cx="2160240" cy="1512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8594" name="Picture 2" descr="C:\Work\Research\MS_JABBA\JABBA - SWO_SA_MS\SWO_SA\Scenario3_Pella\Output\SPphase_SWO_SA_Scenario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9129"/>
              <a:ext cx="2134168" cy="192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74" y="2636912"/>
            <a:ext cx="1330197" cy="1080120"/>
          </a:xfrm>
          <a:prstGeom prst="rect">
            <a:avLst/>
          </a:prstGeom>
        </p:spPr>
      </p:pic>
      <p:pic>
        <p:nvPicPr>
          <p:cNvPr id="15" name="Picture 5" descr="C:\Work\DAFF_admin\DAFF LOGO 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4744"/>
            <a:ext cx="1624996" cy="5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OAA logo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09" y="1850564"/>
            <a:ext cx="555655" cy="5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16" y="258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JABBA formulation: </a:t>
            </a:r>
            <a:br>
              <a:rPr lang="de-DE" sz="3600" dirty="0" smtClean="0"/>
            </a:br>
            <a:r>
              <a:rPr lang="de-DE" sz="3600" dirty="0" smtClean="0"/>
              <a:t>Pella-Tomlison Surplus Production Model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36616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Surplus </a:t>
            </a:r>
            <a:r>
              <a:rPr lang="en-GB" dirty="0"/>
              <a:t>production function of the generalized three parameter SPM by Pella </a:t>
            </a:r>
            <a:r>
              <a:rPr lang="en-GB" dirty="0" smtClean="0"/>
              <a:t>and Tomlinson </a:t>
            </a:r>
            <a:r>
              <a:rPr lang="en-GB" dirty="0"/>
              <a:t>(1969)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512" y="322575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where </a:t>
            </a:r>
            <a:r>
              <a:rPr lang="en-GB" i="1" dirty="0"/>
              <a:t>r </a:t>
            </a:r>
            <a:r>
              <a:rPr lang="en-GB" dirty="0"/>
              <a:t>is the intrinsic rate of population increase at time </a:t>
            </a:r>
            <a:r>
              <a:rPr lang="en-GB" i="1" dirty="0"/>
              <a:t>t</a:t>
            </a:r>
            <a:r>
              <a:rPr lang="en-GB" dirty="0"/>
              <a:t>, </a:t>
            </a:r>
            <a:r>
              <a:rPr lang="en-GB" i="1" dirty="0"/>
              <a:t>K</a:t>
            </a:r>
            <a:r>
              <a:rPr lang="en-GB" dirty="0"/>
              <a:t> is the unfished biomass and </a:t>
            </a:r>
            <a:r>
              <a:rPr lang="en-GB" i="1" dirty="0"/>
              <a:t>m</a:t>
            </a:r>
            <a:r>
              <a:rPr lang="en-GB" dirty="0"/>
              <a:t> is a shape parameter that determines at which </a:t>
            </a:r>
            <a:r>
              <a:rPr lang="en-GB" i="1" dirty="0"/>
              <a:t>B/K </a:t>
            </a:r>
            <a:r>
              <a:rPr lang="en-GB" dirty="0"/>
              <a:t>ratio maximum surplus production is attained.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949" y="4194431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If </a:t>
            </a:r>
            <a:r>
              <a:rPr lang="en-GB" i="1" dirty="0" smtClean="0"/>
              <a:t>m</a:t>
            </a:r>
            <a:r>
              <a:rPr lang="en-GB" dirty="0" smtClean="0"/>
              <a:t> = 2, the model reduces to a Schaefer form, </a:t>
            </a:r>
            <a:r>
              <a:rPr lang="en-US" dirty="0"/>
              <a:t>with the surplus production </a:t>
            </a:r>
            <a:r>
              <a:rPr lang="en-US" i="1" dirty="0" smtClean="0"/>
              <a:t>SP </a:t>
            </a:r>
            <a:r>
              <a:rPr lang="en-US" dirty="0" smtClean="0"/>
              <a:t>attaining </a:t>
            </a:r>
            <a:r>
              <a:rPr lang="en-US" dirty="0"/>
              <a:t>MSY at exactly </a:t>
            </a:r>
            <a:r>
              <a:rPr lang="en-US" i="1" dirty="0"/>
              <a:t>K</a:t>
            </a:r>
            <a:r>
              <a:rPr lang="en-US" dirty="0"/>
              <a:t>/2</a:t>
            </a:r>
            <a:endParaRPr lang="en-GB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</a:t>
            </a:r>
            <a:r>
              <a:rPr lang="en-US" i="1" dirty="0"/>
              <a:t> </a:t>
            </a:r>
            <a:r>
              <a:rPr lang="en-US" dirty="0"/>
              <a:t>0 &lt; </a:t>
            </a:r>
            <a:r>
              <a:rPr lang="en-US" i="1" dirty="0"/>
              <a:t>m</a:t>
            </a:r>
            <a:r>
              <a:rPr lang="en-US" dirty="0"/>
              <a:t> &lt; 2, </a:t>
            </a:r>
            <a:r>
              <a:rPr lang="en-US" i="1" dirty="0" smtClean="0"/>
              <a:t>SP </a:t>
            </a:r>
            <a:r>
              <a:rPr lang="en-US" dirty="0" smtClean="0"/>
              <a:t>attains </a:t>
            </a:r>
            <a:r>
              <a:rPr lang="en-US" dirty="0"/>
              <a:t>MSY at depletion levels smaller than </a:t>
            </a:r>
            <a:r>
              <a:rPr lang="en-US" i="1" dirty="0"/>
              <a:t>K</a:t>
            </a:r>
            <a:r>
              <a:rPr lang="en-US" dirty="0"/>
              <a:t>/2 and vice </a:t>
            </a:r>
            <a:r>
              <a:rPr lang="en-US" dirty="0" smtClean="0"/>
              <a:t>versa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Pella-Tomlinson model reduces to a Fox model if </a:t>
            </a:r>
            <a:r>
              <a:rPr lang="en-US" i="1" dirty="0"/>
              <a:t>m </a:t>
            </a:r>
            <a:r>
              <a:rPr lang="en-US" dirty="0"/>
              <a:t>approaches one (</a:t>
            </a:r>
            <a:r>
              <a:rPr lang="en-US" i="1" dirty="0"/>
              <a:t>m=1</a:t>
            </a:r>
            <a:r>
              <a:rPr lang="en-US" dirty="0"/>
              <a:t>) resulting in maximum surplus production at ~ 0.37</a:t>
            </a:r>
            <a:r>
              <a:rPr lang="en-US" i="1" dirty="0"/>
              <a:t>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7744" y="2010579"/>
                <a:ext cx="3600400" cy="74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>
                          <a:latin typeface="Cambria Math"/>
                        </a:rPr>
                        <m:t>𝑆𝑃</m:t>
                      </m:r>
                      <m:r>
                        <a:rPr lang="en-ZA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ZA" i="1">
                              <a:latin typeface="Cambria Math"/>
                            </a:rPr>
                            <m:t>𝑚</m:t>
                          </m:r>
                          <m:r>
                            <a:rPr lang="en-ZA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ZA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Z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ZA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i="1">
                                          <a:latin typeface="Cambria Math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r>
                                        <a:rPr lang="en-ZA" i="1"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ZA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ZA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10579"/>
                <a:ext cx="3600400" cy="7448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32040" y="2042111"/>
            <a:ext cx="432048" cy="2347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3131840" y="2429272"/>
            <a:ext cx="720080" cy="3576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3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Shape parameter defines B</a:t>
            </a:r>
            <a:r>
              <a:rPr lang="en-ZA" baseline="-25000" dirty="0" smtClean="0"/>
              <a:t>MSY</a:t>
            </a:r>
            <a:r>
              <a:rPr lang="en-ZA" dirty="0" smtClean="0"/>
              <a:t>/K</a:t>
            </a: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1885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K = 1000 t, r = 0.3</a:t>
            </a:r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177053" y="620961"/>
            <a:ext cx="4406900" cy="1223963"/>
            <a:chOff x="280988" y="2060575"/>
            <a:chExt cx="4406900" cy="122396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233018"/>
                </p:ext>
              </p:extLst>
            </p:nvPr>
          </p:nvGraphicFramePr>
          <p:xfrm>
            <a:off x="280988" y="2060575"/>
            <a:ext cx="4406900" cy="1223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973" name="Equation" r:id="rId3" imgW="1854000" imgH="533160" progId="Equation.3">
                    <p:embed/>
                  </p:oleObj>
                </mc:Choice>
                <mc:Fallback>
                  <p:oleObj name="Equation" r:id="rId3" imgW="185400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8" y="2060575"/>
                          <a:ext cx="4406900" cy="1223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115616" y="2780928"/>
              <a:ext cx="79208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95936" y="2132856"/>
              <a:ext cx="432048" cy="28803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41667" name="Picture 3" descr="C:\Work\Research\LinefishAssessmentsAug2017\StateSpace\SP\relSP_illustr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47462"/>
              </p:ext>
            </p:extLst>
          </p:nvPr>
        </p:nvGraphicFramePr>
        <p:xfrm>
          <a:off x="5796136" y="693242"/>
          <a:ext cx="2500223" cy="113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4" name="Equation" r:id="rId6" imgW="965200" imgH="444500" progId="Equation.3">
                  <p:embed/>
                </p:oleObj>
              </mc:Choice>
              <mc:Fallback>
                <p:oleObj name="Equation" r:id="rId6" imgW="965200" imgH="4445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93242"/>
                        <a:ext cx="2500223" cy="1139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693242"/>
            <a:ext cx="2520280" cy="12235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four </a:t>
            </a:r>
            <a:r>
              <a:rPr lang="en-ZA" dirty="0" smtClean="0"/>
              <a:t>new elements of JABBA-Select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3" descr="C:\Work\Research\MS_JABBA_SELECT\ConceptFig\Fig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6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four </a:t>
            </a:r>
            <a:r>
              <a:rPr lang="en-ZA" dirty="0" smtClean="0"/>
              <a:t>new elements of JABBA-Select</a:t>
            </a:r>
            <a:br>
              <a:rPr lang="en-ZA" dirty="0" smtClean="0"/>
            </a:br>
            <a:endParaRPr lang="en-ZA" dirty="0"/>
          </a:p>
        </p:txBody>
      </p:sp>
      <p:pic>
        <p:nvPicPr>
          <p:cNvPr id="4" name="Picture 3" descr="C:\Work\Research\MS_JABBA_SELECT\ConceptFig\Fig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00200" y="914400"/>
            <a:ext cx="2971800" cy="2971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40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ZA" sz="3600" dirty="0" smtClean="0"/>
              <a:t>1. Link to Age-Structured Equilibrium Model (ASEM)</a:t>
            </a:r>
            <a:endParaRPr lang="en-ZA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47999"/>
              </p:ext>
            </p:extLst>
          </p:nvPr>
        </p:nvGraphicFramePr>
        <p:xfrm>
          <a:off x="751086" y="1362834"/>
          <a:ext cx="273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0" name="Equation" r:id="rId3" imgW="1358310" imgH="431613" progId="Equation.3">
                  <p:embed/>
                </p:oleObj>
              </mc:Choice>
              <mc:Fallback>
                <p:oleObj name="Equation" r:id="rId3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86" y="1362834"/>
                        <a:ext cx="27368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32304"/>
              </p:ext>
            </p:extLst>
          </p:nvPr>
        </p:nvGraphicFramePr>
        <p:xfrm>
          <a:off x="4884738" y="1368425"/>
          <a:ext cx="1739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1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368425"/>
                        <a:ext cx="17399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631952" y="1860495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86808" y="1860495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80629"/>
              </p:ext>
            </p:extLst>
          </p:nvPr>
        </p:nvGraphicFramePr>
        <p:xfrm>
          <a:off x="3146425" y="2874963"/>
          <a:ext cx="18700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2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2874963"/>
                        <a:ext cx="1870075" cy="76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2628" y="3012623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81777"/>
              </p:ext>
            </p:extLst>
          </p:nvPr>
        </p:nvGraphicFramePr>
        <p:xfrm>
          <a:off x="5603527" y="2790294"/>
          <a:ext cx="2196753" cy="8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3" name="Equation" r:id="rId9" imgW="1040948" imgH="393529" progId="Equation.3">
                  <p:embed/>
                </p:oleObj>
              </mc:Choice>
              <mc:Fallback>
                <p:oleObj name="Equation" r:id="rId9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527" y="2790294"/>
                        <a:ext cx="2196753" cy="838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7504" y="364502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allows re-formulating the production function of the Pella-Tomlinson equation as a function of </a:t>
            </a:r>
            <a:r>
              <a:rPr lang="en-GB" i="1" dirty="0"/>
              <a:t>H</a:t>
            </a:r>
            <a:r>
              <a:rPr lang="en-GB" i="1" baseline="-25000" dirty="0"/>
              <a:t>MSY</a:t>
            </a:r>
            <a:r>
              <a:rPr lang="en-GB" dirty="0"/>
              <a:t>, such that: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33959"/>
              </p:ext>
            </p:extLst>
          </p:nvPr>
        </p:nvGraphicFramePr>
        <p:xfrm>
          <a:off x="328059" y="4521691"/>
          <a:ext cx="39084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94" name="Equation" r:id="rId11" imgW="2057400" imgH="533160" progId="Equation.3">
                  <p:embed/>
                </p:oleObj>
              </mc:Choice>
              <mc:Fallback>
                <p:oleObj name="Equation" r:id="rId11" imgW="2057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59" y="4521691"/>
                        <a:ext cx="3908425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54414" y="4733566"/>
            <a:ext cx="46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(JABBA-Select Eq.1)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07504" y="4437112"/>
            <a:ext cx="4320480" cy="12241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5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20393</TotalTime>
  <Words>1906</Words>
  <Application>Microsoft Office PowerPoint</Application>
  <PresentationFormat>On-screen Show (4:3)</PresentationFormat>
  <Paragraphs>398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JABBA-Select: Model Documentation  Henning Winker*, Felipe Carvalho,  James Thorson, Denham Parker, Sven Kerwath, Tony Booth, Laurie Kell  MARAM International Stock Assessment Workshop 2018</vt:lpstr>
      <vt:lpstr>Linefishery application</vt:lpstr>
      <vt:lpstr>Case study example:  Silver kob (Argyrosomus inodorus) </vt:lpstr>
      <vt:lpstr>JABBA-Select builds on JABBA  Just Another Biomass Bayesian Assessment R/JAGS interface hosted on GitHub</vt:lpstr>
      <vt:lpstr>JABBA formulation:  Pella-Tomlison Surplus Production Model</vt:lpstr>
      <vt:lpstr>Shape parameter defines BMSY/K</vt:lpstr>
      <vt:lpstr>The four new elements of JABBA-Select </vt:lpstr>
      <vt:lpstr>The four new elements of JABBA-Select </vt:lpstr>
      <vt:lpstr>1. Link to Age-Structured Equilibrium Model (ASEM)</vt:lpstr>
      <vt:lpstr>PowerPoint Presentation</vt:lpstr>
      <vt:lpstr>PowerPoint Presentation</vt:lpstr>
      <vt:lpstr>PowerPoint Presentation</vt:lpstr>
      <vt:lpstr>The four new elements of JABBA-Select </vt:lpstr>
      <vt:lpstr>Selectivity-specific production parameter H_(〖MSY〗_s  )</vt:lpstr>
      <vt:lpstr>The four new elements of JABBA-Select </vt:lpstr>
      <vt:lpstr>3. Approximating SB/EB via ASEM  to relax SPM assumption SB = EB</vt:lpstr>
      <vt:lpstr>The four new elements of JABBA-Select </vt:lpstr>
      <vt:lpstr>4. Joint Multivariate Normal (MVN) prior for H_(〖MSY〗_(s=1) ) and m_s ̅  from Monte-Carlo simulations</vt:lpstr>
      <vt:lpstr>Ratios forH_(〖MSY〗_(s&gt;1) )/H_(〖MSY〗_(s=1) )</vt:lpstr>
      <vt:lpstr>JABBA-Select Formulation</vt:lpstr>
      <vt:lpstr>Observation Variance</vt:lpstr>
      <vt:lpstr>Summary of Results:  Silver kob (Argyrosomus inodorus)</vt:lpstr>
      <vt:lpstr>MCMC Diagnostics</vt:lpstr>
      <vt:lpstr>Goodness of Fit</vt:lpstr>
      <vt:lpstr>Log-Fits</vt:lpstr>
      <vt:lpstr>Process Error</vt:lpstr>
      <vt:lpstr>Posterior vs Prior Distributions</vt:lpstr>
      <vt:lpstr>JABBA-Select: Reference Points Output</vt:lpstr>
      <vt:lpstr>Stock Status Plots</vt:lpstr>
      <vt:lpstr>Easy to implement Extensions: Retrospective Analysis</vt:lpstr>
      <vt:lpstr>Or… Hindcasting + Cross-Validation of Prediction Residuals (Kell et al. 2016)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 winker</dc:creator>
  <cp:lastModifiedBy>Henning Winker</cp:lastModifiedBy>
  <cp:revision>498</cp:revision>
  <dcterms:created xsi:type="dcterms:W3CDTF">2011-10-23T08:33:11Z</dcterms:created>
  <dcterms:modified xsi:type="dcterms:W3CDTF">2018-11-25T23:08:19Z</dcterms:modified>
</cp:coreProperties>
</file>