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0" r:id="rId3"/>
    <p:sldId id="257" r:id="rId4"/>
    <p:sldId id="261" r:id="rId5"/>
    <p:sldId id="262"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02"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90" r:id="rId35"/>
    <p:sldId id="291" r:id="rId36"/>
    <p:sldId id="293" r:id="rId37"/>
    <p:sldId id="300" r:id="rId38"/>
    <p:sldId id="292" r:id="rId39"/>
    <p:sldId id="294" r:id="rId40"/>
    <p:sldId id="295" r:id="rId41"/>
    <p:sldId id="296" r:id="rId42"/>
    <p:sldId id="297" r:id="rId43"/>
    <p:sldId id="298" r:id="rId44"/>
    <p:sldId id="299"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2" autoAdjust="0"/>
  </p:normalViewPr>
  <p:slideViewPr>
    <p:cSldViewPr>
      <p:cViewPr varScale="1">
        <p:scale>
          <a:sx n="78" d="100"/>
          <a:sy n="78" d="100"/>
        </p:scale>
        <p:origin x="15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058D4-5B22-40A5-BD11-4D66A524F720}" type="datetimeFigureOut">
              <a:rPr lang="en-ZA" smtClean="0"/>
              <a:t>2018/11/25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13F68-8B30-4DE1-AE44-E6EACA11B793}" type="slidenum">
              <a:rPr lang="en-ZA" smtClean="0"/>
              <a:t>‹#›</a:t>
            </a:fld>
            <a:endParaRPr lang="en-ZA"/>
          </a:p>
        </p:txBody>
      </p:sp>
    </p:spTree>
    <p:extLst>
      <p:ext uri="{BB962C8B-B14F-4D97-AF65-F5344CB8AC3E}">
        <p14:creationId xmlns:p14="http://schemas.microsoft.com/office/powerpoint/2010/main" val="64802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dirty="0"/>
              <a:t>M. capensis:</a:t>
            </a:r>
            <a:r>
              <a:rPr lang="en-ZA" baseline="0" dirty="0"/>
              <a:t> S. Angola to N KZN, 30 – 500 m but most of population 100 -300 m</a:t>
            </a:r>
          </a:p>
          <a:p>
            <a:r>
              <a:rPr lang="en-ZA" baseline="0" dirty="0"/>
              <a:t>M. paradoxus: N Namibia to Southern Moçambique, 110 – 1 000m + but most of population 200 – 800 m</a:t>
            </a:r>
            <a:endParaRPr lang="en-ZA" dirty="0"/>
          </a:p>
        </p:txBody>
      </p:sp>
      <p:sp>
        <p:nvSpPr>
          <p:cNvPr id="4" name="Slide Number Placeholder 3"/>
          <p:cNvSpPr>
            <a:spLocks noGrp="1"/>
          </p:cNvSpPr>
          <p:nvPr>
            <p:ph type="sldNum" sz="quarter" idx="10"/>
          </p:nvPr>
        </p:nvSpPr>
        <p:spPr/>
        <p:txBody>
          <a:bodyPr/>
          <a:lstStyle/>
          <a:p>
            <a:fld id="{19113F68-8B30-4DE1-AE44-E6EACA11B793}" type="slidenum">
              <a:rPr lang="en-ZA" smtClean="0"/>
              <a:t>3</a:t>
            </a:fld>
            <a:endParaRPr lang="en-ZA"/>
          </a:p>
        </p:txBody>
      </p:sp>
    </p:spTree>
    <p:extLst>
      <p:ext uri="{BB962C8B-B14F-4D97-AF65-F5344CB8AC3E}">
        <p14:creationId xmlns:p14="http://schemas.microsoft.com/office/powerpoint/2010/main" val="363525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dirty="0"/>
              <a:t>Midwater by-catch reserve</a:t>
            </a:r>
            <a:r>
              <a:rPr lang="en-ZA" baseline="0" dirty="0"/>
              <a:t> (= </a:t>
            </a:r>
            <a:r>
              <a:rPr lang="en-ZA" dirty="0"/>
              <a:t>2% of midwater horse mackerel TAC</a:t>
            </a:r>
            <a:r>
              <a:rPr lang="en-ZA" baseline="0" dirty="0"/>
              <a:t> = about 600 t) </a:t>
            </a:r>
            <a:r>
              <a:rPr lang="en-ZA" dirty="0"/>
              <a:t>first deducted before</a:t>
            </a:r>
            <a:r>
              <a:rPr lang="en-ZA" baseline="0" dirty="0"/>
              <a:t> hake sector allocations are made</a:t>
            </a:r>
            <a:endParaRPr lang="en-ZA" dirty="0"/>
          </a:p>
        </p:txBody>
      </p:sp>
      <p:sp>
        <p:nvSpPr>
          <p:cNvPr id="4" name="Slide Number Placeholder 3"/>
          <p:cNvSpPr>
            <a:spLocks noGrp="1"/>
          </p:cNvSpPr>
          <p:nvPr>
            <p:ph type="sldNum" sz="quarter" idx="10"/>
          </p:nvPr>
        </p:nvSpPr>
        <p:spPr/>
        <p:txBody>
          <a:bodyPr/>
          <a:lstStyle/>
          <a:p>
            <a:fld id="{19113F68-8B30-4DE1-AE44-E6EACA11B793}" type="slidenum">
              <a:rPr lang="en-ZA" smtClean="0"/>
              <a:t>4</a:t>
            </a:fld>
            <a:endParaRPr lang="en-ZA"/>
          </a:p>
        </p:txBody>
      </p:sp>
    </p:spTree>
    <p:extLst>
      <p:ext uri="{BB962C8B-B14F-4D97-AF65-F5344CB8AC3E}">
        <p14:creationId xmlns:p14="http://schemas.microsoft.com/office/powerpoint/2010/main" val="363525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113F68-8B30-4DE1-AE44-E6EACA11B793}" type="slidenum">
              <a:rPr lang="en-ZA" smtClean="0"/>
              <a:t>5</a:t>
            </a:fld>
            <a:endParaRPr lang="en-ZA"/>
          </a:p>
        </p:txBody>
      </p:sp>
    </p:spTree>
    <p:extLst>
      <p:ext uri="{BB962C8B-B14F-4D97-AF65-F5344CB8AC3E}">
        <p14:creationId xmlns:p14="http://schemas.microsoft.com/office/powerpoint/2010/main" val="363525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dirty="0"/>
              <a:t>(a)</a:t>
            </a:r>
            <a:r>
              <a:rPr lang="en-ZA" baseline="0" dirty="0"/>
              <a:t> Pre-1978: Species-split uses an algorithm that assumes 1958 is central year of switch between relative exploitation of the two species</a:t>
            </a:r>
            <a:endParaRPr lang="en-ZA" dirty="0"/>
          </a:p>
        </p:txBody>
      </p:sp>
      <p:sp>
        <p:nvSpPr>
          <p:cNvPr id="4" name="Slide Number Placeholder 3"/>
          <p:cNvSpPr>
            <a:spLocks noGrp="1"/>
          </p:cNvSpPr>
          <p:nvPr>
            <p:ph type="sldNum" sz="quarter" idx="10"/>
          </p:nvPr>
        </p:nvSpPr>
        <p:spPr/>
        <p:txBody>
          <a:bodyPr/>
          <a:lstStyle/>
          <a:p>
            <a:fld id="{19113F68-8B30-4DE1-AE44-E6EACA11B793}" type="slidenum">
              <a:rPr lang="en-ZA" smtClean="0"/>
              <a:t>6</a:t>
            </a:fld>
            <a:endParaRPr lang="en-ZA"/>
          </a:p>
        </p:txBody>
      </p:sp>
    </p:spTree>
    <p:extLst>
      <p:ext uri="{BB962C8B-B14F-4D97-AF65-F5344CB8AC3E}">
        <p14:creationId xmlns:p14="http://schemas.microsoft.com/office/powerpoint/2010/main" val="28505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113F68-8B30-4DE1-AE44-E6EACA11B793}" type="slidenum">
              <a:rPr lang="en-ZA" smtClean="0"/>
              <a:t>7</a:t>
            </a:fld>
            <a:endParaRPr lang="en-ZA"/>
          </a:p>
        </p:txBody>
      </p:sp>
    </p:spTree>
    <p:extLst>
      <p:ext uri="{BB962C8B-B14F-4D97-AF65-F5344CB8AC3E}">
        <p14:creationId xmlns:p14="http://schemas.microsoft.com/office/powerpoint/2010/main" val="28505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113F68-8B30-4DE1-AE44-E6EACA11B793}" type="slidenum">
              <a:rPr lang="en-ZA" smtClean="0"/>
              <a:t>8</a:t>
            </a:fld>
            <a:endParaRPr lang="en-ZA"/>
          </a:p>
        </p:txBody>
      </p:sp>
    </p:spTree>
    <p:extLst>
      <p:ext uri="{BB962C8B-B14F-4D97-AF65-F5344CB8AC3E}">
        <p14:creationId xmlns:p14="http://schemas.microsoft.com/office/powerpoint/2010/main" val="28505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9113F68-8B30-4DE1-AE44-E6EACA11B793}" type="slidenum">
              <a:rPr lang="en-ZA" smtClean="0"/>
              <a:t>9</a:t>
            </a:fld>
            <a:endParaRPr lang="en-ZA"/>
          </a:p>
        </p:txBody>
      </p:sp>
    </p:spTree>
    <p:extLst>
      <p:ext uri="{BB962C8B-B14F-4D97-AF65-F5344CB8AC3E}">
        <p14:creationId xmlns:p14="http://schemas.microsoft.com/office/powerpoint/2010/main" val="28505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err="1">
                <a:solidFill>
                  <a:schemeClr val="tx1"/>
                </a:solidFill>
                <a:effectLst/>
                <a:latin typeface="+mn-lt"/>
                <a:ea typeface="+mn-ea"/>
                <a:cs typeface="+mn-cs"/>
              </a:rPr>
              <a:t>B</a:t>
            </a:r>
            <a:r>
              <a:rPr lang="en-ZA" sz="1200" kern="1200" baseline="30000" dirty="0" err="1">
                <a:solidFill>
                  <a:schemeClr val="tx1"/>
                </a:solidFill>
                <a:effectLst/>
                <a:latin typeface="+mn-lt"/>
                <a:ea typeface="+mn-ea"/>
                <a:cs typeface="+mn-cs"/>
              </a:rPr>
              <a:t>sp</a:t>
            </a:r>
            <a:r>
              <a:rPr lang="en-ZA" sz="1200" kern="1200" dirty="0">
                <a:solidFill>
                  <a:schemeClr val="tx1"/>
                </a:solidFill>
                <a:effectLst/>
                <a:latin typeface="+mn-lt"/>
                <a:ea typeface="+mn-ea"/>
                <a:cs typeface="+mn-cs"/>
              </a:rPr>
              <a:t>/B</a:t>
            </a:r>
            <a:r>
              <a:rPr lang="en-ZA" sz="1200" kern="1200" baseline="-25000" dirty="0">
                <a:solidFill>
                  <a:schemeClr val="tx1"/>
                </a:solidFill>
                <a:effectLst/>
                <a:latin typeface="+mn-lt"/>
                <a:ea typeface="+mn-ea"/>
                <a:cs typeface="+mn-cs"/>
              </a:rPr>
              <a:t>MSY</a:t>
            </a:r>
            <a:r>
              <a:rPr lang="en-ZA" sz="1200" kern="1200" dirty="0">
                <a:solidFill>
                  <a:schemeClr val="tx1"/>
                </a:solidFill>
                <a:effectLst/>
                <a:latin typeface="+mn-lt"/>
                <a:ea typeface="+mn-ea"/>
                <a:cs typeface="+mn-cs"/>
              </a:rPr>
              <a:t> for</a:t>
            </a:r>
            <a:r>
              <a:rPr lang="en-ZA" sz="1200" kern="1200" baseline="-250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2042 and 2022 (i.e. at the planned end of OMP2018 application), </a:t>
            </a:r>
          </a:p>
          <a:p>
            <a:r>
              <a:rPr lang="en-ZA" sz="1200" kern="1200" dirty="0" err="1">
                <a:solidFill>
                  <a:schemeClr val="tx1"/>
                </a:solidFill>
                <a:effectLst/>
                <a:latin typeface="+mn-lt"/>
                <a:ea typeface="+mn-ea"/>
                <a:cs typeface="+mn-cs"/>
              </a:rPr>
              <a:t>B</a:t>
            </a:r>
            <a:r>
              <a:rPr lang="en-ZA" sz="1200" kern="1200" baseline="30000" dirty="0" err="1">
                <a:solidFill>
                  <a:schemeClr val="tx1"/>
                </a:solidFill>
                <a:effectLst/>
                <a:latin typeface="+mn-lt"/>
                <a:ea typeface="+mn-ea"/>
                <a:cs typeface="+mn-cs"/>
              </a:rPr>
              <a:t>sp</a:t>
            </a:r>
            <a:r>
              <a:rPr lang="en-ZA" sz="1200" kern="1200" dirty="0">
                <a:solidFill>
                  <a:schemeClr val="tx1"/>
                </a:solidFill>
                <a:effectLst/>
                <a:latin typeface="+mn-lt"/>
                <a:ea typeface="+mn-ea"/>
                <a:cs typeface="+mn-cs"/>
              </a:rPr>
              <a:t>(low)/B</a:t>
            </a:r>
            <a:r>
              <a:rPr lang="en-ZA" sz="1200" kern="1200" baseline="-25000" dirty="0">
                <a:solidFill>
                  <a:schemeClr val="tx1"/>
                </a:solidFill>
                <a:effectLst/>
                <a:latin typeface="+mn-lt"/>
                <a:ea typeface="+mn-ea"/>
                <a:cs typeface="+mn-cs"/>
              </a:rPr>
              <a:t>MSY</a:t>
            </a:r>
            <a:r>
              <a:rPr lang="en-ZA" sz="1200" kern="1200" dirty="0">
                <a:solidFill>
                  <a:schemeClr val="tx1"/>
                </a:solidFill>
                <a:effectLst/>
                <a:latin typeface="+mn-lt"/>
                <a:ea typeface="+mn-ea"/>
                <a:cs typeface="+mn-cs"/>
              </a:rPr>
              <a:t> (the lowest value of this statistic in the projection period to 2042)</a:t>
            </a:r>
            <a:endParaRPr lang="en-ZA" dirty="0"/>
          </a:p>
          <a:p>
            <a:endParaRPr lang="en-ZA" dirty="0"/>
          </a:p>
        </p:txBody>
      </p:sp>
      <p:sp>
        <p:nvSpPr>
          <p:cNvPr id="4" name="Slide Number Placeholder 3"/>
          <p:cNvSpPr>
            <a:spLocks noGrp="1"/>
          </p:cNvSpPr>
          <p:nvPr>
            <p:ph type="sldNum" sz="quarter" idx="5"/>
          </p:nvPr>
        </p:nvSpPr>
        <p:spPr/>
        <p:txBody>
          <a:bodyPr/>
          <a:lstStyle/>
          <a:p>
            <a:fld id="{19113F68-8B30-4DE1-AE44-E6EACA11B793}" type="slidenum">
              <a:rPr lang="en-ZA" smtClean="0"/>
              <a:t>26</a:t>
            </a:fld>
            <a:endParaRPr lang="en-ZA"/>
          </a:p>
        </p:txBody>
      </p:sp>
    </p:spTree>
    <p:extLst>
      <p:ext uri="{BB962C8B-B14F-4D97-AF65-F5344CB8AC3E}">
        <p14:creationId xmlns:p14="http://schemas.microsoft.com/office/powerpoint/2010/main" val="4095074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err="1">
                <a:solidFill>
                  <a:schemeClr val="tx1"/>
                </a:solidFill>
                <a:effectLst/>
                <a:latin typeface="+mn-lt"/>
                <a:ea typeface="+mn-ea"/>
                <a:cs typeface="+mn-cs"/>
              </a:rPr>
              <a:t>TAC</a:t>
            </a:r>
            <a:r>
              <a:rPr lang="en-ZA" sz="1200" kern="1200" baseline="-25000" dirty="0" err="1">
                <a:solidFill>
                  <a:schemeClr val="tx1"/>
                </a:solidFill>
                <a:effectLst/>
                <a:latin typeface="+mn-lt"/>
                <a:ea typeface="+mn-ea"/>
                <a:cs typeface="+mn-cs"/>
              </a:rPr>
              <a:t>av</a:t>
            </a:r>
            <a:r>
              <a:rPr lang="en-ZA" sz="1200" kern="1200" dirty="0">
                <a:solidFill>
                  <a:schemeClr val="tx1"/>
                </a:solidFill>
                <a:effectLst/>
                <a:latin typeface="+mn-lt"/>
                <a:ea typeface="+mn-ea"/>
                <a:cs typeface="+mn-cs"/>
              </a:rPr>
              <a:t> (the average catch over the projection period (25 years) and over the next four years)</a:t>
            </a:r>
          </a:p>
          <a:p>
            <a:r>
              <a:rPr lang="en-ZA" sz="1200" kern="1200" dirty="0">
                <a:solidFill>
                  <a:schemeClr val="tx1"/>
                </a:solidFill>
                <a:effectLst/>
                <a:latin typeface="+mn-lt"/>
                <a:ea typeface="+mn-ea"/>
                <a:cs typeface="+mn-cs"/>
              </a:rPr>
              <a:t>AAV (the average inter-annual proportional change in catch over the projection period (25 years) and over the next four years)</a:t>
            </a:r>
            <a:endParaRPr lang="en-ZA" dirty="0"/>
          </a:p>
        </p:txBody>
      </p:sp>
      <p:sp>
        <p:nvSpPr>
          <p:cNvPr id="4" name="Slide Number Placeholder 3"/>
          <p:cNvSpPr>
            <a:spLocks noGrp="1"/>
          </p:cNvSpPr>
          <p:nvPr>
            <p:ph type="sldNum" sz="quarter" idx="5"/>
          </p:nvPr>
        </p:nvSpPr>
        <p:spPr/>
        <p:txBody>
          <a:bodyPr/>
          <a:lstStyle/>
          <a:p>
            <a:fld id="{19113F68-8B30-4DE1-AE44-E6EACA11B793}" type="slidenum">
              <a:rPr lang="en-ZA" smtClean="0"/>
              <a:t>27</a:t>
            </a:fld>
            <a:endParaRPr lang="en-ZA"/>
          </a:p>
        </p:txBody>
      </p:sp>
    </p:spTree>
    <p:extLst>
      <p:ext uri="{BB962C8B-B14F-4D97-AF65-F5344CB8AC3E}">
        <p14:creationId xmlns:p14="http://schemas.microsoft.com/office/powerpoint/2010/main" val="195893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58D6237-CB69-4C28-94DB-F723661B1681}" type="datetimeFigureOut">
              <a:rPr lang="en-ZA" smtClean="0"/>
              <a:t>2018/11/25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366411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58D6237-CB69-4C28-94DB-F723661B1681}" type="datetimeFigureOut">
              <a:rPr lang="en-ZA" smtClean="0"/>
              <a:t>2018/11/25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212075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58D6237-CB69-4C28-94DB-F723661B1681}" type="datetimeFigureOut">
              <a:rPr lang="en-ZA" smtClean="0"/>
              <a:t>2018/11/25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154164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58D6237-CB69-4C28-94DB-F723661B1681}" type="datetimeFigureOut">
              <a:rPr lang="en-ZA" smtClean="0"/>
              <a:t>2018/11/25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28430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8D6237-CB69-4C28-94DB-F723661B1681}" type="datetimeFigureOut">
              <a:rPr lang="en-ZA" smtClean="0"/>
              <a:t>2018/11/25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326197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58D6237-CB69-4C28-94DB-F723661B1681}" type="datetimeFigureOut">
              <a:rPr lang="en-ZA" smtClean="0"/>
              <a:t>2018/11/25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16665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58D6237-CB69-4C28-94DB-F723661B1681}" type="datetimeFigureOut">
              <a:rPr lang="en-ZA" smtClean="0"/>
              <a:t>2018/11/25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344020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58D6237-CB69-4C28-94DB-F723661B1681}" type="datetimeFigureOut">
              <a:rPr lang="en-ZA" smtClean="0"/>
              <a:t>2018/11/25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13154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D6237-CB69-4C28-94DB-F723661B1681}" type="datetimeFigureOut">
              <a:rPr lang="en-ZA" smtClean="0"/>
              <a:t>2018/11/25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1481764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8D6237-CB69-4C28-94DB-F723661B1681}" type="datetimeFigureOut">
              <a:rPr lang="en-ZA" smtClean="0"/>
              <a:t>2018/11/25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400431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8D6237-CB69-4C28-94DB-F723661B1681}" type="datetimeFigureOut">
              <a:rPr lang="en-ZA" smtClean="0"/>
              <a:t>2018/11/25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AD54027-CA5E-490E-A0F9-5287AA8B4D46}" type="slidenum">
              <a:rPr lang="en-ZA" smtClean="0"/>
              <a:t>‹#›</a:t>
            </a:fld>
            <a:endParaRPr lang="en-ZA"/>
          </a:p>
        </p:txBody>
      </p:sp>
    </p:spTree>
    <p:extLst>
      <p:ext uri="{BB962C8B-B14F-4D97-AF65-F5344CB8AC3E}">
        <p14:creationId xmlns:p14="http://schemas.microsoft.com/office/powerpoint/2010/main" val="234749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D6237-CB69-4C28-94DB-F723661B1681}" type="datetimeFigureOut">
              <a:rPr lang="en-ZA" smtClean="0"/>
              <a:t>2018/11/25</a:t>
            </a:fld>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54027-CA5E-490E-A0F9-5287AA8B4D46}" type="slidenum">
              <a:rPr lang="en-ZA" smtClean="0"/>
              <a:t>‹#›</a:t>
            </a:fld>
            <a:endParaRPr lang="en-ZA"/>
          </a:p>
        </p:txBody>
      </p:sp>
    </p:spTree>
    <p:extLst>
      <p:ext uri="{BB962C8B-B14F-4D97-AF65-F5344CB8AC3E}">
        <p14:creationId xmlns:p14="http://schemas.microsoft.com/office/powerpoint/2010/main" val="866981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b="1" dirty="0"/>
              <a:t>An overview of the SA hake fishery</a:t>
            </a:r>
          </a:p>
        </p:txBody>
      </p:sp>
      <p:sp>
        <p:nvSpPr>
          <p:cNvPr id="3" name="Subtitle 2"/>
          <p:cNvSpPr>
            <a:spLocks noGrp="1"/>
          </p:cNvSpPr>
          <p:nvPr>
            <p:ph type="subTitle" idx="1"/>
          </p:nvPr>
        </p:nvSpPr>
        <p:spPr/>
        <p:txBody>
          <a:bodyPr/>
          <a:lstStyle/>
          <a:p>
            <a:r>
              <a:rPr lang="en-ZA" dirty="0"/>
              <a:t>M.D. Durholtz</a:t>
            </a:r>
          </a:p>
        </p:txBody>
      </p:sp>
    </p:spTree>
    <p:extLst>
      <p:ext uri="{BB962C8B-B14F-4D97-AF65-F5344CB8AC3E}">
        <p14:creationId xmlns:p14="http://schemas.microsoft.com/office/powerpoint/2010/main" val="15331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B7D2-C6EA-4784-AFA1-3143C86260EC}"/>
              </a:ext>
            </a:extLst>
          </p:cNvPr>
          <p:cNvSpPr>
            <a:spLocks noGrp="1"/>
          </p:cNvSpPr>
          <p:nvPr>
            <p:ph type="title"/>
          </p:nvPr>
        </p:nvSpPr>
        <p:spPr>
          <a:xfrm>
            <a:off x="457200" y="-162272"/>
            <a:ext cx="8229600" cy="1143000"/>
          </a:xfrm>
        </p:spPr>
        <p:txBody>
          <a:bodyPr/>
          <a:lstStyle/>
          <a:p>
            <a:r>
              <a:rPr lang="en-ZA" dirty="0"/>
              <a:t>Hake 2018 Reference Case</a:t>
            </a:r>
          </a:p>
        </p:txBody>
      </p:sp>
      <p:sp>
        <p:nvSpPr>
          <p:cNvPr id="4" name="Title 1">
            <a:extLst>
              <a:ext uri="{FF2B5EF4-FFF2-40B4-BE49-F238E27FC236}">
                <a16:creationId xmlns:a16="http://schemas.microsoft.com/office/drawing/2014/main" id="{490FBA2E-4869-4F86-9FAC-58B7DF1AFA3E}"/>
              </a:ext>
            </a:extLst>
          </p:cNvPr>
          <p:cNvSpPr txBox="1">
            <a:spLocks/>
          </p:cNvSpPr>
          <p:nvPr/>
        </p:nvSpPr>
        <p:spPr>
          <a:xfrm>
            <a:off x="-756592" y="365127"/>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dirty="0"/>
              <a:t>Perception of resource status: 2017 </a:t>
            </a:r>
            <a:r>
              <a:rPr lang="en-ZA" sz="3600" i="1" dirty="0"/>
              <a:t>vs</a:t>
            </a:r>
            <a:r>
              <a:rPr lang="en-ZA" sz="3600" dirty="0"/>
              <a:t> 2018</a:t>
            </a:r>
          </a:p>
        </p:txBody>
      </p:sp>
      <p:pic>
        <p:nvPicPr>
          <p:cNvPr id="5" name="Content Placeholder 5">
            <a:extLst>
              <a:ext uri="{FF2B5EF4-FFF2-40B4-BE49-F238E27FC236}">
                <a16:creationId xmlns:a16="http://schemas.microsoft.com/office/drawing/2014/main" id="{4137C493-D1B1-448A-BF82-EAE5FD7D07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688" r="1564"/>
          <a:stretch/>
        </p:blipFill>
        <p:spPr>
          <a:xfrm>
            <a:off x="4716000" y="1605600"/>
            <a:ext cx="4320000" cy="2688000"/>
          </a:xfrm>
        </p:spPr>
      </p:pic>
      <p:pic>
        <p:nvPicPr>
          <p:cNvPr id="6" name="Picture 5">
            <a:extLst>
              <a:ext uri="{FF2B5EF4-FFF2-40B4-BE49-F238E27FC236}">
                <a16:creationId xmlns:a16="http://schemas.microsoft.com/office/drawing/2014/main" id="{FF0A9014-627A-4D50-A496-E9BB902D6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1" y="1605600"/>
            <a:ext cx="4610057" cy="2689200"/>
          </a:xfrm>
          <a:prstGeom prst="rect">
            <a:avLst/>
          </a:prstGeom>
        </p:spPr>
      </p:pic>
      <p:pic>
        <p:nvPicPr>
          <p:cNvPr id="7" name="Picture 6">
            <a:extLst>
              <a:ext uri="{FF2B5EF4-FFF2-40B4-BE49-F238E27FC236}">
                <a16:creationId xmlns:a16="http://schemas.microsoft.com/office/drawing/2014/main" id="{EB635444-94D5-463D-B24B-867DCE4FA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1605096"/>
            <a:ext cx="4608000" cy="2688000"/>
          </a:xfrm>
          <a:prstGeom prst="rect">
            <a:avLst/>
          </a:prstGeom>
        </p:spPr>
      </p:pic>
      <p:pic>
        <p:nvPicPr>
          <p:cNvPr id="8" name="Picture 7">
            <a:extLst>
              <a:ext uri="{FF2B5EF4-FFF2-40B4-BE49-F238E27FC236}">
                <a16:creationId xmlns:a16="http://schemas.microsoft.com/office/drawing/2014/main" id="{B195870A-D6F5-4DDE-AD82-DACA0893C0F9}"/>
              </a:ext>
            </a:extLst>
          </p:cNvPr>
          <p:cNvPicPr>
            <a:picLocks noChangeAspect="1"/>
          </p:cNvPicPr>
          <p:nvPr/>
        </p:nvPicPr>
        <p:blipFill rotWithShape="1">
          <a:blip r:embed="rId5">
            <a:extLst>
              <a:ext uri="{28A0092B-C50C-407E-A947-70E740481C1C}">
                <a14:useLocalDpi xmlns:a14="http://schemas.microsoft.com/office/drawing/2010/main" val="0"/>
              </a:ext>
            </a:extLst>
          </a:blip>
          <a:srcRect l="4684" r="782"/>
          <a:stretch/>
        </p:blipFill>
        <p:spPr>
          <a:xfrm>
            <a:off x="4716000" y="1605600"/>
            <a:ext cx="4356000" cy="2688000"/>
          </a:xfrm>
          <a:prstGeom prst="rect">
            <a:avLst/>
          </a:prstGeom>
        </p:spPr>
      </p:pic>
      <p:sp>
        <p:nvSpPr>
          <p:cNvPr id="9" name="Content Placeholder 2">
            <a:extLst>
              <a:ext uri="{FF2B5EF4-FFF2-40B4-BE49-F238E27FC236}">
                <a16:creationId xmlns:a16="http://schemas.microsoft.com/office/drawing/2014/main" id="{ABE3F6EC-6255-41F7-B3E9-74146D028EA0}"/>
              </a:ext>
            </a:extLst>
          </p:cNvPr>
          <p:cNvSpPr txBox="1">
            <a:spLocks/>
          </p:cNvSpPr>
          <p:nvPr/>
        </p:nvSpPr>
        <p:spPr>
          <a:xfrm>
            <a:off x="611560" y="4581128"/>
            <a:ext cx="8075240" cy="20225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a:t>What has changed:</a:t>
            </a:r>
          </a:p>
          <a:p>
            <a:r>
              <a:rPr lang="en-ZA" dirty="0"/>
              <a:t>Revised method for incorporating catch-at-length data</a:t>
            </a:r>
          </a:p>
          <a:p>
            <a:r>
              <a:rPr lang="en-ZA" dirty="0"/>
              <a:t>Use of mortality-at-age vectors from hake inter-species predation/cannibalism model</a:t>
            </a:r>
          </a:p>
          <a:p>
            <a:r>
              <a:rPr lang="en-ZA" dirty="0"/>
              <a:t>Updated species splitting algorithm and updated CPUE and catch data</a:t>
            </a:r>
          </a:p>
        </p:txBody>
      </p:sp>
      <p:sp>
        <p:nvSpPr>
          <p:cNvPr id="10" name="TextBox 9">
            <a:extLst>
              <a:ext uri="{FF2B5EF4-FFF2-40B4-BE49-F238E27FC236}">
                <a16:creationId xmlns:a16="http://schemas.microsoft.com/office/drawing/2014/main" id="{AD0700F3-4BE9-4749-B765-B027F6A2C619}"/>
              </a:ext>
            </a:extLst>
          </p:cNvPr>
          <p:cNvSpPr txBox="1"/>
          <p:nvPr/>
        </p:nvSpPr>
        <p:spPr>
          <a:xfrm>
            <a:off x="6156176" y="6444044"/>
            <a:ext cx="2867516" cy="369332"/>
          </a:xfrm>
          <a:prstGeom prst="rect">
            <a:avLst/>
          </a:prstGeom>
          <a:noFill/>
          <a:ln>
            <a:solidFill>
              <a:schemeClr val="tx1"/>
            </a:solidFill>
          </a:ln>
        </p:spPr>
        <p:txBody>
          <a:bodyPr wrap="none" rtlCol="0">
            <a:spAutoFit/>
          </a:bodyPr>
          <a:lstStyle/>
          <a:p>
            <a:r>
              <a:rPr lang="en-ZA" dirty="0"/>
              <a:t>MARAM/IWS/2018/Hake/P2</a:t>
            </a:r>
          </a:p>
        </p:txBody>
      </p:sp>
    </p:spTree>
    <p:extLst>
      <p:ext uri="{BB962C8B-B14F-4D97-AF65-F5344CB8AC3E}">
        <p14:creationId xmlns:p14="http://schemas.microsoft.com/office/powerpoint/2010/main" val="3022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5B0D6-5B86-4007-8F1A-70A414DAA2D1}"/>
              </a:ext>
            </a:extLst>
          </p:cNvPr>
          <p:cNvPicPr>
            <a:picLocks noChangeAspect="1"/>
          </p:cNvPicPr>
          <p:nvPr/>
        </p:nvPicPr>
        <p:blipFill>
          <a:blip r:embed="rId2"/>
          <a:stretch>
            <a:fillRect/>
          </a:stretch>
        </p:blipFill>
        <p:spPr>
          <a:xfrm>
            <a:off x="1465705" y="44624"/>
            <a:ext cx="6058623" cy="6228000"/>
          </a:xfrm>
          <a:prstGeom prst="rect">
            <a:avLst/>
          </a:prstGeom>
        </p:spPr>
      </p:pic>
      <p:sp>
        <p:nvSpPr>
          <p:cNvPr id="6" name="TextBox 5">
            <a:extLst>
              <a:ext uri="{FF2B5EF4-FFF2-40B4-BE49-F238E27FC236}">
                <a16:creationId xmlns:a16="http://schemas.microsoft.com/office/drawing/2014/main" id="{A3D0FEB7-55C7-46C6-8A69-69F4BBAEF6D0}"/>
              </a:ext>
            </a:extLst>
          </p:cNvPr>
          <p:cNvSpPr txBox="1"/>
          <p:nvPr/>
        </p:nvSpPr>
        <p:spPr>
          <a:xfrm>
            <a:off x="6084168" y="6381328"/>
            <a:ext cx="3019801" cy="369332"/>
          </a:xfrm>
          <a:prstGeom prst="rect">
            <a:avLst/>
          </a:prstGeom>
          <a:noFill/>
          <a:ln>
            <a:solidFill>
              <a:schemeClr val="tx1"/>
            </a:solidFill>
          </a:ln>
        </p:spPr>
        <p:txBody>
          <a:bodyPr wrap="none" rtlCol="0">
            <a:spAutoFit/>
          </a:bodyPr>
          <a:lstStyle/>
          <a:p>
            <a:r>
              <a:rPr lang="en-ZA" dirty="0"/>
              <a:t>MARAM/IWS/2018/Hake/BG7</a:t>
            </a:r>
          </a:p>
        </p:txBody>
      </p:sp>
    </p:spTree>
    <p:extLst>
      <p:ext uri="{BB962C8B-B14F-4D97-AF65-F5344CB8AC3E}">
        <p14:creationId xmlns:p14="http://schemas.microsoft.com/office/powerpoint/2010/main" val="239813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0C6581-73DE-4550-9A31-2E1246648DBB}"/>
              </a:ext>
            </a:extLst>
          </p:cNvPr>
          <p:cNvPicPr>
            <a:picLocks noChangeAspect="1"/>
          </p:cNvPicPr>
          <p:nvPr/>
        </p:nvPicPr>
        <p:blipFill>
          <a:blip r:embed="rId2"/>
          <a:stretch>
            <a:fillRect/>
          </a:stretch>
        </p:blipFill>
        <p:spPr>
          <a:xfrm>
            <a:off x="458470" y="836712"/>
            <a:ext cx="8289994" cy="5017989"/>
          </a:xfrm>
          <a:prstGeom prst="rect">
            <a:avLst/>
          </a:prstGeom>
        </p:spPr>
      </p:pic>
      <p:sp>
        <p:nvSpPr>
          <p:cNvPr id="5" name="TextBox 4">
            <a:extLst>
              <a:ext uri="{FF2B5EF4-FFF2-40B4-BE49-F238E27FC236}">
                <a16:creationId xmlns:a16="http://schemas.microsoft.com/office/drawing/2014/main" id="{18D4D33C-C179-4302-B184-F7B50FA2EA8F}"/>
              </a:ext>
            </a:extLst>
          </p:cNvPr>
          <p:cNvSpPr txBox="1"/>
          <p:nvPr/>
        </p:nvSpPr>
        <p:spPr>
          <a:xfrm>
            <a:off x="6012160" y="6237312"/>
            <a:ext cx="2381934" cy="369332"/>
          </a:xfrm>
          <a:prstGeom prst="rect">
            <a:avLst/>
          </a:prstGeom>
          <a:noFill/>
          <a:ln>
            <a:solidFill>
              <a:schemeClr val="tx1"/>
            </a:solidFill>
          </a:ln>
        </p:spPr>
        <p:txBody>
          <a:bodyPr wrap="none" rtlCol="0">
            <a:spAutoFit/>
          </a:bodyPr>
          <a:lstStyle/>
          <a:p>
            <a:r>
              <a:rPr lang="en-ZA" dirty="0"/>
              <a:t>Hake/P8 and Hake/BG6</a:t>
            </a:r>
          </a:p>
        </p:txBody>
      </p:sp>
      <p:sp>
        <p:nvSpPr>
          <p:cNvPr id="6" name="TextBox 5">
            <a:extLst>
              <a:ext uri="{FF2B5EF4-FFF2-40B4-BE49-F238E27FC236}">
                <a16:creationId xmlns:a16="http://schemas.microsoft.com/office/drawing/2014/main" id="{D984D44D-A154-496E-BB09-D9020E6E6C70}"/>
              </a:ext>
            </a:extLst>
          </p:cNvPr>
          <p:cNvSpPr txBox="1"/>
          <p:nvPr/>
        </p:nvSpPr>
        <p:spPr>
          <a:xfrm>
            <a:off x="2915816" y="446250"/>
            <a:ext cx="3240360" cy="369332"/>
          </a:xfrm>
          <a:prstGeom prst="rect">
            <a:avLst/>
          </a:prstGeom>
          <a:noFill/>
          <a:ln>
            <a:noFill/>
          </a:ln>
        </p:spPr>
        <p:txBody>
          <a:bodyPr wrap="square" rtlCol="0">
            <a:spAutoFit/>
          </a:bodyPr>
          <a:lstStyle/>
          <a:p>
            <a:r>
              <a:rPr lang="en-ZA" i="1" dirty="0"/>
              <a:t>M. paradoxus </a:t>
            </a:r>
            <a:r>
              <a:rPr lang="en-ZA" dirty="0"/>
              <a:t>South Coast CPUE</a:t>
            </a:r>
          </a:p>
        </p:txBody>
      </p:sp>
    </p:spTree>
    <p:extLst>
      <p:ext uri="{BB962C8B-B14F-4D97-AF65-F5344CB8AC3E}">
        <p14:creationId xmlns:p14="http://schemas.microsoft.com/office/powerpoint/2010/main" val="249336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BA73-723A-4511-B070-5BDC40043864}"/>
              </a:ext>
            </a:extLst>
          </p:cNvPr>
          <p:cNvSpPr>
            <a:spLocks noGrp="1"/>
          </p:cNvSpPr>
          <p:nvPr>
            <p:ph type="title"/>
          </p:nvPr>
        </p:nvSpPr>
        <p:spPr/>
        <p:txBody>
          <a:bodyPr/>
          <a:lstStyle/>
          <a:p>
            <a:r>
              <a:rPr lang="en-ZA" dirty="0"/>
              <a:t>Reference Case assessment results</a:t>
            </a:r>
          </a:p>
        </p:txBody>
      </p:sp>
      <p:sp>
        <p:nvSpPr>
          <p:cNvPr id="3" name="Content Placeholder 2">
            <a:extLst>
              <a:ext uri="{FF2B5EF4-FFF2-40B4-BE49-F238E27FC236}">
                <a16:creationId xmlns:a16="http://schemas.microsoft.com/office/drawing/2014/main" id="{56C6E37C-BB27-4A89-8FA6-8270DC86EEBA}"/>
              </a:ext>
            </a:extLst>
          </p:cNvPr>
          <p:cNvSpPr>
            <a:spLocks noGrp="1"/>
          </p:cNvSpPr>
          <p:nvPr>
            <p:ph idx="1"/>
          </p:nvPr>
        </p:nvSpPr>
        <p:spPr>
          <a:xfrm>
            <a:off x="467544" y="1700808"/>
            <a:ext cx="8229600" cy="4525963"/>
          </a:xfrm>
        </p:spPr>
        <p:txBody>
          <a:bodyPr/>
          <a:lstStyle/>
          <a:p>
            <a:pPr>
              <a:spcAft>
                <a:spcPts val="1800"/>
              </a:spcAft>
            </a:pPr>
            <a:r>
              <a:rPr lang="en-ZA" dirty="0"/>
              <a:t>Reference Case (RC):</a:t>
            </a:r>
          </a:p>
          <a:p>
            <a:pPr lvl="1">
              <a:spcAft>
                <a:spcPts val="1800"/>
              </a:spcAft>
            </a:pPr>
            <a:r>
              <a:rPr lang="en-ZA" dirty="0"/>
              <a:t>OM RS02</a:t>
            </a:r>
          </a:p>
          <a:p>
            <a:pPr lvl="1">
              <a:spcAft>
                <a:spcPts val="1800"/>
              </a:spcAft>
            </a:pPr>
            <a:r>
              <a:rPr lang="en-ZA" dirty="0"/>
              <a:t>Modified Ricker stock recruitment relationship</a:t>
            </a:r>
          </a:p>
          <a:p>
            <a:pPr lvl="1">
              <a:spcAft>
                <a:spcPts val="1800"/>
              </a:spcAft>
            </a:pPr>
            <a:r>
              <a:rPr lang="en-ZA" dirty="0"/>
              <a:t>Central year of shift in catch from primarily </a:t>
            </a:r>
            <a:r>
              <a:rPr lang="en-ZA" i="1" dirty="0"/>
              <a:t>M. </a:t>
            </a:r>
            <a:r>
              <a:rPr lang="en-ZA" i="1" dirty="0" err="1"/>
              <a:t>capensis</a:t>
            </a:r>
            <a:r>
              <a:rPr lang="en-ZA" i="1" dirty="0"/>
              <a:t> </a:t>
            </a:r>
            <a:r>
              <a:rPr lang="en-ZA" dirty="0"/>
              <a:t>to primarily </a:t>
            </a:r>
            <a:r>
              <a:rPr lang="en-ZA" i="1" dirty="0"/>
              <a:t>M. paradoxus </a:t>
            </a:r>
            <a:r>
              <a:rPr lang="en-ZA" dirty="0"/>
              <a:t>is 1958</a:t>
            </a:r>
          </a:p>
        </p:txBody>
      </p:sp>
      <p:sp>
        <p:nvSpPr>
          <p:cNvPr id="4" name="TextBox 3">
            <a:extLst>
              <a:ext uri="{FF2B5EF4-FFF2-40B4-BE49-F238E27FC236}">
                <a16:creationId xmlns:a16="http://schemas.microsoft.com/office/drawing/2014/main" id="{8EACB051-205D-44BA-A489-616F49060366}"/>
              </a:ext>
            </a:extLst>
          </p:cNvPr>
          <p:cNvSpPr txBox="1"/>
          <p:nvPr/>
        </p:nvSpPr>
        <p:spPr>
          <a:xfrm>
            <a:off x="7483305" y="6237312"/>
            <a:ext cx="977127" cy="369332"/>
          </a:xfrm>
          <a:prstGeom prst="rect">
            <a:avLst/>
          </a:prstGeom>
          <a:noFill/>
          <a:ln>
            <a:solidFill>
              <a:schemeClr val="tx1"/>
            </a:solidFill>
          </a:ln>
        </p:spPr>
        <p:txBody>
          <a:bodyPr wrap="none" rtlCol="0">
            <a:spAutoFit/>
          </a:bodyPr>
          <a:lstStyle/>
          <a:p>
            <a:r>
              <a:rPr lang="en-ZA" dirty="0"/>
              <a:t>Hake/P1</a:t>
            </a:r>
          </a:p>
        </p:txBody>
      </p:sp>
    </p:spTree>
    <p:extLst>
      <p:ext uri="{BB962C8B-B14F-4D97-AF65-F5344CB8AC3E}">
        <p14:creationId xmlns:p14="http://schemas.microsoft.com/office/powerpoint/2010/main" val="11699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EB176-0ECB-45CA-A9CC-03A4D66E35A5}"/>
              </a:ext>
            </a:extLst>
          </p:cNvPr>
          <p:cNvPicPr>
            <a:picLocks noChangeAspect="1"/>
          </p:cNvPicPr>
          <p:nvPr/>
        </p:nvPicPr>
        <p:blipFill>
          <a:blip r:embed="rId2"/>
          <a:stretch>
            <a:fillRect/>
          </a:stretch>
        </p:blipFill>
        <p:spPr>
          <a:xfrm>
            <a:off x="179512" y="312141"/>
            <a:ext cx="6696744" cy="6138682"/>
          </a:xfrm>
          <a:prstGeom prst="rect">
            <a:avLst/>
          </a:prstGeom>
        </p:spPr>
      </p:pic>
      <p:sp>
        <p:nvSpPr>
          <p:cNvPr id="5" name="TextBox 4">
            <a:extLst>
              <a:ext uri="{FF2B5EF4-FFF2-40B4-BE49-F238E27FC236}">
                <a16:creationId xmlns:a16="http://schemas.microsoft.com/office/drawing/2014/main" id="{452EF4C1-81CC-4C7D-B97F-BBE346782D65}"/>
              </a:ext>
            </a:extLst>
          </p:cNvPr>
          <p:cNvSpPr txBox="1"/>
          <p:nvPr/>
        </p:nvSpPr>
        <p:spPr>
          <a:xfrm>
            <a:off x="7483305" y="6237312"/>
            <a:ext cx="977127" cy="369332"/>
          </a:xfrm>
          <a:prstGeom prst="rect">
            <a:avLst/>
          </a:prstGeom>
          <a:noFill/>
          <a:ln>
            <a:solidFill>
              <a:schemeClr val="tx1"/>
            </a:solidFill>
          </a:ln>
        </p:spPr>
        <p:txBody>
          <a:bodyPr wrap="none" rtlCol="0">
            <a:spAutoFit/>
          </a:bodyPr>
          <a:lstStyle/>
          <a:p>
            <a:r>
              <a:rPr lang="en-ZA" dirty="0"/>
              <a:t>Hake/P1</a:t>
            </a:r>
          </a:p>
        </p:txBody>
      </p:sp>
      <p:pic>
        <p:nvPicPr>
          <p:cNvPr id="6" name="Picture 5">
            <a:extLst>
              <a:ext uri="{FF2B5EF4-FFF2-40B4-BE49-F238E27FC236}">
                <a16:creationId xmlns:a16="http://schemas.microsoft.com/office/drawing/2014/main" id="{8241590E-01B1-4B88-A49E-114C6973CD15}"/>
              </a:ext>
            </a:extLst>
          </p:cNvPr>
          <p:cNvPicPr>
            <a:picLocks noChangeAspect="1"/>
          </p:cNvPicPr>
          <p:nvPr/>
        </p:nvPicPr>
        <p:blipFill>
          <a:blip r:embed="rId3"/>
          <a:stretch>
            <a:fillRect/>
          </a:stretch>
        </p:blipFill>
        <p:spPr>
          <a:xfrm>
            <a:off x="2483768" y="620687"/>
            <a:ext cx="4858138" cy="5925171"/>
          </a:xfrm>
          <a:prstGeom prst="rect">
            <a:avLst/>
          </a:prstGeom>
        </p:spPr>
      </p:pic>
    </p:spTree>
    <p:extLst>
      <p:ext uri="{BB962C8B-B14F-4D97-AF65-F5344CB8AC3E}">
        <p14:creationId xmlns:p14="http://schemas.microsoft.com/office/powerpoint/2010/main" val="75975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C88FA0F-48A2-4A98-826B-68A338925B3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025" name="Picture 160">
            <a:extLst>
              <a:ext uri="{FF2B5EF4-FFF2-40B4-BE49-F238E27FC236}">
                <a16:creationId xmlns:a16="http://schemas.microsoft.com/office/drawing/2014/main" id="{C2755A4B-7847-482D-9C53-ADDABB15F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384"/>
            <a:ext cx="7926848" cy="62373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8E4611E-44B4-4830-B49C-4C9EE80FA689}"/>
              </a:ext>
            </a:extLst>
          </p:cNvPr>
          <p:cNvSpPr>
            <a:spLocks noChangeArrowheads="1"/>
          </p:cNvSpPr>
          <p:nvPr/>
        </p:nvSpPr>
        <p:spPr bwMode="auto">
          <a:xfrm>
            <a:off x="539204" y="6206535"/>
            <a:ext cx="7921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B1</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Spawning biomass trajectories (in absolute terms, and relative to pre-exploitation level and B</a:t>
            </a:r>
            <a:r>
              <a:rPr kumimoji="0" lang="en-GB" altLang="en-U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MSY</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 the RC. The second and last rows repeat the first and third rows but with a different year range.</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2ACD565-51DE-45AC-BE73-B36D77A01FA3}"/>
              </a:ext>
            </a:extLst>
          </p:cNvPr>
          <p:cNvSpPr txBox="1"/>
          <p:nvPr/>
        </p:nvSpPr>
        <p:spPr>
          <a:xfrm>
            <a:off x="8131377" y="6453336"/>
            <a:ext cx="977127" cy="369332"/>
          </a:xfrm>
          <a:prstGeom prst="rect">
            <a:avLst/>
          </a:prstGeom>
          <a:noFill/>
          <a:ln>
            <a:solidFill>
              <a:schemeClr val="tx1"/>
            </a:solidFill>
          </a:ln>
        </p:spPr>
        <p:txBody>
          <a:bodyPr wrap="none" rtlCol="0">
            <a:spAutoFit/>
          </a:bodyPr>
          <a:lstStyle/>
          <a:p>
            <a:r>
              <a:rPr lang="en-ZA" dirty="0"/>
              <a:t>Hake/P1</a:t>
            </a:r>
          </a:p>
        </p:txBody>
      </p:sp>
    </p:spTree>
    <p:extLst>
      <p:ext uri="{BB962C8B-B14F-4D97-AF65-F5344CB8AC3E}">
        <p14:creationId xmlns:p14="http://schemas.microsoft.com/office/powerpoint/2010/main" val="357100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C88FA0F-48A2-4A98-826B-68A338925B3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7" name="TextBox 6">
            <a:extLst>
              <a:ext uri="{FF2B5EF4-FFF2-40B4-BE49-F238E27FC236}">
                <a16:creationId xmlns:a16="http://schemas.microsoft.com/office/drawing/2014/main" id="{82ACD565-51DE-45AC-BE73-B36D77A01FA3}"/>
              </a:ext>
            </a:extLst>
          </p:cNvPr>
          <p:cNvSpPr txBox="1"/>
          <p:nvPr/>
        </p:nvSpPr>
        <p:spPr>
          <a:xfrm>
            <a:off x="7740352" y="6237312"/>
            <a:ext cx="977127" cy="369332"/>
          </a:xfrm>
          <a:prstGeom prst="rect">
            <a:avLst/>
          </a:prstGeom>
          <a:noFill/>
          <a:ln>
            <a:solidFill>
              <a:schemeClr val="tx1"/>
            </a:solidFill>
          </a:ln>
        </p:spPr>
        <p:txBody>
          <a:bodyPr wrap="none" rtlCol="0">
            <a:spAutoFit/>
          </a:bodyPr>
          <a:lstStyle/>
          <a:p>
            <a:r>
              <a:rPr lang="en-ZA" dirty="0"/>
              <a:t>Hake/P1</a:t>
            </a:r>
          </a:p>
        </p:txBody>
      </p:sp>
      <p:sp>
        <p:nvSpPr>
          <p:cNvPr id="2" name="Rectangle 2">
            <a:extLst>
              <a:ext uri="{FF2B5EF4-FFF2-40B4-BE49-F238E27FC236}">
                <a16:creationId xmlns:a16="http://schemas.microsoft.com/office/drawing/2014/main" id="{7B075EEC-3644-4A5F-B5B8-F9D530DD5EA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2049" name="Picture 161">
            <a:extLst>
              <a:ext uri="{FF2B5EF4-FFF2-40B4-BE49-F238E27FC236}">
                <a16:creationId xmlns:a16="http://schemas.microsoft.com/office/drawing/2014/main" id="{9922A600-504B-472C-A8D6-63FA589BD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120" y="-56964"/>
            <a:ext cx="7380312" cy="61502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0B0EC2D-07E8-4E3E-AAD6-0DC9CB13E5FC}"/>
              </a:ext>
            </a:extLst>
          </p:cNvPr>
          <p:cNvSpPr>
            <a:spLocks noChangeArrowheads="1"/>
          </p:cNvSpPr>
          <p:nvPr/>
        </p:nvSpPr>
        <p:spPr bwMode="auto">
          <a:xfrm>
            <a:off x="1074593" y="6168007"/>
            <a:ext cx="70978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B2</a:t>
            </a:r>
            <a:r>
              <a:rPr kumimoji="0" lang="en-GB"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Stock-recruitment curves and recruitment trajectories for the RC.</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9535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C4FB95-0972-46AF-9640-04022FF5D9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3073" name="Picture 162">
            <a:extLst>
              <a:ext uri="{FF2B5EF4-FFF2-40B4-BE49-F238E27FC236}">
                <a16:creationId xmlns:a16="http://schemas.microsoft.com/office/drawing/2014/main" id="{239C81F1-E44E-4344-9CC6-9A0FC4EA4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162" y="116632"/>
            <a:ext cx="501015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5A2D370-F92B-4DD1-BDDE-4DBF7B777CBE}"/>
              </a:ext>
            </a:extLst>
          </p:cNvPr>
          <p:cNvSpPr>
            <a:spLocks noChangeArrowheads="1"/>
          </p:cNvSpPr>
          <p:nvPr/>
        </p:nvSpPr>
        <p:spPr bwMode="auto">
          <a:xfrm>
            <a:off x="1051585" y="6093296"/>
            <a:ext cx="7264831" cy="47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B3</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Survey </a:t>
            </a:r>
            <a:r>
              <a:rPr kumimoji="0" lang="en-GB"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selectivities</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-at-length for the Reference Case (blue curves for males, red curves for females, dashed curves for old gear and full curves for new gear).</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A9FCD6D-400B-4F34-A23C-A68EAD5EF147}"/>
              </a:ext>
            </a:extLst>
          </p:cNvPr>
          <p:cNvSpPr txBox="1"/>
          <p:nvPr/>
        </p:nvSpPr>
        <p:spPr>
          <a:xfrm>
            <a:off x="7915353" y="6372036"/>
            <a:ext cx="977127" cy="369332"/>
          </a:xfrm>
          <a:prstGeom prst="rect">
            <a:avLst/>
          </a:prstGeom>
          <a:noFill/>
          <a:ln>
            <a:solidFill>
              <a:schemeClr val="tx1"/>
            </a:solidFill>
          </a:ln>
        </p:spPr>
        <p:txBody>
          <a:bodyPr wrap="none" rtlCol="0">
            <a:spAutoFit/>
          </a:bodyPr>
          <a:lstStyle/>
          <a:p>
            <a:r>
              <a:rPr lang="en-ZA" dirty="0"/>
              <a:t>Hake/P1</a:t>
            </a:r>
          </a:p>
        </p:txBody>
      </p:sp>
    </p:spTree>
    <p:extLst>
      <p:ext uri="{BB962C8B-B14F-4D97-AF65-F5344CB8AC3E}">
        <p14:creationId xmlns:p14="http://schemas.microsoft.com/office/powerpoint/2010/main" val="3566227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63">
            <a:extLst>
              <a:ext uri="{FF2B5EF4-FFF2-40B4-BE49-F238E27FC236}">
                <a16:creationId xmlns:a16="http://schemas.microsoft.com/office/drawing/2014/main" id="{C10A0E7B-FB62-4C18-8903-B5ADEEDEB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857" y="44624"/>
            <a:ext cx="4542416" cy="63266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5705490-B35F-4C99-BFC5-F41FB266908A}"/>
              </a:ext>
            </a:extLst>
          </p:cNvPr>
          <p:cNvSpPr>
            <a:spLocks noChangeArrowheads="1"/>
          </p:cNvSpPr>
          <p:nvPr/>
        </p:nvSpPr>
        <p:spPr bwMode="auto">
          <a:xfrm>
            <a:off x="25152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B4</a:t>
            </a:r>
            <a:r>
              <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Commercial </a:t>
            </a:r>
            <a:r>
              <a:rPr kumimoji="0" lang="en-GB"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selectivities</a:t>
            </a:r>
            <a:r>
              <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-at-length for the Reference Case (black curves for sex-aggregated, blue curves for males and red lines for females).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20B31CE-66E4-464A-87AC-284D2ED4A9FB}"/>
              </a:ext>
            </a:extLst>
          </p:cNvPr>
          <p:cNvSpPr txBox="1"/>
          <p:nvPr/>
        </p:nvSpPr>
        <p:spPr>
          <a:xfrm>
            <a:off x="7915353" y="6031468"/>
            <a:ext cx="977127" cy="369332"/>
          </a:xfrm>
          <a:prstGeom prst="rect">
            <a:avLst/>
          </a:prstGeom>
          <a:noFill/>
          <a:ln>
            <a:solidFill>
              <a:schemeClr val="tx1"/>
            </a:solidFill>
          </a:ln>
        </p:spPr>
        <p:txBody>
          <a:bodyPr wrap="none" rtlCol="0">
            <a:spAutoFit/>
          </a:bodyPr>
          <a:lstStyle/>
          <a:p>
            <a:r>
              <a:rPr lang="en-ZA" dirty="0"/>
              <a:t>Hake/P1</a:t>
            </a:r>
          </a:p>
        </p:txBody>
      </p:sp>
    </p:spTree>
    <p:extLst>
      <p:ext uri="{BB962C8B-B14F-4D97-AF65-F5344CB8AC3E}">
        <p14:creationId xmlns:p14="http://schemas.microsoft.com/office/powerpoint/2010/main" val="6214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A17D9-15A0-467A-BF4A-502E438DF4E2}"/>
              </a:ext>
            </a:extLst>
          </p:cNvPr>
          <p:cNvSpPr txBox="1"/>
          <p:nvPr/>
        </p:nvSpPr>
        <p:spPr>
          <a:xfrm>
            <a:off x="7915353" y="6372036"/>
            <a:ext cx="977127" cy="369332"/>
          </a:xfrm>
          <a:prstGeom prst="rect">
            <a:avLst/>
          </a:prstGeom>
          <a:noFill/>
          <a:ln>
            <a:solidFill>
              <a:schemeClr val="tx1"/>
            </a:solidFill>
          </a:ln>
        </p:spPr>
        <p:txBody>
          <a:bodyPr wrap="none" rtlCol="0">
            <a:spAutoFit/>
          </a:bodyPr>
          <a:lstStyle/>
          <a:p>
            <a:r>
              <a:rPr lang="en-ZA" dirty="0"/>
              <a:t>Hake/P1</a:t>
            </a:r>
          </a:p>
        </p:txBody>
      </p:sp>
      <p:pic>
        <p:nvPicPr>
          <p:cNvPr id="5121" name="Picture 176">
            <a:extLst>
              <a:ext uri="{FF2B5EF4-FFF2-40B4-BE49-F238E27FC236}">
                <a16:creationId xmlns:a16="http://schemas.microsoft.com/office/drawing/2014/main" id="{EEFA2C33-D282-4187-87D0-133FB1896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4623"/>
            <a:ext cx="4824536" cy="63031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8F33B5A-B63D-462C-B085-265EC74400EA}"/>
              </a:ext>
            </a:extLst>
          </p:cNvPr>
          <p:cNvSpPr>
            <a:spLocks noChangeArrowheads="1"/>
          </p:cNvSpPr>
          <p:nvPr/>
        </p:nvSpPr>
        <p:spPr bwMode="auto">
          <a:xfrm>
            <a:off x="864096" y="6465530"/>
            <a:ext cx="70922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B5</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Fits to the CPUE series, with standardized residuals, for the Reference Case.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73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52934"/>
          </a:xfrm>
        </p:spPr>
        <p:txBody>
          <a:bodyPr>
            <a:normAutofit/>
          </a:bodyPr>
          <a:lstStyle/>
          <a:p>
            <a:r>
              <a:rPr lang="en-ZA" sz="2800" b="1" dirty="0"/>
              <a:t>Species</a:t>
            </a:r>
          </a:p>
        </p:txBody>
      </p:sp>
      <p:sp>
        <p:nvSpPr>
          <p:cNvPr id="3" name="Content Placeholder 2"/>
          <p:cNvSpPr>
            <a:spLocks noGrp="1"/>
          </p:cNvSpPr>
          <p:nvPr>
            <p:ph idx="1"/>
          </p:nvPr>
        </p:nvSpPr>
        <p:spPr>
          <a:xfrm>
            <a:off x="457200" y="764704"/>
            <a:ext cx="8229600" cy="1180728"/>
          </a:xfrm>
        </p:spPr>
        <p:txBody>
          <a:bodyPr>
            <a:normAutofit/>
          </a:bodyPr>
          <a:lstStyle/>
          <a:p>
            <a:pPr marL="0" indent="0">
              <a:buNone/>
            </a:pPr>
            <a:r>
              <a:rPr lang="en-ZA" sz="1800" dirty="0"/>
              <a:t>2 species, morphologically very similar:</a:t>
            </a:r>
          </a:p>
          <a:p>
            <a:r>
              <a:rPr lang="en-ZA" sz="1800" dirty="0"/>
              <a:t>Deep-water Cape hake </a:t>
            </a:r>
            <a:r>
              <a:rPr lang="en-ZA" sz="1800" i="1" dirty="0"/>
              <a:t>Merluccius paradoxus</a:t>
            </a:r>
          </a:p>
          <a:p>
            <a:r>
              <a:rPr lang="en-ZA" sz="1800" dirty="0"/>
              <a:t>Shallow-water Cape hake </a:t>
            </a:r>
            <a:r>
              <a:rPr lang="en-ZA" sz="1800" i="1" dirty="0"/>
              <a:t>Merluccius capensis</a:t>
            </a:r>
            <a:endParaRPr lang="en-ZA"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916834"/>
            <a:ext cx="7020272" cy="4686405"/>
          </a:xfrm>
          <a:prstGeom prst="rect">
            <a:avLst/>
          </a:prstGeom>
        </p:spPr>
      </p:pic>
    </p:spTree>
    <p:extLst>
      <p:ext uri="{BB962C8B-B14F-4D97-AF65-F5344CB8AC3E}">
        <p14:creationId xmlns:p14="http://schemas.microsoft.com/office/powerpoint/2010/main" val="390576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65866-5884-4F8F-8249-410A60753042}"/>
              </a:ext>
            </a:extLst>
          </p:cNvPr>
          <p:cNvPicPr>
            <a:picLocks noChangeAspect="1"/>
          </p:cNvPicPr>
          <p:nvPr/>
        </p:nvPicPr>
        <p:blipFill>
          <a:blip r:embed="rId2"/>
          <a:stretch>
            <a:fillRect/>
          </a:stretch>
        </p:blipFill>
        <p:spPr>
          <a:xfrm>
            <a:off x="1452562" y="261937"/>
            <a:ext cx="6238875" cy="6334125"/>
          </a:xfrm>
          <a:prstGeom prst="rect">
            <a:avLst/>
          </a:prstGeom>
        </p:spPr>
      </p:pic>
    </p:spTree>
    <p:extLst>
      <p:ext uri="{BB962C8B-B14F-4D97-AF65-F5344CB8AC3E}">
        <p14:creationId xmlns:p14="http://schemas.microsoft.com/office/powerpoint/2010/main" val="159482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4539-8F50-4C5F-AE8E-9C7D776D5BD6}"/>
              </a:ext>
            </a:extLst>
          </p:cNvPr>
          <p:cNvSpPr>
            <a:spLocks noGrp="1"/>
          </p:cNvSpPr>
          <p:nvPr>
            <p:ph type="title"/>
          </p:nvPr>
        </p:nvSpPr>
        <p:spPr/>
        <p:txBody>
          <a:bodyPr/>
          <a:lstStyle/>
          <a:p>
            <a:r>
              <a:rPr lang="en-ZA" dirty="0"/>
              <a:t>Reference Set for OMP2018</a:t>
            </a:r>
          </a:p>
        </p:txBody>
      </p:sp>
      <p:sp>
        <p:nvSpPr>
          <p:cNvPr id="3" name="Content Placeholder 2">
            <a:extLst>
              <a:ext uri="{FF2B5EF4-FFF2-40B4-BE49-F238E27FC236}">
                <a16:creationId xmlns:a16="http://schemas.microsoft.com/office/drawing/2014/main" id="{95586E6B-BC84-430A-B97E-197E832CB778}"/>
              </a:ext>
            </a:extLst>
          </p:cNvPr>
          <p:cNvSpPr>
            <a:spLocks noGrp="1"/>
          </p:cNvSpPr>
          <p:nvPr>
            <p:ph idx="1"/>
          </p:nvPr>
        </p:nvSpPr>
        <p:spPr>
          <a:xfrm>
            <a:off x="457200" y="1600202"/>
            <a:ext cx="8229600" cy="4853134"/>
          </a:xfrm>
        </p:spPr>
        <p:txBody>
          <a:bodyPr>
            <a:normAutofit lnSpcReduction="10000"/>
          </a:bodyPr>
          <a:lstStyle/>
          <a:p>
            <a:r>
              <a:rPr lang="en-ZA" dirty="0"/>
              <a:t>Nine Operating Models for two axes of uncertainty:</a:t>
            </a:r>
          </a:p>
          <a:p>
            <a:pPr lvl="1"/>
            <a:r>
              <a:rPr lang="en-ZA" dirty="0"/>
              <a:t>Three choices for central year of shift </a:t>
            </a:r>
          </a:p>
          <a:p>
            <a:pPr lvl="2"/>
            <a:r>
              <a:rPr lang="en-ZA" dirty="0"/>
              <a:t>1952, 1958, 1963</a:t>
            </a:r>
          </a:p>
          <a:p>
            <a:pPr lvl="1"/>
            <a:r>
              <a:rPr lang="en-ZA" dirty="0"/>
              <a:t>Three choices for stock-recruitment </a:t>
            </a:r>
          </a:p>
          <a:p>
            <a:pPr lvl="2"/>
            <a:r>
              <a:rPr lang="en-ZA" dirty="0"/>
              <a:t>Modified Ricker,</a:t>
            </a:r>
          </a:p>
          <a:p>
            <a:pPr lvl="2"/>
            <a:r>
              <a:rPr lang="en-ZA" dirty="0" err="1"/>
              <a:t>Beverton</a:t>
            </a:r>
            <a:r>
              <a:rPr lang="en-ZA" dirty="0"/>
              <a:t>-Holt with </a:t>
            </a:r>
            <a:r>
              <a:rPr lang="en-ZA" i="1" dirty="0"/>
              <a:t>h</a:t>
            </a:r>
            <a:r>
              <a:rPr lang="en-ZA" dirty="0"/>
              <a:t>=0.90 </a:t>
            </a:r>
          </a:p>
          <a:p>
            <a:pPr lvl="2"/>
            <a:r>
              <a:rPr lang="en-ZA" dirty="0" err="1"/>
              <a:t>Beverton</a:t>
            </a:r>
            <a:r>
              <a:rPr lang="en-ZA" dirty="0"/>
              <a:t>-Holt with </a:t>
            </a:r>
            <a:r>
              <a:rPr lang="en-ZA" i="1" dirty="0"/>
              <a:t>h</a:t>
            </a:r>
            <a:r>
              <a:rPr lang="en-ZA" dirty="0"/>
              <a:t>=0.70</a:t>
            </a:r>
          </a:p>
          <a:p>
            <a:r>
              <a:rPr lang="en-ZA" dirty="0"/>
              <a:t>No model starting in 1978</a:t>
            </a:r>
          </a:p>
          <a:p>
            <a:r>
              <a:rPr lang="en-ZA" dirty="0"/>
              <a:t>No alternatives for mortality-at-age</a:t>
            </a:r>
          </a:p>
        </p:txBody>
      </p:sp>
      <p:sp>
        <p:nvSpPr>
          <p:cNvPr id="4" name="TextBox 3">
            <a:extLst>
              <a:ext uri="{FF2B5EF4-FFF2-40B4-BE49-F238E27FC236}">
                <a16:creationId xmlns:a16="http://schemas.microsoft.com/office/drawing/2014/main" id="{7319DAD9-FAC1-4759-AB54-619119FEE196}"/>
              </a:ext>
            </a:extLst>
          </p:cNvPr>
          <p:cNvSpPr txBox="1"/>
          <p:nvPr/>
        </p:nvSpPr>
        <p:spPr>
          <a:xfrm>
            <a:off x="7709673" y="6084004"/>
            <a:ext cx="977127" cy="369332"/>
          </a:xfrm>
          <a:prstGeom prst="rect">
            <a:avLst/>
          </a:prstGeom>
          <a:noFill/>
          <a:ln>
            <a:solidFill>
              <a:schemeClr val="tx1"/>
            </a:solidFill>
          </a:ln>
        </p:spPr>
        <p:txBody>
          <a:bodyPr wrap="none" rtlCol="0">
            <a:spAutoFit/>
          </a:bodyPr>
          <a:lstStyle/>
          <a:p>
            <a:r>
              <a:rPr lang="en-ZA" dirty="0"/>
              <a:t>Hake/P3</a:t>
            </a:r>
          </a:p>
        </p:txBody>
      </p:sp>
    </p:spTree>
    <p:extLst>
      <p:ext uri="{BB962C8B-B14F-4D97-AF65-F5344CB8AC3E}">
        <p14:creationId xmlns:p14="http://schemas.microsoft.com/office/powerpoint/2010/main" val="23492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6273B-B249-4A2E-8E7F-2D6860EF96E4}"/>
              </a:ext>
            </a:extLst>
          </p:cNvPr>
          <p:cNvPicPr/>
          <p:nvPr/>
        </p:nvPicPr>
        <p:blipFill>
          <a:blip r:embed="rId2">
            <a:extLst>
              <a:ext uri="{28A0092B-C50C-407E-A947-70E740481C1C}">
                <a14:useLocalDpi xmlns:a14="http://schemas.microsoft.com/office/drawing/2010/main" val="0"/>
              </a:ext>
            </a:extLst>
          </a:blip>
          <a:stretch>
            <a:fillRect/>
          </a:stretch>
        </p:blipFill>
        <p:spPr>
          <a:xfrm>
            <a:off x="2093120" y="44624"/>
            <a:ext cx="5359200" cy="6768752"/>
          </a:xfrm>
          <a:prstGeom prst="rect">
            <a:avLst/>
          </a:prstGeom>
        </p:spPr>
      </p:pic>
      <p:sp>
        <p:nvSpPr>
          <p:cNvPr id="5" name="TextBox 4">
            <a:extLst>
              <a:ext uri="{FF2B5EF4-FFF2-40B4-BE49-F238E27FC236}">
                <a16:creationId xmlns:a16="http://schemas.microsoft.com/office/drawing/2014/main" id="{D26C0E22-A4C4-445E-A53E-CA7CC5B96819}"/>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Hake/P3</a:t>
            </a:r>
          </a:p>
        </p:txBody>
      </p:sp>
      <p:sp>
        <p:nvSpPr>
          <p:cNvPr id="6" name="Oval 5">
            <a:extLst>
              <a:ext uri="{FF2B5EF4-FFF2-40B4-BE49-F238E27FC236}">
                <a16:creationId xmlns:a16="http://schemas.microsoft.com/office/drawing/2014/main" id="{2B7120FE-4E8F-482B-BA3B-BFAAC1C379CB}"/>
              </a:ext>
            </a:extLst>
          </p:cNvPr>
          <p:cNvSpPr/>
          <p:nvPr/>
        </p:nvSpPr>
        <p:spPr>
          <a:xfrm>
            <a:off x="6084168" y="2276872"/>
            <a:ext cx="151216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FF0000"/>
                </a:solidFill>
              </a:ln>
            </a:endParaRPr>
          </a:p>
        </p:txBody>
      </p:sp>
    </p:spTree>
    <p:extLst>
      <p:ext uri="{BB962C8B-B14F-4D97-AF65-F5344CB8AC3E}">
        <p14:creationId xmlns:p14="http://schemas.microsoft.com/office/powerpoint/2010/main" val="15474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68EDFF-2908-41CA-9271-17372D470C23}"/>
              </a:ext>
            </a:extLst>
          </p:cNvPr>
          <p:cNvPicPr>
            <a:picLocks noChangeAspect="1"/>
          </p:cNvPicPr>
          <p:nvPr/>
        </p:nvPicPr>
        <p:blipFill>
          <a:blip r:embed="rId2"/>
          <a:stretch>
            <a:fillRect/>
          </a:stretch>
        </p:blipFill>
        <p:spPr>
          <a:xfrm>
            <a:off x="1835696" y="1225740"/>
            <a:ext cx="5598120" cy="4291492"/>
          </a:xfrm>
          <a:prstGeom prst="rect">
            <a:avLst/>
          </a:prstGeom>
        </p:spPr>
      </p:pic>
      <p:sp>
        <p:nvSpPr>
          <p:cNvPr id="6" name="TextBox 5">
            <a:extLst>
              <a:ext uri="{FF2B5EF4-FFF2-40B4-BE49-F238E27FC236}">
                <a16:creationId xmlns:a16="http://schemas.microsoft.com/office/drawing/2014/main" id="{836CE124-3570-4D71-B3BD-73667A4AEBF1}"/>
              </a:ext>
            </a:extLst>
          </p:cNvPr>
          <p:cNvSpPr txBox="1"/>
          <p:nvPr/>
        </p:nvSpPr>
        <p:spPr>
          <a:xfrm>
            <a:off x="977747" y="764704"/>
            <a:ext cx="7188506" cy="369332"/>
          </a:xfrm>
          <a:prstGeom prst="rect">
            <a:avLst/>
          </a:prstGeom>
          <a:noFill/>
          <a:ln>
            <a:noFill/>
          </a:ln>
        </p:spPr>
        <p:txBody>
          <a:bodyPr wrap="none" rtlCol="0">
            <a:spAutoFit/>
          </a:bodyPr>
          <a:lstStyle/>
          <a:p>
            <a:r>
              <a:rPr lang="en-ZA" b="1" dirty="0"/>
              <a:t>Table 2: </a:t>
            </a:r>
            <a:r>
              <a:rPr lang="en-ZA" dirty="0"/>
              <a:t>Negative log-likelihood components are shown for the RS models. </a:t>
            </a:r>
          </a:p>
        </p:txBody>
      </p:sp>
      <p:sp>
        <p:nvSpPr>
          <p:cNvPr id="7" name="TextBox 6">
            <a:extLst>
              <a:ext uri="{FF2B5EF4-FFF2-40B4-BE49-F238E27FC236}">
                <a16:creationId xmlns:a16="http://schemas.microsoft.com/office/drawing/2014/main" id="{D04A0470-D4F0-4621-8EE4-99F07F210A07}"/>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Hake/P3</a:t>
            </a:r>
          </a:p>
        </p:txBody>
      </p:sp>
      <p:sp>
        <p:nvSpPr>
          <p:cNvPr id="8" name="Rectangle 7">
            <a:extLst>
              <a:ext uri="{FF2B5EF4-FFF2-40B4-BE49-F238E27FC236}">
                <a16:creationId xmlns:a16="http://schemas.microsoft.com/office/drawing/2014/main" id="{0CE042C4-1696-4A01-94DF-D56D21ED4E67}"/>
              </a:ext>
            </a:extLst>
          </p:cNvPr>
          <p:cNvSpPr/>
          <p:nvPr/>
        </p:nvSpPr>
        <p:spPr>
          <a:xfrm>
            <a:off x="1691680" y="2996952"/>
            <a:ext cx="590465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
            <a:extLst>
              <a:ext uri="{FF2B5EF4-FFF2-40B4-BE49-F238E27FC236}">
                <a16:creationId xmlns:a16="http://schemas.microsoft.com/office/drawing/2014/main" id="{DAFFA163-5528-48A0-AAE0-21CF0F028DEB}"/>
              </a:ext>
            </a:extLst>
          </p:cNvPr>
          <p:cNvGrpSpPr/>
          <p:nvPr/>
        </p:nvGrpSpPr>
        <p:grpSpPr>
          <a:xfrm>
            <a:off x="7524328" y="3717032"/>
            <a:ext cx="144016" cy="1656184"/>
            <a:chOff x="7524328" y="3717032"/>
            <a:chExt cx="144016" cy="1656184"/>
          </a:xfrm>
        </p:grpSpPr>
        <p:sp>
          <p:nvSpPr>
            <p:cNvPr id="2" name="Star: 5 Points 1">
              <a:extLst>
                <a:ext uri="{FF2B5EF4-FFF2-40B4-BE49-F238E27FC236}">
                  <a16:creationId xmlns:a16="http://schemas.microsoft.com/office/drawing/2014/main" id="{C8BB84FE-1590-460B-9075-FCB904697F69}"/>
                </a:ext>
              </a:extLst>
            </p:cNvPr>
            <p:cNvSpPr/>
            <p:nvPr/>
          </p:nvSpPr>
          <p:spPr>
            <a:xfrm>
              <a:off x="7524328" y="3717032"/>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Star: 5 Points 8">
              <a:extLst>
                <a:ext uri="{FF2B5EF4-FFF2-40B4-BE49-F238E27FC236}">
                  <a16:creationId xmlns:a16="http://schemas.microsoft.com/office/drawing/2014/main" id="{5214310A-D6C5-40CE-A0FA-2C9E0E948339}"/>
                </a:ext>
              </a:extLst>
            </p:cNvPr>
            <p:cNvSpPr/>
            <p:nvPr/>
          </p:nvSpPr>
          <p:spPr>
            <a:xfrm>
              <a:off x="7524328" y="4581128"/>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Star: 5 Points 9">
              <a:extLst>
                <a:ext uri="{FF2B5EF4-FFF2-40B4-BE49-F238E27FC236}">
                  <a16:creationId xmlns:a16="http://schemas.microsoft.com/office/drawing/2014/main" id="{8B4E0206-83B7-426A-BCFD-5B772A0F03A1}"/>
                </a:ext>
              </a:extLst>
            </p:cNvPr>
            <p:cNvSpPr/>
            <p:nvPr/>
          </p:nvSpPr>
          <p:spPr>
            <a:xfrm>
              <a:off x="7524328" y="5229200"/>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0340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AE63-3701-4476-B6CB-B7796B3BFCFF}"/>
              </a:ext>
            </a:extLst>
          </p:cNvPr>
          <p:cNvSpPr>
            <a:spLocks noGrp="1"/>
          </p:cNvSpPr>
          <p:nvPr>
            <p:ph type="title"/>
          </p:nvPr>
        </p:nvSpPr>
        <p:spPr/>
        <p:txBody>
          <a:bodyPr/>
          <a:lstStyle/>
          <a:p>
            <a:r>
              <a:rPr lang="en-ZA" dirty="0"/>
              <a:t>Candidates for OMP2018</a:t>
            </a:r>
          </a:p>
        </p:txBody>
      </p:sp>
      <p:sp>
        <p:nvSpPr>
          <p:cNvPr id="3" name="Content Placeholder 2">
            <a:extLst>
              <a:ext uri="{FF2B5EF4-FFF2-40B4-BE49-F238E27FC236}">
                <a16:creationId xmlns:a16="http://schemas.microsoft.com/office/drawing/2014/main" id="{8B5D8181-6523-4DE8-BD44-83D80ADD4A47}"/>
              </a:ext>
            </a:extLst>
          </p:cNvPr>
          <p:cNvSpPr>
            <a:spLocks noGrp="1"/>
          </p:cNvSpPr>
          <p:nvPr>
            <p:ph idx="1"/>
          </p:nvPr>
        </p:nvSpPr>
        <p:spPr>
          <a:xfrm>
            <a:off x="457200" y="1417638"/>
            <a:ext cx="8229600" cy="5165724"/>
          </a:xfrm>
        </p:spPr>
        <p:txBody>
          <a:bodyPr>
            <a:normAutofit fontScale="92500" lnSpcReduction="20000"/>
          </a:bodyPr>
          <a:lstStyle/>
          <a:p>
            <a:r>
              <a:rPr lang="en-ZA" dirty="0"/>
              <a:t>Three options for TAC cap</a:t>
            </a:r>
          </a:p>
          <a:p>
            <a:pPr lvl="1"/>
            <a:r>
              <a:rPr lang="en-ZA" dirty="0"/>
              <a:t>150 000t (same as OMP2014)</a:t>
            </a:r>
          </a:p>
          <a:p>
            <a:pPr lvl="1"/>
            <a:r>
              <a:rPr lang="en-ZA" dirty="0"/>
              <a:t>160 000t</a:t>
            </a:r>
          </a:p>
          <a:p>
            <a:pPr lvl="1"/>
            <a:r>
              <a:rPr lang="en-ZA" dirty="0"/>
              <a:t>No cap</a:t>
            </a:r>
          </a:p>
          <a:p>
            <a:r>
              <a:rPr lang="en-ZA" dirty="0"/>
              <a:t>Three options for OMP tuning parameter </a:t>
            </a:r>
            <a:r>
              <a:rPr lang="en-ZA" i="1" dirty="0"/>
              <a:t>b</a:t>
            </a:r>
          </a:p>
          <a:p>
            <a:pPr lvl="1"/>
            <a:r>
              <a:rPr lang="en-ZA" dirty="0"/>
              <a:t>same as OMP2014</a:t>
            </a:r>
          </a:p>
          <a:p>
            <a:pPr lvl="1"/>
            <a:r>
              <a:rPr lang="en-ZA" dirty="0"/>
              <a:t>increased by 5%</a:t>
            </a:r>
          </a:p>
          <a:p>
            <a:pPr lvl="1"/>
            <a:r>
              <a:rPr lang="en-ZA" dirty="0"/>
              <a:t>increased by 10%</a:t>
            </a:r>
          </a:p>
          <a:p>
            <a:r>
              <a:rPr lang="en-ZA" dirty="0"/>
              <a:t>2019 and 2020 TACs</a:t>
            </a:r>
          </a:p>
          <a:p>
            <a:pPr lvl="1"/>
            <a:r>
              <a:rPr lang="en-ZA" dirty="0"/>
              <a:t>No constraints</a:t>
            </a:r>
          </a:p>
          <a:p>
            <a:pPr lvl="1"/>
            <a:r>
              <a:rPr lang="en-ZA" dirty="0"/>
              <a:t>2019 TAC cannot be less than 2018 TAC</a:t>
            </a:r>
          </a:p>
          <a:p>
            <a:pPr lvl="1"/>
            <a:r>
              <a:rPr lang="en-ZA" dirty="0"/>
              <a:t>2019 and 2020 TACs fixed at 2018 value plus 10%</a:t>
            </a:r>
          </a:p>
        </p:txBody>
      </p:sp>
      <p:pic>
        <p:nvPicPr>
          <p:cNvPr id="4" name="Picture 3">
            <a:extLst>
              <a:ext uri="{FF2B5EF4-FFF2-40B4-BE49-F238E27FC236}">
                <a16:creationId xmlns:a16="http://schemas.microsoft.com/office/drawing/2014/main" id="{741F90C8-C5C4-49FC-B682-2F0ED760D6C6}"/>
              </a:ext>
            </a:extLst>
          </p:cNvPr>
          <p:cNvPicPr>
            <a:picLocks noChangeAspect="1"/>
          </p:cNvPicPr>
          <p:nvPr/>
        </p:nvPicPr>
        <p:blipFill>
          <a:blip r:embed="rId2"/>
          <a:stretch>
            <a:fillRect/>
          </a:stretch>
        </p:blipFill>
        <p:spPr>
          <a:xfrm>
            <a:off x="4572000" y="3622223"/>
            <a:ext cx="2976330" cy="811726"/>
          </a:xfrm>
          <a:prstGeom prst="rect">
            <a:avLst/>
          </a:prstGeom>
        </p:spPr>
      </p:pic>
      <p:sp>
        <p:nvSpPr>
          <p:cNvPr id="6" name="TextBox 5">
            <a:extLst>
              <a:ext uri="{FF2B5EF4-FFF2-40B4-BE49-F238E27FC236}">
                <a16:creationId xmlns:a16="http://schemas.microsoft.com/office/drawing/2014/main" id="{16EAD936-9886-4FCF-AFD8-650B89DC0B05}"/>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Hake/P4</a:t>
            </a:r>
          </a:p>
        </p:txBody>
      </p:sp>
    </p:spTree>
    <p:extLst>
      <p:ext uri="{BB962C8B-B14F-4D97-AF65-F5344CB8AC3E}">
        <p14:creationId xmlns:p14="http://schemas.microsoft.com/office/powerpoint/2010/main" val="329646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D301-5CB3-43DF-8E9E-F37DDD3E213F}"/>
              </a:ext>
            </a:extLst>
          </p:cNvPr>
          <p:cNvSpPr>
            <a:spLocks noGrp="1"/>
          </p:cNvSpPr>
          <p:nvPr>
            <p:ph type="title"/>
          </p:nvPr>
        </p:nvSpPr>
        <p:spPr/>
        <p:txBody>
          <a:bodyPr/>
          <a:lstStyle/>
          <a:p>
            <a:r>
              <a:rPr lang="en-ZA" dirty="0"/>
              <a:t>OMP2018</a:t>
            </a:r>
          </a:p>
        </p:txBody>
      </p:sp>
      <p:sp>
        <p:nvSpPr>
          <p:cNvPr id="3" name="Content Placeholder 2">
            <a:extLst>
              <a:ext uri="{FF2B5EF4-FFF2-40B4-BE49-F238E27FC236}">
                <a16:creationId xmlns:a16="http://schemas.microsoft.com/office/drawing/2014/main" id="{4A47C8EA-0AD5-470C-81D2-05F05FB8E6AF}"/>
              </a:ext>
            </a:extLst>
          </p:cNvPr>
          <p:cNvSpPr>
            <a:spLocks noGrp="1"/>
          </p:cNvSpPr>
          <p:nvPr>
            <p:ph idx="1"/>
          </p:nvPr>
        </p:nvSpPr>
        <p:spPr/>
        <p:txBody>
          <a:bodyPr>
            <a:normAutofit/>
          </a:bodyPr>
          <a:lstStyle/>
          <a:p>
            <a:r>
              <a:rPr lang="en-ZA" dirty="0"/>
              <a:t>The TAC cap has been increased to 160 000t</a:t>
            </a:r>
          </a:p>
          <a:p>
            <a:r>
              <a:rPr lang="en-ZA" dirty="0"/>
              <a:t>The OMP tuning parameter </a:t>
            </a:r>
            <a:r>
              <a:rPr lang="en-ZA" i="1" dirty="0"/>
              <a:t>b</a:t>
            </a:r>
            <a:r>
              <a:rPr lang="en-ZA" dirty="0"/>
              <a:t> has been increased by 5% from the 2014 values</a:t>
            </a:r>
          </a:p>
          <a:p>
            <a:r>
              <a:rPr lang="en-ZA" dirty="0"/>
              <a:t>The 2019 and 2020 TACs are fixed at the 2018 value plus 10%</a:t>
            </a:r>
          </a:p>
          <a:p>
            <a:r>
              <a:rPr lang="en-ZA" dirty="0"/>
              <a:t>A few other differences of a more technical nature as described in Hake/P4</a:t>
            </a:r>
          </a:p>
          <a:p>
            <a:r>
              <a:rPr lang="en-ZA" dirty="0"/>
              <a:t>A more “aggressive” OMP</a:t>
            </a:r>
          </a:p>
        </p:txBody>
      </p:sp>
      <p:sp>
        <p:nvSpPr>
          <p:cNvPr id="4" name="TextBox 3">
            <a:extLst>
              <a:ext uri="{FF2B5EF4-FFF2-40B4-BE49-F238E27FC236}">
                <a16:creationId xmlns:a16="http://schemas.microsoft.com/office/drawing/2014/main" id="{1ACD5ABC-F82B-46D2-90B7-5DE7B7923798}"/>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Hake/P4</a:t>
            </a:r>
          </a:p>
        </p:txBody>
      </p:sp>
    </p:spTree>
    <p:extLst>
      <p:ext uri="{BB962C8B-B14F-4D97-AF65-F5344CB8AC3E}">
        <p14:creationId xmlns:p14="http://schemas.microsoft.com/office/powerpoint/2010/main" val="2846707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6E8B-D69C-4961-A825-49FE0463597C}"/>
              </a:ext>
            </a:extLst>
          </p:cNvPr>
          <p:cNvSpPr>
            <a:spLocks noGrp="1"/>
          </p:cNvSpPr>
          <p:nvPr>
            <p:ph type="title"/>
          </p:nvPr>
        </p:nvSpPr>
        <p:spPr>
          <a:xfrm>
            <a:off x="457200" y="116632"/>
            <a:ext cx="8229600" cy="1143000"/>
          </a:xfrm>
        </p:spPr>
        <p:txBody>
          <a:bodyPr/>
          <a:lstStyle/>
          <a:p>
            <a:r>
              <a:rPr lang="en-ZA" dirty="0"/>
              <a:t>Performance statistics</a:t>
            </a:r>
          </a:p>
        </p:txBody>
      </p:sp>
      <p:pic>
        <p:nvPicPr>
          <p:cNvPr id="5" name="Picture 4">
            <a:extLst>
              <a:ext uri="{FF2B5EF4-FFF2-40B4-BE49-F238E27FC236}">
                <a16:creationId xmlns:a16="http://schemas.microsoft.com/office/drawing/2014/main" id="{DAE84524-A9D6-447B-9F6C-2392C7DEEEF1}"/>
              </a:ext>
            </a:extLst>
          </p:cNvPr>
          <p:cNvPicPr>
            <a:picLocks noChangeAspect="1"/>
          </p:cNvPicPr>
          <p:nvPr/>
        </p:nvPicPr>
        <p:blipFill>
          <a:blip r:embed="rId3"/>
          <a:stretch>
            <a:fillRect/>
          </a:stretch>
        </p:blipFill>
        <p:spPr>
          <a:xfrm>
            <a:off x="3948286" y="6453336"/>
            <a:ext cx="1847850" cy="323850"/>
          </a:xfrm>
          <a:prstGeom prst="rect">
            <a:avLst/>
          </a:prstGeom>
        </p:spPr>
      </p:pic>
      <p:sp>
        <p:nvSpPr>
          <p:cNvPr id="6" name="TextBox 5">
            <a:extLst>
              <a:ext uri="{FF2B5EF4-FFF2-40B4-BE49-F238E27FC236}">
                <a16:creationId xmlns:a16="http://schemas.microsoft.com/office/drawing/2014/main" id="{06D7DE9D-92E0-4D4D-8C7D-953DED20C505}"/>
              </a:ext>
            </a:extLst>
          </p:cNvPr>
          <p:cNvSpPr txBox="1"/>
          <p:nvPr/>
        </p:nvSpPr>
        <p:spPr>
          <a:xfrm>
            <a:off x="8100392" y="6381328"/>
            <a:ext cx="977127" cy="369332"/>
          </a:xfrm>
          <a:prstGeom prst="rect">
            <a:avLst/>
          </a:prstGeom>
          <a:noFill/>
          <a:ln>
            <a:solidFill>
              <a:schemeClr val="tx1"/>
            </a:solidFill>
          </a:ln>
        </p:spPr>
        <p:txBody>
          <a:bodyPr wrap="none" rtlCol="0">
            <a:spAutoFit/>
          </a:bodyPr>
          <a:lstStyle/>
          <a:p>
            <a:r>
              <a:rPr lang="en-ZA" dirty="0"/>
              <a:t>Hake/P4</a:t>
            </a:r>
          </a:p>
        </p:txBody>
      </p:sp>
      <p:pic>
        <p:nvPicPr>
          <p:cNvPr id="7" name="Picture 6">
            <a:extLst>
              <a:ext uri="{FF2B5EF4-FFF2-40B4-BE49-F238E27FC236}">
                <a16:creationId xmlns:a16="http://schemas.microsoft.com/office/drawing/2014/main" id="{38D337A0-0455-458B-9111-DFDAB450424A}"/>
              </a:ext>
            </a:extLst>
          </p:cNvPr>
          <p:cNvPicPr/>
          <p:nvPr/>
        </p:nvPicPr>
        <p:blipFill rotWithShape="1">
          <a:blip r:embed="rId4">
            <a:extLst>
              <a:ext uri="{28A0092B-C50C-407E-A947-70E740481C1C}">
                <a14:useLocalDpi xmlns:a14="http://schemas.microsoft.com/office/drawing/2010/main" val="0"/>
              </a:ext>
            </a:extLst>
          </a:blip>
          <a:srcRect b="43627"/>
          <a:stretch/>
        </p:blipFill>
        <p:spPr>
          <a:xfrm>
            <a:off x="1115616" y="1067842"/>
            <a:ext cx="7281248" cy="5241478"/>
          </a:xfrm>
          <a:prstGeom prst="rect">
            <a:avLst/>
          </a:prstGeom>
        </p:spPr>
      </p:pic>
    </p:spTree>
    <p:extLst>
      <p:ext uri="{BB962C8B-B14F-4D97-AF65-F5344CB8AC3E}">
        <p14:creationId xmlns:p14="http://schemas.microsoft.com/office/powerpoint/2010/main" val="512536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E7DEE-E26C-4891-9A24-81C6698DC827}"/>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Hake/P4</a:t>
            </a:r>
          </a:p>
        </p:txBody>
      </p:sp>
      <p:pic>
        <p:nvPicPr>
          <p:cNvPr id="6" name="Picture 5">
            <a:extLst>
              <a:ext uri="{FF2B5EF4-FFF2-40B4-BE49-F238E27FC236}">
                <a16:creationId xmlns:a16="http://schemas.microsoft.com/office/drawing/2014/main" id="{FF581BE4-347E-451F-B0A7-6785708F8355}"/>
              </a:ext>
            </a:extLst>
          </p:cNvPr>
          <p:cNvPicPr/>
          <p:nvPr/>
        </p:nvPicPr>
        <p:blipFill rotWithShape="1">
          <a:blip r:embed="rId3">
            <a:extLst>
              <a:ext uri="{28A0092B-C50C-407E-A947-70E740481C1C}">
                <a14:useLocalDpi xmlns:a14="http://schemas.microsoft.com/office/drawing/2010/main" val="0"/>
              </a:ext>
            </a:extLst>
          </a:blip>
          <a:srcRect t="56449"/>
          <a:stretch/>
        </p:blipFill>
        <p:spPr>
          <a:xfrm>
            <a:off x="179071" y="764704"/>
            <a:ext cx="8857425" cy="4959260"/>
          </a:xfrm>
          <a:prstGeom prst="rect">
            <a:avLst/>
          </a:prstGeom>
        </p:spPr>
      </p:pic>
    </p:spTree>
    <p:extLst>
      <p:ext uri="{BB962C8B-B14F-4D97-AF65-F5344CB8AC3E}">
        <p14:creationId xmlns:p14="http://schemas.microsoft.com/office/powerpoint/2010/main" val="287523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5BA97D-2E2E-43D0-8A8D-9B4BDDF7A0E1}"/>
              </a:ext>
            </a:extLst>
          </p:cNvPr>
          <p:cNvPicPr/>
          <p:nvPr/>
        </p:nvPicPr>
        <p:blipFill rotWithShape="1">
          <a:blip r:embed="rId2">
            <a:extLst>
              <a:ext uri="{28A0092B-C50C-407E-A947-70E740481C1C}">
                <a14:useLocalDpi xmlns:a14="http://schemas.microsoft.com/office/drawing/2010/main" val="0"/>
              </a:ext>
            </a:extLst>
          </a:blip>
          <a:srcRect t="3726" b="2099"/>
          <a:stretch/>
        </p:blipFill>
        <p:spPr>
          <a:xfrm>
            <a:off x="1477347" y="44624"/>
            <a:ext cx="6263005" cy="6741368"/>
          </a:xfrm>
          <a:prstGeom prst="rect">
            <a:avLst/>
          </a:prstGeom>
        </p:spPr>
      </p:pic>
      <p:sp>
        <p:nvSpPr>
          <p:cNvPr id="5" name="TextBox 4">
            <a:extLst>
              <a:ext uri="{FF2B5EF4-FFF2-40B4-BE49-F238E27FC236}">
                <a16:creationId xmlns:a16="http://schemas.microsoft.com/office/drawing/2014/main" id="{AC8AB342-1455-415F-9ABF-BD2DA73DA57D}"/>
              </a:ext>
            </a:extLst>
          </p:cNvPr>
          <p:cNvSpPr txBox="1"/>
          <p:nvPr/>
        </p:nvSpPr>
        <p:spPr>
          <a:xfrm rot="16200000">
            <a:off x="-967239" y="3018875"/>
            <a:ext cx="2950872" cy="461665"/>
          </a:xfrm>
          <a:prstGeom prst="rect">
            <a:avLst/>
          </a:prstGeom>
          <a:noFill/>
        </p:spPr>
        <p:txBody>
          <a:bodyPr wrap="none" rtlCol="0">
            <a:spAutoFit/>
          </a:bodyPr>
          <a:lstStyle/>
          <a:p>
            <a:r>
              <a:rPr lang="en-ZA" sz="2400" b="1" dirty="0"/>
              <a:t>OMP2018 projections</a:t>
            </a:r>
          </a:p>
        </p:txBody>
      </p:sp>
      <p:sp>
        <p:nvSpPr>
          <p:cNvPr id="6" name="TextBox 5">
            <a:extLst>
              <a:ext uri="{FF2B5EF4-FFF2-40B4-BE49-F238E27FC236}">
                <a16:creationId xmlns:a16="http://schemas.microsoft.com/office/drawing/2014/main" id="{EA4DEC61-C31D-43D7-AE94-C3CDA645F979}"/>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Hake/P4</a:t>
            </a:r>
          </a:p>
        </p:txBody>
      </p:sp>
    </p:spTree>
    <p:extLst>
      <p:ext uri="{BB962C8B-B14F-4D97-AF65-F5344CB8AC3E}">
        <p14:creationId xmlns:p14="http://schemas.microsoft.com/office/powerpoint/2010/main" val="1966748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42772-7775-4965-9B55-CEB88388CECF}"/>
              </a:ext>
            </a:extLst>
          </p:cNvPr>
          <p:cNvPicPr/>
          <p:nvPr/>
        </p:nvPicPr>
        <p:blipFill>
          <a:blip r:embed="rId2">
            <a:extLst>
              <a:ext uri="{28A0092B-C50C-407E-A947-70E740481C1C}">
                <a14:useLocalDpi xmlns:a14="http://schemas.microsoft.com/office/drawing/2010/main" val="0"/>
              </a:ext>
            </a:extLst>
          </a:blip>
          <a:stretch>
            <a:fillRect/>
          </a:stretch>
        </p:blipFill>
        <p:spPr>
          <a:xfrm>
            <a:off x="1828482" y="411941"/>
            <a:ext cx="5487035" cy="6401435"/>
          </a:xfrm>
          <a:prstGeom prst="rect">
            <a:avLst/>
          </a:prstGeom>
        </p:spPr>
      </p:pic>
      <p:sp>
        <p:nvSpPr>
          <p:cNvPr id="5" name="TextBox 4">
            <a:extLst>
              <a:ext uri="{FF2B5EF4-FFF2-40B4-BE49-F238E27FC236}">
                <a16:creationId xmlns:a16="http://schemas.microsoft.com/office/drawing/2014/main" id="{59032920-133F-4086-9D10-C35336611E4B}"/>
              </a:ext>
            </a:extLst>
          </p:cNvPr>
          <p:cNvSpPr txBox="1"/>
          <p:nvPr/>
        </p:nvSpPr>
        <p:spPr>
          <a:xfrm>
            <a:off x="179512" y="116632"/>
            <a:ext cx="4911088" cy="400110"/>
          </a:xfrm>
          <a:prstGeom prst="rect">
            <a:avLst/>
          </a:prstGeom>
          <a:noFill/>
        </p:spPr>
        <p:txBody>
          <a:bodyPr wrap="none" rtlCol="0">
            <a:spAutoFit/>
          </a:bodyPr>
          <a:lstStyle/>
          <a:p>
            <a:r>
              <a:rPr lang="en-ZA" sz="2000" b="1" dirty="0"/>
              <a:t>Six “optimistic” and three “pessimistic” OMs</a:t>
            </a:r>
          </a:p>
        </p:txBody>
      </p:sp>
      <p:sp>
        <p:nvSpPr>
          <p:cNvPr id="6" name="TextBox 5">
            <a:extLst>
              <a:ext uri="{FF2B5EF4-FFF2-40B4-BE49-F238E27FC236}">
                <a16:creationId xmlns:a16="http://schemas.microsoft.com/office/drawing/2014/main" id="{D395A4C9-841E-4922-821F-4873B1962069}"/>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Hake/P4</a:t>
            </a:r>
          </a:p>
        </p:txBody>
      </p:sp>
    </p:spTree>
    <p:extLst>
      <p:ext uri="{BB962C8B-B14F-4D97-AF65-F5344CB8AC3E}">
        <p14:creationId xmlns:p14="http://schemas.microsoft.com/office/powerpoint/2010/main" val="241139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52934"/>
          </a:xfrm>
        </p:spPr>
        <p:txBody>
          <a:bodyPr>
            <a:normAutofit/>
          </a:bodyPr>
          <a:lstStyle/>
          <a:p>
            <a:r>
              <a:rPr lang="en-ZA" sz="2800" b="1" dirty="0"/>
              <a:t>Distribution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94"/>
          <a:stretch/>
        </p:blipFill>
        <p:spPr bwMode="auto">
          <a:xfrm>
            <a:off x="683568" y="654375"/>
            <a:ext cx="7834634" cy="56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0154" y="6426013"/>
            <a:ext cx="2474973" cy="338554"/>
          </a:xfrm>
          <a:prstGeom prst="rect">
            <a:avLst/>
          </a:prstGeom>
          <a:noFill/>
        </p:spPr>
        <p:txBody>
          <a:bodyPr wrap="none" rtlCol="0">
            <a:spAutoFit/>
          </a:bodyPr>
          <a:lstStyle/>
          <a:p>
            <a:pPr algn="ctr"/>
            <a:r>
              <a:rPr lang="en-ZA" sz="1600" i="1" dirty="0"/>
              <a:t>(Adapted from Payne 1989)</a:t>
            </a:r>
          </a:p>
        </p:txBody>
      </p:sp>
    </p:spTree>
    <p:extLst>
      <p:ext uri="{BB962C8B-B14F-4D97-AF65-F5344CB8AC3E}">
        <p14:creationId xmlns:p14="http://schemas.microsoft.com/office/powerpoint/2010/main" val="411728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7F0F-5220-4704-A9A8-5012EEFEE5A5}"/>
              </a:ext>
            </a:extLst>
          </p:cNvPr>
          <p:cNvSpPr>
            <a:spLocks noGrp="1"/>
          </p:cNvSpPr>
          <p:nvPr>
            <p:ph type="title"/>
          </p:nvPr>
        </p:nvSpPr>
        <p:spPr/>
        <p:txBody>
          <a:bodyPr/>
          <a:lstStyle/>
          <a:p>
            <a:r>
              <a:rPr lang="en-ZA" dirty="0"/>
              <a:t>Robustness tests</a:t>
            </a:r>
          </a:p>
        </p:txBody>
      </p:sp>
      <p:sp>
        <p:nvSpPr>
          <p:cNvPr id="3" name="Content Placeholder 2">
            <a:extLst>
              <a:ext uri="{FF2B5EF4-FFF2-40B4-BE49-F238E27FC236}">
                <a16:creationId xmlns:a16="http://schemas.microsoft.com/office/drawing/2014/main" id="{C401FFFA-2033-4D67-9F33-87A270A3EECE}"/>
              </a:ext>
            </a:extLst>
          </p:cNvPr>
          <p:cNvSpPr>
            <a:spLocks noGrp="1"/>
          </p:cNvSpPr>
          <p:nvPr>
            <p:ph idx="1"/>
          </p:nvPr>
        </p:nvSpPr>
        <p:spPr/>
        <p:txBody>
          <a:bodyPr/>
          <a:lstStyle/>
          <a:p>
            <a:r>
              <a:rPr lang="en-ZA" dirty="0"/>
              <a:t>Hake/P6a</a:t>
            </a:r>
          </a:p>
          <a:p>
            <a:pPr lvl="1"/>
            <a:r>
              <a:rPr lang="en-ZA" dirty="0"/>
              <a:t>RT1-RT5: Future surveys</a:t>
            </a:r>
          </a:p>
          <a:p>
            <a:pPr lvl="1"/>
            <a:r>
              <a:rPr lang="en-ZA" dirty="0"/>
              <a:t>RT6: Mortality-at-age</a:t>
            </a:r>
          </a:p>
          <a:p>
            <a:pPr lvl="1"/>
            <a:r>
              <a:rPr lang="en-ZA" dirty="0"/>
              <a:t>RT7-RT8: Species splitting algorithms</a:t>
            </a:r>
          </a:p>
          <a:p>
            <a:pPr lvl="1"/>
            <a:r>
              <a:rPr lang="en-ZA" dirty="0"/>
              <a:t>RT9-RT10: Recruitment failure</a:t>
            </a:r>
          </a:p>
          <a:p>
            <a:r>
              <a:rPr lang="en-ZA" dirty="0"/>
              <a:t>Hake/P6b</a:t>
            </a:r>
          </a:p>
          <a:p>
            <a:pPr lvl="1"/>
            <a:r>
              <a:rPr lang="en-ZA" dirty="0"/>
              <a:t>RT11-RT26: Variety of tests</a:t>
            </a:r>
          </a:p>
        </p:txBody>
      </p:sp>
    </p:spTree>
    <p:extLst>
      <p:ext uri="{BB962C8B-B14F-4D97-AF65-F5344CB8AC3E}">
        <p14:creationId xmlns:p14="http://schemas.microsoft.com/office/powerpoint/2010/main" val="18712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59B04-508C-48EB-B4E5-3489520812C8}"/>
              </a:ext>
            </a:extLst>
          </p:cNvPr>
          <p:cNvPicPr/>
          <p:nvPr/>
        </p:nvPicPr>
        <p:blipFill rotWithShape="1">
          <a:blip r:embed="rId2">
            <a:extLst>
              <a:ext uri="{28A0092B-C50C-407E-A947-70E740481C1C}">
                <a14:useLocalDpi xmlns:a14="http://schemas.microsoft.com/office/drawing/2010/main" val="0"/>
              </a:ext>
            </a:extLst>
          </a:blip>
          <a:srcRect t="885" b="79854"/>
          <a:stretch/>
        </p:blipFill>
        <p:spPr>
          <a:xfrm>
            <a:off x="35496" y="116632"/>
            <a:ext cx="5976664" cy="1584176"/>
          </a:xfrm>
          <a:prstGeom prst="rect">
            <a:avLst/>
          </a:prstGeom>
        </p:spPr>
      </p:pic>
      <p:pic>
        <p:nvPicPr>
          <p:cNvPr id="5" name="Picture 4">
            <a:extLst>
              <a:ext uri="{FF2B5EF4-FFF2-40B4-BE49-F238E27FC236}">
                <a16:creationId xmlns:a16="http://schemas.microsoft.com/office/drawing/2014/main" id="{09B097CA-C273-4D04-9F1F-ED4E8C000706}"/>
              </a:ext>
            </a:extLst>
          </p:cNvPr>
          <p:cNvPicPr/>
          <p:nvPr/>
        </p:nvPicPr>
        <p:blipFill rotWithShape="1">
          <a:blip r:embed="rId2">
            <a:extLst>
              <a:ext uri="{28A0092B-C50C-407E-A947-70E740481C1C}">
                <a14:useLocalDpi xmlns:a14="http://schemas.microsoft.com/office/drawing/2010/main" val="0"/>
              </a:ext>
            </a:extLst>
          </a:blip>
          <a:srcRect l="26473" t="89485" r="22758" b="884"/>
          <a:stretch/>
        </p:blipFill>
        <p:spPr>
          <a:xfrm>
            <a:off x="6012160" y="620689"/>
            <a:ext cx="2952329" cy="720079"/>
          </a:xfrm>
          <a:prstGeom prst="rect">
            <a:avLst/>
          </a:prstGeom>
        </p:spPr>
      </p:pic>
      <p:pic>
        <p:nvPicPr>
          <p:cNvPr id="6" name="Picture 5">
            <a:extLst>
              <a:ext uri="{FF2B5EF4-FFF2-40B4-BE49-F238E27FC236}">
                <a16:creationId xmlns:a16="http://schemas.microsoft.com/office/drawing/2014/main" id="{506C0F4C-334D-448A-83EE-160ACD6CB189}"/>
              </a:ext>
            </a:extLst>
          </p:cNvPr>
          <p:cNvPicPr/>
          <p:nvPr/>
        </p:nvPicPr>
        <p:blipFill rotWithShape="1">
          <a:blip r:embed="rId3">
            <a:extLst>
              <a:ext uri="{28A0092B-C50C-407E-A947-70E740481C1C}">
                <a14:useLocalDpi xmlns:a14="http://schemas.microsoft.com/office/drawing/2010/main" val="0"/>
              </a:ext>
            </a:extLst>
          </a:blip>
          <a:srcRect l="1711" t="821" r="2861" b="79507"/>
          <a:stretch/>
        </p:blipFill>
        <p:spPr>
          <a:xfrm>
            <a:off x="107504" y="1772816"/>
            <a:ext cx="5976664" cy="1584176"/>
          </a:xfrm>
          <a:prstGeom prst="rect">
            <a:avLst/>
          </a:prstGeom>
        </p:spPr>
      </p:pic>
      <p:pic>
        <p:nvPicPr>
          <p:cNvPr id="7" name="Picture 6">
            <a:extLst>
              <a:ext uri="{FF2B5EF4-FFF2-40B4-BE49-F238E27FC236}">
                <a16:creationId xmlns:a16="http://schemas.microsoft.com/office/drawing/2014/main" id="{56015ED8-61AB-4271-8A22-AB352154936F}"/>
              </a:ext>
            </a:extLst>
          </p:cNvPr>
          <p:cNvPicPr/>
          <p:nvPr/>
        </p:nvPicPr>
        <p:blipFill rotWithShape="1">
          <a:blip r:embed="rId3">
            <a:extLst>
              <a:ext uri="{28A0092B-C50C-407E-A947-70E740481C1C}">
                <a14:useLocalDpi xmlns:a14="http://schemas.microsoft.com/office/drawing/2010/main" val="0"/>
              </a:ext>
            </a:extLst>
          </a:blip>
          <a:srcRect l="37353" t="89343" r="32754" b="821"/>
          <a:stretch/>
        </p:blipFill>
        <p:spPr>
          <a:xfrm>
            <a:off x="6588224" y="2098203"/>
            <a:ext cx="1872208" cy="792088"/>
          </a:xfrm>
          <a:prstGeom prst="rect">
            <a:avLst/>
          </a:prstGeom>
        </p:spPr>
      </p:pic>
      <p:pic>
        <p:nvPicPr>
          <p:cNvPr id="8" name="Picture 7">
            <a:extLst>
              <a:ext uri="{FF2B5EF4-FFF2-40B4-BE49-F238E27FC236}">
                <a16:creationId xmlns:a16="http://schemas.microsoft.com/office/drawing/2014/main" id="{2068ACDF-A261-470C-AFDB-3D1C23EAE566}"/>
              </a:ext>
            </a:extLst>
          </p:cNvPr>
          <p:cNvPicPr/>
          <p:nvPr/>
        </p:nvPicPr>
        <p:blipFill rotWithShape="1">
          <a:blip r:embed="rId4">
            <a:extLst>
              <a:ext uri="{28A0092B-C50C-407E-A947-70E740481C1C}">
                <a14:useLocalDpi xmlns:a14="http://schemas.microsoft.com/office/drawing/2010/main" val="0"/>
              </a:ext>
            </a:extLst>
          </a:blip>
          <a:srcRect l="2395" t="609" r="2961" b="79874"/>
          <a:stretch/>
        </p:blipFill>
        <p:spPr>
          <a:xfrm>
            <a:off x="251520" y="3404593"/>
            <a:ext cx="5795332" cy="1536575"/>
          </a:xfrm>
          <a:prstGeom prst="rect">
            <a:avLst/>
          </a:prstGeom>
        </p:spPr>
      </p:pic>
      <p:pic>
        <p:nvPicPr>
          <p:cNvPr id="9" name="Picture 8">
            <a:extLst>
              <a:ext uri="{FF2B5EF4-FFF2-40B4-BE49-F238E27FC236}">
                <a16:creationId xmlns:a16="http://schemas.microsoft.com/office/drawing/2014/main" id="{DC54EB85-A219-4364-BE0C-A5F53372A764}"/>
              </a:ext>
            </a:extLst>
          </p:cNvPr>
          <p:cNvPicPr/>
          <p:nvPr/>
        </p:nvPicPr>
        <p:blipFill rotWithShape="1">
          <a:blip r:embed="rId4">
            <a:extLst>
              <a:ext uri="{28A0092B-C50C-407E-A947-70E740481C1C}">
                <a14:useLocalDpi xmlns:a14="http://schemas.microsoft.com/office/drawing/2010/main" val="0"/>
              </a:ext>
            </a:extLst>
          </a:blip>
          <a:srcRect l="61515" t="87501" r="6489" b="2749"/>
          <a:stretch/>
        </p:blipFill>
        <p:spPr>
          <a:xfrm>
            <a:off x="6588224" y="4029473"/>
            <a:ext cx="1959198" cy="767679"/>
          </a:xfrm>
          <a:prstGeom prst="rect">
            <a:avLst/>
          </a:prstGeom>
        </p:spPr>
      </p:pic>
      <p:pic>
        <p:nvPicPr>
          <p:cNvPr id="10" name="Picture 9">
            <a:extLst>
              <a:ext uri="{FF2B5EF4-FFF2-40B4-BE49-F238E27FC236}">
                <a16:creationId xmlns:a16="http://schemas.microsoft.com/office/drawing/2014/main" id="{501C0941-FB22-4705-97C5-7E45A6530C7E}"/>
              </a:ext>
            </a:extLst>
          </p:cNvPr>
          <p:cNvPicPr/>
          <p:nvPr/>
        </p:nvPicPr>
        <p:blipFill rotWithShape="1">
          <a:blip r:embed="rId4">
            <a:extLst>
              <a:ext uri="{28A0092B-C50C-407E-A947-70E740481C1C}">
                <a14:useLocalDpi xmlns:a14="http://schemas.microsoft.com/office/drawing/2010/main" val="0"/>
              </a:ext>
            </a:extLst>
          </a:blip>
          <a:srcRect l="34712" t="87501" r="39029" b="1524"/>
          <a:stretch/>
        </p:blipFill>
        <p:spPr>
          <a:xfrm>
            <a:off x="6732240" y="3128541"/>
            <a:ext cx="1607924" cy="864097"/>
          </a:xfrm>
          <a:prstGeom prst="rect">
            <a:avLst/>
          </a:prstGeom>
        </p:spPr>
      </p:pic>
      <p:pic>
        <p:nvPicPr>
          <p:cNvPr id="11" name="Picture 10">
            <a:extLst>
              <a:ext uri="{FF2B5EF4-FFF2-40B4-BE49-F238E27FC236}">
                <a16:creationId xmlns:a16="http://schemas.microsoft.com/office/drawing/2014/main" id="{830D4A2B-D1E7-4F1C-97F4-A33A3980E162}"/>
              </a:ext>
            </a:extLst>
          </p:cNvPr>
          <p:cNvPicPr/>
          <p:nvPr/>
        </p:nvPicPr>
        <p:blipFill rotWithShape="1">
          <a:blip r:embed="rId5">
            <a:extLst>
              <a:ext uri="{28A0092B-C50C-407E-A947-70E740481C1C}">
                <a14:useLocalDpi xmlns:a14="http://schemas.microsoft.com/office/drawing/2010/main" val="0"/>
              </a:ext>
            </a:extLst>
          </a:blip>
          <a:srcRect l="2865" t="1262" r="1716" b="79656"/>
          <a:stretch/>
        </p:blipFill>
        <p:spPr>
          <a:xfrm>
            <a:off x="251520" y="5132785"/>
            <a:ext cx="5976664" cy="1536575"/>
          </a:xfrm>
          <a:prstGeom prst="rect">
            <a:avLst/>
          </a:prstGeom>
        </p:spPr>
      </p:pic>
      <p:pic>
        <p:nvPicPr>
          <p:cNvPr id="12" name="Picture 11">
            <a:extLst>
              <a:ext uri="{FF2B5EF4-FFF2-40B4-BE49-F238E27FC236}">
                <a16:creationId xmlns:a16="http://schemas.microsoft.com/office/drawing/2014/main" id="{E10AE99C-FB64-4F00-ADB1-CD695E6FF992}"/>
              </a:ext>
            </a:extLst>
          </p:cNvPr>
          <p:cNvPicPr/>
          <p:nvPr/>
        </p:nvPicPr>
        <p:blipFill rotWithShape="1">
          <a:blip r:embed="rId5">
            <a:extLst>
              <a:ext uri="{28A0092B-C50C-407E-A947-70E740481C1C}">
                <a14:useLocalDpi xmlns:a14="http://schemas.microsoft.com/office/drawing/2010/main" val="0"/>
              </a:ext>
            </a:extLst>
          </a:blip>
          <a:srcRect l="66095" t="87213" r="6313" b="1432"/>
          <a:stretch/>
        </p:blipFill>
        <p:spPr>
          <a:xfrm>
            <a:off x="6732240" y="5930171"/>
            <a:ext cx="1728192" cy="914350"/>
          </a:xfrm>
          <a:prstGeom prst="rect">
            <a:avLst/>
          </a:prstGeom>
        </p:spPr>
      </p:pic>
      <p:pic>
        <p:nvPicPr>
          <p:cNvPr id="13" name="Picture 12">
            <a:extLst>
              <a:ext uri="{FF2B5EF4-FFF2-40B4-BE49-F238E27FC236}">
                <a16:creationId xmlns:a16="http://schemas.microsoft.com/office/drawing/2014/main" id="{FA4F2EA3-798C-4550-9230-6B7E500D139F}"/>
              </a:ext>
            </a:extLst>
          </p:cNvPr>
          <p:cNvPicPr/>
          <p:nvPr/>
        </p:nvPicPr>
        <p:blipFill rotWithShape="1">
          <a:blip r:embed="rId5">
            <a:extLst>
              <a:ext uri="{28A0092B-C50C-407E-A947-70E740481C1C}">
                <a14:useLocalDpi xmlns:a14="http://schemas.microsoft.com/office/drawing/2010/main" val="0"/>
              </a:ext>
            </a:extLst>
          </a:blip>
          <a:srcRect l="33906" t="86661" r="34815" b="681"/>
          <a:stretch/>
        </p:blipFill>
        <p:spPr>
          <a:xfrm>
            <a:off x="6573242" y="4913950"/>
            <a:ext cx="1959198" cy="1019306"/>
          </a:xfrm>
          <a:prstGeom prst="rect">
            <a:avLst/>
          </a:prstGeom>
        </p:spPr>
      </p:pic>
      <p:sp>
        <p:nvSpPr>
          <p:cNvPr id="14" name="TextBox 13">
            <a:extLst>
              <a:ext uri="{FF2B5EF4-FFF2-40B4-BE49-F238E27FC236}">
                <a16:creationId xmlns:a16="http://schemas.microsoft.com/office/drawing/2014/main" id="{4218559F-20A3-4B6F-AF24-4A9CA1007D85}"/>
              </a:ext>
            </a:extLst>
          </p:cNvPr>
          <p:cNvSpPr txBox="1"/>
          <p:nvPr/>
        </p:nvSpPr>
        <p:spPr>
          <a:xfrm>
            <a:off x="7524328" y="116632"/>
            <a:ext cx="1472454" cy="369332"/>
          </a:xfrm>
          <a:prstGeom prst="rect">
            <a:avLst/>
          </a:prstGeom>
          <a:noFill/>
          <a:ln>
            <a:solidFill>
              <a:schemeClr val="tx1"/>
            </a:solidFill>
          </a:ln>
        </p:spPr>
        <p:txBody>
          <a:bodyPr wrap="none" rtlCol="0">
            <a:spAutoFit/>
          </a:bodyPr>
          <a:lstStyle/>
          <a:p>
            <a:r>
              <a:rPr lang="en-ZA" dirty="0"/>
              <a:t>Hake/P6a &amp; b</a:t>
            </a:r>
          </a:p>
        </p:txBody>
      </p:sp>
    </p:spTree>
    <p:extLst>
      <p:ext uri="{BB962C8B-B14F-4D97-AF65-F5344CB8AC3E}">
        <p14:creationId xmlns:p14="http://schemas.microsoft.com/office/powerpoint/2010/main" val="50468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8670-C374-4492-8BE0-C469455BD12C}"/>
              </a:ext>
            </a:extLst>
          </p:cNvPr>
          <p:cNvSpPr>
            <a:spLocks noGrp="1"/>
          </p:cNvSpPr>
          <p:nvPr>
            <p:ph type="title"/>
          </p:nvPr>
        </p:nvSpPr>
        <p:spPr/>
        <p:txBody>
          <a:bodyPr/>
          <a:lstStyle/>
          <a:p>
            <a:r>
              <a:rPr lang="en-ZA" dirty="0"/>
              <a:t>Questions to the panel</a:t>
            </a:r>
          </a:p>
        </p:txBody>
      </p:sp>
      <p:sp>
        <p:nvSpPr>
          <p:cNvPr id="3" name="Content Placeholder 2">
            <a:extLst>
              <a:ext uri="{FF2B5EF4-FFF2-40B4-BE49-F238E27FC236}">
                <a16:creationId xmlns:a16="http://schemas.microsoft.com/office/drawing/2014/main" id="{401919B6-F48C-4730-B6B2-0819FC61E75F}"/>
              </a:ext>
            </a:extLst>
          </p:cNvPr>
          <p:cNvSpPr>
            <a:spLocks noGrp="1"/>
          </p:cNvSpPr>
          <p:nvPr>
            <p:ph idx="1"/>
          </p:nvPr>
        </p:nvSpPr>
        <p:spPr/>
        <p:txBody>
          <a:bodyPr>
            <a:normAutofit fontScale="92500" lnSpcReduction="10000"/>
          </a:bodyPr>
          <a:lstStyle/>
          <a:p>
            <a:pPr marL="0" indent="0">
              <a:buNone/>
            </a:pPr>
            <a:endParaRPr lang="en-ZA" dirty="0"/>
          </a:p>
          <a:p>
            <a:pPr marL="514350" lvl="0" indent="-514350">
              <a:buFont typeface="+mj-lt"/>
              <a:buAutoNum type="arabicPeriod"/>
            </a:pPr>
            <a:r>
              <a:rPr lang="en-AU" dirty="0"/>
              <a:t>There have been a number of modifications to the basic assessment over the last 18 months, which have resulted in an appreciably better estimate of status relative to</a:t>
            </a:r>
            <a:r>
              <a:rPr lang="en-AU" i="1" dirty="0"/>
              <a:t> B</a:t>
            </a:r>
            <a:r>
              <a:rPr lang="en-AU" baseline="-25000" dirty="0"/>
              <a:t>MSY</a:t>
            </a:r>
            <a:r>
              <a:rPr lang="en-AU" dirty="0"/>
              <a:t> for the </a:t>
            </a:r>
            <a:r>
              <a:rPr lang="en-AU" i="1" dirty="0"/>
              <a:t>M. paradoxus</a:t>
            </a:r>
            <a:r>
              <a:rPr lang="en-AU" dirty="0"/>
              <a:t> resource (whose status previously – fluctuation to below</a:t>
            </a:r>
            <a:r>
              <a:rPr lang="en-AU" i="1" dirty="0"/>
              <a:t> B</a:t>
            </a:r>
            <a:r>
              <a:rPr lang="en-AU" baseline="-25000" dirty="0"/>
              <a:t>MSY</a:t>
            </a:r>
            <a:r>
              <a:rPr lang="en-AU" dirty="0"/>
              <a:t> - had been a matter of debate and concern) – are these modifications together with their consequent changes in results justified? (MARAM/IWS/2018/Hake/P2)</a:t>
            </a:r>
            <a:endParaRPr lang="en-ZA" dirty="0"/>
          </a:p>
          <a:p>
            <a:endParaRPr lang="en-ZA" dirty="0"/>
          </a:p>
        </p:txBody>
      </p:sp>
    </p:spTree>
    <p:extLst>
      <p:ext uri="{BB962C8B-B14F-4D97-AF65-F5344CB8AC3E}">
        <p14:creationId xmlns:p14="http://schemas.microsoft.com/office/powerpoint/2010/main" val="2289857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FD4DC5-28B7-41EC-B8FD-545ED7AA5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506675"/>
            <a:ext cx="6120680" cy="3570397"/>
          </a:xfrm>
          <a:prstGeom prst="rect">
            <a:avLst/>
          </a:prstGeom>
        </p:spPr>
      </p:pic>
      <p:sp>
        <p:nvSpPr>
          <p:cNvPr id="5" name="Content Placeholder 2">
            <a:extLst>
              <a:ext uri="{FF2B5EF4-FFF2-40B4-BE49-F238E27FC236}">
                <a16:creationId xmlns:a16="http://schemas.microsoft.com/office/drawing/2014/main" id="{E9687287-0A31-434A-89BF-2D6C3AA2999F}"/>
              </a:ext>
            </a:extLst>
          </p:cNvPr>
          <p:cNvSpPr txBox="1">
            <a:spLocks/>
          </p:cNvSpPr>
          <p:nvPr/>
        </p:nvSpPr>
        <p:spPr>
          <a:xfrm>
            <a:off x="611560" y="4293096"/>
            <a:ext cx="8075240" cy="20225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a:t>What has changed:</a:t>
            </a:r>
          </a:p>
          <a:p>
            <a:r>
              <a:rPr lang="en-ZA" dirty="0"/>
              <a:t>Revised method for incorporating catch-at-length data</a:t>
            </a:r>
          </a:p>
          <a:p>
            <a:r>
              <a:rPr lang="en-ZA" dirty="0"/>
              <a:t>Use of mortality-at-age vectors from hake inter-species predation/cannibalism model</a:t>
            </a:r>
          </a:p>
          <a:p>
            <a:r>
              <a:rPr lang="en-ZA" dirty="0"/>
              <a:t>Updated species splitting algorithm and updated CPUE and catch data</a:t>
            </a:r>
          </a:p>
        </p:txBody>
      </p:sp>
    </p:spTree>
    <p:extLst>
      <p:ext uri="{BB962C8B-B14F-4D97-AF65-F5344CB8AC3E}">
        <p14:creationId xmlns:p14="http://schemas.microsoft.com/office/powerpoint/2010/main" val="2260798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8670-C374-4492-8BE0-C469455BD12C}"/>
              </a:ext>
            </a:extLst>
          </p:cNvPr>
          <p:cNvSpPr>
            <a:spLocks noGrp="1"/>
          </p:cNvSpPr>
          <p:nvPr>
            <p:ph type="title"/>
          </p:nvPr>
        </p:nvSpPr>
        <p:spPr/>
        <p:txBody>
          <a:bodyPr/>
          <a:lstStyle/>
          <a:p>
            <a:r>
              <a:rPr lang="en-ZA" dirty="0"/>
              <a:t>Questions to the panel</a:t>
            </a:r>
          </a:p>
        </p:txBody>
      </p:sp>
      <p:sp>
        <p:nvSpPr>
          <p:cNvPr id="3" name="Content Placeholder 2">
            <a:extLst>
              <a:ext uri="{FF2B5EF4-FFF2-40B4-BE49-F238E27FC236}">
                <a16:creationId xmlns:a16="http://schemas.microsoft.com/office/drawing/2014/main" id="{401919B6-F48C-4730-B6B2-0819FC61E75F}"/>
              </a:ext>
            </a:extLst>
          </p:cNvPr>
          <p:cNvSpPr>
            <a:spLocks noGrp="1"/>
          </p:cNvSpPr>
          <p:nvPr>
            <p:ph idx="1"/>
          </p:nvPr>
        </p:nvSpPr>
        <p:spPr/>
        <p:txBody>
          <a:bodyPr>
            <a:normAutofit/>
          </a:bodyPr>
          <a:lstStyle/>
          <a:p>
            <a:pPr marL="514350" indent="-514350">
              <a:buFont typeface="+mj-lt"/>
              <a:buAutoNum type="arabicPeriod" startAt="2"/>
            </a:pPr>
            <a:r>
              <a:rPr lang="en-ZA" dirty="0"/>
              <a:t>The revised OMP proposed (OMP-2018) is more “aggressive” than its predecessor OMP-2014 in giving higher TACs for the same abundance (increasing the </a:t>
            </a:r>
            <a:r>
              <a:rPr lang="en-ZA" i="1" dirty="0"/>
              <a:t>b</a:t>
            </a:r>
            <a:r>
              <a:rPr lang="en-ZA" dirty="0"/>
              <a:t> control parameters in the HCR by 5%, and increasing the cap on the TAC from 150 000 to 160 000 MT. Do the results from the updated Operating Models and simulation tests justify a revision in this direction? </a:t>
            </a:r>
          </a:p>
          <a:p>
            <a:pPr marL="0" indent="0">
              <a:buNone/>
            </a:pPr>
            <a:endParaRPr lang="en-ZA" dirty="0"/>
          </a:p>
        </p:txBody>
      </p:sp>
    </p:spTree>
    <p:extLst>
      <p:ext uri="{BB962C8B-B14F-4D97-AF65-F5344CB8AC3E}">
        <p14:creationId xmlns:p14="http://schemas.microsoft.com/office/powerpoint/2010/main" val="415936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66C8B-7789-483F-9664-ADCF2C4D19AB}"/>
              </a:ext>
            </a:extLst>
          </p:cNvPr>
          <p:cNvPicPr/>
          <p:nvPr/>
        </p:nvPicPr>
        <p:blipFill rotWithShape="1">
          <a:blip r:embed="rId2">
            <a:extLst>
              <a:ext uri="{28A0092B-C50C-407E-A947-70E740481C1C}">
                <a14:useLocalDpi xmlns:a14="http://schemas.microsoft.com/office/drawing/2010/main" val="0"/>
              </a:ext>
            </a:extLst>
          </a:blip>
          <a:srcRect l="2756" r="50000" b="75591"/>
          <a:stretch/>
        </p:blipFill>
        <p:spPr>
          <a:xfrm>
            <a:off x="-69651" y="3580262"/>
            <a:ext cx="4569643" cy="3017090"/>
          </a:xfrm>
          <a:prstGeom prst="rect">
            <a:avLst/>
          </a:prstGeom>
        </p:spPr>
      </p:pic>
      <p:pic>
        <p:nvPicPr>
          <p:cNvPr id="5" name="Picture 4">
            <a:extLst>
              <a:ext uri="{FF2B5EF4-FFF2-40B4-BE49-F238E27FC236}">
                <a16:creationId xmlns:a16="http://schemas.microsoft.com/office/drawing/2014/main" id="{31DBC070-8648-426C-8BA0-443694726138}"/>
              </a:ext>
            </a:extLst>
          </p:cNvPr>
          <p:cNvPicPr/>
          <p:nvPr/>
        </p:nvPicPr>
        <p:blipFill rotWithShape="1">
          <a:blip r:embed="rId2">
            <a:extLst>
              <a:ext uri="{28A0092B-C50C-407E-A947-70E740481C1C}">
                <a14:useLocalDpi xmlns:a14="http://schemas.microsoft.com/office/drawing/2010/main" val="0"/>
              </a:ext>
            </a:extLst>
          </a:blip>
          <a:srcRect l="50000" t="24409" r="2756" b="51182"/>
          <a:stretch/>
        </p:blipFill>
        <p:spPr>
          <a:xfrm>
            <a:off x="4441157" y="3655768"/>
            <a:ext cx="4739355" cy="3013592"/>
          </a:xfrm>
          <a:prstGeom prst="rect">
            <a:avLst/>
          </a:prstGeom>
        </p:spPr>
      </p:pic>
      <p:pic>
        <p:nvPicPr>
          <p:cNvPr id="6" name="Picture 5">
            <a:extLst>
              <a:ext uri="{FF2B5EF4-FFF2-40B4-BE49-F238E27FC236}">
                <a16:creationId xmlns:a16="http://schemas.microsoft.com/office/drawing/2014/main" id="{9E5BC1FD-A2AF-4903-88A9-C73C67DBF14B}"/>
              </a:ext>
            </a:extLst>
          </p:cNvPr>
          <p:cNvPicPr/>
          <p:nvPr/>
        </p:nvPicPr>
        <p:blipFill rotWithShape="1">
          <a:blip r:embed="rId3">
            <a:extLst>
              <a:ext uri="{28A0092B-C50C-407E-A947-70E740481C1C}">
                <a14:useLocalDpi xmlns:a14="http://schemas.microsoft.com/office/drawing/2010/main" val="0"/>
              </a:ext>
            </a:extLst>
          </a:blip>
          <a:srcRect t="834" b="78225"/>
          <a:stretch/>
        </p:blipFill>
        <p:spPr>
          <a:xfrm>
            <a:off x="179512" y="188640"/>
            <a:ext cx="8980955" cy="2417818"/>
          </a:xfrm>
          <a:prstGeom prst="rect">
            <a:avLst/>
          </a:prstGeom>
        </p:spPr>
      </p:pic>
      <p:pic>
        <p:nvPicPr>
          <p:cNvPr id="7" name="Picture 6">
            <a:extLst>
              <a:ext uri="{FF2B5EF4-FFF2-40B4-BE49-F238E27FC236}">
                <a16:creationId xmlns:a16="http://schemas.microsoft.com/office/drawing/2014/main" id="{A454478C-7AF0-4CB5-9D5C-7B356DE9B5EA}"/>
              </a:ext>
            </a:extLst>
          </p:cNvPr>
          <p:cNvPicPr/>
          <p:nvPr/>
        </p:nvPicPr>
        <p:blipFill rotWithShape="1">
          <a:blip r:embed="rId3">
            <a:extLst>
              <a:ext uri="{28A0092B-C50C-407E-A947-70E740481C1C}">
                <a14:useLocalDpi xmlns:a14="http://schemas.microsoft.com/office/drawing/2010/main" val="0"/>
              </a:ext>
            </a:extLst>
          </a:blip>
          <a:srcRect l="35954" t="95522" r="31272" b="-2373"/>
          <a:stretch/>
        </p:blipFill>
        <p:spPr>
          <a:xfrm>
            <a:off x="2915816" y="2636912"/>
            <a:ext cx="3459992" cy="929694"/>
          </a:xfrm>
          <a:prstGeom prst="rect">
            <a:avLst/>
          </a:prstGeom>
        </p:spPr>
      </p:pic>
      <p:sp>
        <p:nvSpPr>
          <p:cNvPr id="9" name="Oval 8">
            <a:extLst>
              <a:ext uri="{FF2B5EF4-FFF2-40B4-BE49-F238E27FC236}">
                <a16:creationId xmlns:a16="http://schemas.microsoft.com/office/drawing/2014/main" id="{A2095461-08AD-4FBD-B968-C4BDE6C61F3C}"/>
              </a:ext>
            </a:extLst>
          </p:cNvPr>
          <p:cNvSpPr/>
          <p:nvPr/>
        </p:nvSpPr>
        <p:spPr>
          <a:xfrm>
            <a:off x="1043608" y="404664"/>
            <a:ext cx="43204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a:extLst>
              <a:ext uri="{FF2B5EF4-FFF2-40B4-BE49-F238E27FC236}">
                <a16:creationId xmlns:a16="http://schemas.microsoft.com/office/drawing/2014/main" id="{67B53678-6A63-4E57-9D98-770C10A9665A}"/>
              </a:ext>
            </a:extLst>
          </p:cNvPr>
          <p:cNvSpPr/>
          <p:nvPr/>
        </p:nvSpPr>
        <p:spPr>
          <a:xfrm>
            <a:off x="3275856" y="476672"/>
            <a:ext cx="43204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a:extLst>
              <a:ext uri="{FF2B5EF4-FFF2-40B4-BE49-F238E27FC236}">
                <a16:creationId xmlns:a16="http://schemas.microsoft.com/office/drawing/2014/main" id="{F51C67A6-4CE8-4035-95AE-3D01A4E864D2}"/>
              </a:ext>
            </a:extLst>
          </p:cNvPr>
          <p:cNvSpPr/>
          <p:nvPr/>
        </p:nvSpPr>
        <p:spPr>
          <a:xfrm>
            <a:off x="5292080" y="476672"/>
            <a:ext cx="43204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a:extLst>
              <a:ext uri="{FF2B5EF4-FFF2-40B4-BE49-F238E27FC236}">
                <a16:creationId xmlns:a16="http://schemas.microsoft.com/office/drawing/2014/main" id="{E56A2AE7-5310-4325-B340-DC1C5E22C9D0}"/>
              </a:ext>
            </a:extLst>
          </p:cNvPr>
          <p:cNvSpPr/>
          <p:nvPr/>
        </p:nvSpPr>
        <p:spPr>
          <a:xfrm>
            <a:off x="7524328" y="548680"/>
            <a:ext cx="43204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02752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8670-C374-4492-8BE0-C469455BD12C}"/>
              </a:ext>
            </a:extLst>
          </p:cNvPr>
          <p:cNvSpPr>
            <a:spLocks noGrp="1"/>
          </p:cNvSpPr>
          <p:nvPr>
            <p:ph type="title"/>
          </p:nvPr>
        </p:nvSpPr>
        <p:spPr/>
        <p:txBody>
          <a:bodyPr/>
          <a:lstStyle/>
          <a:p>
            <a:r>
              <a:rPr lang="en-ZA" dirty="0"/>
              <a:t>Questions to the panel</a:t>
            </a:r>
          </a:p>
        </p:txBody>
      </p:sp>
      <p:sp>
        <p:nvSpPr>
          <p:cNvPr id="3" name="Content Placeholder 2">
            <a:extLst>
              <a:ext uri="{FF2B5EF4-FFF2-40B4-BE49-F238E27FC236}">
                <a16:creationId xmlns:a16="http://schemas.microsoft.com/office/drawing/2014/main" id="{401919B6-F48C-4730-B6B2-0819FC61E75F}"/>
              </a:ext>
            </a:extLst>
          </p:cNvPr>
          <p:cNvSpPr>
            <a:spLocks noGrp="1"/>
          </p:cNvSpPr>
          <p:nvPr>
            <p:ph idx="1"/>
          </p:nvPr>
        </p:nvSpPr>
        <p:spPr/>
        <p:txBody>
          <a:bodyPr>
            <a:normAutofit fontScale="70000" lnSpcReduction="20000"/>
          </a:bodyPr>
          <a:lstStyle/>
          <a:p>
            <a:pPr marL="0" indent="0">
              <a:buNone/>
            </a:pPr>
            <a:endParaRPr lang="en-ZA" dirty="0"/>
          </a:p>
          <a:p>
            <a:pPr marL="514350" indent="-514350" algn="just">
              <a:buFont typeface="+mj-lt"/>
              <a:buAutoNum type="arabicPeriod" startAt="3"/>
            </a:pPr>
            <a:r>
              <a:rPr lang="en-AU" dirty="0"/>
              <a:t>A particular concern arising for the revised OMP-2018 development has been the possibility of needing in the future to substitute an industry vessel for the standard research vessel (which is now old and experiencing many maintenance problems) to carry out hake abundance estimation surveys, and furthermore the possibility that funding limitations may impact the (regular) continuation of these surveys. A number of robustness tests have been conducted to evaluate the consequences, and the proposed revised OMP-2018 has been considered to have shown adequately robust performance for these. Especially in circumstances where a more “aggressive” OMP has been proposed, which will yield greater TACs than the previous OMP-2014, have the tests conducted been sufficient, and if not what further tests are suggested?</a:t>
            </a:r>
            <a:r>
              <a:rPr lang="en-ZA" dirty="0"/>
              <a:t> </a:t>
            </a:r>
          </a:p>
          <a:p>
            <a:pPr marL="0" indent="0">
              <a:buNone/>
            </a:pPr>
            <a:endParaRPr lang="en-ZA" dirty="0"/>
          </a:p>
        </p:txBody>
      </p:sp>
    </p:spTree>
    <p:extLst>
      <p:ext uri="{BB962C8B-B14F-4D97-AF65-F5344CB8AC3E}">
        <p14:creationId xmlns:p14="http://schemas.microsoft.com/office/powerpoint/2010/main" val="94930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257D-8B20-45C1-8524-75F383A3DB22}"/>
              </a:ext>
            </a:extLst>
          </p:cNvPr>
          <p:cNvSpPr>
            <a:spLocks noGrp="1"/>
          </p:cNvSpPr>
          <p:nvPr>
            <p:ph type="title"/>
          </p:nvPr>
        </p:nvSpPr>
        <p:spPr/>
        <p:txBody>
          <a:bodyPr/>
          <a:lstStyle/>
          <a:p>
            <a:r>
              <a:rPr lang="en-ZA" dirty="0"/>
              <a:t>RT1 – RT5</a:t>
            </a:r>
          </a:p>
        </p:txBody>
      </p:sp>
      <p:sp>
        <p:nvSpPr>
          <p:cNvPr id="3" name="Content Placeholder 2">
            <a:extLst>
              <a:ext uri="{FF2B5EF4-FFF2-40B4-BE49-F238E27FC236}">
                <a16:creationId xmlns:a16="http://schemas.microsoft.com/office/drawing/2014/main" id="{58138997-7D5D-4B56-9AC8-D92A201848DA}"/>
              </a:ext>
            </a:extLst>
          </p:cNvPr>
          <p:cNvSpPr>
            <a:spLocks noGrp="1"/>
          </p:cNvSpPr>
          <p:nvPr>
            <p:ph idx="1"/>
          </p:nvPr>
        </p:nvSpPr>
        <p:spPr/>
        <p:txBody>
          <a:bodyPr/>
          <a:lstStyle/>
          <a:p>
            <a:r>
              <a:rPr lang="en-ZA" dirty="0"/>
              <a:t>RT1: No future surveys</a:t>
            </a:r>
          </a:p>
          <a:p>
            <a:r>
              <a:rPr lang="en-ZA" dirty="0"/>
              <a:t>RT2: All future surveys with industry vessels</a:t>
            </a:r>
          </a:p>
          <a:p>
            <a:r>
              <a:rPr lang="en-ZA" dirty="0"/>
              <a:t>RT3: Surveys every second year</a:t>
            </a:r>
          </a:p>
          <a:p>
            <a:r>
              <a:rPr lang="en-ZA" dirty="0"/>
              <a:t>RT4: RC with undetected increase in commercial catchability</a:t>
            </a:r>
          </a:p>
          <a:p>
            <a:r>
              <a:rPr lang="en-ZA" dirty="0"/>
              <a:t>RT5: No future surveys with an undetected increase in commercial </a:t>
            </a:r>
            <a:r>
              <a:rPr lang="en-ZA" dirty="0" err="1"/>
              <a:t>catcahability</a:t>
            </a:r>
            <a:endParaRPr lang="en-ZA" dirty="0"/>
          </a:p>
          <a:p>
            <a:endParaRPr lang="en-ZA" dirty="0"/>
          </a:p>
        </p:txBody>
      </p:sp>
    </p:spTree>
    <p:extLst>
      <p:ext uri="{BB962C8B-B14F-4D97-AF65-F5344CB8AC3E}">
        <p14:creationId xmlns:p14="http://schemas.microsoft.com/office/powerpoint/2010/main" val="1719519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67AC9-F98D-4577-8CDF-0DA4DAAEF86F}"/>
              </a:ext>
            </a:extLst>
          </p:cNvPr>
          <p:cNvPicPr/>
          <p:nvPr/>
        </p:nvPicPr>
        <p:blipFill rotWithShape="1">
          <a:blip r:embed="rId2">
            <a:extLst>
              <a:ext uri="{28A0092B-C50C-407E-A947-70E740481C1C}">
                <a14:useLocalDpi xmlns:a14="http://schemas.microsoft.com/office/drawing/2010/main" val="0"/>
              </a:ext>
            </a:extLst>
          </a:blip>
          <a:srcRect b="46148"/>
          <a:stretch/>
        </p:blipFill>
        <p:spPr>
          <a:xfrm>
            <a:off x="611559" y="260649"/>
            <a:ext cx="8016843" cy="5550944"/>
          </a:xfrm>
          <a:prstGeom prst="rect">
            <a:avLst/>
          </a:prstGeom>
        </p:spPr>
      </p:pic>
      <p:pic>
        <p:nvPicPr>
          <p:cNvPr id="5" name="Picture 4">
            <a:extLst>
              <a:ext uri="{FF2B5EF4-FFF2-40B4-BE49-F238E27FC236}">
                <a16:creationId xmlns:a16="http://schemas.microsoft.com/office/drawing/2014/main" id="{3C9A931E-513C-4A96-BF35-17E8EF51ADDB}"/>
              </a:ext>
            </a:extLst>
          </p:cNvPr>
          <p:cNvPicPr/>
          <p:nvPr/>
        </p:nvPicPr>
        <p:blipFill rotWithShape="1">
          <a:blip r:embed="rId2">
            <a:extLst>
              <a:ext uri="{28A0092B-C50C-407E-A947-70E740481C1C}">
                <a14:useLocalDpi xmlns:a14="http://schemas.microsoft.com/office/drawing/2010/main" val="0"/>
              </a:ext>
            </a:extLst>
          </a:blip>
          <a:srcRect l="26473" t="89485" r="20282" b="884"/>
          <a:stretch/>
        </p:blipFill>
        <p:spPr>
          <a:xfrm>
            <a:off x="3203848" y="6021289"/>
            <a:ext cx="3096344" cy="720079"/>
          </a:xfrm>
          <a:prstGeom prst="rect">
            <a:avLst/>
          </a:prstGeom>
        </p:spPr>
      </p:pic>
    </p:spTree>
    <p:extLst>
      <p:ext uri="{BB962C8B-B14F-4D97-AF65-F5344CB8AC3E}">
        <p14:creationId xmlns:p14="http://schemas.microsoft.com/office/powerpoint/2010/main" val="604057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8670-C374-4492-8BE0-C469455BD12C}"/>
              </a:ext>
            </a:extLst>
          </p:cNvPr>
          <p:cNvSpPr>
            <a:spLocks noGrp="1"/>
          </p:cNvSpPr>
          <p:nvPr>
            <p:ph type="title"/>
          </p:nvPr>
        </p:nvSpPr>
        <p:spPr/>
        <p:txBody>
          <a:bodyPr/>
          <a:lstStyle/>
          <a:p>
            <a:r>
              <a:rPr lang="en-ZA" dirty="0"/>
              <a:t>Questions to the panel</a:t>
            </a:r>
          </a:p>
        </p:txBody>
      </p:sp>
      <p:sp>
        <p:nvSpPr>
          <p:cNvPr id="3" name="Content Placeholder 2">
            <a:extLst>
              <a:ext uri="{FF2B5EF4-FFF2-40B4-BE49-F238E27FC236}">
                <a16:creationId xmlns:a16="http://schemas.microsoft.com/office/drawing/2014/main" id="{401919B6-F48C-4730-B6B2-0819FC61E75F}"/>
              </a:ext>
            </a:extLst>
          </p:cNvPr>
          <p:cNvSpPr>
            <a:spLocks noGrp="1"/>
          </p:cNvSpPr>
          <p:nvPr>
            <p:ph idx="1"/>
          </p:nvPr>
        </p:nvSpPr>
        <p:spPr/>
        <p:txBody>
          <a:bodyPr>
            <a:normAutofit/>
          </a:bodyPr>
          <a:lstStyle/>
          <a:p>
            <a:pPr marL="0" indent="0">
              <a:buNone/>
            </a:pPr>
            <a:endParaRPr lang="en-ZA" dirty="0"/>
          </a:p>
          <a:p>
            <a:pPr marL="514350" indent="-514350" algn="just">
              <a:buFont typeface="+mj-lt"/>
              <a:buAutoNum type="arabicPeriod" startAt="4"/>
            </a:pPr>
            <a:r>
              <a:rPr lang="en-AU" dirty="0"/>
              <a:t>A new metarule has been proposed for OMP-2018 which involves the specification of a threshold to indicate when extra measures may be necessary to deal with especially low </a:t>
            </a:r>
            <a:r>
              <a:rPr lang="en-AU" i="1" dirty="0"/>
              <a:t>M. </a:t>
            </a:r>
            <a:r>
              <a:rPr lang="en-AU" i="1" dirty="0" err="1"/>
              <a:t>capensis</a:t>
            </a:r>
            <a:r>
              <a:rPr lang="en-AU" dirty="0"/>
              <a:t> abundance. Are this rule and the basis used to develop an initial value for this threshold appropriate? </a:t>
            </a:r>
            <a:endParaRPr lang="en-ZA" dirty="0"/>
          </a:p>
          <a:p>
            <a:pPr marL="0" indent="0">
              <a:buNone/>
            </a:pPr>
            <a:endParaRPr lang="en-ZA" dirty="0"/>
          </a:p>
        </p:txBody>
      </p:sp>
    </p:spTree>
    <p:extLst>
      <p:ext uri="{BB962C8B-B14F-4D97-AF65-F5344CB8AC3E}">
        <p14:creationId xmlns:p14="http://schemas.microsoft.com/office/powerpoint/2010/main" val="186114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52934"/>
          </a:xfrm>
        </p:spPr>
        <p:txBody>
          <a:bodyPr>
            <a:normAutofit/>
          </a:bodyPr>
          <a:lstStyle/>
          <a:p>
            <a:r>
              <a:rPr lang="en-ZA" sz="2800" b="1" dirty="0"/>
              <a:t>Fishery</a:t>
            </a:r>
          </a:p>
        </p:txBody>
      </p:sp>
      <p:sp>
        <p:nvSpPr>
          <p:cNvPr id="3" name="Content Placeholder 2"/>
          <p:cNvSpPr>
            <a:spLocks noGrp="1"/>
          </p:cNvSpPr>
          <p:nvPr>
            <p:ph idx="1"/>
          </p:nvPr>
        </p:nvSpPr>
        <p:spPr>
          <a:xfrm>
            <a:off x="457200" y="764704"/>
            <a:ext cx="8507288" cy="4464496"/>
          </a:xfrm>
        </p:spPr>
        <p:txBody>
          <a:bodyPr>
            <a:noAutofit/>
          </a:bodyPr>
          <a:lstStyle/>
          <a:p>
            <a:pPr marL="0" indent="0">
              <a:buNone/>
            </a:pPr>
            <a:r>
              <a:rPr lang="en-ZA" sz="2000" dirty="0"/>
              <a:t>Targeted by 4 fishing sectors:</a:t>
            </a:r>
          </a:p>
          <a:p>
            <a:pPr marL="0" indent="0">
              <a:buNone/>
            </a:pPr>
            <a:endParaRPr lang="en-ZA" sz="2000" dirty="0"/>
          </a:p>
          <a:p>
            <a:r>
              <a:rPr lang="en-ZA" sz="2000" b="1" dirty="0"/>
              <a:t>Deep-sea trawl: </a:t>
            </a:r>
            <a:r>
              <a:rPr lang="en-ZA" sz="2000" dirty="0"/>
              <a:t>Operates around the entire SA coast in waters deeper than 110 m. Currently restricted to the “trawl footprint”. </a:t>
            </a:r>
            <a:r>
              <a:rPr lang="en-ZA" sz="2000" b="1" dirty="0">
                <a:solidFill>
                  <a:srgbClr val="FF0000"/>
                </a:solidFill>
              </a:rPr>
              <a:t>83.93% of the TAC.</a:t>
            </a:r>
          </a:p>
          <a:p>
            <a:r>
              <a:rPr lang="en-ZA" sz="2000" b="1" dirty="0"/>
              <a:t>Inshore trawl: </a:t>
            </a:r>
            <a:r>
              <a:rPr lang="en-ZA" sz="2000" dirty="0"/>
              <a:t>Restricted to the SA South Coast east of the 20°E line of longitude. Currently restricted to the “trawl footprint”. </a:t>
            </a:r>
            <a:r>
              <a:rPr lang="en-ZA" sz="2000" b="1" dirty="0">
                <a:solidFill>
                  <a:srgbClr val="FF0000"/>
                </a:solidFill>
              </a:rPr>
              <a:t>6.18% of the TAC.</a:t>
            </a:r>
            <a:endParaRPr lang="en-ZA" sz="2000" dirty="0"/>
          </a:p>
          <a:p>
            <a:r>
              <a:rPr lang="en-ZA" sz="2000" b="1" dirty="0"/>
              <a:t>Hake longline: </a:t>
            </a:r>
            <a:r>
              <a:rPr lang="en-ZA" sz="2000" dirty="0"/>
              <a:t>Operates around the entire SA coast. </a:t>
            </a:r>
            <a:r>
              <a:rPr lang="en-ZA" sz="2000" b="1" dirty="0">
                <a:solidFill>
                  <a:srgbClr val="FF0000"/>
                </a:solidFill>
              </a:rPr>
              <a:t>6.55% of the TAC.</a:t>
            </a:r>
            <a:endParaRPr lang="en-ZA" sz="2000" dirty="0"/>
          </a:p>
          <a:p>
            <a:r>
              <a:rPr lang="en-ZA" sz="2000" b="1" dirty="0"/>
              <a:t>Hake handline: </a:t>
            </a:r>
            <a:r>
              <a:rPr lang="en-ZA" sz="2000" dirty="0"/>
              <a:t>Restricted to the SA South Coast east of the 20°E line of longitude. </a:t>
            </a:r>
            <a:r>
              <a:rPr lang="en-ZA" sz="2000" b="1" dirty="0">
                <a:solidFill>
                  <a:srgbClr val="FF0000"/>
                </a:solidFill>
              </a:rPr>
              <a:t>3.34% of the TAC.</a:t>
            </a:r>
            <a:endParaRPr lang="en-ZA" sz="2000" dirty="0"/>
          </a:p>
          <a:p>
            <a:pPr marL="0" indent="0">
              <a:buNone/>
            </a:pPr>
            <a:endParaRPr lang="en-ZA" sz="2000" dirty="0"/>
          </a:p>
          <a:p>
            <a:pPr marL="0" indent="0">
              <a:buNone/>
            </a:pPr>
            <a:r>
              <a:rPr lang="en-ZA" sz="2000" dirty="0"/>
              <a:t>Also caught as incidental by-catch in the traditional linefish and horse mackerel-directed midwater trawl fisheries.</a:t>
            </a:r>
          </a:p>
        </p:txBody>
      </p:sp>
    </p:spTree>
    <p:extLst>
      <p:ext uri="{BB962C8B-B14F-4D97-AF65-F5344CB8AC3E}">
        <p14:creationId xmlns:p14="http://schemas.microsoft.com/office/powerpoint/2010/main" val="319847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CBBB3A-5712-4AEF-B594-2EB3BE1D873A}"/>
              </a:ext>
            </a:extLst>
          </p:cNvPr>
          <p:cNvPicPr/>
          <p:nvPr/>
        </p:nvPicPr>
        <p:blipFill>
          <a:blip r:embed="rId2">
            <a:extLst>
              <a:ext uri="{28A0092B-C50C-407E-A947-70E740481C1C}">
                <a14:useLocalDpi xmlns:a14="http://schemas.microsoft.com/office/drawing/2010/main" val="0"/>
              </a:ext>
            </a:extLst>
          </a:blip>
          <a:stretch>
            <a:fillRect/>
          </a:stretch>
        </p:blipFill>
        <p:spPr>
          <a:xfrm>
            <a:off x="611560" y="600177"/>
            <a:ext cx="7992888" cy="5709080"/>
          </a:xfrm>
          <a:prstGeom prst="rect">
            <a:avLst/>
          </a:prstGeom>
        </p:spPr>
      </p:pic>
      <p:sp>
        <p:nvSpPr>
          <p:cNvPr id="5" name="TextBox 4">
            <a:extLst>
              <a:ext uri="{FF2B5EF4-FFF2-40B4-BE49-F238E27FC236}">
                <a16:creationId xmlns:a16="http://schemas.microsoft.com/office/drawing/2014/main" id="{16B94D75-8F45-47A6-B80A-9D65C43BC096}"/>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Hake/P7</a:t>
            </a:r>
          </a:p>
        </p:txBody>
      </p:sp>
    </p:spTree>
    <p:extLst>
      <p:ext uri="{BB962C8B-B14F-4D97-AF65-F5344CB8AC3E}">
        <p14:creationId xmlns:p14="http://schemas.microsoft.com/office/powerpoint/2010/main" val="2085145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8670-C374-4492-8BE0-C469455BD12C}"/>
              </a:ext>
            </a:extLst>
          </p:cNvPr>
          <p:cNvSpPr>
            <a:spLocks noGrp="1"/>
          </p:cNvSpPr>
          <p:nvPr>
            <p:ph type="title"/>
          </p:nvPr>
        </p:nvSpPr>
        <p:spPr/>
        <p:txBody>
          <a:bodyPr/>
          <a:lstStyle/>
          <a:p>
            <a:r>
              <a:rPr lang="en-ZA" dirty="0"/>
              <a:t>Questions to the panel</a:t>
            </a:r>
          </a:p>
        </p:txBody>
      </p:sp>
      <p:sp>
        <p:nvSpPr>
          <p:cNvPr id="3" name="Content Placeholder 2">
            <a:extLst>
              <a:ext uri="{FF2B5EF4-FFF2-40B4-BE49-F238E27FC236}">
                <a16:creationId xmlns:a16="http://schemas.microsoft.com/office/drawing/2014/main" id="{401919B6-F48C-4730-B6B2-0819FC61E75F}"/>
              </a:ext>
            </a:extLst>
          </p:cNvPr>
          <p:cNvSpPr>
            <a:spLocks noGrp="1"/>
          </p:cNvSpPr>
          <p:nvPr>
            <p:ph idx="1"/>
          </p:nvPr>
        </p:nvSpPr>
        <p:spPr/>
        <p:txBody>
          <a:bodyPr>
            <a:normAutofit/>
          </a:bodyPr>
          <a:lstStyle/>
          <a:p>
            <a:pPr marL="0" indent="0">
              <a:buNone/>
            </a:pPr>
            <a:endParaRPr lang="en-ZA" dirty="0"/>
          </a:p>
          <a:p>
            <a:pPr marL="514350" indent="-514350" algn="just">
              <a:buFont typeface="+mj-lt"/>
              <a:buAutoNum type="arabicPeriod" startAt="5"/>
            </a:pPr>
            <a:r>
              <a:rPr lang="en-AU" dirty="0"/>
              <a:t>What are priority needs (if any) for further robustness tests of OMP-2018? In particular, has adequate attention been paid to the possibilities of recruitment failure (currently surrogated by a decrease in </a:t>
            </a:r>
            <a:r>
              <a:rPr lang="en-AU" i="1" dirty="0"/>
              <a:t>K</a:t>
            </a:r>
            <a:r>
              <a:rPr lang="en-AU" dirty="0"/>
              <a:t> for both species in the future)? </a:t>
            </a:r>
            <a:endParaRPr lang="en-ZA" dirty="0"/>
          </a:p>
          <a:p>
            <a:pPr marL="0" indent="0">
              <a:buNone/>
            </a:pPr>
            <a:endParaRPr lang="en-ZA" dirty="0"/>
          </a:p>
        </p:txBody>
      </p:sp>
    </p:spTree>
    <p:extLst>
      <p:ext uri="{BB962C8B-B14F-4D97-AF65-F5344CB8AC3E}">
        <p14:creationId xmlns:p14="http://schemas.microsoft.com/office/powerpoint/2010/main" val="3190782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8670-C374-4492-8BE0-C469455BD12C}"/>
              </a:ext>
            </a:extLst>
          </p:cNvPr>
          <p:cNvSpPr>
            <a:spLocks noGrp="1"/>
          </p:cNvSpPr>
          <p:nvPr>
            <p:ph type="title"/>
          </p:nvPr>
        </p:nvSpPr>
        <p:spPr/>
        <p:txBody>
          <a:bodyPr/>
          <a:lstStyle/>
          <a:p>
            <a:r>
              <a:rPr lang="en-ZA" dirty="0"/>
              <a:t>Questions to the panel</a:t>
            </a:r>
          </a:p>
        </p:txBody>
      </p:sp>
      <p:sp>
        <p:nvSpPr>
          <p:cNvPr id="3" name="Content Placeholder 2">
            <a:extLst>
              <a:ext uri="{FF2B5EF4-FFF2-40B4-BE49-F238E27FC236}">
                <a16:creationId xmlns:a16="http://schemas.microsoft.com/office/drawing/2014/main" id="{401919B6-F48C-4730-B6B2-0819FC61E75F}"/>
              </a:ext>
            </a:extLst>
          </p:cNvPr>
          <p:cNvSpPr>
            <a:spLocks noGrp="1"/>
          </p:cNvSpPr>
          <p:nvPr>
            <p:ph idx="1"/>
          </p:nvPr>
        </p:nvSpPr>
        <p:spPr/>
        <p:txBody>
          <a:bodyPr>
            <a:normAutofit/>
          </a:bodyPr>
          <a:lstStyle/>
          <a:p>
            <a:pPr marL="0" indent="0">
              <a:buNone/>
            </a:pPr>
            <a:endParaRPr lang="en-ZA" dirty="0"/>
          </a:p>
          <a:p>
            <a:pPr marL="514350" lvl="0" indent="-514350">
              <a:buFont typeface="+mj-lt"/>
              <a:buAutoNum type="arabicPeriod" startAt="6"/>
            </a:pPr>
            <a:r>
              <a:rPr lang="en-AU" dirty="0"/>
              <a:t>The assessments generally estimate fairly low values of </a:t>
            </a:r>
            <a:r>
              <a:rPr lang="en-AU" i="1" dirty="0"/>
              <a:t>B</a:t>
            </a:r>
            <a:r>
              <a:rPr lang="en-AU" baseline="-25000" dirty="0"/>
              <a:t>MSY</a:t>
            </a:r>
            <a:r>
              <a:rPr lang="en-AU" i="1" dirty="0"/>
              <a:t>/K</a:t>
            </a:r>
            <a:r>
              <a:rPr lang="en-AU" dirty="0"/>
              <a:t>. These might be argued as leading to acceptance of recovery targets that are too low. Do these “low” values constitute a concern, or a need for alternative higher “targets”?</a:t>
            </a:r>
            <a:endParaRPr lang="en-ZA" dirty="0"/>
          </a:p>
          <a:p>
            <a:pPr marL="0" indent="0">
              <a:buNone/>
            </a:pPr>
            <a:endParaRPr lang="en-ZA" dirty="0"/>
          </a:p>
        </p:txBody>
      </p:sp>
    </p:spTree>
    <p:extLst>
      <p:ext uri="{BB962C8B-B14F-4D97-AF65-F5344CB8AC3E}">
        <p14:creationId xmlns:p14="http://schemas.microsoft.com/office/powerpoint/2010/main" val="87048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9E272-9188-4650-961A-401807D3C670}"/>
              </a:ext>
            </a:extLst>
          </p:cNvPr>
          <p:cNvPicPr>
            <a:picLocks noChangeAspect="1"/>
          </p:cNvPicPr>
          <p:nvPr/>
        </p:nvPicPr>
        <p:blipFill>
          <a:blip r:embed="rId2"/>
          <a:stretch>
            <a:fillRect/>
          </a:stretch>
        </p:blipFill>
        <p:spPr>
          <a:xfrm>
            <a:off x="114513" y="1340768"/>
            <a:ext cx="8914974" cy="3865785"/>
          </a:xfrm>
          <a:prstGeom prst="rect">
            <a:avLst/>
          </a:prstGeom>
        </p:spPr>
      </p:pic>
      <p:sp>
        <p:nvSpPr>
          <p:cNvPr id="5" name="TextBox 4">
            <a:extLst>
              <a:ext uri="{FF2B5EF4-FFF2-40B4-BE49-F238E27FC236}">
                <a16:creationId xmlns:a16="http://schemas.microsoft.com/office/drawing/2014/main" id="{6E1C9FB7-51E4-49C6-9EDA-51AF124C4FCD}"/>
              </a:ext>
            </a:extLst>
          </p:cNvPr>
          <p:cNvSpPr txBox="1"/>
          <p:nvPr/>
        </p:nvSpPr>
        <p:spPr>
          <a:xfrm>
            <a:off x="7915353" y="6300028"/>
            <a:ext cx="977127" cy="369332"/>
          </a:xfrm>
          <a:prstGeom prst="rect">
            <a:avLst/>
          </a:prstGeom>
          <a:noFill/>
          <a:ln>
            <a:solidFill>
              <a:schemeClr val="tx1"/>
            </a:solidFill>
          </a:ln>
        </p:spPr>
        <p:txBody>
          <a:bodyPr wrap="none" rtlCol="0">
            <a:spAutoFit/>
          </a:bodyPr>
          <a:lstStyle/>
          <a:p>
            <a:r>
              <a:rPr lang="en-ZA" dirty="0"/>
              <a:t>Hake/P3</a:t>
            </a:r>
          </a:p>
        </p:txBody>
      </p:sp>
    </p:spTree>
    <p:extLst>
      <p:ext uri="{BB962C8B-B14F-4D97-AF65-F5344CB8AC3E}">
        <p14:creationId xmlns:p14="http://schemas.microsoft.com/office/powerpoint/2010/main" val="1370074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8670-C374-4492-8BE0-C469455BD12C}"/>
              </a:ext>
            </a:extLst>
          </p:cNvPr>
          <p:cNvSpPr>
            <a:spLocks noGrp="1"/>
          </p:cNvSpPr>
          <p:nvPr>
            <p:ph type="title"/>
          </p:nvPr>
        </p:nvSpPr>
        <p:spPr/>
        <p:txBody>
          <a:bodyPr/>
          <a:lstStyle/>
          <a:p>
            <a:r>
              <a:rPr lang="en-ZA" dirty="0"/>
              <a:t>Questions to the panel</a:t>
            </a:r>
          </a:p>
        </p:txBody>
      </p:sp>
      <p:sp>
        <p:nvSpPr>
          <p:cNvPr id="3" name="Content Placeholder 2">
            <a:extLst>
              <a:ext uri="{FF2B5EF4-FFF2-40B4-BE49-F238E27FC236}">
                <a16:creationId xmlns:a16="http://schemas.microsoft.com/office/drawing/2014/main" id="{401919B6-F48C-4730-B6B2-0819FC61E75F}"/>
              </a:ext>
            </a:extLst>
          </p:cNvPr>
          <p:cNvSpPr>
            <a:spLocks noGrp="1"/>
          </p:cNvSpPr>
          <p:nvPr>
            <p:ph idx="1"/>
          </p:nvPr>
        </p:nvSpPr>
        <p:spPr/>
        <p:txBody>
          <a:bodyPr>
            <a:normAutofit/>
          </a:bodyPr>
          <a:lstStyle/>
          <a:p>
            <a:pPr marL="0" indent="0">
              <a:buNone/>
            </a:pPr>
            <a:endParaRPr lang="en-ZA" dirty="0"/>
          </a:p>
          <a:p>
            <a:pPr marL="514350" lvl="0" indent="-514350">
              <a:buFont typeface="+mj-lt"/>
              <a:buAutoNum type="arabicPeriod" startAt="7"/>
            </a:pPr>
            <a:r>
              <a:rPr lang="en-AU" dirty="0"/>
              <a:t>Is there a need for a trawl-ID covariate in the GLMM analysis underlying the hake catch species-splitting model used? (MARAM/IWS/2018/Hake/P8)</a:t>
            </a:r>
            <a:endParaRPr lang="en-ZA" dirty="0"/>
          </a:p>
          <a:p>
            <a:pPr marL="0" indent="0">
              <a:buNone/>
            </a:pPr>
            <a:endParaRPr lang="en-ZA" dirty="0"/>
          </a:p>
        </p:txBody>
      </p:sp>
    </p:spTree>
    <p:extLst>
      <p:ext uri="{BB962C8B-B14F-4D97-AF65-F5344CB8AC3E}">
        <p14:creationId xmlns:p14="http://schemas.microsoft.com/office/powerpoint/2010/main" val="416954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C0B9E-56EA-4A1B-8793-963B8F8C7E51}"/>
              </a:ext>
            </a:extLst>
          </p:cNvPr>
          <p:cNvSpPr>
            <a:spLocks noGrp="1"/>
          </p:cNvSpPr>
          <p:nvPr>
            <p:ph idx="1"/>
          </p:nvPr>
        </p:nvSpPr>
        <p:spPr>
          <a:xfrm>
            <a:off x="1979712" y="2982653"/>
            <a:ext cx="5338936" cy="892694"/>
          </a:xfrm>
        </p:spPr>
        <p:txBody>
          <a:bodyPr/>
          <a:lstStyle/>
          <a:p>
            <a:pPr marL="0" indent="0">
              <a:buNone/>
            </a:pPr>
            <a:r>
              <a:rPr lang="en-ZA" dirty="0"/>
              <a:t>Thank you for your attention</a:t>
            </a:r>
          </a:p>
        </p:txBody>
      </p:sp>
    </p:spTree>
    <p:extLst>
      <p:ext uri="{BB962C8B-B14F-4D97-AF65-F5344CB8AC3E}">
        <p14:creationId xmlns:p14="http://schemas.microsoft.com/office/powerpoint/2010/main" val="93626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52934"/>
          </a:xfrm>
        </p:spPr>
        <p:txBody>
          <a:bodyPr>
            <a:normAutofit/>
          </a:bodyPr>
          <a:lstStyle/>
          <a:p>
            <a:r>
              <a:rPr lang="en-ZA" sz="2800" b="1" dirty="0"/>
              <a:t>Fishery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13" y="764704"/>
            <a:ext cx="846977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06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1660" y="692696"/>
            <a:ext cx="6120680" cy="587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116632"/>
            <a:ext cx="8229600" cy="652934"/>
          </a:xfrm>
        </p:spPr>
        <p:txBody>
          <a:bodyPr>
            <a:normAutofit/>
          </a:bodyPr>
          <a:lstStyle/>
          <a:p>
            <a:r>
              <a:rPr lang="en-ZA" sz="2800" b="1" dirty="0"/>
              <a:t>Catches</a:t>
            </a:r>
          </a:p>
        </p:txBody>
      </p:sp>
    </p:spTree>
    <p:extLst>
      <p:ext uri="{BB962C8B-B14F-4D97-AF65-F5344CB8AC3E}">
        <p14:creationId xmlns:p14="http://schemas.microsoft.com/office/powerpoint/2010/main" val="86329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6632"/>
            <a:ext cx="8229600" cy="652934"/>
          </a:xfrm>
        </p:spPr>
        <p:txBody>
          <a:bodyPr>
            <a:normAutofit/>
          </a:bodyPr>
          <a:lstStyle/>
          <a:p>
            <a:r>
              <a:rPr lang="en-ZA" sz="2800" b="1" dirty="0"/>
              <a:t>Abundance indices – deepsea trawl CPUE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88842"/>
            <a:ext cx="8703444" cy="260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55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6632"/>
            <a:ext cx="8229600" cy="652934"/>
          </a:xfrm>
        </p:spPr>
        <p:txBody>
          <a:bodyPr>
            <a:normAutofit fontScale="90000"/>
          </a:bodyPr>
          <a:lstStyle/>
          <a:p>
            <a:r>
              <a:rPr lang="en-ZA" sz="2800" b="1" dirty="0"/>
              <a:t>Abundance indices – fishery-independent demersal surveys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80113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65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6632"/>
            <a:ext cx="8229600" cy="652934"/>
          </a:xfrm>
        </p:spPr>
        <p:txBody>
          <a:bodyPr>
            <a:normAutofit/>
          </a:bodyPr>
          <a:lstStyle/>
          <a:p>
            <a:r>
              <a:rPr lang="en-ZA" sz="2800" b="1" dirty="0"/>
              <a:t>Other data</a:t>
            </a:r>
          </a:p>
        </p:txBody>
      </p:sp>
      <p:sp>
        <p:nvSpPr>
          <p:cNvPr id="2" name="Content Placeholder 1"/>
          <p:cNvSpPr>
            <a:spLocks noGrp="1"/>
          </p:cNvSpPr>
          <p:nvPr>
            <p:ph idx="1"/>
          </p:nvPr>
        </p:nvSpPr>
        <p:spPr>
          <a:xfrm>
            <a:off x="457200" y="1268760"/>
            <a:ext cx="8229600" cy="4349080"/>
          </a:xfrm>
        </p:spPr>
        <p:txBody>
          <a:bodyPr>
            <a:normAutofit/>
          </a:bodyPr>
          <a:lstStyle/>
          <a:p>
            <a:pPr marL="0" indent="0">
              <a:buNone/>
            </a:pPr>
            <a:r>
              <a:rPr lang="en-ZA" sz="2000" dirty="0"/>
              <a:t>In principle by:</a:t>
            </a:r>
          </a:p>
          <a:p>
            <a:pPr marL="542925" indent="-357188"/>
            <a:r>
              <a:rPr lang="en-ZA" sz="2000" dirty="0"/>
              <a:t>Coast - always</a:t>
            </a:r>
          </a:p>
          <a:p>
            <a:pPr marL="542925" indent="-357188"/>
            <a:r>
              <a:rPr lang="en-ZA" sz="2000" dirty="0"/>
              <a:t>Species – survey only</a:t>
            </a:r>
          </a:p>
          <a:p>
            <a:pPr marL="542925" indent="-357188"/>
            <a:r>
              <a:rPr lang="en-ZA" sz="2000" dirty="0"/>
              <a:t>Gender – partial, and only recently</a:t>
            </a:r>
          </a:p>
          <a:p>
            <a:pPr marL="185737" indent="0">
              <a:buNone/>
            </a:pPr>
            <a:endParaRPr lang="en-ZA" sz="2000" dirty="0"/>
          </a:p>
          <a:p>
            <a:pPr marL="528637">
              <a:buFont typeface="+mj-lt"/>
              <a:buAutoNum type="arabicPeriod"/>
            </a:pPr>
            <a:r>
              <a:rPr lang="en-ZA" sz="2000" dirty="0"/>
              <a:t>Commercial proportions at length (NB: </a:t>
            </a:r>
            <a:r>
              <a:rPr lang="en-ZA" sz="2000" b="1" dirty="0"/>
              <a:t>NOT</a:t>
            </a:r>
            <a:r>
              <a:rPr lang="en-ZA" sz="2000" dirty="0"/>
              <a:t> species disaggregated)</a:t>
            </a:r>
          </a:p>
          <a:p>
            <a:pPr marL="528637">
              <a:buFont typeface="+mj-lt"/>
              <a:buAutoNum type="arabicPeriod"/>
            </a:pPr>
            <a:r>
              <a:rPr lang="en-ZA" sz="2000" dirty="0"/>
              <a:t>Survey proportions at length</a:t>
            </a:r>
          </a:p>
          <a:p>
            <a:pPr marL="528637">
              <a:buFont typeface="+mj-lt"/>
              <a:buAutoNum type="arabicPeriod"/>
            </a:pPr>
            <a:r>
              <a:rPr lang="en-ZA" sz="2000" dirty="0"/>
              <a:t>Age at length</a:t>
            </a:r>
          </a:p>
          <a:p>
            <a:pPr marL="528637">
              <a:buFont typeface="+mj-lt"/>
              <a:buAutoNum type="arabicPeriod"/>
            </a:pPr>
            <a:r>
              <a:rPr lang="en-ZA" sz="2000" dirty="0"/>
              <a:t>Female maturity at length ogive</a:t>
            </a:r>
          </a:p>
          <a:p>
            <a:pPr marL="528637">
              <a:buFont typeface="+mj-lt"/>
              <a:buAutoNum type="arabicPeriod"/>
            </a:pPr>
            <a:r>
              <a:rPr lang="en-ZA" sz="2000" dirty="0"/>
              <a:t>Weight at length</a:t>
            </a:r>
          </a:p>
          <a:p>
            <a:pPr marL="528637">
              <a:buFont typeface="+mj-lt"/>
              <a:buAutoNum type="arabicPeriod"/>
            </a:pPr>
            <a:endParaRPr lang="en-ZA" sz="2000" dirty="0"/>
          </a:p>
        </p:txBody>
      </p:sp>
    </p:spTree>
    <p:extLst>
      <p:ext uri="{BB962C8B-B14F-4D97-AF65-F5344CB8AC3E}">
        <p14:creationId xmlns:p14="http://schemas.microsoft.com/office/powerpoint/2010/main" val="4187349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1472</Words>
  <Application>Microsoft Office PowerPoint</Application>
  <PresentationFormat>On-screen Show (4:3)</PresentationFormat>
  <Paragraphs>161</Paragraphs>
  <Slides>45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Office Theme</vt:lpstr>
      <vt:lpstr>An overview of the SA hake fishery</vt:lpstr>
      <vt:lpstr>Species</vt:lpstr>
      <vt:lpstr>Distribution</vt:lpstr>
      <vt:lpstr>Fishery</vt:lpstr>
      <vt:lpstr>Fishery</vt:lpstr>
      <vt:lpstr>Catches</vt:lpstr>
      <vt:lpstr>Abundance indices – deepsea trawl CPUE</vt:lpstr>
      <vt:lpstr>Abundance indices – fishery-independent demersal surveys</vt:lpstr>
      <vt:lpstr>Other data</vt:lpstr>
      <vt:lpstr>Hake 2018 Reference Case</vt:lpstr>
      <vt:lpstr>PowerPoint Presentation</vt:lpstr>
      <vt:lpstr>PowerPoint Presentation</vt:lpstr>
      <vt:lpstr>Reference Case assessment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Set for OMP2018</vt:lpstr>
      <vt:lpstr>PowerPoint Presentation</vt:lpstr>
      <vt:lpstr>PowerPoint Presentation</vt:lpstr>
      <vt:lpstr>Candidates for OMP2018</vt:lpstr>
      <vt:lpstr>OMP2018</vt:lpstr>
      <vt:lpstr>Performance statistics</vt:lpstr>
      <vt:lpstr>PowerPoint Presentation</vt:lpstr>
      <vt:lpstr>PowerPoint Presentation</vt:lpstr>
      <vt:lpstr>PowerPoint Presentation</vt:lpstr>
      <vt:lpstr>Robustness tests</vt:lpstr>
      <vt:lpstr>PowerPoint Presentation</vt:lpstr>
      <vt:lpstr>Questions to the panel</vt:lpstr>
      <vt:lpstr>PowerPoint Presentation</vt:lpstr>
      <vt:lpstr>Questions to the panel</vt:lpstr>
      <vt:lpstr>PowerPoint Presentation</vt:lpstr>
      <vt:lpstr>Questions to the panel</vt:lpstr>
      <vt:lpstr>RT1 – RT5</vt:lpstr>
      <vt:lpstr>PowerPoint Presentation</vt:lpstr>
      <vt:lpstr>Questions to the panel</vt:lpstr>
      <vt:lpstr>PowerPoint Presentation</vt:lpstr>
      <vt:lpstr>Questions to the panel</vt:lpstr>
      <vt:lpstr>Questions to the panel</vt:lpstr>
      <vt:lpstr>PowerPoint Presentation</vt:lpstr>
      <vt:lpstr>Questions to the panel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SA hake fishery</dc:title>
  <dc:creator>DeonD</dc:creator>
  <cp:lastModifiedBy>Melissa Jacobs</cp:lastModifiedBy>
  <cp:revision>79</cp:revision>
  <dcterms:created xsi:type="dcterms:W3CDTF">2018-11-20T07:30:09Z</dcterms:created>
  <dcterms:modified xsi:type="dcterms:W3CDTF">2018-11-25T20:51:27Z</dcterms:modified>
</cp:coreProperties>
</file>