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1A38F-F850-4081-8684-676491A4A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85325A-A71C-4C8D-A0E5-8EA8EC922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F9C80-0CF5-4FD5-B42D-A18C870AF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05A7D-2581-4CC3-8B25-6CD676BF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90175-E110-4C11-9E7C-00C157A95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827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AA0D-4519-425F-9DDD-9F8B3DD8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C72F9-D3A4-44C0-BAF7-6620B10F4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D93A4-6F84-4450-A7EC-6A561B6CB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4A4B3-50EF-4690-840B-7CD6A370C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81107-0C79-4F20-80E1-19280042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600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5C744-B614-49EB-B4C8-8F366F2D8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59D29-0B58-4D2E-9991-7F076E532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ECD57-0026-42B1-81B2-E50ABDCE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F24EF-3D73-4724-99BF-97B03F528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BF1BD-DCA9-4119-BB8B-F0334D94F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917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46547-0D91-43FE-8B1E-B72C37EE8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37F2A-AB15-4DAA-82B4-B7C458267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9E166-5D2A-4760-81FA-1A58ACC3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552A2-2250-4E98-8CB6-9860E2202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D12B5-C777-4060-9509-0B8B53F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61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9F77A-002B-404E-A625-983AB0F4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5E128-4D54-46DE-89DC-21AF2C003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BF60B-1250-49F7-882E-A5ECA7064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9B659-DCBB-4641-8B3E-C8BC4EE42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3479E-C625-44F7-99C2-3D8301EB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9602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AA42-DA0E-457B-82EB-E0EB5B70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BE68B-C98F-4E32-B984-DDC1A53D4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5CA2E-900F-4E9B-813D-D849633E0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B71CE-A320-476C-8516-B01D42FE0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D2A5C-3C67-4833-A11F-26C26DF21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73908-4A2A-4D70-9FEB-6155894E5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82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5544D-7E20-4904-BA43-57289C1F2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16211-6F16-4A32-8AFA-904D0C484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C54F7-B67C-494D-9A0A-57438CF07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0BEBC8-E808-4614-AC3D-1E261390D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7B30E6-FDEA-4B84-82DF-31491CCD7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446DDF-705C-44E6-8A4C-5F3CD1AC3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F14836-6A3A-4506-B281-B08F3F55C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94F2D-E539-457D-9811-1D4136F4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850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BEA9-3F3B-428F-A994-6A2D7E0BC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65CA8-07CD-40C7-A655-5A3F8076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8B75A-CB73-4EEF-9F7A-547B8BC6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05EFE1-926F-4545-95A3-9914F217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6400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49DCFF-B7CD-46BC-8CCD-BF7E350F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9F63A-BF85-4AB2-AD34-84C7423E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E7333-1836-4E57-94D6-23941BBFD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81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66A2-24B2-4286-9F97-8EB1F7466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3A891-0FB7-4C2A-818D-DE822F7E2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A4A46-6BFC-419A-B9A5-830B0047D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57D25-1FDE-4745-B337-D1248124F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3E404-270B-4B22-BA4A-9CF2C3F0A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CA6B6-CDD9-46AC-9A74-860671B3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758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B0F08-C3DF-4947-9308-090D8D370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738928-9D86-43DC-8A61-CA55A8B08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AC7D7E-B856-496D-BD1E-F43171A0B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E92E8-9935-405B-8839-88EE0FB85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62993-1159-4867-BDF7-36FACF55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C763D-27F9-4825-A063-3AF9C970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962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E6D4AE-FB27-46F4-925E-E24BEC74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6684D-6C19-4C9C-B026-F05EFBDAF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EAB57-E44C-42B1-9BF2-CA2A84B3F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D6303-FCC7-415B-A305-BACDF65BE3B7}" type="datetimeFigureOut">
              <a:rPr lang="en-ZA" smtClean="0"/>
              <a:t>2019/12/02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DA103-5FF3-4EEC-9408-FF34D6B97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B2F24-E79E-4C42-A9C8-4CCEDA898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B5DE7-58CA-483B-B1D6-4A581B59F5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333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A1057E-C239-44FF-9718-A9FA7FB0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62058"/>
          </a:xfrm>
        </p:spPr>
        <p:txBody>
          <a:bodyPr>
            <a:normAutofit fontScale="90000"/>
          </a:bodyPr>
          <a:lstStyle/>
          <a:p>
            <a:pPr algn="ctr"/>
            <a:r>
              <a:rPr lang="en-ZA" sz="4000" b="1" dirty="0">
                <a:latin typeface="+mn-lt"/>
              </a:rPr>
              <a:t>USE OF INDIVIDUAL vs ANNUAL AGGREGATE DATA IN MODELLING MARINE RESOURCE DYNAMICS</a:t>
            </a:r>
            <a:br>
              <a:rPr lang="en-ZA" b="1" dirty="0"/>
            </a:br>
            <a:r>
              <a:rPr lang="en-ZA" sz="1100" b="1" dirty="0"/>
              <a:t>.</a:t>
            </a:r>
            <a:br>
              <a:rPr lang="en-ZA" sz="3100" b="1" dirty="0"/>
            </a:br>
            <a:r>
              <a:rPr lang="en-ZA" sz="3100" b="1" dirty="0"/>
              <a:t>Doug Butterworth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500041F-BDA5-4471-B516-E9B949749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8875"/>
            <a:ext cx="10515600" cy="3748088"/>
          </a:xfrm>
        </p:spPr>
        <p:txBody>
          <a:bodyPr/>
          <a:lstStyle/>
          <a:p>
            <a:pPr marL="0" indent="0" algn="ctr">
              <a:buNone/>
            </a:pPr>
            <a:r>
              <a:rPr lang="en-ZA" sz="3200" b="1" dirty="0"/>
              <a:t>ANALOGY – STANDARD FISHERIES ASSESSMENT</a:t>
            </a:r>
          </a:p>
          <a:p>
            <a:pPr marL="0" indent="0" algn="just">
              <a:spcBef>
                <a:spcPts val="1800"/>
              </a:spcBef>
              <a:spcAft>
                <a:spcPts val="1200"/>
              </a:spcAft>
              <a:buNone/>
            </a:pPr>
            <a:r>
              <a:rPr lang="en-ZA" b="1" dirty="0"/>
              <a:t>TWO-STAGE PROCESS</a:t>
            </a:r>
          </a:p>
          <a:p>
            <a:pPr marL="514350" indent="-514350" algn="just">
              <a:spcAft>
                <a:spcPts val="600"/>
              </a:spcAft>
              <a:buAutoNum type="arabicParenR"/>
            </a:pPr>
            <a:r>
              <a:rPr lang="en-ZA" b="1" dirty="0"/>
              <a:t>Analyse individual data to provide aggregate annual index</a:t>
            </a:r>
          </a:p>
          <a:p>
            <a:pPr marL="514350" indent="-514350" algn="just">
              <a:buAutoNum type="arabicParenR"/>
            </a:pPr>
            <a:r>
              <a:rPr lang="en-ZA" b="1" dirty="0"/>
              <a:t>Fit a population model to that annual index series</a:t>
            </a:r>
          </a:p>
          <a:p>
            <a:pPr marL="514350" indent="-514350" algn="just">
              <a:buAutoNum type="arabicParenR"/>
            </a:pPr>
            <a:endParaRPr lang="en-ZA" b="1" dirty="0"/>
          </a:p>
          <a:p>
            <a:pPr marL="0" indent="0" algn="ctr">
              <a:buNone/>
            </a:pPr>
            <a:r>
              <a:rPr lang="en-ZA" sz="3200" b="1" dirty="0"/>
              <a:t>WHY TWO RATHER THAN ONE-STAGE?</a:t>
            </a:r>
          </a:p>
        </p:txBody>
      </p:sp>
    </p:spTree>
    <p:extLst>
      <p:ext uri="{BB962C8B-B14F-4D97-AF65-F5344CB8AC3E}">
        <p14:creationId xmlns:p14="http://schemas.microsoft.com/office/powerpoint/2010/main" val="340399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9BC4-25CE-4D53-BF9D-F4349457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>
                <a:latin typeface="+mn-lt"/>
              </a:rPr>
              <a:t>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E00F8-EC31-4D64-8FF7-5D18152D7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1542"/>
            <a:ext cx="10515600" cy="4991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/>
              <a:t>THERE ARE THREE VESSELS FISHING EACH YEAR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ZA" sz="2400" dirty="0"/>
              <a:t>EACH PROVIDE CATCH AND EFFORT DATA</a:t>
            </a:r>
          </a:p>
          <a:p>
            <a:pPr marL="1028700" lvl="1" indent="-571500">
              <a:spcAft>
                <a:spcPts val="600"/>
              </a:spcAft>
              <a:buAutoNum type="romanUcParenR"/>
            </a:pPr>
            <a:r>
              <a:rPr lang="en-ZA" sz="2000" dirty="0"/>
              <a:t>THREE SEPARATE CPUE (RELATIVE ABUNDANCE) SERIES</a:t>
            </a:r>
          </a:p>
          <a:p>
            <a:pPr marL="1028700" lvl="1" indent="-571500">
              <a:buAutoNum type="romanUcParenR"/>
            </a:pPr>
            <a:r>
              <a:rPr lang="en-ZA" sz="2000" dirty="0"/>
              <a:t>COMBINE DATA ACROSS VESSELS TO GET ONE COMPOSITE SERIES</a:t>
            </a: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ZA" sz="2400" dirty="0"/>
              <a:t>USE EITHER APPROACH TO INPUT SERIES TO POPULATION MODEL</a:t>
            </a:r>
          </a:p>
          <a:p>
            <a:pPr marL="0" indent="0" algn="ctr">
              <a:buNone/>
            </a:pPr>
            <a:r>
              <a:rPr lang="en-ZA" b="1" dirty="0"/>
              <a:t>NO DIFFERENCE IN RESULTS</a:t>
            </a:r>
          </a:p>
          <a:p>
            <a:pPr marL="0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en-ZA" b="1" dirty="0"/>
              <a:t>PROVIDED </a:t>
            </a:r>
          </a:p>
          <a:p>
            <a:pPr marL="514350" indent="-514350">
              <a:buAutoNum type="alphaLcParenR"/>
            </a:pPr>
            <a:r>
              <a:rPr lang="en-ZA" sz="2400" dirty="0"/>
              <a:t>Data are comparable/representative</a:t>
            </a:r>
          </a:p>
          <a:p>
            <a:pPr marL="514350" indent="-514350">
              <a:buAutoNum type="alphaLcParenR"/>
            </a:pPr>
            <a:r>
              <a:rPr lang="en-ZA" sz="2400" dirty="0"/>
              <a:t>Data are independent</a:t>
            </a:r>
          </a:p>
          <a:p>
            <a:pPr marL="514350" indent="-514350">
              <a:buAutoNum type="alphaLcParenR"/>
            </a:pPr>
            <a:r>
              <a:rPr lang="en-ZA" sz="2400" dirty="0"/>
              <a:t>There are only “observation errors”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5242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8CA13-191D-4C52-AAA3-C5049D4B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4518"/>
            <a:ext cx="10515600" cy="702644"/>
          </a:xfrm>
        </p:spPr>
        <p:txBody>
          <a:bodyPr>
            <a:normAutofit fontScale="90000"/>
          </a:bodyPr>
          <a:lstStyle/>
          <a:p>
            <a:pPr algn="ctr">
              <a:spcBef>
                <a:spcPts val="1200"/>
              </a:spcBef>
            </a:pPr>
            <a:r>
              <a:rPr lang="en-ZA" sz="5300" b="1" dirty="0">
                <a:latin typeface="+mn-lt"/>
              </a:rPr>
              <a:t>IN PRACTICE</a:t>
            </a:r>
            <a:br>
              <a:rPr lang="en-ZA" b="1" dirty="0"/>
            </a:br>
            <a:br>
              <a:rPr lang="en-ZA" dirty="0"/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15C96-599E-47F5-8E73-0F3598DCE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7023"/>
            <a:ext cx="10515600" cy="601097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ZA" sz="3200" b="1" dirty="0"/>
              <a:t>NONE OF THESE CONDITIONS ARE MET</a:t>
            </a:r>
          </a:p>
          <a:p>
            <a:pPr marL="514350" indent="-514350">
              <a:buAutoNum type="alphaLcParenR"/>
            </a:pPr>
            <a:r>
              <a:rPr lang="en-ZA" sz="3000" b="1" dirty="0"/>
              <a:t>Data are comparable/representative</a:t>
            </a:r>
          </a:p>
          <a:p>
            <a:pPr marL="0" indent="0">
              <a:buNone/>
            </a:pPr>
            <a:r>
              <a:rPr lang="en-ZA" sz="2600" b="1" dirty="0"/>
              <a:t>IMBALANCE</a:t>
            </a:r>
          </a:p>
          <a:p>
            <a:pPr marL="0" indent="0">
              <a:buNone/>
            </a:pPr>
            <a:r>
              <a:rPr lang="en-ZA" sz="2400" dirty="0"/>
              <a:t>e.g. Different </a:t>
            </a:r>
            <a:r>
              <a:rPr lang="en-ZA" sz="2400" dirty="0" err="1"/>
              <a:t>spatio</a:t>
            </a:r>
            <a:r>
              <a:rPr lang="en-ZA" sz="2400" dirty="0"/>
              <a:t>-temporal fishing patterns</a:t>
            </a:r>
          </a:p>
          <a:p>
            <a:pPr marL="0" indent="0">
              <a:buNone/>
            </a:pPr>
            <a:r>
              <a:rPr lang="en-ZA" sz="2400" dirty="0"/>
              <a:t>        Vessels have different powers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ZA" sz="2600" b="1" dirty="0"/>
              <a:t>ADDRESS BY “STANDARDISATION”</a:t>
            </a:r>
            <a:r>
              <a:rPr lang="en-ZA" b="1" dirty="0"/>
              <a:t> </a:t>
            </a:r>
            <a:r>
              <a:rPr lang="en-ZA" sz="2400" dirty="0"/>
              <a:t>(e.g. GLM, GLMM)</a:t>
            </a:r>
          </a:p>
          <a:p>
            <a:pPr marL="0" indent="0">
              <a:buNone/>
            </a:pPr>
            <a:r>
              <a:rPr lang="en-ZA" dirty="0"/>
              <a:t>b) </a:t>
            </a:r>
            <a:r>
              <a:rPr lang="en-ZA" sz="3000" b="1" dirty="0"/>
              <a:t>Data are independent</a:t>
            </a:r>
          </a:p>
          <a:p>
            <a:pPr marL="0" indent="0">
              <a:buNone/>
            </a:pPr>
            <a:r>
              <a:rPr lang="en-ZA" sz="2400" dirty="0"/>
              <a:t>Strong within-year correlation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ZA" sz="2400" dirty="0"/>
              <a:t>Between years??</a:t>
            </a:r>
          </a:p>
          <a:p>
            <a:pPr marL="0" indent="0">
              <a:buNone/>
            </a:pPr>
            <a:r>
              <a:rPr lang="en-ZA" dirty="0"/>
              <a:t>c) </a:t>
            </a:r>
            <a:r>
              <a:rPr lang="en-ZA" sz="3000" b="1" dirty="0"/>
              <a:t>There are only “observation errors”</a:t>
            </a:r>
          </a:p>
          <a:p>
            <a:pPr marL="0" indent="0" algn="just">
              <a:buNone/>
            </a:pPr>
            <a:r>
              <a:rPr lang="en-ZA" sz="2600" b="1" dirty="0"/>
              <a:t>Process error</a:t>
            </a:r>
            <a:r>
              <a:rPr lang="en-ZA" sz="2600" dirty="0"/>
              <a:t>/Additional variance</a:t>
            </a:r>
          </a:p>
          <a:p>
            <a:pPr marL="0" indent="0" algn="just">
              <a:buNone/>
            </a:pPr>
            <a:r>
              <a:rPr lang="en-ZA" sz="2600" dirty="0"/>
              <a:t>Residual errors in model fit  &gt; Post-standardisation SEs</a:t>
            </a:r>
          </a:p>
          <a:p>
            <a:pPr marL="0" indent="0" algn="just">
              <a:buNone/>
            </a:pPr>
            <a:r>
              <a:rPr lang="en-ZA" sz="2600" dirty="0"/>
              <a:t>Typically</a:t>
            </a:r>
            <a:r>
              <a:rPr lang="en-ZA" sz="3200" dirty="0"/>
              <a:t>    </a:t>
            </a:r>
            <a:r>
              <a:rPr lang="en-ZA" sz="3200" b="1" dirty="0"/>
              <a:t>Process error &gt;&gt; Observation error</a:t>
            </a:r>
          </a:p>
        </p:txBody>
      </p:sp>
    </p:spTree>
    <p:extLst>
      <p:ext uri="{BB962C8B-B14F-4D97-AF65-F5344CB8AC3E}">
        <p14:creationId xmlns:p14="http://schemas.microsoft.com/office/powerpoint/2010/main" val="85457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7AE5B-2514-4D20-BA32-354FBAB2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>
                <a:latin typeface="+mn-lt"/>
              </a:rPr>
              <a:t>ONE-STAGE </a:t>
            </a:r>
            <a:r>
              <a:rPr lang="en-ZA" sz="3200" b="1" dirty="0">
                <a:latin typeface="+mn-lt"/>
              </a:rPr>
              <a:t>OR</a:t>
            </a:r>
            <a:r>
              <a:rPr lang="en-ZA" b="1" dirty="0">
                <a:latin typeface="+mn-lt"/>
              </a:rPr>
              <a:t> TWO-STAGE?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04F5B-5605-4770-9ADC-330AAD55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667"/>
            <a:ext cx="10515600" cy="4627296"/>
          </a:xfrm>
        </p:spPr>
        <p:txBody>
          <a:bodyPr/>
          <a:lstStyle/>
          <a:p>
            <a:pPr marL="0" indent="0">
              <a:buNone/>
            </a:pPr>
            <a:r>
              <a:rPr lang="en-ZA" b="1" dirty="0"/>
              <a:t>IN PRACTICE TWO-STAGE IS USUALLY FOLLOWED BECAUSE OF LESSER COMPLEXITY AND COMPUTATIONAL PRACTICALITY</a:t>
            </a:r>
          </a:p>
          <a:p>
            <a:pPr marL="0" indent="0">
              <a:buNone/>
            </a:pPr>
            <a:r>
              <a:rPr lang="en-ZA" b="1" dirty="0"/>
              <a:t>BUT THIS DOES NOT IN PRINCIPLE EXCLUDE ONE-STAGE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ZA" sz="3600" b="1" u="sng" dirty="0"/>
              <a:t>PENGUINS</a:t>
            </a:r>
          </a:p>
          <a:p>
            <a:pPr marL="0" indent="0">
              <a:buNone/>
            </a:pPr>
            <a:r>
              <a:rPr lang="en-ZA" dirty="0"/>
              <a:t>The issues are whether the “three conditions” have been addressed</a:t>
            </a:r>
          </a:p>
          <a:p>
            <a:pPr marL="0" indent="0">
              <a:buNone/>
            </a:pPr>
            <a:r>
              <a:rPr lang="en-ZA" dirty="0"/>
              <a:t>The simulations address the implications (for estimation of precision) of failing to adequately address:</a:t>
            </a:r>
          </a:p>
          <a:p>
            <a:pPr marL="0" indent="0">
              <a:buNone/>
            </a:pPr>
            <a:r>
              <a:rPr lang="en-ZA" sz="2400" dirty="0"/>
              <a:t>	b) Non-independence of data within-year </a:t>
            </a:r>
          </a:p>
          <a:p>
            <a:pPr marL="0" indent="0">
              <a:buNone/>
            </a:pPr>
            <a:r>
              <a:rPr lang="en-ZA" sz="2400" dirty="0"/>
              <a:t>	c) Due account made for process error (avoid </a:t>
            </a:r>
            <a:r>
              <a:rPr lang="en-ZA" sz="2400"/>
              <a:t>effective pseudo-replication</a:t>
            </a:r>
            <a:r>
              <a:rPr lang="en-ZA" sz="2400" dirty="0"/>
              <a:t>)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3389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238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USE OF INDIVIDUAL vs ANNUAL AGGREGATE DATA IN MODELLING MARINE RESOURCE DYNAMICS . Doug Butterworth</vt:lpstr>
      <vt:lpstr>AN EXAMPLE</vt:lpstr>
      <vt:lpstr>IN PRACTICE  </vt:lpstr>
      <vt:lpstr>ONE-STAGE OR TWO-STAGE?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INDIVIDUAL vs ANNUAL AGGREGATE DATA IN MODELLING MARINE RESOURCE DYNAMICS . Doug Butterworth</dc:title>
  <dc:creator>Doug Butterworth</dc:creator>
  <cp:lastModifiedBy>Doug Butterworth</cp:lastModifiedBy>
  <cp:revision>20</cp:revision>
  <dcterms:created xsi:type="dcterms:W3CDTF">2019-12-02T07:30:44Z</dcterms:created>
  <dcterms:modified xsi:type="dcterms:W3CDTF">2019-12-02T12:09:03Z</dcterms:modified>
</cp:coreProperties>
</file>