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03" r:id="rId2"/>
    <p:sldId id="302" r:id="rId3"/>
    <p:sldId id="297" r:id="rId4"/>
    <p:sldId id="304" r:id="rId5"/>
    <p:sldId id="305" r:id="rId6"/>
    <p:sldId id="30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2150" autoAdjust="0"/>
  </p:normalViewPr>
  <p:slideViewPr>
    <p:cSldViewPr snapToGrid="0">
      <p:cViewPr varScale="1">
        <p:scale>
          <a:sx n="73" d="100"/>
          <a:sy n="73" d="100"/>
        </p:scale>
        <p:origin x="9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4D1297-88DA-4542-B933-0A2E8C5C2C46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B7B5B8-D0CC-4384-A20D-1A3C73F7F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359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C7409F3-15F5-97AD-268F-BAC05573F4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50B159-9CB1-48F2-9360-E8197917F04E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3730" name="Rectangle 2">
            <a:extLst>
              <a:ext uri="{FF2B5EF4-FFF2-40B4-BE49-F238E27FC236}">
                <a16:creationId xmlns:a16="http://schemas.microsoft.com/office/drawing/2014/main" id="{32716C1A-BE35-F38C-564E-B200BDA06D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6E834132-5C3A-F76B-935B-9EDEFC9ADA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The Stock Assessment Review Committee concluded that the evidence was 60:40 in favor of (2) and the stock was reclassified as rebuilt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1D00B-F684-CC07-2C13-24E65307F4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7839B7-AE51-A8E6-BDB9-A9F828B9FD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87F3EF-047E-0DA1-3981-BB020A5D8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F86DB-3A6D-4A77-921A-8D9BCDE6B7B7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7C85B4-3913-72FC-19AC-D57BA4295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BB3C2F-2CAE-C675-8FA6-1092985DD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621C-CBD2-4CBD-95DD-63D59311B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705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BA882-7E64-B3DC-960C-9789AA990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7181B2-9157-88BF-0763-774B5C2B47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308ED5-A071-0CE5-00FC-57FAA6FE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F86DB-3A6D-4A77-921A-8D9BCDE6B7B7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F2E1B-2ED5-5DED-4BEA-DCDF0DB80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4448CB-01B2-FE44-C227-A7D8F4985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621C-CBD2-4CBD-95DD-63D59311B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089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15C397-F9AF-CE8C-6B42-9EA0D20F46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A4C88D-1103-D05D-410C-31D6E1C151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B55075-51AB-9222-2A29-2A26C7ED8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F86DB-3A6D-4A77-921A-8D9BCDE6B7B7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3DAAEC-41D4-9EA6-D972-D80DED079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8C4B6C-7CF9-8B5A-0001-F08E481AE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621C-CBD2-4CBD-95DD-63D59311B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072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74D99-2E8D-EF0C-81ED-FC3EFB55F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79AF0-518F-AB0E-2302-6B6455B47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4CA599-6382-7812-1310-B000B6447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F86DB-3A6D-4A77-921A-8D9BCDE6B7B7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8437D1-447D-E2C0-1F71-F3C56FC68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90A618-D7DE-A459-76D4-35F220984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621C-CBD2-4CBD-95DD-63D59311B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612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775BA-3E8A-DCD2-1606-EDD62027D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7A7938-5195-5B3C-4149-312D62DC5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E9BADE-5D4A-9762-2D60-3F80E3CDE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F86DB-3A6D-4A77-921A-8D9BCDE6B7B7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36C878-86BC-C0CD-BEA1-D174BBEF7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93DD5A-9962-CC7F-B31E-9CDE0813C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621C-CBD2-4CBD-95DD-63D59311B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494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86138-FD54-BA27-36EE-64FF81E00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643F6-CF2A-59FF-9BAA-FE633A969C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CEFEBB-3A80-4688-B12E-543AD04AC5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AB1C1C-008D-12A9-C8BA-4C74EF1CC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F86DB-3A6D-4A77-921A-8D9BCDE6B7B7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8295D1-303C-5BEF-4CAA-16321BDA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D69ADF-73E1-FB51-0E51-2518CF553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621C-CBD2-4CBD-95DD-63D59311B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990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43088-6E37-A881-CE0F-75A3078F2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4BFD35-E312-F05D-EC60-EFFB3E7CAC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4BCE81-B90B-D738-962E-51C2D77CE9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F10801-DE80-E9BD-2814-8BA560E099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621CF3-2AE1-8E9A-E45A-7AA26F5434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5C4806-0AB9-4770-4353-C7D235868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F86DB-3A6D-4A77-921A-8D9BCDE6B7B7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A104EF-9B28-006A-8277-630F9FD8D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D20E53-BD88-94E4-195C-65879E82A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621C-CBD2-4CBD-95DD-63D59311B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519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EDF4B-5104-AE77-5E97-5B186752E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33CB5E-82B8-6772-D494-10EF45509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F86DB-3A6D-4A77-921A-8D9BCDE6B7B7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88780F-3EF6-FF84-8AC7-A842A04F1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C93DD3-969E-C958-14D1-6904672CC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621C-CBD2-4CBD-95DD-63D59311B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493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687A41-27CD-2DAE-E2DF-153DC07A2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F86DB-3A6D-4A77-921A-8D9BCDE6B7B7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D16AEF-4873-3CDD-60F9-EC658B5C7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884C75-9A26-7EA2-6B29-20633B20C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621C-CBD2-4CBD-95DD-63D59311B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F84AE-1A03-2206-2E15-F667F056C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E4FFD-9B82-6AE3-C6CF-1536A9CCDE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BEC7C1-5668-9219-1CE9-5CC2875E7F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0415F1-74AE-FCAC-C3F8-09ABF2D51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F86DB-3A6D-4A77-921A-8D9BCDE6B7B7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3B8719-E3BC-8DBF-14F8-E30C79A9A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AFA7D9-829E-1F3F-4461-F9736917C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621C-CBD2-4CBD-95DD-63D59311B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57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3C32A-1EB2-E427-B7A3-D44EF38A5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89B764-9A5C-07AA-E751-42F54E1EFC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516BF8-FBBC-E918-6ECA-130F710810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739D99-29F7-B0BF-B2ED-0FC1AC838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F86DB-3A6D-4A77-921A-8D9BCDE6B7B7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30321A-261D-4D45-D755-05A616B6B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2EB760-A3F8-4810-A116-317C5372C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621C-CBD2-4CBD-95DD-63D59311B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160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4FC363-FDC5-779E-965F-6C78A581C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6E53B5-0501-8588-6728-BD068CBCFB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003C5C-E170-5CC9-3A2F-C02B583534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F86DB-3A6D-4A77-921A-8D9BCDE6B7B7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450407-832B-28C1-5446-A6F2F93A18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86395C-01B4-D144-2772-EA2E1C6EB7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3621C-CBD2-4CBD-95DD-63D59311B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483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9DFA72E7-0BFA-810F-EA2F-ED4AF8388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2319" y="2861099"/>
            <a:ext cx="8971722" cy="868363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br>
              <a:rPr lang="en-US" altLang="ja-JP" sz="2800" dirty="0">
                <a:latin typeface="+mn-lt"/>
                <a:ea typeface="MS PGothic" panose="020B0600070205080204" pitchFamily="34" charset="-128"/>
              </a:rPr>
            </a:br>
            <a:r>
              <a:rPr lang="en-US" altLang="ja-JP" sz="2800" dirty="0">
                <a:latin typeface="+mn-lt"/>
                <a:ea typeface="MS PGothic" panose="020B0600070205080204" pitchFamily="34" charset="-128"/>
              </a:rPr>
              <a:t> Non-stationarity issues in assessment and management</a:t>
            </a:r>
            <a:br>
              <a:rPr lang="en-US" altLang="ja-JP" sz="2800" dirty="0">
                <a:latin typeface="+mn-lt"/>
                <a:ea typeface="MS PGothic" panose="020B0600070205080204" pitchFamily="34" charset="-128"/>
              </a:rPr>
            </a:br>
            <a:r>
              <a:rPr lang="en-US" altLang="ja-JP" sz="2800" dirty="0">
                <a:latin typeface="+mn-lt"/>
                <a:ea typeface="MS PGothic" panose="020B0600070205080204" pitchFamily="34" charset="-128"/>
              </a:rPr>
              <a:t>Some dos and don’ts</a:t>
            </a:r>
            <a:br>
              <a:rPr lang="en-US" altLang="ja-JP" sz="2800" dirty="0">
                <a:latin typeface="+mn-lt"/>
                <a:ea typeface="MS PGothic" panose="020B0600070205080204" pitchFamily="34" charset="-128"/>
              </a:rPr>
            </a:br>
            <a:br>
              <a:rPr lang="en-US" altLang="ja-JP" sz="2800" dirty="0">
                <a:latin typeface="+mn-lt"/>
                <a:ea typeface="MS PGothic" panose="020B0600070205080204" pitchFamily="34" charset="-128"/>
              </a:rPr>
            </a:br>
            <a:r>
              <a:rPr lang="en-US" altLang="ja-JP" sz="2800" dirty="0">
                <a:latin typeface="+mn-lt"/>
                <a:ea typeface="MS PGothic" panose="020B0600070205080204" pitchFamily="34" charset="-128"/>
              </a:rPr>
              <a:t>Ana Parma</a:t>
            </a:r>
            <a:br>
              <a:rPr lang="en-US" altLang="ja-JP" sz="2800" dirty="0">
                <a:latin typeface="+mn-lt"/>
                <a:ea typeface="MS PGothic" panose="020B0600070205080204" pitchFamily="34" charset="-128"/>
              </a:rPr>
            </a:br>
            <a:r>
              <a:rPr lang="en-US" altLang="ja-JP" sz="2800" dirty="0">
                <a:latin typeface="+mn-lt"/>
                <a:ea typeface="MS PGothic" panose="020B0600070205080204" pitchFamily="34" charset="-128"/>
              </a:rPr>
              <a:t>CONICET, Argentina</a:t>
            </a:r>
            <a:br>
              <a:rPr lang="en-US" altLang="ja-JP" sz="2800" dirty="0">
                <a:latin typeface="+mn-lt"/>
                <a:ea typeface="MS PGothic" panose="020B0600070205080204" pitchFamily="34" charset="-128"/>
              </a:rPr>
            </a:br>
            <a:br>
              <a:rPr lang="en-US" altLang="ja-JP" sz="2800" dirty="0">
                <a:latin typeface="+mn-lt"/>
                <a:ea typeface="MS PGothic" panose="020B0600070205080204" pitchFamily="34" charset="-128"/>
              </a:rPr>
            </a:br>
            <a:br>
              <a:rPr lang="en-US" altLang="ja-JP" sz="2800" dirty="0">
                <a:latin typeface="+mn-lt"/>
                <a:ea typeface="MS PGothic" panose="020B0600070205080204" pitchFamily="34" charset="-128"/>
              </a:rPr>
            </a:br>
            <a:r>
              <a:rPr lang="en-US" altLang="ja-JP" sz="2800" dirty="0">
                <a:latin typeface="+mn-lt"/>
                <a:ea typeface="MS PGothic" panose="020B0600070205080204" pitchFamily="34" charset="-128"/>
              </a:rPr>
              <a:t>International Stock Assessment Review Workshop</a:t>
            </a:r>
            <a:br>
              <a:rPr lang="en-US" altLang="ja-JP" sz="2800" dirty="0">
                <a:latin typeface="+mn-lt"/>
                <a:ea typeface="MS PGothic" panose="020B0600070205080204" pitchFamily="34" charset="-128"/>
              </a:rPr>
            </a:br>
            <a:r>
              <a:rPr lang="en-US" altLang="ja-JP" sz="2800" dirty="0">
                <a:latin typeface="+mn-lt"/>
                <a:ea typeface="MS PGothic" panose="020B0600070205080204" pitchFamily="34" charset="-128"/>
              </a:rPr>
              <a:t>University of Cape Town, November 2022</a:t>
            </a:r>
            <a:endParaRPr lang="en-US" altLang="en-US" sz="2800" dirty="0">
              <a:latin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6FCE708-2A95-2DF6-5237-0C13E87EF631}"/>
              </a:ext>
            </a:extLst>
          </p:cNvPr>
          <p:cNvSpPr txBox="1"/>
          <p:nvPr/>
        </p:nvSpPr>
        <p:spPr>
          <a:xfrm>
            <a:off x="8386418" y="225376"/>
            <a:ext cx="3392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dirty="0"/>
              <a:t>MARAM/IWS/2022/</a:t>
            </a:r>
            <a:r>
              <a:rPr lang="en-ZA" dirty="0" err="1"/>
              <a:t>RefPnts</a:t>
            </a:r>
            <a:r>
              <a:rPr lang="en-ZA" dirty="0"/>
              <a:t>/Pres3</a:t>
            </a:r>
          </a:p>
        </p:txBody>
      </p:sp>
    </p:spTree>
    <p:extLst>
      <p:ext uri="{BB962C8B-B14F-4D97-AF65-F5344CB8AC3E}">
        <p14:creationId xmlns:p14="http://schemas.microsoft.com/office/powerpoint/2010/main" val="3465929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7F9B60F3-5469-E9E2-E76E-48DC2EE94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181" y="46073"/>
            <a:ext cx="10866783" cy="1143000"/>
          </a:xfrm>
        </p:spPr>
        <p:txBody>
          <a:bodyPr/>
          <a:lstStyle/>
          <a:p>
            <a:r>
              <a:rPr lang="es-AR" altLang="en-US" sz="2800" b="1" dirty="0"/>
              <a:t>A </a:t>
            </a:r>
            <a:r>
              <a:rPr lang="es-AR" altLang="en-US" sz="2800" b="1" dirty="0" err="1"/>
              <a:t>motivating</a:t>
            </a:r>
            <a:r>
              <a:rPr lang="es-AR" altLang="en-US" sz="2800" b="1" dirty="0"/>
              <a:t> </a:t>
            </a:r>
            <a:r>
              <a:rPr lang="es-AR" altLang="en-US" sz="2800" b="1" dirty="0" err="1"/>
              <a:t>example</a:t>
            </a:r>
            <a:r>
              <a:rPr lang="es-AR" altLang="en-US" sz="2800" b="1" dirty="0"/>
              <a:t>: </a:t>
            </a:r>
            <a:r>
              <a:rPr lang="es-AR" altLang="en-US" sz="2800" b="1" dirty="0" err="1"/>
              <a:t>Yellowtail</a:t>
            </a:r>
            <a:r>
              <a:rPr lang="es-AR" altLang="en-US" sz="2800" b="1" dirty="0"/>
              <a:t> </a:t>
            </a:r>
            <a:r>
              <a:rPr lang="es-AR" altLang="en-US" sz="2800" b="1" dirty="0" err="1"/>
              <a:t>flounder</a:t>
            </a:r>
            <a:r>
              <a:rPr lang="es-AR" altLang="en-US" sz="2800" b="1" dirty="0"/>
              <a:t>- </a:t>
            </a:r>
            <a:r>
              <a:rPr lang="es-AR" altLang="en-US" sz="2800" b="1" dirty="0" err="1"/>
              <a:t>Southern</a:t>
            </a:r>
            <a:r>
              <a:rPr lang="es-AR" altLang="en-US" sz="2800" b="1" dirty="0"/>
              <a:t> New </a:t>
            </a:r>
            <a:r>
              <a:rPr lang="es-AR" altLang="en-US" sz="2800" b="1" dirty="0" err="1"/>
              <a:t>England</a:t>
            </a:r>
            <a:endParaRPr lang="en-US" altLang="en-US" sz="2800" b="1" dirty="0"/>
          </a:p>
        </p:txBody>
      </p:sp>
      <p:pic>
        <p:nvPicPr>
          <p:cNvPr id="66572" name="Picture 12" descr="Yellowtail Flounder">
            <a:extLst>
              <a:ext uri="{FF2B5EF4-FFF2-40B4-BE49-F238E27FC236}">
                <a16:creationId xmlns:a16="http://schemas.microsoft.com/office/drawing/2014/main" id="{5E5A5669-EB85-DCCA-6705-47ACD854D8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7400" y="39067"/>
            <a:ext cx="2209800" cy="133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6573" name="Rectangle 13">
            <a:extLst>
              <a:ext uri="{FF2B5EF4-FFF2-40B4-BE49-F238E27FC236}">
                <a16:creationId xmlns:a16="http://schemas.microsoft.com/office/drawing/2014/main" id="{9EC6B9B5-0004-A58B-A48B-7CC42F3189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05600" y="4419600"/>
            <a:ext cx="3810000" cy="2362200"/>
          </a:xfrm>
        </p:spPr>
        <p:txBody>
          <a:bodyPr/>
          <a:lstStyle/>
          <a:p>
            <a:pPr>
              <a:lnSpc>
                <a:spcPct val="75000"/>
              </a:lnSpc>
              <a:spcBef>
                <a:spcPct val="35000"/>
              </a:spcBef>
              <a:buFont typeface="Arial" panose="020B0604020202020204" pitchFamily="34" charset="0"/>
              <a:buNone/>
            </a:pPr>
            <a:r>
              <a:rPr lang="en-US" altLang="en-US" sz="2000"/>
              <a:t>1- </a:t>
            </a:r>
            <a:r>
              <a:rPr lang="es-AR" altLang="en-US" sz="2000"/>
              <a:t>Low recruitments due to small spawning stock size</a:t>
            </a:r>
            <a:r>
              <a:rPr lang="en-US" altLang="en-US" sz="2000"/>
              <a:t> </a:t>
            </a:r>
          </a:p>
          <a:p>
            <a:pPr>
              <a:lnSpc>
                <a:spcPct val="75000"/>
              </a:lnSpc>
              <a:spcBef>
                <a:spcPct val="25000"/>
              </a:spcBef>
              <a:buFont typeface="Arial" panose="020B0604020202020204" pitchFamily="34" charset="0"/>
              <a:buNone/>
            </a:pPr>
            <a:r>
              <a:rPr lang="en-US" altLang="en-US" sz="2000" i="1"/>
              <a:t>		</a:t>
            </a:r>
            <a:r>
              <a:rPr lang="en-US" altLang="en-US" sz="2000" b="1" i="1">
                <a:solidFill>
                  <a:srgbClr val="008000"/>
                </a:solidFill>
              </a:rPr>
              <a:t>B</a:t>
            </a:r>
            <a:r>
              <a:rPr lang="en-US" altLang="en-US" sz="2000" b="1" baseline="-25000">
                <a:solidFill>
                  <a:srgbClr val="008000"/>
                </a:solidFill>
              </a:rPr>
              <a:t>MSY</a:t>
            </a:r>
            <a:r>
              <a:rPr lang="en-US" altLang="en-US" sz="2000" b="1">
                <a:solidFill>
                  <a:srgbClr val="008000"/>
                </a:solidFill>
              </a:rPr>
              <a:t> = 22,615 mt</a:t>
            </a:r>
          </a:p>
          <a:p>
            <a:pPr>
              <a:lnSpc>
                <a:spcPct val="75000"/>
              </a:lnSpc>
              <a:spcBef>
                <a:spcPct val="65000"/>
              </a:spcBef>
              <a:buFont typeface="Arial" panose="020B0604020202020204" pitchFamily="34" charset="0"/>
              <a:buNone/>
            </a:pPr>
            <a:r>
              <a:rPr lang="es-AR" altLang="en-US" sz="2000"/>
              <a:t>2-  </a:t>
            </a:r>
            <a:r>
              <a:rPr lang="en-US" altLang="en-US" sz="2000"/>
              <a:t>Productivity reduced after 1990</a:t>
            </a:r>
          </a:p>
          <a:p>
            <a:pPr>
              <a:lnSpc>
                <a:spcPct val="75000"/>
              </a:lnSpc>
              <a:spcBef>
                <a:spcPct val="65000"/>
              </a:spcBef>
              <a:buFont typeface="Arial" panose="020B0604020202020204" pitchFamily="34" charset="0"/>
              <a:buNone/>
            </a:pPr>
            <a:r>
              <a:rPr lang="en-US" altLang="en-US" sz="2000" i="1"/>
              <a:t>		</a:t>
            </a:r>
            <a:r>
              <a:rPr lang="en-US" altLang="en-US" sz="2000" b="1" i="1">
                <a:solidFill>
                  <a:srgbClr val="00CC00"/>
                </a:solidFill>
              </a:rPr>
              <a:t>B</a:t>
            </a:r>
            <a:r>
              <a:rPr lang="en-US" altLang="en-US" sz="2000" b="1" baseline="-25000">
                <a:solidFill>
                  <a:srgbClr val="00CC00"/>
                </a:solidFill>
              </a:rPr>
              <a:t>MSY</a:t>
            </a:r>
            <a:r>
              <a:rPr lang="en-US" altLang="en-US" sz="2000" b="1">
                <a:solidFill>
                  <a:srgbClr val="00CC00"/>
                </a:solidFill>
              </a:rPr>
              <a:t>= 2,995 mt</a:t>
            </a:r>
            <a:r>
              <a:rPr lang="en-US" altLang="en-US" sz="2400">
                <a:solidFill>
                  <a:srgbClr val="00CC00"/>
                </a:solidFill>
              </a:rPr>
              <a:t> </a:t>
            </a:r>
          </a:p>
        </p:txBody>
      </p:sp>
      <p:grpSp>
        <p:nvGrpSpPr>
          <p:cNvPr id="66601" name="Group 41">
            <a:extLst>
              <a:ext uri="{FF2B5EF4-FFF2-40B4-BE49-F238E27FC236}">
                <a16:creationId xmlns:a16="http://schemas.microsoft.com/office/drawing/2014/main" id="{B3846DC8-F572-3E8D-7440-5AB91E27049D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942975"/>
            <a:ext cx="4648200" cy="3009900"/>
            <a:chOff x="1344" y="594"/>
            <a:chExt cx="2928" cy="1896"/>
          </a:xfrm>
        </p:grpSpPr>
        <p:pic>
          <p:nvPicPr>
            <p:cNvPr id="66575" name="Picture 15">
              <a:extLst>
                <a:ext uri="{FF2B5EF4-FFF2-40B4-BE49-F238E27FC236}">
                  <a16:creationId xmlns:a16="http://schemas.microsoft.com/office/drawing/2014/main" id="{429C9496-2A75-435D-0B50-49B1805732C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012"/>
            <a:stretch>
              <a:fillRect/>
            </a:stretch>
          </p:blipFill>
          <p:spPr bwMode="auto">
            <a:xfrm>
              <a:off x="1536" y="672"/>
              <a:ext cx="2736" cy="18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bg1"/>
                  </a:solidFill>
                  <a:prstDash val="dash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6576" name="Text Box 16">
              <a:extLst>
                <a:ext uri="{FF2B5EF4-FFF2-40B4-BE49-F238E27FC236}">
                  <a16:creationId xmlns:a16="http://schemas.microsoft.com/office/drawing/2014/main" id="{22494BA3-1BDB-C443-462F-30455B7C8F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4" y="594"/>
              <a:ext cx="1632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AR" altLang="en-US" sz="1600"/>
                <a:t>Original plan </a:t>
              </a:r>
            </a:p>
            <a:p>
              <a:r>
                <a:rPr lang="es-AR" altLang="en-US" sz="1600"/>
                <a:t>rebuild by 2014</a:t>
              </a:r>
              <a:endParaRPr lang="en-US" altLang="en-US" sz="1600"/>
            </a:p>
          </p:txBody>
        </p:sp>
      </p:grpSp>
      <p:sp>
        <p:nvSpPr>
          <p:cNvPr id="66584" name="Line 24">
            <a:extLst>
              <a:ext uri="{FF2B5EF4-FFF2-40B4-BE49-F238E27FC236}">
                <a16:creationId xmlns:a16="http://schemas.microsoft.com/office/drawing/2014/main" id="{28B44930-3D31-CB92-A26A-588D8951E74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19325" y="6019800"/>
            <a:ext cx="4419600" cy="0"/>
          </a:xfrm>
          <a:prstGeom prst="line">
            <a:avLst/>
          </a:prstGeom>
          <a:noFill/>
          <a:ln w="28575">
            <a:solidFill>
              <a:srgbClr val="00FF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6" name="Rectangle 26">
            <a:extLst>
              <a:ext uri="{FF2B5EF4-FFF2-40B4-BE49-F238E27FC236}">
                <a16:creationId xmlns:a16="http://schemas.microsoft.com/office/drawing/2014/main" id="{A2F243ED-65FC-E2D3-0BCB-CA4050DA10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1714501"/>
            <a:ext cx="381000" cy="1781175"/>
          </a:xfrm>
          <a:prstGeom prst="rect">
            <a:avLst/>
          </a:prstGeom>
          <a:solidFill>
            <a:schemeClr val="bg1"/>
          </a:solidFill>
          <a:ln w="19050" algn="ctr">
            <a:solidFill>
              <a:schemeClr val="bg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6600" name="Group 40">
            <a:extLst>
              <a:ext uri="{FF2B5EF4-FFF2-40B4-BE49-F238E27FC236}">
                <a16:creationId xmlns:a16="http://schemas.microsoft.com/office/drawing/2014/main" id="{B8D05204-E86A-76AC-1DCC-C9445ADCE319}"/>
              </a:ext>
            </a:extLst>
          </p:cNvPr>
          <p:cNvGrpSpPr>
            <a:grpSpLocks/>
          </p:cNvGrpSpPr>
          <p:nvPr/>
        </p:nvGrpSpPr>
        <p:grpSpPr bwMode="auto">
          <a:xfrm>
            <a:off x="5741988" y="1509714"/>
            <a:ext cx="2563812" cy="1243013"/>
            <a:chOff x="2657" y="951"/>
            <a:chExt cx="1615" cy="783"/>
          </a:xfrm>
        </p:grpSpPr>
        <p:sp>
          <p:nvSpPr>
            <p:cNvPr id="66578" name="Line 18">
              <a:extLst>
                <a:ext uri="{FF2B5EF4-FFF2-40B4-BE49-F238E27FC236}">
                  <a16:creationId xmlns:a16="http://schemas.microsoft.com/office/drawing/2014/main" id="{1B150EA6-4669-762D-8208-CA240BF632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57" y="1067"/>
              <a:ext cx="897" cy="66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77" name="Text Box 17">
              <a:extLst>
                <a:ext uri="{FF2B5EF4-FFF2-40B4-BE49-F238E27FC236}">
                  <a16:creationId xmlns:a16="http://schemas.microsoft.com/office/drawing/2014/main" id="{F95E0433-4698-FA5D-3940-8A95C853A7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951"/>
              <a:ext cx="1392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bg1"/>
                  </a:solidFill>
                  <a:prstDash val="dash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AR" altLang="en-US" sz="1400" dirty="0"/>
                <a:t>try </a:t>
              </a:r>
              <a:r>
                <a:rPr lang="es-AR" altLang="en-US" sz="1400" dirty="0" err="1"/>
                <a:t>to</a:t>
              </a:r>
              <a:r>
                <a:rPr lang="es-AR" altLang="en-US" sz="1400" dirty="0"/>
                <a:t> </a:t>
              </a:r>
              <a:r>
                <a:rPr lang="es-AR" altLang="en-US" sz="1400" dirty="0" err="1"/>
                <a:t>meet</a:t>
              </a:r>
              <a:r>
                <a:rPr lang="es-AR" altLang="en-US" sz="1400" dirty="0"/>
                <a:t> </a:t>
              </a:r>
              <a:r>
                <a:rPr lang="es-AR" altLang="en-US" sz="1400" dirty="0" err="1"/>
                <a:t>rebuilding</a:t>
              </a:r>
              <a:r>
                <a:rPr lang="es-AR" altLang="en-US" sz="1400" dirty="0"/>
                <a:t> target</a:t>
              </a:r>
              <a:endParaRPr lang="en-US" altLang="en-US" sz="1400" dirty="0"/>
            </a:p>
          </p:txBody>
        </p:sp>
      </p:grpSp>
      <p:grpSp>
        <p:nvGrpSpPr>
          <p:cNvPr id="66592" name="Group 32">
            <a:extLst>
              <a:ext uri="{FF2B5EF4-FFF2-40B4-BE49-F238E27FC236}">
                <a16:creationId xmlns:a16="http://schemas.microsoft.com/office/drawing/2014/main" id="{1741980E-6ED7-4802-2650-026B9D174881}"/>
              </a:ext>
            </a:extLst>
          </p:cNvPr>
          <p:cNvGrpSpPr>
            <a:grpSpLocks/>
          </p:cNvGrpSpPr>
          <p:nvPr/>
        </p:nvGrpSpPr>
        <p:grpSpPr bwMode="auto">
          <a:xfrm>
            <a:off x="1403350" y="3886200"/>
            <a:ext cx="5607051" cy="2990850"/>
            <a:chOff x="-76" y="2448"/>
            <a:chExt cx="3532" cy="1884"/>
          </a:xfrm>
        </p:grpSpPr>
        <p:grpSp>
          <p:nvGrpSpPr>
            <p:cNvPr id="66591" name="Group 31">
              <a:extLst>
                <a:ext uri="{FF2B5EF4-FFF2-40B4-BE49-F238E27FC236}">
                  <a16:creationId xmlns:a16="http://schemas.microsoft.com/office/drawing/2014/main" id="{2A7C9883-677A-596B-C815-D613511E407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" y="2448"/>
              <a:ext cx="3396" cy="1884"/>
              <a:chOff x="60" y="2448"/>
              <a:chExt cx="3396" cy="1884"/>
            </a:xfrm>
          </p:grpSpPr>
          <p:grpSp>
            <p:nvGrpSpPr>
              <p:cNvPr id="66590" name="Group 30">
                <a:extLst>
                  <a:ext uri="{FF2B5EF4-FFF2-40B4-BE49-F238E27FC236}">
                    <a16:creationId xmlns:a16="http://schemas.microsoft.com/office/drawing/2014/main" id="{63C090D7-6A37-237C-0C8E-77FD4EC051E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0" y="2448"/>
                <a:ext cx="3396" cy="1884"/>
                <a:chOff x="60" y="2448"/>
                <a:chExt cx="3396" cy="1884"/>
              </a:xfrm>
            </p:grpSpPr>
            <p:pic>
              <p:nvPicPr>
                <p:cNvPr id="66579" name="Picture 19">
                  <a:extLst>
                    <a:ext uri="{FF2B5EF4-FFF2-40B4-BE49-F238E27FC236}">
                      <a16:creationId xmlns:a16="http://schemas.microsoft.com/office/drawing/2014/main" id="{C166BEFF-98D1-36FC-826F-F072A50D1FBA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6689" r="18365" b="50175"/>
                <a:stretch>
                  <a:fillRect/>
                </a:stretch>
              </p:blipFill>
              <p:spPr bwMode="auto">
                <a:xfrm>
                  <a:off x="60" y="2659"/>
                  <a:ext cx="3168" cy="167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 algn="ctr">
                      <a:solidFill>
                        <a:schemeClr val="bg1"/>
                      </a:solidFill>
                      <a:prstDash val="dash"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66589" name="Text Box 29">
                  <a:extLst>
                    <a:ext uri="{FF2B5EF4-FFF2-40B4-BE49-F238E27FC236}">
                      <a16:creationId xmlns:a16="http://schemas.microsoft.com/office/drawing/2014/main" id="{EB0F8AEF-19B7-ED2E-8E15-69DA421C1EB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2" y="2448"/>
                  <a:ext cx="3264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 algn="ctr">
                      <a:solidFill>
                        <a:schemeClr val="bg1"/>
                      </a:solidFill>
                      <a:prstDash val="dash"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s-AR" altLang="en-US" b="1"/>
                    <a:t>2012 assessment                           </a:t>
                  </a:r>
                  <a:endParaRPr lang="en-US" altLang="en-US" b="1"/>
                </a:p>
              </p:txBody>
            </p:sp>
          </p:grpSp>
          <p:sp>
            <p:nvSpPr>
              <p:cNvPr id="66582" name="Text Box 22">
                <a:extLst>
                  <a:ext uri="{FF2B5EF4-FFF2-40B4-BE49-F238E27FC236}">
                    <a16:creationId xmlns:a16="http://schemas.microsoft.com/office/drawing/2014/main" id="{06784324-0A64-E685-A4F8-B0F3E88FD88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04" y="3168"/>
                <a:ext cx="115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chemeClr val="bg1"/>
                    </a:solidFill>
                    <a:prstDash val="dash"/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AR" altLang="en-US" sz="1400"/>
                  <a:t>threshold</a:t>
                </a:r>
                <a:endParaRPr lang="en-US" altLang="en-US" sz="1400"/>
              </a:p>
            </p:txBody>
          </p:sp>
        </p:grpSp>
        <p:sp>
          <p:nvSpPr>
            <p:cNvPr id="66587" name="Text Box 27">
              <a:extLst>
                <a:ext uri="{FF2B5EF4-FFF2-40B4-BE49-F238E27FC236}">
                  <a16:creationId xmlns:a16="http://schemas.microsoft.com/office/drawing/2014/main" id="{72B7180D-85FC-0953-BB50-CA412384CE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0800000">
              <a:off x="-76" y="2598"/>
              <a:ext cx="291" cy="13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chemeClr val="bg1"/>
                  </a:solidFill>
                  <a:prstDash val="dash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AR" altLang="en-US"/>
                <a:t>Mature biomass (mt)</a:t>
              </a:r>
              <a:endParaRPr lang="en-US" altLang="en-US"/>
            </a:p>
          </p:txBody>
        </p:sp>
      </p:grpSp>
      <p:sp>
        <p:nvSpPr>
          <p:cNvPr id="66588" name="Text Box 28">
            <a:extLst>
              <a:ext uri="{FF2B5EF4-FFF2-40B4-BE49-F238E27FC236}">
                <a16:creationId xmlns:a16="http://schemas.microsoft.com/office/drawing/2014/main" id="{F3B93412-34B4-4A08-FD89-DA5DACC9C7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3953497"/>
            <a:ext cx="7010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bg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AR" altLang="en-US" b="1" dirty="0" err="1"/>
              <a:t>Two</a:t>
            </a:r>
            <a:r>
              <a:rPr lang="es-AR" altLang="en-US" b="1" dirty="0"/>
              <a:t> </a:t>
            </a:r>
            <a:r>
              <a:rPr lang="es-AR" altLang="en-US" b="1" dirty="0" err="1"/>
              <a:t>scenarios</a:t>
            </a:r>
            <a:r>
              <a:rPr lang="es-AR" altLang="en-US" b="1" dirty="0"/>
              <a:t> </a:t>
            </a:r>
            <a:r>
              <a:rPr lang="es-AR" altLang="en-US" b="1" dirty="0" err="1"/>
              <a:t>considered</a:t>
            </a:r>
            <a:r>
              <a:rPr lang="es-AR" altLang="en-US" b="1" dirty="0"/>
              <a:t>:</a:t>
            </a:r>
            <a:endParaRPr lang="en-US" altLang="en-US" b="1" dirty="0"/>
          </a:p>
        </p:txBody>
      </p:sp>
      <p:sp>
        <p:nvSpPr>
          <p:cNvPr id="66593" name="Freeform 33">
            <a:extLst>
              <a:ext uri="{FF2B5EF4-FFF2-40B4-BE49-F238E27FC236}">
                <a16:creationId xmlns:a16="http://schemas.microsoft.com/office/drawing/2014/main" id="{D119DD03-C87E-A8D3-03D0-15EF28D63549}"/>
              </a:ext>
            </a:extLst>
          </p:cNvPr>
          <p:cNvSpPr>
            <a:spLocks/>
          </p:cNvSpPr>
          <p:nvPr/>
        </p:nvSpPr>
        <p:spPr bwMode="auto">
          <a:xfrm>
            <a:off x="6096000" y="4343400"/>
            <a:ext cx="1295400" cy="762000"/>
          </a:xfrm>
          <a:custGeom>
            <a:avLst/>
            <a:gdLst>
              <a:gd name="T0" fmla="*/ 816 w 816"/>
              <a:gd name="T1" fmla="*/ 480 h 480"/>
              <a:gd name="T2" fmla="*/ 192 w 816"/>
              <a:gd name="T3" fmla="*/ 288 h 480"/>
              <a:gd name="T4" fmla="*/ 0 w 816"/>
              <a:gd name="T5" fmla="*/ 0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480">
                <a:moveTo>
                  <a:pt x="816" y="480"/>
                </a:moveTo>
                <a:cubicBezTo>
                  <a:pt x="572" y="424"/>
                  <a:pt x="328" y="368"/>
                  <a:pt x="192" y="288"/>
                </a:cubicBezTo>
                <a:cubicBezTo>
                  <a:pt x="56" y="208"/>
                  <a:pt x="28" y="104"/>
                  <a:pt x="0" y="0"/>
                </a:cubicBezTo>
              </a:path>
            </a:pathLst>
          </a:custGeom>
          <a:noFill/>
          <a:ln w="19050" cap="flat" cmpd="sng">
            <a:solidFill>
              <a:schemeClr val="bg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94" name="Freeform 34">
            <a:extLst>
              <a:ext uri="{FF2B5EF4-FFF2-40B4-BE49-F238E27FC236}">
                <a16:creationId xmlns:a16="http://schemas.microsoft.com/office/drawing/2014/main" id="{9166FD3F-0213-AA61-8A1C-C3A6009FCD3C}"/>
              </a:ext>
            </a:extLst>
          </p:cNvPr>
          <p:cNvSpPr>
            <a:spLocks/>
          </p:cNvSpPr>
          <p:nvPr/>
        </p:nvSpPr>
        <p:spPr bwMode="auto">
          <a:xfrm>
            <a:off x="6400800" y="4419600"/>
            <a:ext cx="1066800" cy="685800"/>
          </a:xfrm>
          <a:custGeom>
            <a:avLst/>
            <a:gdLst>
              <a:gd name="T0" fmla="*/ 672 w 672"/>
              <a:gd name="T1" fmla="*/ 432 h 432"/>
              <a:gd name="T2" fmla="*/ 192 w 672"/>
              <a:gd name="T3" fmla="*/ 288 h 432"/>
              <a:gd name="T4" fmla="*/ 0 w 672"/>
              <a:gd name="T5" fmla="*/ 0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72" h="432">
                <a:moveTo>
                  <a:pt x="672" y="432"/>
                </a:moveTo>
                <a:cubicBezTo>
                  <a:pt x="488" y="396"/>
                  <a:pt x="304" y="360"/>
                  <a:pt x="192" y="288"/>
                </a:cubicBezTo>
                <a:cubicBezTo>
                  <a:pt x="80" y="216"/>
                  <a:pt x="32" y="48"/>
                  <a:pt x="0" y="0"/>
                </a:cubicBezTo>
              </a:path>
            </a:pathLst>
          </a:custGeom>
          <a:noFill/>
          <a:ln w="15875" cap="flat" cmpd="sng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95" name="Freeform 35">
            <a:extLst>
              <a:ext uri="{FF2B5EF4-FFF2-40B4-BE49-F238E27FC236}">
                <a16:creationId xmlns:a16="http://schemas.microsoft.com/office/drawing/2014/main" id="{F498D5DF-ED3E-8831-4530-421FA228C89A}"/>
              </a:ext>
            </a:extLst>
          </p:cNvPr>
          <p:cNvSpPr>
            <a:spLocks/>
          </p:cNvSpPr>
          <p:nvPr/>
        </p:nvSpPr>
        <p:spPr bwMode="auto">
          <a:xfrm>
            <a:off x="6781800" y="6019800"/>
            <a:ext cx="685800" cy="1588"/>
          </a:xfrm>
          <a:custGeom>
            <a:avLst/>
            <a:gdLst>
              <a:gd name="T0" fmla="*/ 432 w 432"/>
              <a:gd name="T1" fmla="*/ 0 h 1"/>
              <a:gd name="T2" fmla="*/ 0 w 432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32" h="1">
                <a:moveTo>
                  <a:pt x="432" y="0"/>
                </a:moveTo>
                <a:cubicBezTo>
                  <a:pt x="252" y="0"/>
                  <a:pt x="72" y="0"/>
                  <a:pt x="0" y="0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98" name="Text Box 38">
            <a:extLst>
              <a:ext uri="{FF2B5EF4-FFF2-40B4-BE49-F238E27FC236}">
                <a16:creationId xmlns:a16="http://schemas.microsoft.com/office/drawing/2014/main" id="{0A745E6C-B220-234A-764D-55548FE5B6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6324601"/>
            <a:ext cx="3581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bg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AR" altLang="en-US" b="1"/>
              <a:t>Stock re-classified as rebuilt</a:t>
            </a:r>
            <a:endParaRPr lang="en-US" altLang="en-US" b="1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9AE042-2FCF-6630-705F-395CB42C27D9}"/>
              </a:ext>
            </a:extLst>
          </p:cNvPr>
          <p:cNvSpPr txBox="1"/>
          <p:nvPr/>
        </p:nvSpPr>
        <p:spPr>
          <a:xfrm>
            <a:off x="646183" y="1955283"/>
            <a:ext cx="24382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Declared overfished</a:t>
            </a:r>
          </a:p>
          <a:p>
            <a:r>
              <a:rPr lang="en-US" sz="2000" dirty="0"/>
              <a:t>In 2003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73" grpId="0" uiExpand="1" build="p"/>
      <p:bldP spid="66588" grpId="0"/>
      <p:bldP spid="665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9DFA72E7-0BFA-810F-EA2F-ED4AF8388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609601"/>
            <a:ext cx="8001000" cy="868363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en-US" altLang="ja-JP" sz="2800" b="1" dirty="0">
                <a:ea typeface="MS PGothic" panose="020B0600070205080204" pitchFamily="34" charset="-128"/>
              </a:rPr>
              <a:t>Many of the don’ts in combination!</a:t>
            </a:r>
            <a:br>
              <a:rPr lang="es-AR" altLang="en-US" sz="2800" b="1" dirty="0">
                <a:latin typeface="+mn-lt"/>
              </a:rPr>
            </a:br>
            <a:endParaRPr lang="en-US" altLang="en-US" sz="2800" b="1" dirty="0">
              <a:latin typeface="+mn-lt"/>
            </a:endParaRP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A67073A7-09E9-A24B-2E95-ADF5859AD9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67000" y="1752601"/>
            <a:ext cx="7467600" cy="4525963"/>
          </a:xfrm>
        </p:spPr>
        <p:txBody>
          <a:bodyPr>
            <a:normAutofit/>
          </a:bodyPr>
          <a:lstStyle/>
          <a:p>
            <a:pPr>
              <a:spcBef>
                <a:spcPct val="65000"/>
              </a:spcBef>
            </a:pPr>
            <a:r>
              <a:rPr lang="en-US" altLang="ja-JP" sz="2400" dirty="0">
                <a:ea typeface="MS PGothic" panose="020B0600070205080204" pitchFamily="34" charset="-128"/>
              </a:rPr>
              <a:t>Likely </a:t>
            </a:r>
            <a:r>
              <a:rPr lang="en-US" altLang="ja-JP" sz="2400" dirty="0" err="1">
                <a:ea typeface="MS PGothic" panose="020B0600070205080204" pitchFamily="34" charset="-128"/>
              </a:rPr>
              <a:t>nonstationatity</a:t>
            </a:r>
            <a:r>
              <a:rPr lang="en-US" altLang="ja-JP" sz="2400" dirty="0">
                <a:ea typeface="MS PGothic" panose="020B0600070205080204" pitchFamily="34" charset="-128"/>
              </a:rPr>
              <a:t> in the SRR that was initially ignored</a:t>
            </a:r>
          </a:p>
          <a:p>
            <a:pPr>
              <a:spcBef>
                <a:spcPct val="65000"/>
              </a:spcBef>
            </a:pPr>
            <a:r>
              <a:rPr lang="en-US" altLang="ja-JP" sz="2400" dirty="0">
                <a:ea typeface="MS PGothic" panose="020B0600070205080204" pitchFamily="34" charset="-128"/>
              </a:rPr>
              <a:t>“Best assessment” paradigm</a:t>
            </a:r>
          </a:p>
          <a:p>
            <a:pPr>
              <a:spcBef>
                <a:spcPct val="65000"/>
              </a:spcBef>
            </a:pPr>
            <a:r>
              <a:rPr lang="en-US" altLang="ja-JP" sz="2400" dirty="0">
                <a:ea typeface="MS PGothic" panose="020B0600070205080204" pitchFamily="34" charset="-128"/>
              </a:rPr>
              <a:t>Widely divergent management actions triggered by a very uncertain determination</a:t>
            </a:r>
          </a:p>
          <a:p>
            <a:pPr marL="0" indent="0">
              <a:spcBef>
                <a:spcPct val="65000"/>
              </a:spcBef>
              <a:buNone/>
            </a:pPr>
            <a:r>
              <a:rPr lang="en-US" altLang="ja-JP" sz="2400" dirty="0">
                <a:ea typeface="MS PGothic" panose="020B0600070205080204" pitchFamily="34" charset="-128"/>
              </a:rPr>
              <a:t>                     overfished </a:t>
            </a:r>
            <a:r>
              <a:rPr lang="en-US" altLang="ja-JP" sz="2400" dirty="0">
                <a:ea typeface="MS PGothic" panose="020B0600070205080204" pitchFamily="34" charset="-128"/>
                <a:sym typeface="Wingdings" panose="05000000000000000000" pitchFamily="2" charset="2"/>
              </a:rPr>
              <a:t>  rebuild in 10 years</a:t>
            </a:r>
          </a:p>
          <a:p>
            <a:pPr marL="0" indent="0">
              <a:spcBef>
                <a:spcPct val="65000"/>
              </a:spcBef>
              <a:buNone/>
            </a:pPr>
            <a:r>
              <a:rPr lang="en-US" altLang="ja-JP" sz="2400" dirty="0">
                <a:ea typeface="MS PGothic" panose="020B0600070205080204" pitchFamily="34" charset="-128"/>
                <a:sym typeface="Wingdings" panose="05000000000000000000" pitchFamily="2" charset="2"/>
              </a:rPr>
              <a:t>                     not overfished  apply normal HCR</a:t>
            </a:r>
          </a:p>
          <a:p>
            <a:pPr marL="0" indent="0">
              <a:spcBef>
                <a:spcPct val="65000"/>
              </a:spcBef>
              <a:buNone/>
            </a:pPr>
            <a:endParaRPr lang="en-US" altLang="ja-JP" sz="2400" dirty="0">
              <a:ea typeface="MS PGothic" panose="020B0600070205080204" pitchFamily="34" charset="-128"/>
              <a:sym typeface="Wingdings" panose="05000000000000000000" pitchFamily="2" charset="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9DFA72E7-0BFA-810F-EA2F-ED4AF8388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5322" y="516836"/>
            <a:ext cx="8001000" cy="868363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en-US" altLang="ja-JP" sz="2800" b="1" dirty="0">
                <a:ea typeface="MS PGothic" panose="020B0600070205080204" pitchFamily="34" charset="-128"/>
              </a:rPr>
              <a:t>What could be done differently?</a:t>
            </a:r>
            <a:endParaRPr lang="en-US" altLang="en-US" sz="2800" b="1" dirty="0">
              <a:latin typeface="+mn-lt"/>
            </a:endParaRP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A67073A7-09E9-A24B-2E95-ADF5859AD9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6956" y="1722436"/>
            <a:ext cx="11198087" cy="4525963"/>
          </a:xfrm>
        </p:spPr>
        <p:txBody>
          <a:bodyPr>
            <a:normAutofit/>
          </a:bodyPr>
          <a:lstStyle/>
          <a:p>
            <a:pPr>
              <a:spcBef>
                <a:spcPct val="65000"/>
              </a:spcBef>
            </a:pPr>
            <a:r>
              <a:rPr lang="en-US" altLang="ja-JP" sz="2400" dirty="0">
                <a:ea typeface="MS PGothic" panose="020B0600070205080204" pitchFamily="34" charset="-128"/>
              </a:rPr>
              <a:t>Likely </a:t>
            </a:r>
            <a:r>
              <a:rPr lang="en-US" altLang="ja-JP" sz="2400" dirty="0" err="1">
                <a:ea typeface="MS PGothic" panose="020B0600070205080204" pitchFamily="34" charset="-128"/>
              </a:rPr>
              <a:t>nonstationatity</a:t>
            </a:r>
            <a:r>
              <a:rPr lang="en-US" altLang="ja-JP" sz="2400" dirty="0">
                <a:ea typeface="MS PGothic" panose="020B0600070205080204" pitchFamily="34" charset="-128"/>
              </a:rPr>
              <a:t> in the SRR </a:t>
            </a:r>
            <a:r>
              <a:rPr lang="en-US" altLang="ja-JP" sz="2400" dirty="0">
                <a:ea typeface="MS PGothic" panose="020B0600070205080204" pitchFamily="34" charset="-128"/>
                <a:sym typeface="Wingdings" panose="05000000000000000000" pitchFamily="2" charset="2"/>
              </a:rPr>
              <a:t> </a:t>
            </a:r>
            <a:r>
              <a:rPr lang="en-US" altLang="ja-JP" sz="2400" b="1" dirty="0">
                <a:solidFill>
                  <a:schemeClr val="accent1"/>
                </a:solidFill>
                <a:ea typeface="MS PGothic" panose="020B0600070205080204" pitchFamily="34" charset="-128"/>
                <a:sym typeface="Wingdings" panose="05000000000000000000" pitchFamily="2" charset="2"/>
              </a:rPr>
              <a:t>Admit alternative hypotheses consistent with data</a:t>
            </a:r>
            <a:endParaRPr lang="en-US" altLang="ja-JP" sz="2400" b="1" dirty="0">
              <a:solidFill>
                <a:schemeClr val="accent1"/>
              </a:solidFill>
              <a:ea typeface="MS PGothic" panose="020B0600070205080204" pitchFamily="34" charset="-128"/>
            </a:endParaRPr>
          </a:p>
          <a:p>
            <a:pPr>
              <a:spcBef>
                <a:spcPct val="65000"/>
              </a:spcBef>
            </a:pPr>
            <a:r>
              <a:rPr lang="en-US" altLang="ja-JP" sz="2400" dirty="0">
                <a:ea typeface="MS PGothic" panose="020B0600070205080204" pitchFamily="34" charset="-128"/>
              </a:rPr>
              <a:t>“Best assessment” paradigm  </a:t>
            </a:r>
            <a:r>
              <a:rPr lang="en-US" altLang="ja-JP" sz="2400" dirty="0">
                <a:ea typeface="MS PGothic" panose="020B0600070205080204" pitchFamily="34" charset="-128"/>
                <a:sym typeface="Wingdings" panose="05000000000000000000" pitchFamily="2" charset="2"/>
              </a:rPr>
              <a:t> </a:t>
            </a:r>
            <a:r>
              <a:rPr lang="en-US" altLang="ja-JP" sz="2400" b="1" dirty="0">
                <a:solidFill>
                  <a:schemeClr val="accent1"/>
                </a:solidFill>
                <a:ea typeface="MS PGothic" panose="020B0600070205080204" pitchFamily="34" charset="-128"/>
                <a:sym typeface="Wingdings" panose="05000000000000000000" pitchFamily="2" charset="2"/>
              </a:rPr>
              <a:t>consider these hypotheses in MSE</a:t>
            </a:r>
            <a:endParaRPr lang="en-US" altLang="ja-JP" sz="2400" b="1" dirty="0">
              <a:solidFill>
                <a:schemeClr val="accent1"/>
              </a:solidFill>
              <a:ea typeface="MS PGothic" panose="020B0600070205080204" pitchFamily="34" charset="-128"/>
            </a:endParaRPr>
          </a:p>
          <a:p>
            <a:pPr>
              <a:spcBef>
                <a:spcPct val="65000"/>
              </a:spcBef>
            </a:pPr>
            <a:r>
              <a:rPr lang="en-US" altLang="ja-JP" sz="2400" dirty="0">
                <a:ea typeface="MS PGothic" panose="020B0600070205080204" pitchFamily="34" charset="-128"/>
              </a:rPr>
              <a:t>Widely divergent management actions … </a:t>
            </a:r>
            <a:r>
              <a:rPr lang="en-US" altLang="ja-JP" sz="2400" dirty="0">
                <a:ea typeface="MS PGothic" panose="020B0600070205080204" pitchFamily="34" charset="-128"/>
                <a:sym typeface="Wingdings" panose="05000000000000000000" pitchFamily="2" charset="2"/>
              </a:rPr>
              <a:t> </a:t>
            </a:r>
            <a:r>
              <a:rPr lang="en-US" altLang="ja-JP" sz="2400" b="1" dirty="0">
                <a:solidFill>
                  <a:schemeClr val="accent1"/>
                </a:solidFill>
                <a:ea typeface="MS PGothic" panose="020B0600070205080204" pitchFamily="34" charset="-128"/>
                <a:sym typeface="Wingdings" panose="05000000000000000000" pitchFamily="2" charset="2"/>
              </a:rPr>
              <a:t>avoid discontinuities in HCR</a:t>
            </a:r>
            <a:endParaRPr lang="en-US" altLang="ja-JP" sz="2400" dirty="0">
              <a:ea typeface="MS PGothic" panose="020B0600070205080204" pitchFamily="34" charset="-128"/>
            </a:endParaRPr>
          </a:p>
          <a:p>
            <a:pPr marL="0" indent="0">
              <a:spcBef>
                <a:spcPct val="65000"/>
              </a:spcBef>
              <a:buNone/>
            </a:pPr>
            <a:r>
              <a:rPr lang="en-US" altLang="ja-JP" sz="2400" dirty="0">
                <a:ea typeface="MS PGothic" panose="020B0600070205080204" pitchFamily="34" charset="-128"/>
              </a:rPr>
              <a:t>                     </a:t>
            </a:r>
            <a:endParaRPr lang="en-US" altLang="ja-JP" sz="2400" dirty="0">
              <a:ea typeface="MS PGothic" panose="020B0600070205080204" pitchFamily="34" charset="-128"/>
              <a:sym typeface="Wingdings" panose="05000000000000000000" pitchFamily="2" charset="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9ECE91-BA40-2810-8E84-1FB0E1C4FC51}"/>
              </a:ext>
            </a:extLst>
          </p:cNvPr>
          <p:cNvSpPr txBox="1"/>
          <p:nvPr/>
        </p:nvSpPr>
        <p:spPr>
          <a:xfrm>
            <a:off x="1571625" y="4724400"/>
            <a:ext cx="80486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1"/>
                </a:solidFill>
              </a:rPr>
              <a:t>Growing evidence that trends in productivity (in addition to distributional shifts) are pervasive</a:t>
            </a:r>
          </a:p>
        </p:txBody>
      </p:sp>
    </p:spTree>
    <p:extLst>
      <p:ext uri="{BB962C8B-B14F-4D97-AF65-F5344CB8AC3E}">
        <p14:creationId xmlns:p14="http://schemas.microsoft.com/office/powerpoint/2010/main" val="2660694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2969E6FD-D06D-C840-52D5-0BDCD572C3A6}"/>
              </a:ext>
            </a:extLst>
          </p:cNvPr>
          <p:cNvGrpSpPr/>
          <p:nvPr/>
        </p:nvGrpSpPr>
        <p:grpSpPr>
          <a:xfrm>
            <a:off x="606756" y="2322098"/>
            <a:ext cx="10978488" cy="2233219"/>
            <a:chOff x="296518" y="4107945"/>
            <a:chExt cx="10978488" cy="2233219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391462EA-3ADD-2EEE-5D11-A15FEF02150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5220" r="50580" b="50432"/>
            <a:stretch/>
          </p:blipFill>
          <p:spPr>
            <a:xfrm>
              <a:off x="5796624" y="4107945"/>
              <a:ext cx="2638972" cy="2166897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A3D74485-1AA7-5162-EA6D-BE6F832EDAD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122" b="73519"/>
            <a:stretch/>
          </p:blipFill>
          <p:spPr>
            <a:xfrm>
              <a:off x="296518" y="4216356"/>
              <a:ext cx="5233860" cy="2124808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A8A3EB92-1FB8-6D03-028B-380BEA20804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8609" r="50580" b="27043"/>
            <a:stretch/>
          </p:blipFill>
          <p:spPr>
            <a:xfrm>
              <a:off x="8636034" y="4107945"/>
              <a:ext cx="2638972" cy="2166898"/>
            </a:xfrm>
            <a:prstGeom prst="rect">
              <a:avLst/>
            </a:prstGeom>
          </p:spPr>
        </p:pic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154B0514-3F8E-AEEF-3CAD-559CB5A865D0}"/>
              </a:ext>
            </a:extLst>
          </p:cNvPr>
          <p:cNvSpPr txBox="1"/>
          <p:nvPr/>
        </p:nvSpPr>
        <p:spPr>
          <a:xfrm>
            <a:off x="2534010" y="306076"/>
            <a:ext cx="90512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Some relevant results from optimization analyses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8D30DC6-ACC3-7F79-30E8-50CEB3A29A71}"/>
              </a:ext>
            </a:extLst>
          </p:cNvPr>
          <p:cNvSpPr txBox="1"/>
          <p:nvPr/>
        </p:nvSpPr>
        <p:spPr>
          <a:xfrm>
            <a:off x="881856" y="1044998"/>
            <a:ext cx="104089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Collie, Bell, Collie &amp; Minto. 2021. Harvest strategies for climate-resilient fisheries. ICES JMS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980F4E1-D7D5-3D83-4F09-95BC6391A793}"/>
                  </a:ext>
                </a:extLst>
              </p:cNvPr>
              <p:cNvSpPr txBox="1"/>
              <p:nvPr/>
            </p:nvSpPr>
            <p:spPr>
              <a:xfrm>
                <a:off x="881855" y="4956313"/>
                <a:ext cx="11310145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Used Kalman filter to estimate time-varying productivity parameter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400" i="1" smtClean="0">
                            <a:latin typeface="Cambria Math" panose="02040503050406030204" pitchFamily="18" charset="0"/>
                          </a:rPr>
                          <m:t>α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sz="2400" dirty="0"/>
                  <a:t>)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Solved for the optimal harvest rate as a function of </a:t>
                </a:r>
                <a:r>
                  <a:rPr lang="en-US" sz="2400" i="1" dirty="0" err="1"/>
                  <a:t>SSB</a:t>
                </a:r>
                <a:r>
                  <a:rPr lang="en-US" sz="2400" i="1" baseline="-25000" dirty="0" err="1"/>
                  <a:t>t</a:t>
                </a:r>
                <a:r>
                  <a:rPr lang="en-US" sz="24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400" i="1" smtClean="0">
                            <a:latin typeface="Cambria Math" panose="02040503050406030204" pitchFamily="18" charset="0"/>
                          </a:rPr>
                          <m:t>α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sz="2400" dirty="0"/>
                  <a:t> using dynamic programing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Found that “myopic” policies performed almost the same as the optimal in terms of expected cumulative catch  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980F4E1-D7D5-3D83-4F09-95BC6391A7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855" y="4956313"/>
                <a:ext cx="11310145" cy="1938992"/>
              </a:xfrm>
              <a:prstGeom prst="rect">
                <a:avLst/>
              </a:prstGeom>
              <a:blipFill>
                <a:blip r:embed="rId3"/>
                <a:stretch>
                  <a:fillRect l="-755" t="-2516" b="-62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2979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154B0514-3F8E-AEEF-3CAD-559CB5A865D0}"/>
              </a:ext>
            </a:extLst>
          </p:cNvPr>
          <p:cNvSpPr txBox="1"/>
          <p:nvPr/>
        </p:nvSpPr>
        <p:spPr>
          <a:xfrm>
            <a:off x="3037592" y="478354"/>
            <a:ext cx="90512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Management and research implications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980F4E1-D7D5-3D83-4F09-95BC6391A793}"/>
              </a:ext>
            </a:extLst>
          </p:cNvPr>
          <p:cNvSpPr txBox="1"/>
          <p:nvPr/>
        </p:nvSpPr>
        <p:spPr>
          <a:xfrm>
            <a:off x="881855" y="1683026"/>
            <a:ext cx="1131014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Are these results robust to assumptions about the SSR and whether productivity or carrying capacity or both are changing?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If management can be based on most current productivity/regime, then greater priority should be placed on timely detection and response to changes in productivity than on prediction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How estimable are these trends using state-space models? [there are some simulation-estimation results but more needed]</a:t>
            </a:r>
          </a:p>
        </p:txBody>
      </p:sp>
    </p:spTree>
    <p:extLst>
      <p:ext uri="{BB962C8B-B14F-4D97-AF65-F5344CB8AC3E}">
        <p14:creationId xmlns:p14="http://schemas.microsoft.com/office/powerpoint/2010/main" val="511281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2544</TotalTime>
  <Words>380</Words>
  <Application>Microsoft Office PowerPoint</Application>
  <PresentationFormat>Widescreen</PresentationFormat>
  <Paragraphs>40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Office Theme</vt:lpstr>
      <vt:lpstr>  Non-stationarity issues in assessment and management Some dos and don’ts  Ana Parma CONICET, Argentina   International Stock Assessment Review Workshop University of Cape Town, November 2022</vt:lpstr>
      <vt:lpstr>A motivating example: Yellowtail flounder- Southern New England</vt:lpstr>
      <vt:lpstr>Many of the don’ts in combination! </vt:lpstr>
      <vt:lpstr>What could be done differently?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Yellowtail flounder- Southern New England</dc:title>
  <dc:creator>Ana Parma</dc:creator>
  <cp:lastModifiedBy>Naseera Moosa</cp:lastModifiedBy>
  <cp:revision>11</cp:revision>
  <dcterms:created xsi:type="dcterms:W3CDTF">2022-11-27T15:43:19Z</dcterms:created>
  <dcterms:modified xsi:type="dcterms:W3CDTF">2022-12-09T08:35:17Z</dcterms:modified>
</cp:coreProperties>
</file>