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3" r:id="rId9"/>
    <p:sldId id="262" r:id="rId10"/>
    <p:sldId id="264" r:id="rId11"/>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6" d="100"/>
          <a:sy n="76" d="100"/>
        </p:scale>
        <p:origin x="84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thantaylor\Documents\2021%20Documents\Current%20Projects-Laptop\Herring\Herring%202014\Herring%20VPA%202014\2014%20WCVI%20VPA%20-%20Copy\Copy%20of%20HerringVPA-blan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Alternative SSB estimates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WCVIHerring!$AV$6</c:f>
              <c:strCache>
                <c:ptCount val="1"/>
                <c:pt idx="0">
                  <c:v>SSBvpa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WCVIHerring!$AU$7:$AU$69</c:f>
              <c:numCache>
                <c:formatCode>General</c:formatCode>
                <c:ptCount val="6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numCache>
            </c:numRef>
          </c:xVal>
          <c:yVal>
            <c:numRef>
              <c:f>WCVIHerring!$AV$7:$AV$69</c:f>
              <c:numCache>
                <c:formatCode>General</c:formatCode>
                <c:ptCount val="63"/>
                <c:pt idx="0">
                  <c:v>14.290017728112474</c:v>
                </c:pt>
                <c:pt idx="1">
                  <c:v>5.6011711645248452</c:v>
                </c:pt>
                <c:pt idx="2">
                  <c:v>14.559554849406846</c:v>
                </c:pt>
                <c:pt idx="3">
                  <c:v>17.713998577755639</c:v>
                </c:pt>
                <c:pt idx="4">
                  <c:v>24.170532838694292</c:v>
                </c:pt>
                <c:pt idx="5">
                  <c:v>25.952163988092803</c:v>
                </c:pt>
                <c:pt idx="6">
                  <c:v>31.837275840870181</c:v>
                </c:pt>
                <c:pt idx="7">
                  <c:v>38.194379983529139</c:v>
                </c:pt>
                <c:pt idx="8">
                  <c:v>15.494387632782709</c:v>
                </c:pt>
                <c:pt idx="9">
                  <c:v>5.9103405338955195</c:v>
                </c:pt>
                <c:pt idx="10">
                  <c:v>6.0695424267595008</c:v>
                </c:pt>
                <c:pt idx="11">
                  <c:v>10.344337281933372</c:v>
                </c:pt>
                <c:pt idx="12">
                  <c:v>10.260662141439708</c:v>
                </c:pt>
                <c:pt idx="13">
                  <c:v>12.423797543984293</c:v>
                </c:pt>
                <c:pt idx="14">
                  <c:v>11.550420041688827</c:v>
                </c:pt>
                <c:pt idx="15">
                  <c:v>9.3495224365375709</c:v>
                </c:pt>
                <c:pt idx="16">
                  <c:v>0.58730341070069503</c:v>
                </c:pt>
                <c:pt idx="17">
                  <c:v>1.2332854111348084</c:v>
                </c:pt>
                <c:pt idx="18">
                  <c:v>3.2506124222716646</c:v>
                </c:pt>
                <c:pt idx="19">
                  <c:v>11.804819311902687</c:v>
                </c:pt>
                <c:pt idx="20">
                  <c:v>33.593997731776952</c:v>
                </c:pt>
                <c:pt idx="21">
                  <c:v>47.808967969029773</c:v>
                </c:pt>
                <c:pt idx="22">
                  <c:v>60.105132709163023</c:v>
                </c:pt>
                <c:pt idx="23">
                  <c:v>67.013170146327198</c:v>
                </c:pt>
                <c:pt idx="24">
                  <c:v>83.14039818051161</c:v>
                </c:pt>
                <c:pt idx="25">
                  <c:v>65.219227081947849</c:v>
                </c:pt>
                <c:pt idx="26">
                  <c:v>49.355206320008939</c:v>
                </c:pt>
                <c:pt idx="27">
                  <c:v>35.147529528647524</c:v>
                </c:pt>
                <c:pt idx="28">
                  <c:v>27.413759067257889</c:v>
                </c:pt>
                <c:pt idx="29">
                  <c:v>29.301659474542664</c:v>
                </c:pt>
                <c:pt idx="30">
                  <c:v>26.908546390881309</c:v>
                </c:pt>
                <c:pt idx="31">
                  <c:v>21.559938909900289</c:v>
                </c:pt>
                <c:pt idx="32">
                  <c:v>16.515139856852823</c:v>
                </c:pt>
                <c:pt idx="33">
                  <c:v>15.503282727694513</c:v>
                </c:pt>
                <c:pt idx="34">
                  <c:v>27.318839971183152</c:v>
                </c:pt>
                <c:pt idx="35">
                  <c:v>41.41854886512084</c:v>
                </c:pt>
                <c:pt idx="36">
                  <c:v>38.300579920160843</c:v>
                </c:pt>
                <c:pt idx="37">
                  <c:v>51.225215838998267</c:v>
                </c:pt>
                <c:pt idx="38">
                  <c:v>45.743724180897416</c:v>
                </c:pt>
                <c:pt idx="39">
                  <c:v>42.224834679789709</c:v>
                </c:pt>
                <c:pt idx="40">
                  <c:v>32.712674908601095</c:v>
                </c:pt>
                <c:pt idx="41">
                  <c:v>34.317518136550973</c:v>
                </c:pt>
                <c:pt idx="42">
                  <c:v>29.06947694425947</c:v>
                </c:pt>
                <c:pt idx="43">
                  <c:v>24.500564406110847</c:v>
                </c:pt>
                <c:pt idx="44">
                  <c:v>21.274051735529362</c:v>
                </c:pt>
                <c:pt idx="45">
                  <c:v>18.275972864121393</c:v>
                </c:pt>
                <c:pt idx="46">
                  <c:v>18.327189549430621</c:v>
                </c:pt>
                <c:pt idx="47">
                  <c:v>11.939877674846649</c:v>
                </c:pt>
                <c:pt idx="48">
                  <c:v>8.0152560113850218</c:v>
                </c:pt>
                <c:pt idx="49">
                  <c:v>7.864272520249413</c:v>
                </c:pt>
                <c:pt idx="50">
                  <c:v>9.9267909000719534</c:v>
                </c:pt>
                <c:pt idx="51">
                  <c:v>12.829609812603323</c:v>
                </c:pt>
                <c:pt idx="52">
                  <c:v>18.958862879004702</c:v>
                </c:pt>
                <c:pt idx="53">
                  <c:v>21.744690112784191</c:v>
                </c:pt>
                <c:pt idx="54">
                  <c:v>32.683428960613092</c:v>
                </c:pt>
                <c:pt idx="55">
                  <c:v>2.1527953114495513</c:v>
                </c:pt>
                <c:pt idx="56">
                  <c:v>1.6990962010799007</c:v>
                </c:pt>
                <c:pt idx="57">
                  <c:v>2.0714987659652451</c:v>
                </c:pt>
                <c:pt idx="58">
                  <c:v>8.0296658279682092</c:v>
                </c:pt>
                <c:pt idx="59">
                  <c:v>1.8055744549269082</c:v>
                </c:pt>
                <c:pt idx="60">
                  <c:v>7.2140633675223773</c:v>
                </c:pt>
                <c:pt idx="61">
                  <c:v>3.940119927969151</c:v>
                </c:pt>
                <c:pt idx="62">
                  <c:v>9.3504879360813007</c:v>
                </c:pt>
              </c:numCache>
            </c:numRef>
          </c:yVal>
          <c:smooth val="0"/>
          <c:extLst>
            <c:ext xmlns:c16="http://schemas.microsoft.com/office/drawing/2014/chart" uri="{C3380CC4-5D6E-409C-BE32-E72D297353CC}">
              <c16:uniqueId val="{00000000-8EEF-A540-BEDF-C573A8A0691F}"/>
            </c:ext>
          </c:extLst>
        </c:ser>
        <c:ser>
          <c:idx val="1"/>
          <c:order val="1"/>
          <c:tx>
            <c:strRef>
              <c:f>WCVIHerring!$BE$6</c:f>
              <c:strCache>
                <c:ptCount val="1"/>
                <c:pt idx="0">
                  <c:v>SSB sca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WCVIHerring!$AU$7:$AU$69</c:f>
              <c:numCache>
                <c:formatCode>General</c:formatCode>
                <c:ptCount val="6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numCache>
            </c:numRef>
          </c:xVal>
          <c:yVal>
            <c:numRef>
              <c:f>WCVIHerring!$BE$7:$BE$69</c:f>
              <c:numCache>
                <c:formatCode>General</c:formatCode>
                <c:ptCount val="63"/>
                <c:pt idx="0">
                  <c:v>31.873999999999999</c:v>
                </c:pt>
                <c:pt idx="1">
                  <c:v>19.279699999999998</c:v>
                </c:pt>
                <c:pt idx="2">
                  <c:v>28.222200000000001</c:v>
                </c:pt>
                <c:pt idx="3">
                  <c:v>23.315200000000001</c:v>
                </c:pt>
                <c:pt idx="4">
                  <c:v>28.683199999999999</c:v>
                </c:pt>
                <c:pt idx="5">
                  <c:v>32.594499999999996</c:v>
                </c:pt>
                <c:pt idx="6">
                  <c:v>44.8063</c:v>
                </c:pt>
                <c:pt idx="7">
                  <c:v>55.148600000000002</c:v>
                </c:pt>
                <c:pt idx="8">
                  <c:v>28.582599999999999</c:v>
                </c:pt>
                <c:pt idx="9">
                  <c:v>13.226800000000001</c:v>
                </c:pt>
                <c:pt idx="10">
                  <c:v>18.222999999999999</c:v>
                </c:pt>
                <c:pt idx="11">
                  <c:v>29.137899999999998</c:v>
                </c:pt>
                <c:pt idx="12">
                  <c:v>28.266500000000001</c:v>
                </c:pt>
                <c:pt idx="13">
                  <c:v>27.841100000000001</c:v>
                </c:pt>
                <c:pt idx="14">
                  <c:v>16.979099999999999</c:v>
                </c:pt>
                <c:pt idx="15">
                  <c:v>8.7681199999999997</c:v>
                </c:pt>
                <c:pt idx="16">
                  <c:v>7.3310599999999999</c:v>
                </c:pt>
                <c:pt idx="17">
                  <c:v>12.899100000000001</c:v>
                </c:pt>
                <c:pt idx="18">
                  <c:v>15.789899999999999</c:v>
                </c:pt>
                <c:pt idx="19">
                  <c:v>29.990600000000001</c:v>
                </c:pt>
                <c:pt idx="20">
                  <c:v>54.8108</c:v>
                </c:pt>
                <c:pt idx="21">
                  <c:v>60.714599999999997</c:v>
                </c:pt>
                <c:pt idx="22">
                  <c:v>65.513900000000007</c:v>
                </c:pt>
                <c:pt idx="23">
                  <c:v>75.012699999999995</c:v>
                </c:pt>
                <c:pt idx="24">
                  <c:v>97.5762</c:v>
                </c:pt>
                <c:pt idx="25">
                  <c:v>81.744399999999999</c:v>
                </c:pt>
                <c:pt idx="26">
                  <c:v>73.645300000000006</c:v>
                </c:pt>
                <c:pt idx="27">
                  <c:v>66.803399999999996</c:v>
                </c:pt>
                <c:pt idx="28">
                  <c:v>64.992099999999994</c:v>
                </c:pt>
                <c:pt idx="29">
                  <c:v>73.251000000000005</c:v>
                </c:pt>
                <c:pt idx="30">
                  <c:v>64.342500000000001</c:v>
                </c:pt>
                <c:pt idx="31">
                  <c:v>44.048400000000001</c:v>
                </c:pt>
                <c:pt idx="32">
                  <c:v>31.027200000000001</c:v>
                </c:pt>
                <c:pt idx="33">
                  <c:v>34.5794</c:v>
                </c:pt>
                <c:pt idx="34">
                  <c:v>52.319200000000002</c:v>
                </c:pt>
                <c:pt idx="35">
                  <c:v>62.862699999999997</c:v>
                </c:pt>
                <c:pt idx="36">
                  <c:v>64.867000000000004</c:v>
                </c:pt>
                <c:pt idx="37">
                  <c:v>91.462800000000001</c:v>
                </c:pt>
                <c:pt idx="38">
                  <c:v>77.397999999999996</c:v>
                </c:pt>
                <c:pt idx="39">
                  <c:v>70.766000000000005</c:v>
                </c:pt>
                <c:pt idx="40">
                  <c:v>64.049099999999996</c:v>
                </c:pt>
                <c:pt idx="41">
                  <c:v>80.541399999999996</c:v>
                </c:pt>
                <c:pt idx="42">
                  <c:v>75.400999999999996</c:v>
                </c:pt>
                <c:pt idx="43">
                  <c:v>60.746400000000001</c:v>
                </c:pt>
                <c:pt idx="44">
                  <c:v>50.757599999999996</c:v>
                </c:pt>
                <c:pt idx="45">
                  <c:v>56.152500000000003</c:v>
                </c:pt>
                <c:pt idx="46">
                  <c:v>71.791700000000006</c:v>
                </c:pt>
                <c:pt idx="47">
                  <c:v>53.244199999999999</c:v>
                </c:pt>
                <c:pt idx="48">
                  <c:v>39.536200000000001</c:v>
                </c:pt>
                <c:pt idx="49">
                  <c:v>36.9482</c:v>
                </c:pt>
                <c:pt idx="50">
                  <c:v>39.426499999999997</c:v>
                </c:pt>
                <c:pt idx="51">
                  <c:v>38.9587</c:v>
                </c:pt>
                <c:pt idx="52">
                  <c:v>31.503799999999998</c:v>
                </c:pt>
                <c:pt idx="53">
                  <c:v>18.2501</c:v>
                </c:pt>
                <c:pt idx="54">
                  <c:v>10.873799999999999</c:v>
                </c:pt>
                <c:pt idx="55">
                  <c:v>9.8631700000000002</c:v>
                </c:pt>
                <c:pt idx="56">
                  <c:v>9.1316699999999997</c:v>
                </c:pt>
                <c:pt idx="57">
                  <c:v>8.1380499999999998</c:v>
                </c:pt>
                <c:pt idx="58">
                  <c:v>8.9538799999999998</c:v>
                </c:pt>
                <c:pt idx="59">
                  <c:v>12.0725</c:v>
                </c:pt>
                <c:pt idx="60">
                  <c:v>17.258099999999999</c:v>
                </c:pt>
                <c:pt idx="61">
                  <c:v>19.760000000000002</c:v>
                </c:pt>
                <c:pt idx="62">
                  <c:v>23.005199999999999</c:v>
                </c:pt>
              </c:numCache>
            </c:numRef>
          </c:yVal>
          <c:smooth val="0"/>
          <c:extLst>
            <c:ext xmlns:c16="http://schemas.microsoft.com/office/drawing/2014/chart" uri="{C3380CC4-5D6E-409C-BE32-E72D297353CC}">
              <c16:uniqueId val="{00000001-8EEF-A540-BEDF-C573A8A0691F}"/>
            </c:ext>
          </c:extLst>
        </c:ser>
        <c:ser>
          <c:idx val="2"/>
          <c:order val="2"/>
          <c:tx>
            <c:strRef>
              <c:f>WCVIHerring!$BD$6</c:f>
              <c:strCache>
                <c:ptCount val="1"/>
                <c:pt idx="0">
                  <c:v>SSBsurvey</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WCVIHerring!$AU$7:$AU$69</c:f>
              <c:numCache>
                <c:formatCode>General</c:formatCode>
                <c:ptCount val="6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numCache>
            </c:numRef>
          </c:xVal>
          <c:yVal>
            <c:numRef>
              <c:f>WCVIHerring!$BD$7:$BD$69</c:f>
              <c:numCache>
                <c:formatCode>General</c:formatCode>
                <c:ptCount val="63"/>
                <c:pt idx="0">
                  <c:v>15.212869885785338</c:v>
                </c:pt>
                <c:pt idx="1">
                  <c:v>10.332362003357801</c:v>
                </c:pt>
                <c:pt idx="2">
                  <c:v>30.718399461673293</c:v>
                </c:pt>
                <c:pt idx="3">
                  <c:v>16.028746104082035</c:v>
                </c:pt>
                <c:pt idx="4">
                  <c:v>11.731228744909323</c:v>
                </c:pt>
                <c:pt idx="5">
                  <c:v>21.101772827744185</c:v>
                </c:pt>
                <c:pt idx="6">
                  <c:v>34.245065170257405</c:v>
                </c:pt>
                <c:pt idx="7">
                  <c:v>14.738559353550054</c:v>
                </c:pt>
                <c:pt idx="8">
                  <c:v>10.0754114531616</c:v>
                </c:pt>
                <c:pt idx="9">
                  <c:v>4.6693581855895694</c:v>
                </c:pt>
                <c:pt idx="10">
                  <c:v>8.1944713228733992</c:v>
                </c:pt>
                <c:pt idx="11">
                  <c:v>26.758566360311299</c:v>
                </c:pt>
                <c:pt idx="12">
                  <c:v>8.7293321358195701</c:v>
                </c:pt>
                <c:pt idx="13">
                  <c:v>17.669037682826964</c:v>
                </c:pt>
                <c:pt idx="14">
                  <c:v>9.2308126658097382</c:v>
                </c:pt>
                <c:pt idx="15">
                  <c:v>2.8893351898195143</c:v>
                </c:pt>
                <c:pt idx="16">
                  <c:v>3.7362628341217952</c:v>
                </c:pt>
                <c:pt idx="17">
                  <c:v>8.5616544353894213</c:v>
                </c:pt>
                <c:pt idx="18">
                  <c:v>8.1238293287106984</c:v>
                </c:pt>
                <c:pt idx="19">
                  <c:v>20.891399416556357</c:v>
                </c:pt>
                <c:pt idx="20">
                  <c:v>28.106198248953614</c:v>
                </c:pt>
                <c:pt idx="21">
                  <c:v>32.492988457892373</c:v>
                </c:pt>
                <c:pt idx="22">
                  <c:v>15.122820750369147</c:v>
                </c:pt>
                <c:pt idx="23">
                  <c:v>19.826335504564856</c:v>
                </c:pt>
                <c:pt idx="24">
                  <c:v>38.153663418710188</c:v>
                </c:pt>
                <c:pt idx="25">
                  <c:v>49.837538738960994</c:v>
                </c:pt>
                <c:pt idx="26">
                  <c:v>45.55166566454038</c:v>
                </c:pt>
                <c:pt idx="27">
                  <c:v>35.404059645915794</c:v>
                </c:pt>
                <c:pt idx="28">
                  <c:v>51.543038312317655</c:v>
                </c:pt>
                <c:pt idx="29">
                  <c:v>48.368806288896913</c:v>
                </c:pt>
                <c:pt idx="30">
                  <c:v>40.377721806360086</c:v>
                </c:pt>
                <c:pt idx="31">
                  <c:v>25.653911880162678</c:v>
                </c:pt>
                <c:pt idx="32">
                  <c:v>13.019086638490887</c:v>
                </c:pt>
                <c:pt idx="33">
                  <c:v>18.531491040132039</c:v>
                </c:pt>
                <c:pt idx="34">
                  <c:v>23.296332360688776</c:v>
                </c:pt>
                <c:pt idx="35">
                  <c:v>30.67415117961534</c:v>
                </c:pt>
                <c:pt idx="36">
                  <c:v>13.086623490053029</c:v>
                </c:pt>
                <c:pt idx="37">
                  <c:v>32.688860675759095</c:v>
                </c:pt>
                <c:pt idx="38">
                  <c:v>33.732257552135998</c:v>
                </c:pt>
                <c:pt idx="39">
                  <c:v>32.845794352287328</c:v>
                </c:pt>
                <c:pt idx="40">
                  <c:v>21.204425951084939</c:v>
                </c:pt>
                <c:pt idx="41">
                  <c:v>29.948883512590498</c:v>
                </c:pt>
                <c:pt idx="42">
                  <c:v>24.323306044970352</c:v>
                </c:pt>
                <c:pt idx="43">
                  <c:v>17.848731525501524</c:v>
                </c:pt>
                <c:pt idx="44">
                  <c:v>19.177012508368858</c:v>
                </c:pt>
                <c:pt idx="45">
                  <c:v>23.413514866178303</c:v>
                </c:pt>
                <c:pt idx="46">
                  <c:v>32.066781237268806</c:v>
                </c:pt>
                <c:pt idx="47">
                  <c:v>28.991022559006019</c:v>
                </c:pt>
                <c:pt idx="48">
                  <c:v>13.950131408144761</c:v>
                </c:pt>
                <c:pt idx="49">
                  <c:v>9.0477212877695745</c:v>
                </c:pt>
                <c:pt idx="50">
                  <c:v>9.4824699862599484</c:v>
                </c:pt>
                <c:pt idx="51">
                  <c:v>15.016149355012214</c:v>
                </c:pt>
                <c:pt idx="52">
                  <c:v>23.802314515234734</c:v>
                </c:pt>
                <c:pt idx="53">
                  <c:v>12.493193086862385</c:v>
                </c:pt>
                <c:pt idx="54">
                  <c:v>7.3143817614307203</c:v>
                </c:pt>
                <c:pt idx="55">
                  <c:v>2.1525362388669707</c:v>
                </c:pt>
                <c:pt idx="56">
                  <c:v>1.6987010121501904</c:v>
                </c:pt>
                <c:pt idx="57">
                  <c:v>2.0712417667915348</c:v>
                </c:pt>
                <c:pt idx="58">
                  <c:v>8.0290662072417245</c:v>
                </c:pt>
                <c:pt idx="59">
                  <c:v>1.8054441885275017</c:v>
                </c:pt>
                <c:pt idx="60">
                  <c:v>7.2132938526760491</c:v>
                </c:pt>
                <c:pt idx="61">
                  <c:v>3.9396008076208955</c:v>
                </c:pt>
                <c:pt idx="62">
                  <c:v>9.3481573802222719</c:v>
                </c:pt>
              </c:numCache>
            </c:numRef>
          </c:yVal>
          <c:smooth val="0"/>
          <c:extLst>
            <c:ext xmlns:c16="http://schemas.microsoft.com/office/drawing/2014/chart" uri="{C3380CC4-5D6E-409C-BE32-E72D297353CC}">
              <c16:uniqueId val="{00000002-8EEF-A540-BEDF-C573A8A0691F}"/>
            </c:ext>
          </c:extLst>
        </c:ser>
        <c:dLbls>
          <c:showLegendKey val="0"/>
          <c:showVal val="0"/>
          <c:showCatName val="0"/>
          <c:showSerName val="0"/>
          <c:showPercent val="0"/>
          <c:showBubbleSize val="0"/>
        </c:dLbls>
        <c:axId val="72317184"/>
        <c:axId val="72327552"/>
      </c:scatterChart>
      <c:valAx>
        <c:axId val="72317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27552"/>
        <c:crosses val="autoZero"/>
        <c:crossBetween val="midCat"/>
      </c:valAx>
      <c:valAx>
        <c:axId val="7232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71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C4862-0308-D64B-85A5-854636A2027E}" type="datetimeFigureOut">
              <a:rPr lang="en-ES" smtClean="0"/>
              <a:t>12/09/2022</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6E8E4-905E-9540-8453-725C5251770F}" type="slidenum">
              <a:rPr lang="en-ES" smtClean="0"/>
              <a:t>‹#›</a:t>
            </a:fld>
            <a:endParaRPr lang="en-ES"/>
          </a:p>
        </p:txBody>
      </p:sp>
    </p:spTree>
    <p:extLst>
      <p:ext uri="{BB962C8B-B14F-4D97-AF65-F5344CB8AC3E}">
        <p14:creationId xmlns:p14="http://schemas.microsoft.com/office/powerpoint/2010/main" val="13300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FF"/>
                </a:solidFill>
                <a:effectLst/>
                <a:latin typeface="CMSS10"/>
              </a:rPr>
              <a:t>Bayes action </a:t>
            </a:r>
            <a:r>
              <a:rPr lang="el-GR" sz="1200" dirty="0">
                <a:effectLst/>
                <a:latin typeface="CMMI10"/>
              </a:rPr>
              <a:t>δ</a:t>
            </a:r>
            <a:r>
              <a:rPr lang="el-GR" sz="1200" dirty="0">
                <a:effectLst/>
                <a:latin typeface="CMSY8"/>
              </a:rPr>
              <a:t>∗</a:t>
            </a:r>
            <a:r>
              <a:rPr lang="el-GR" sz="1200" dirty="0">
                <a:effectLst/>
                <a:latin typeface="CMR10"/>
              </a:rPr>
              <a:t>(</a:t>
            </a:r>
            <a:r>
              <a:rPr lang="en-GB" sz="1200" dirty="0">
                <a:effectLst/>
                <a:latin typeface="CMMI10"/>
              </a:rPr>
              <a:t>x</a:t>
            </a:r>
            <a:r>
              <a:rPr lang="en-GB" sz="1200" dirty="0">
                <a:effectLst/>
                <a:latin typeface="CMR10"/>
              </a:rPr>
              <a:t>) </a:t>
            </a:r>
            <a:endParaRPr lang="en-GB" sz="1200" dirty="0">
              <a:effectLst/>
              <a:latin typeface="CMSS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MSS10"/>
              </a:rPr>
              <a:t>Loss function </a:t>
            </a:r>
            <a:r>
              <a:rPr lang="en-GB" sz="1200" dirty="0">
                <a:effectLst/>
                <a:latin typeface="CMMI10"/>
              </a:rPr>
              <a:t>L</a:t>
            </a:r>
            <a:r>
              <a:rPr lang="en-GB" sz="1200" dirty="0">
                <a:effectLst/>
                <a:latin typeface="CMR10"/>
              </a:rPr>
              <a:t>(</a:t>
            </a:r>
            <a:r>
              <a:rPr lang="el-GR" sz="1200" dirty="0">
                <a:effectLst/>
                <a:latin typeface="CMMI10"/>
              </a:rPr>
              <a:t>θ, δ</a:t>
            </a:r>
            <a:r>
              <a:rPr lang="el-GR" sz="1200" dirty="0">
                <a:effectLst/>
                <a:latin typeface="CMR10"/>
              </a:rPr>
              <a:t>(</a:t>
            </a:r>
            <a:r>
              <a:rPr lang="en-GB" sz="1200" dirty="0">
                <a:effectLst/>
                <a:latin typeface="CMMI10"/>
              </a:rPr>
              <a:t>x</a:t>
            </a:r>
            <a:r>
              <a:rPr lang="en-GB" sz="1200" dirty="0">
                <a:effectLst/>
                <a:latin typeface="CMR10"/>
              </a:rPr>
              <a:t>)) </a:t>
            </a:r>
            <a:r>
              <a:rPr lang="en-GB" sz="1200" dirty="0">
                <a:effectLst/>
                <a:latin typeface="CMSS10"/>
              </a:rPr>
              <a:t>is a function of unknown parameter </a:t>
            </a:r>
            <a:r>
              <a:rPr lang="el-GR" sz="1200" dirty="0">
                <a:effectLst/>
                <a:latin typeface="CMMI10"/>
              </a:rPr>
              <a:t>θ </a:t>
            </a:r>
            <a:r>
              <a:rPr lang="el-GR" sz="1200" dirty="0">
                <a:effectLst/>
                <a:latin typeface="CMSY10"/>
              </a:rPr>
              <a:t>∈ </a:t>
            </a:r>
            <a:r>
              <a:rPr lang="el-GR" sz="1200" dirty="0">
                <a:effectLst/>
                <a:latin typeface="CMR10"/>
              </a:rPr>
              <a:t>Θ</a:t>
            </a:r>
            <a:r>
              <a:rPr lang="el-GR" sz="1200" dirty="0">
                <a:effectLst/>
                <a:latin typeface="CMSS10"/>
              </a:rPr>
              <a:t>. </a:t>
            </a:r>
            <a:endParaRPr lang="el-GR" dirty="0">
              <a:effectLst/>
            </a:endParaRPr>
          </a:p>
          <a:p>
            <a:endParaRPr lang="en-ES" dirty="0"/>
          </a:p>
        </p:txBody>
      </p:sp>
      <p:sp>
        <p:nvSpPr>
          <p:cNvPr id="4" name="Slide Number Placeholder 3"/>
          <p:cNvSpPr>
            <a:spLocks noGrp="1"/>
          </p:cNvSpPr>
          <p:nvPr>
            <p:ph type="sldNum" sz="quarter" idx="5"/>
          </p:nvPr>
        </p:nvSpPr>
        <p:spPr/>
        <p:txBody>
          <a:bodyPr/>
          <a:lstStyle/>
          <a:p>
            <a:fld id="{4816E8E4-905E-9540-8453-725C5251770F}" type="slidenum">
              <a:rPr lang="en-ES" smtClean="0"/>
              <a:t>1</a:t>
            </a:fld>
            <a:endParaRPr lang="en-ES"/>
          </a:p>
        </p:txBody>
      </p:sp>
    </p:spTree>
    <p:extLst>
      <p:ext uri="{BB962C8B-B14F-4D97-AF65-F5344CB8AC3E}">
        <p14:creationId xmlns:p14="http://schemas.microsoft.com/office/powerpoint/2010/main" val="78817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FF"/>
                </a:solidFill>
                <a:effectLst/>
                <a:latin typeface="CMSS10"/>
              </a:rPr>
              <a:t>Bayes action </a:t>
            </a:r>
            <a:r>
              <a:rPr lang="el-GR" sz="1800" dirty="0">
                <a:effectLst/>
                <a:latin typeface="CMMI10"/>
              </a:rPr>
              <a:t>δ</a:t>
            </a:r>
            <a:r>
              <a:rPr lang="el-GR" sz="1800" dirty="0">
                <a:effectLst/>
                <a:latin typeface="CMSY8"/>
              </a:rPr>
              <a:t>∗</a:t>
            </a:r>
            <a:r>
              <a:rPr lang="el-GR" sz="1800" dirty="0">
                <a:effectLst/>
                <a:latin typeface="CMR10"/>
              </a:rPr>
              <a:t>(</a:t>
            </a:r>
            <a:r>
              <a:rPr lang="en-GB" sz="1800" dirty="0">
                <a:effectLst/>
                <a:latin typeface="CMMI10"/>
              </a:rPr>
              <a:t>x</a:t>
            </a:r>
            <a:r>
              <a:rPr lang="en-GB" sz="1800" dirty="0">
                <a:effectLst/>
                <a:latin typeface="CMR10"/>
              </a:rPr>
              <a:t>) </a:t>
            </a:r>
            <a:endParaRPr lang="en-GB" sz="1800" dirty="0">
              <a:effectLst/>
              <a:latin typeface="CMSS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SS10"/>
              </a:rPr>
              <a:t>Loss function </a:t>
            </a:r>
            <a:r>
              <a:rPr lang="en-GB" sz="1800" dirty="0">
                <a:effectLst/>
                <a:latin typeface="CMMI10"/>
              </a:rPr>
              <a:t>L</a:t>
            </a:r>
            <a:r>
              <a:rPr lang="en-GB" sz="1800" dirty="0">
                <a:effectLst/>
                <a:latin typeface="CMR10"/>
              </a:rPr>
              <a:t>(</a:t>
            </a:r>
            <a:r>
              <a:rPr lang="el-GR" sz="1800" dirty="0">
                <a:effectLst/>
                <a:latin typeface="CMMI10"/>
              </a:rPr>
              <a:t>θ, δ</a:t>
            </a:r>
            <a:r>
              <a:rPr lang="el-GR" sz="1800" dirty="0">
                <a:effectLst/>
                <a:latin typeface="CMR10"/>
              </a:rPr>
              <a:t>(</a:t>
            </a:r>
            <a:r>
              <a:rPr lang="en-GB" sz="1800" dirty="0">
                <a:effectLst/>
                <a:latin typeface="CMMI10"/>
              </a:rPr>
              <a:t>x</a:t>
            </a:r>
            <a:r>
              <a:rPr lang="en-GB" sz="1800" dirty="0">
                <a:effectLst/>
                <a:latin typeface="CMR10"/>
              </a:rPr>
              <a:t>)) </a:t>
            </a:r>
            <a:r>
              <a:rPr lang="en-GB" sz="1800" dirty="0">
                <a:effectLst/>
                <a:latin typeface="CMSS10"/>
              </a:rPr>
              <a:t>is a function of unknown parameter </a:t>
            </a:r>
            <a:r>
              <a:rPr lang="el-GR" sz="1800" dirty="0">
                <a:effectLst/>
                <a:latin typeface="CMMI10"/>
              </a:rPr>
              <a:t>θ </a:t>
            </a:r>
            <a:r>
              <a:rPr lang="el-GR" sz="1800" dirty="0">
                <a:effectLst/>
                <a:latin typeface="CMSY10"/>
              </a:rPr>
              <a:t>∈ </a:t>
            </a:r>
            <a:r>
              <a:rPr lang="el-GR" sz="1800" dirty="0">
                <a:effectLst/>
                <a:latin typeface="CMR10"/>
              </a:rPr>
              <a:t>Θ</a:t>
            </a:r>
            <a:r>
              <a:rPr lang="el-GR" sz="1800" dirty="0">
                <a:effectLst/>
                <a:latin typeface="CMSS10"/>
              </a:rPr>
              <a:t>. </a:t>
            </a:r>
            <a:endParaRPr lang="el-GR" dirty="0">
              <a:effectLst/>
            </a:endParaRPr>
          </a:p>
          <a:p>
            <a:endParaRPr lang="en-ES" dirty="0"/>
          </a:p>
          <a:p>
            <a:endParaRPr lang="en-ES" dirty="0"/>
          </a:p>
        </p:txBody>
      </p:sp>
      <p:sp>
        <p:nvSpPr>
          <p:cNvPr id="4" name="Slide Number Placeholder 3"/>
          <p:cNvSpPr>
            <a:spLocks noGrp="1"/>
          </p:cNvSpPr>
          <p:nvPr>
            <p:ph type="sldNum" sz="quarter" idx="5"/>
          </p:nvPr>
        </p:nvSpPr>
        <p:spPr/>
        <p:txBody>
          <a:bodyPr/>
          <a:lstStyle/>
          <a:p>
            <a:fld id="{4816E8E4-905E-9540-8453-725C5251770F}" type="slidenum">
              <a:rPr lang="en-ES" smtClean="0"/>
              <a:t>2</a:t>
            </a:fld>
            <a:endParaRPr lang="en-ES"/>
          </a:p>
        </p:txBody>
      </p:sp>
    </p:spTree>
    <p:extLst>
      <p:ext uri="{BB962C8B-B14F-4D97-AF65-F5344CB8AC3E}">
        <p14:creationId xmlns:p14="http://schemas.microsoft.com/office/powerpoint/2010/main" val="120386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 </a:t>
            </a:r>
            <a:r>
              <a:rPr lang="en-GB" dirty="0"/>
              <a:t>The simulation testing (Hall et al. 1988), suggested that there should be a less than 95% of fisheries dropping below 20%B0</a:t>
            </a:r>
            <a:endParaRPr lang="en-ES" dirty="0"/>
          </a:p>
        </p:txBody>
      </p:sp>
      <p:sp>
        <p:nvSpPr>
          <p:cNvPr id="4" name="Slide Number Placeholder 3"/>
          <p:cNvSpPr>
            <a:spLocks noGrp="1"/>
          </p:cNvSpPr>
          <p:nvPr>
            <p:ph type="sldNum" sz="quarter" idx="5"/>
          </p:nvPr>
        </p:nvSpPr>
        <p:spPr/>
        <p:txBody>
          <a:bodyPr/>
          <a:lstStyle/>
          <a:p>
            <a:fld id="{4816E8E4-905E-9540-8453-725C5251770F}" type="slidenum">
              <a:rPr lang="en-ES" smtClean="0"/>
              <a:t>6</a:t>
            </a:fld>
            <a:endParaRPr lang="en-ES"/>
          </a:p>
        </p:txBody>
      </p:sp>
    </p:spTree>
    <p:extLst>
      <p:ext uri="{BB962C8B-B14F-4D97-AF65-F5344CB8AC3E}">
        <p14:creationId xmlns:p14="http://schemas.microsoft.com/office/powerpoint/2010/main" val="54428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ES" dirty="0"/>
              <a:t>he reason for the new assessment model is that they were trying to apply a “new” canadian policy.  This meant changing what had been an MSE approach to a best assessment paradigm. </a:t>
            </a:r>
          </a:p>
        </p:txBody>
      </p:sp>
      <p:sp>
        <p:nvSpPr>
          <p:cNvPr id="4" name="Slide Number Placeholder 3"/>
          <p:cNvSpPr>
            <a:spLocks noGrp="1"/>
          </p:cNvSpPr>
          <p:nvPr>
            <p:ph type="sldNum" sz="quarter" idx="5"/>
          </p:nvPr>
        </p:nvSpPr>
        <p:spPr/>
        <p:txBody>
          <a:bodyPr/>
          <a:lstStyle/>
          <a:p>
            <a:fld id="{4816E8E4-905E-9540-8453-725C5251770F}" type="slidenum">
              <a:rPr lang="en-ES" smtClean="0"/>
              <a:t>7</a:t>
            </a:fld>
            <a:endParaRPr lang="en-ES"/>
          </a:p>
        </p:txBody>
      </p:sp>
    </p:spTree>
    <p:extLst>
      <p:ext uri="{BB962C8B-B14F-4D97-AF65-F5344CB8AC3E}">
        <p14:creationId xmlns:p14="http://schemas.microsoft.com/office/powerpoint/2010/main" val="345569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dirty="0"/>
              <a:t>In the narrative I have given, it might seem like it should have been completely obvious that bad things would happen in this fishery but initially at least, it wasn´t</a:t>
            </a:r>
          </a:p>
          <a:p>
            <a:endParaRPr lang="en-ES" dirty="0"/>
          </a:p>
        </p:txBody>
      </p:sp>
      <p:sp>
        <p:nvSpPr>
          <p:cNvPr id="4" name="Slide Number Placeholder 3"/>
          <p:cNvSpPr>
            <a:spLocks noGrp="1"/>
          </p:cNvSpPr>
          <p:nvPr>
            <p:ph type="sldNum" sz="quarter" idx="5"/>
          </p:nvPr>
        </p:nvSpPr>
        <p:spPr/>
        <p:txBody>
          <a:bodyPr/>
          <a:lstStyle/>
          <a:p>
            <a:fld id="{4816E8E4-905E-9540-8453-725C5251770F}" type="slidenum">
              <a:rPr lang="en-ES" smtClean="0"/>
              <a:t>8</a:t>
            </a:fld>
            <a:endParaRPr lang="en-ES"/>
          </a:p>
        </p:txBody>
      </p:sp>
    </p:spTree>
    <p:extLst>
      <p:ext uri="{BB962C8B-B14F-4D97-AF65-F5344CB8AC3E}">
        <p14:creationId xmlns:p14="http://schemas.microsoft.com/office/powerpoint/2010/main" val="163188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D472-ABE5-5D7A-7AB3-0A3550852E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C44CF320-113E-4ECA-F71F-AE68B0100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C5AD3AD2-E60F-6811-59D2-461335996876}"/>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1D1356AD-E80F-62B3-B449-53ACC5D6A1A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48DF1BEE-AB7A-CC0F-8F4F-D603AA29DFFE}"/>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91651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303-C495-4CD2-C954-18115B7EA8D7}"/>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3A64383D-0606-0792-CE97-B740B56479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86FFF5D-0F92-990E-EA10-CC644B958371}"/>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B5A30FFF-08D1-56D5-1718-5E68F3A451A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2853207-710A-8D91-F31C-60665C3C3B62}"/>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4726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DF3DF-7AF3-F68A-93E3-3D7CF1FC42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CD73C0B1-B429-C0C4-688A-9AD4535399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4039261F-3FE2-EDF1-C0E0-316C37C5A13D}"/>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8B7C047F-D555-5D02-F920-F4639E9B8ED3}"/>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BCEF9452-E792-573C-9761-4BE9A932791F}"/>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47135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2D1D-AF40-7F70-702F-74F4FB0358A1}"/>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D64B224-BC03-36F0-6FF9-249360F8DE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BCBE3FA9-7869-5292-77B6-8BE9A7164EFB}"/>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B4D66059-9668-DDEC-F2F1-33C14ADCE4D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6D3CC455-DF62-6A05-2B6B-AD726608A946}"/>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399316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09E6-A8DB-9C1D-47A2-468DD0AC58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9DD6C19B-DC8E-CCBF-787B-23AE39AA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B927E3-EAE6-B3D7-4461-99B50B00A080}"/>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0921BD4E-4627-C2E9-474C-B3AA4749994D}"/>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71C6616-59C9-07C5-8C87-38DBEF1ACEFE}"/>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28697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5785-BE87-5094-BF01-DFE5BB1B6C8F}"/>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3549846-51DA-9931-FACF-BB48B26CAA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63F107D1-4192-39C7-17B0-1DD28C9004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DAC5E8AF-AD7A-EC35-5027-CFF57B9D41FF}"/>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6" name="Footer Placeholder 5">
            <a:extLst>
              <a:ext uri="{FF2B5EF4-FFF2-40B4-BE49-F238E27FC236}">
                <a16:creationId xmlns:a16="http://schemas.microsoft.com/office/drawing/2014/main" id="{166CEF4D-8909-E6B9-6E93-04F37A7D42F3}"/>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52B4AA57-0720-8FBF-CC62-C6968B7A489F}"/>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345803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4608-5711-2FC6-13D1-B0A44961C327}"/>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607AA6B1-6B3C-6FA0-BC4B-470DBC90E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EFD2F4-5706-863E-2942-9746209C9F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15A19240-FBC9-1221-4E1B-87173E53F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01712B-E982-7D9C-EB93-9700AFB213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0AA70310-148D-E3C0-92C4-B149B5907A6A}"/>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8" name="Footer Placeholder 7">
            <a:extLst>
              <a:ext uri="{FF2B5EF4-FFF2-40B4-BE49-F238E27FC236}">
                <a16:creationId xmlns:a16="http://schemas.microsoft.com/office/drawing/2014/main" id="{BDB93476-DA8F-839C-9149-1D1D3E4508FC}"/>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06E2495F-0323-4BA8-CA94-3080CB43A59D}"/>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18253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45D3-0C05-5E90-51CE-B9A59CD65F4D}"/>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612AF71D-F9F6-3E88-04AA-715E1C764BB6}"/>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4" name="Footer Placeholder 3">
            <a:extLst>
              <a:ext uri="{FF2B5EF4-FFF2-40B4-BE49-F238E27FC236}">
                <a16:creationId xmlns:a16="http://schemas.microsoft.com/office/drawing/2014/main" id="{8D8764BA-1DBE-7A02-AF4F-BE2D01EC6A5F}"/>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01D99C45-9EE2-924A-202E-0602EF6CFA17}"/>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375806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15309-D5CD-1642-5019-400260AB5218}"/>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3" name="Footer Placeholder 2">
            <a:extLst>
              <a:ext uri="{FF2B5EF4-FFF2-40B4-BE49-F238E27FC236}">
                <a16:creationId xmlns:a16="http://schemas.microsoft.com/office/drawing/2014/main" id="{E20D2D8D-F86B-8FE2-400D-21169E2F795D}"/>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69B195E0-B558-B0A1-485F-7638F34A08A2}"/>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210072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10C8-0A63-F03F-AA5D-6EEAC2F265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F3D4A952-A710-72E6-50DB-FF57EC2C3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11CB5E33-BD1E-FE16-9332-ADC5224A9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11B914-B9CF-E47E-1DF2-603873B7D60D}"/>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6" name="Footer Placeholder 5">
            <a:extLst>
              <a:ext uri="{FF2B5EF4-FFF2-40B4-BE49-F238E27FC236}">
                <a16:creationId xmlns:a16="http://schemas.microsoft.com/office/drawing/2014/main" id="{7A67305C-BF2A-6B10-7F37-4CEDB043F51D}"/>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D7920CFB-EAE7-A863-AD33-499256C9C19A}"/>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20697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9ED5-8B35-57A2-8C7D-A90EA68236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B715B9AF-7F71-848C-CFFE-699861B7D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DD4FB3B8-960F-FABE-3D06-439800340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068A91-74C0-FC96-B12E-6D10A7D78FD7}"/>
              </a:ext>
            </a:extLst>
          </p:cNvPr>
          <p:cNvSpPr>
            <a:spLocks noGrp="1"/>
          </p:cNvSpPr>
          <p:nvPr>
            <p:ph type="dt" sz="half" idx="10"/>
          </p:nvPr>
        </p:nvSpPr>
        <p:spPr/>
        <p:txBody>
          <a:bodyPr/>
          <a:lstStyle/>
          <a:p>
            <a:fld id="{028CB1BE-B267-5448-9BF5-907485F61394}" type="datetimeFigureOut">
              <a:rPr lang="en-ES" smtClean="0"/>
              <a:t>12/09/2022</a:t>
            </a:fld>
            <a:endParaRPr lang="en-ES"/>
          </a:p>
        </p:txBody>
      </p:sp>
      <p:sp>
        <p:nvSpPr>
          <p:cNvPr id="6" name="Footer Placeholder 5">
            <a:extLst>
              <a:ext uri="{FF2B5EF4-FFF2-40B4-BE49-F238E27FC236}">
                <a16:creationId xmlns:a16="http://schemas.microsoft.com/office/drawing/2014/main" id="{9FC57357-9CDB-AEF6-F65A-38093D9A75FE}"/>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95269106-6DB9-7EA9-BCEB-02A6A78FFE6F}"/>
              </a:ext>
            </a:extLst>
          </p:cNvPr>
          <p:cNvSpPr>
            <a:spLocks noGrp="1"/>
          </p:cNvSpPr>
          <p:nvPr>
            <p:ph type="sldNum" sz="quarter" idx="12"/>
          </p:nvPr>
        </p:nvSpPr>
        <p:spPr/>
        <p:txBody>
          <a:bodyPr/>
          <a:lstStyle/>
          <a:p>
            <a:fld id="{99807897-7017-3C4A-B808-197AD2CF4F61}" type="slidenum">
              <a:rPr lang="en-ES" smtClean="0"/>
              <a:t>‹#›</a:t>
            </a:fld>
            <a:endParaRPr lang="en-ES"/>
          </a:p>
        </p:txBody>
      </p:sp>
    </p:spTree>
    <p:extLst>
      <p:ext uri="{BB962C8B-B14F-4D97-AF65-F5344CB8AC3E}">
        <p14:creationId xmlns:p14="http://schemas.microsoft.com/office/powerpoint/2010/main" val="359895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5D895-B161-E87E-A29E-B12072718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C8486137-23B8-B7ED-10B4-C2D2582F7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5DCBE394-E872-F1AF-E984-014A6D01F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B1BE-B267-5448-9BF5-907485F61394}" type="datetimeFigureOut">
              <a:rPr lang="en-ES" smtClean="0"/>
              <a:t>12/09/2022</a:t>
            </a:fld>
            <a:endParaRPr lang="en-ES"/>
          </a:p>
        </p:txBody>
      </p:sp>
      <p:sp>
        <p:nvSpPr>
          <p:cNvPr id="5" name="Footer Placeholder 4">
            <a:extLst>
              <a:ext uri="{FF2B5EF4-FFF2-40B4-BE49-F238E27FC236}">
                <a16:creationId xmlns:a16="http://schemas.microsoft.com/office/drawing/2014/main" id="{4E703385-1284-59D5-794D-990ABDF36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EBA2D538-437B-1E44-39A6-223A23181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07897-7017-3C4A-B808-197AD2CF4F61}" type="slidenum">
              <a:rPr lang="en-ES" smtClean="0"/>
              <a:t>‹#›</a:t>
            </a:fld>
            <a:endParaRPr lang="en-ES"/>
          </a:p>
        </p:txBody>
      </p:sp>
    </p:spTree>
    <p:extLst>
      <p:ext uri="{BB962C8B-B14F-4D97-AF65-F5344CB8AC3E}">
        <p14:creationId xmlns:p14="http://schemas.microsoft.com/office/powerpoint/2010/main" val="118570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B73-C490-BF81-D03C-9A81D529FF25}"/>
              </a:ext>
            </a:extLst>
          </p:cNvPr>
          <p:cNvSpPr>
            <a:spLocks noGrp="1"/>
          </p:cNvSpPr>
          <p:nvPr>
            <p:ph type="ctrTitle"/>
          </p:nvPr>
        </p:nvSpPr>
        <p:spPr/>
        <p:txBody>
          <a:bodyPr>
            <a:normAutofit fontScale="90000"/>
          </a:bodyPr>
          <a:lstStyle/>
          <a:p>
            <a:r>
              <a:rPr lang="en-ES" dirty="0"/>
              <a:t>Probability and Reference Points in Practice: aspirations, uses, abuses, and general confusion</a:t>
            </a:r>
          </a:p>
        </p:txBody>
      </p:sp>
      <p:sp>
        <p:nvSpPr>
          <p:cNvPr id="3" name="Subtitle 2">
            <a:extLst>
              <a:ext uri="{FF2B5EF4-FFF2-40B4-BE49-F238E27FC236}">
                <a16:creationId xmlns:a16="http://schemas.microsoft.com/office/drawing/2014/main" id="{C58D9F74-46CC-BC8C-FD1A-5302EF916037}"/>
              </a:ext>
            </a:extLst>
          </p:cNvPr>
          <p:cNvSpPr>
            <a:spLocks noGrp="1"/>
          </p:cNvSpPr>
          <p:nvPr>
            <p:ph type="subTitle" idx="1"/>
          </p:nvPr>
        </p:nvSpPr>
        <p:spPr>
          <a:xfrm>
            <a:off x="1466335" y="4821238"/>
            <a:ext cx="9144000" cy="1655762"/>
          </a:xfrm>
        </p:spPr>
        <p:txBody>
          <a:bodyPr/>
          <a:lstStyle/>
          <a:p>
            <a:r>
              <a:rPr lang="en-GB" dirty="0"/>
              <a:t>N</a:t>
            </a:r>
            <a:r>
              <a:rPr lang="en-ES" dirty="0"/>
              <a:t>athan Taylor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1C0BFE-9FDC-1252-ADC4-86449607616D}"/>
                  </a:ext>
                </a:extLst>
              </p:cNvPr>
              <p:cNvSpPr txBox="1"/>
              <p:nvPr/>
            </p:nvSpPr>
            <p:spPr>
              <a:xfrm>
                <a:off x="2769972" y="3706189"/>
                <a:ext cx="6652055" cy="111504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GB" sz="2000" i="1" dirty="0" smtClean="0">
                              <a:latin typeface="Cambria Math" panose="02040503050406030204" pitchFamily="18" charset="0"/>
                            </a:rPr>
                          </m:ctrlPr>
                        </m:naryPr>
                        <m:sub/>
                        <m:sup/>
                        <m:e>
                          <m:r>
                            <m:rPr>
                              <m:nor/>
                            </m:rPr>
                            <a:rPr lang="en-GB" sz="2000" dirty="0" smtClean="0">
                              <a:latin typeface="CMMI10"/>
                            </a:rPr>
                            <m:t>L</m:t>
                          </m:r>
                          <m:r>
                            <m:rPr>
                              <m:nor/>
                            </m:rPr>
                            <a:rPr lang="en-GB" sz="2000" dirty="0" smtClean="0">
                              <a:latin typeface="CMR10"/>
                            </a:rPr>
                            <m:t>(</m:t>
                          </m:r>
                          <m:r>
                            <m:rPr>
                              <m:nor/>
                            </m:rPr>
                            <a:rPr lang="el-GR" sz="2000" dirty="0" smtClean="0">
                              <a:latin typeface="CMMI10"/>
                            </a:rPr>
                            <m:t>θ</m:t>
                          </m:r>
                          <m:r>
                            <m:rPr>
                              <m:nor/>
                            </m:rPr>
                            <a:rPr lang="el-GR" sz="2000" dirty="0" smtClean="0">
                              <a:latin typeface="CMMI10"/>
                            </a:rPr>
                            <m:t>, </m:t>
                          </m:r>
                          <m:r>
                            <m:rPr>
                              <m:nor/>
                            </m:rPr>
                            <a:rPr lang="el-GR" sz="2000" dirty="0" smtClean="0">
                              <a:latin typeface="CMMI10"/>
                            </a:rPr>
                            <m:t>δ</m:t>
                          </m:r>
                          <m:r>
                            <m:rPr>
                              <m:nor/>
                            </m:rPr>
                            <a:rPr lang="el-GR" sz="2000" dirty="0" smtClean="0">
                              <a:latin typeface="CMR10"/>
                            </a:rPr>
                            <m:t>(</m:t>
                          </m:r>
                          <m:r>
                            <m:rPr>
                              <m:nor/>
                            </m:rPr>
                            <a:rPr lang="en-GB" sz="2000" dirty="0" smtClean="0">
                              <a:latin typeface="CMMI10"/>
                            </a:rPr>
                            <m:t>x</m:t>
                          </m:r>
                          <m:r>
                            <m:rPr>
                              <m:nor/>
                            </m:rPr>
                            <a:rPr lang="en-GB" sz="2000" dirty="0" smtClean="0">
                              <a:latin typeface="CMR10"/>
                            </a:rPr>
                            <m:t>))</m:t>
                          </m:r>
                          <m:r>
                            <m:rPr>
                              <m:nor/>
                            </m:rPr>
                            <a:rPr lang="el-GR" sz="2000" dirty="0" smtClean="0">
                              <a:solidFill>
                                <a:srgbClr val="0000FF"/>
                              </a:solidFill>
                              <a:latin typeface="CMMI10"/>
                            </a:rPr>
                            <m:t>π</m:t>
                          </m:r>
                          <m:r>
                            <m:rPr>
                              <m:nor/>
                            </m:rPr>
                            <a:rPr lang="el-GR" sz="2000" dirty="0" smtClean="0">
                              <a:solidFill>
                                <a:srgbClr val="0000FF"/>
                              </a:solidFill>
                              <a:latin typeface="CMR10"/>
                            </a:rPr>
                            <m:t>(</m:t>
                          </m:r>
                          <m:r>
                            <m:rPr>
                              <m:nor/>
                            </m:rPr>
                            <a:rPr lang="el-GR" sz="2000" dirty="0" smtClean="0">
                              <a:solidFill>
                                <a:srgbClr val="0000FF"/>
                              </a:solidFill>
                              <a:latin typeface="CMMI10"/>
                            </a:rPr>
                            <m:t>θ</m:t>
                          </m:r>
                          <m:r>
                            <m:rPr>
                              <m:nor/>
                            </m:rPr>
                            <a:rPr lang="el-GR" sz="2000" dirty="0" smtClean="0">
                              <a:solidFill>
                                <a:srgbClr val="0000FF"/>
                              </a:solidFill>
                              <a:latin typeface="CMSY10"/>
                            </a:rPr>
                            <m:t>|</m:t>
                          </m:r>
                          <m:r>
                            <m:rPr>
                              <m:nor/>
                            </m:rPr>
                            <a:rPr lang="en-GB" sz="2000" dirty="0" smtClean="0">
                              <a:solidFill>
                                <a:srgbClr val="0000FF"/>
                              </a:solidFill>
                              <a:latin typeface="CMMI10"/>
                            </a:rPr>
                            <m:t>x</m:t>
                          </m:r>
                          <m:r>
                            <m:rPr>
                              <m:nor/>
                            </m:rPr>
                            <a:rPr lang="en-GB" sz="2000" dirty="0" smtClean="0">
                              <a:solidFill>
                                <a:srgbClr val="0000FF"/>
                              </a:solidFill>
                              <a:latin typeface="CMR10"/>
                            </a:rPr>
                            <m:t>) </m:t>
                          </m:r>
                          <m:r>
                            <m:rPr>
                              <m:nor/>
                            </m:rPr>
                            <a:rPr lang="en-GB" sz="2000" dirty="0" smtClean="0">
                              <a:latin typeface="CMMI10"/>
                            </a:rPr>
                            <m:t>d</m:t>
                          </m:r>
                          <m:r>
                            <m:rPr>
                              <m:nor/>
                            </m:rPr>
                            <a:rPr lang="el-GR" sz="2000" dirty="0" smtClean="0">
                              <a:latin typeface="CMMI10"/>
                            </a:rPr>
                            <m:t>θ</m:t>
                          </m:r>
                        </m:e>
                      </m:nary>
                    </m:oMath>
                  </m:oMathPara>
                </a14:m>
                <a:br>
                  <a:rPr lang="el-GR" sz="2000" dirty="0">
                    <a:latin typeface="CMMI10"/>
                  </a:rPr>
                </a:br>
                <a:endParaRPr lang="el-GR" sz="2000" dirty="0">
                  <a:effectLst/>
                </a:endParaRPr>
              </a:p>
              <a:p>
                <a:pPr algn="ctr"/>
                <a:endParaRPr lang="en-ES" sz="2000" dirty="0"/>
              </a:p>
            </p:txBody>
          </p:sp>
        </mc:Choice>
        <mc:Fallback xmlns="">
          <p:sp>
            <p:nvSpPr>
              <p:cNvPr id="5" name="TextBox 4">
                <a:extLst>
                  <a:ext uri="{FF2B5EF4-FFF2-40B4-BE49-F238E27FC236}">
                    <a16:creationId xmlns:a16="http://schemas.microsoft.com/office/drawing/2014/main" id="{0B1C0BFE-9FDC-1252-ADC4-86449607616D}"/>
                  </a:ext>
                </a:extLst>
              </p:cNvPr>
              <p:cNvSpPr txBox="1">
                <a:spLocks noRot="1" noChangeAspect="1" noMove="1" noResize="1" noEditPoints="1" noAdjustHandles="1" noChangeArrowheads="1" noChangeShapeType="1" noTextEdit="1"/>
              </p:cNvSpPr>
              <p:nvPr/>
            </p:nvSpPr>
            <p:spPr>
              <a:xfrm>
                <a:off x="2769972" y="3706189"/>
                <a:ext cx="6652055" cy="1115049"/>
              </a:xfrm>
              <a:prstGeom prst="rect">
                <a:avLst/>
              </a:prstGeom>
              <a:blipFill>
                <a:blip r:embed="rId3"/>
                <a:stretch>
                  <a:fillRect t="-111236" b="-128090"/>
                </a:stretch>
              </a:blipFill>
            </p:spPr>
            <p:txBody>
              <a:bodyPr/>
              <a:lstStyle/>
              <a:p>
                <a:r>
                  <a:rPr lang="en-ES">
                    <a:noFill/>
                  </a:rPr>
                  <a:t> </a:t>
                </a:r>
              </a:p>
            </p:txBody>
          </p:sp>
        </mc:Fallback>
      </mc:AlternateContent>
      <p:sp>
        <p:nvSpPr>
          <p:cNvPr id="4" name="TextBox 3">
            <a:extLst>
              <a:ext uri="{FF2B5EF4-FFF2-40B4-BE49-F238E27FC236}">
                <a16:creationId xmlns:a16="http://schemas.microsoft.com/office/drawing/2014/main" id="{931BF2F5-9341-D369-6803-81B2C15E51BE}"/>
              </a:ext>
            </a:extLst>
          </p:cNvPr>
          <p:cNvSpPr txBox="1"/>
          <p:nvPr/>
        </p:nvSpPr>
        <p:spPr>
          <a:xfrm>
            <a:off x="8460712" y="195507"/>
            <a:ext cx="3392724" cy="369332"/>
          </a:xfrm>
          <a:prstGeom prst="rect">
            <a:avLst/>
          </a:prstGeom>
          <a:noFill/>
        </p:spPr>
        <p:txBody>
          <a:bodyPr wrap="none" rtlCol="0">
            <a:spAutoFit/>
          </a:bodyPr>
          <a:lstStyle/>
          <a:p>
            <a:r>
              <a:rPr lang="en-ZA" dirty="0"/>
              <a:t>MARAM/IWS/2022/</a:t>
            </a:r>
            <a:r>
              <a:rPr lang="en-ZA" dirty="0" err="1"/>
              <a:t>RefPnts</a:t>
            </a:r>
            <a:r>
              <a:rPr lang="en-ZA" dirty="0"/>
              <a:t>/Pres2</a:t>
            </a:r>
          </a:p>
        </p:txBody>
      </p:sp>
    </p:spTree>
    <p:extLst>
      <p:ext uri="{BB962C8B-B14F-4D97-AF65-F5344CB8AC3E}">
        <p14:creationId xmlns:p14="http://schemas.microsoft.com/office/powerpoint/2010/main" val="33550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B6D4-171E-3049-E340-4034475F1B0B}"/>
              </a:ext>
            </a:extLst>
          </p:cNvPr>
          <p:cNvSpPr>
            <a:spLocks noGrp="1"/>
          </p:cNvSpPr>
          <p:nvPr>
            <p:ph type="title"/>
          </p:nvPr>
        </p:nvSpPr>
        <p:spPr/>
        <p:txBody>
          <a:bodyPr/>
          <a:lstStyle/>
          <a:p>
            <a:r>
              <a:rPr lang="en-ES" dirty="0"/>
              <a:t>What could help?</a:t>
            </a:r>
          </a:p>
        </p:txBody>
      </p:sp>
      <p:sp>
        <p:nvSpPr>
          <p:cNvPr id="3" name="Content Placeholder 2">
            <a:extLst>
              <a:ext uri="{FF2B5EF4-FFF2-40B4-BE49-F238E27FC236}">
                <a16:creationId xmlns:a16="http://schemas.microsoft.com/office/drawing/2014/main" id="{CCBDD624-CBFD-FA00-D784-725839154C68}"/>
              </a:ext>
            </a:extLst>
          </p:cNvPr>
          <p:cNvSpPr>
            <a:spLocks noGrp="1"/>
          </p:cNvSpPr>
          <p:nvPr>
            <p:ph idx="1"/>
          </p:nvPr>
        </p:nvSpPr>
        <p:spPr>
          <a:xfrm>
            <a:off x="838200" y="1825625"/>
            <a:ext cx="10515600" cy="4795892"/>
          </a:xfrm>
        </p:spPr>
        <p:txBody>
          <a:bodyPr>
            <a:normAutofit fontScale="70000" lnSpcReduction="20000"/>
          </a:bodyPr>
          <a:lstStyle/>
          <a:p>
            <a:r>
              <a:rPr lang="en-GB" dirty="0"/>
              <a:t>I</a:t>
            </a:r>
            <a:r>
              <a:rPr lang="en-ES" dirty="0"/>
              <a:t>f not MSE, an MSE </a:t>
            </a:r>
            <a:r>
              <a:rPr lang="en-ES" i="1" dirty="0"/>
              <a:t>mindset: </a:t>
            </a:r>
            <a:r>
              <a:rPr lang="en-ES" dirty="0"/>
              <a:t>it might not be practical to do MSE for every situation but understanding the basic tenants help (e.g. choosing and assessment model is tantamount to making policy decision)</a:t>
            </a:r>
          </a:p>
          <a:p>
            <a:pPr lvl="1"/>
            <a:r>
              <a:rPr lang="en-ES" dirty="0"/>
              <a:t>MP=data+hcr+(optional assessment model)</a:t>
            </a:r>
          </a:p>
          <a:p>
            <a:pPr lvl="1"/>
            <a:r>
              <a:rPr lang="en-GB" dirty="0"/>
              <a:t>H</a:t>
            </a:r>
            <a:r>
              <a:rPr lang="en-ES" dirty="0"/>
              <a:t>ake and herring got into trouble with assessment models in part because their control rules and their data inputs were </a:t>
            </a:r>
            <a:r>
              <a:rPr lang="en-ES" i="1" dirty="0"/>
              <a:t>fixed </a:t>
            </a:r>
            <a:r>
              <a:rPr lang="en-ES" dirty="0"/>
              <a:t>so that assessment model changes big or small were readily converted into policy changes</a:t>
            </a:r>
          </a:p>
          <a:p>
            <a:pPr lvl="1"/>
            <a:r>
              <a:rPr lang="en-ES" dirty="0"/>
              <a:t>Some long-term synoptic review of if management system is working (and a forensic review when it isn´t) is needed for many fish stocks. Most assessment reviews are desparate affairs where this doesn´t happen. Review panels are dominated by the latter. Need more of the former.</a:t>
            </a:r>
          </a:p>
          <a:p>
            <a:r>
              <a:rPr lang="en-ES" dirty="0"/>
              <a:t>Operating models with climate change are still a challenge: you could drive herring O</a:t>
            </a:r>
            <a:r>
              <a:rPr lang="en-GB" dirty="0"/>
              <a:t>Ms with output from Ecosystem models (be they MICE models or something more complicated) but those models have to be build </a:t>
            </a:r>
            <a:r>
              <a:rPr lang="en-GB" i="1" dirty="0"/>
              <a:t>within the existing community</a:t>
            </a:r>
            <a:r>
              <a:rPr lang="en-GB" dirty="0"/>
              <a:t> to attain some credibility</a:t>
            </a:r>
          </a:p>
          <a:p>
            <a:r>
              <a:rPr lang="en-GB" dirty="0"/>
              <a:t>In some situations I think it´s possible to treat some non-stationarity within a single species MSE context – but defensible hypothesis for OMs needed</a:t>
            </a:r>
          </a:p>
          <a:p>
            <a:r>
              <a:rPr lang="en-GB" dirty="0"/>
              <a:t>In others, like small </a:t>
            </a:r>
            <a:r>
              <a:rPr lang="en-GB" dirty="0" err="1"/>
              <a:t>pelagics</a:t>
            </a:r>
            <a:r>
              <a:rPr lang="en-GB" dirty="0"/>
              <a:t>, that are the food for multiple other target species managed by different authorities, then a single-species approach (especially the management side) becomes less defensible and there needs to be a forum for decision making on these species that is distinct from others.</a:t>
            </a:r>
            <a:endParaRPr lang="en-ES" dirty="0"/>
          </a:p>
        </p:txBody>
      </p:sp>
    </p:spTree>
    <p:extLst>
      <p:ext uri="{BB962C8B-B14F-4D97-AF65-F5344CB8AC3E}">
        <p14:creationId xmlns:p14="http://schemas.microsoft.com/office/powerpoint/2010/main" val="377303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7BD3-1F2D-3B70-C5DB-C35B8CB4BF10}"/>
              </a:ext>
            </a:extLst>
          </p:cNvPr>
          <p:cNvSpPr>
            <a:spLocks noGrp="1"/>
          </p:cNvSpPr>
          <p:nvPr>
            <p:ph type="title"/>
          </p:nvPr>
        </p:nvSpPr>
        <p:spPr/>
        <p:txBody>
          <a:bodyPr/>
          <a:lstStyle/>
          <a:p>
            <a:r>
              <a:rPr lang="en-CA" dirty="0"/>
              <a:t>Why the issue of reference points and probability matters?</a:t>
            </a:r>
          </a:p>
        </p:txBody>
      </p:sp>
      <p:sp>
        <p:nvSpPr>
          <p:cNvPr id="3" name="Content Placeholder 2">
            <a:extLst>
              <a:ext uri="{FF2B5EF4-FFF2-40B4-BE49-F238E27FC236}">
                <a16:creationId xmlns:a16="http://schemas.microsoft.com/office/drawing/2014/main" id="{9AB93756-500C-545C-50A0-E4B01C262672}"/>
              </a:ext>
            </a:extLst>
          </p:cNvPr>
          <p:cNvSpPr>
            <a:spLocks noGrp="1"/>
          </p:cNvSpPr>
          <p:nvPr>
            <p:ph idx="1"/>
          </p:nvPr>
        </p:nvSpPr>
        <p:spPr>
          <a:xfrm>
            <a:off x="731108" y="1905300"/>
            <a:ext cx="10515600" cy="4351338"/>
          </a:xfrm>
        </p:spPr>
        <p:txBody>
          <a:bodyPr>
            <a:normAutofit lnSpcReduction="10000"/>
          </a:bodyPr>
          <a:lstStyle/>
          <a:p>
            <a:r>
              <a:rPr lang="en-GB" dirty="0"/>
              <a:t>For me, discussions began about if the presentation of probability (such as we can determine this) to decision makers was useful for decision making</a:t>
            </a:r>
          </a:p>
          <a:p>
            <a:r>
              <a:rPr lang="en-GB" dirty="0"/>
              <a:t>My contribution to this discussion was the hake slide that was circulated among the meeting documents. I´ll discuss this situation of an example of how confusion can be introduced into the system within the Best Assessment paradigm</a:t>
            </a:r>
          </a:p>
          <a:p>
            <a:r>
              <a:rPr lang="en-GB" dirty="0"/>
              <a:t>The discussion branched from the question of the use of probability in fisheries to reference points and climate change so I added another quick case study about Pacific herring </a:t>
            </a:r>
          </a:p>
          <a:p>
            <a:r>
              <a:rPr lang="en-GB" dirty="0"/>
              <a:t>I´ll be quick but could give a talk on each bullet point that follows.</a:t>
            </a:r>
            <a:endParaRPr lang="en-ES" dirty="0"/>
          </a:p>
        </p:txBody>
      </p:sp>
    </p:spTree>
    <p:extLst>
      <p:ext uri="{BB962C8B-B14F-4D97-AF65-F5344CB8AC3E}">
        <p14:creationId xmlns:p14="http://schemas.microsoft.com/office/powerpoint/2010/main" val="174153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84E80-E56E-8320-BB72-B6FEEA925856}"/>
              </a:ext>
            </a:extLst>
          </p:cNvPr>
          <p:cNvPicPr>
            <a:picLocks noChangeAspect="1"/>
          </p:cNvPicPr>
          <p:nvPr/>
        </p:nvPicPr>
        <p:blipFill rotWithShape="1">
          <a:blip r:embed="rId2"/>
          <a:srcRect l="16696" t="13617" r="20715" b="19007"/>
          <a:stretch/>
        </p:blipFill>
        <p:spPr>
          <a:xfrm>
            <a:off x="999426" y="0"/>
            <a:ext cx="10193148" cy="6858000"/>
          </a:xfrm>
          <a:prstGeom prst="rect">
            <a:avLst/>
          </a:prstGeom>
        </p:spPr>
      </p:pic>
      <p:sp>
        <p:nvSpPr>
          <p:cNvPr id="5" name="Rectangle 4">
            <a:extLst>
              <a:ext uri="{FF2B5EF4-FFF2-40B4-BE49-F238E27FC236}">
                <a16:creationId xmlns:a16="http://schemas.microsoft.com/office/drawing/2014/main" id="{39144365-D9FC-2E0F-1E83-AE6234F35FA6}"/>
              </a:ext>
            </a:extLst>
          </p:cNvPr>
          <p:cNvSpPr/>
          <p:nvPr/>
        </p:nvSpPr>
        <p:spPr>
          <a:xfrm>
            <a:off x="9391135" y="4201297"/>
            <a:ext cx="1458097" cy="411892"/>
          </a:xfrm>
          <a:prstGeom prst="rect">
            <a:avLst/>
          </a:prstGeom>
          <a:solidFill>
            <a:srgbClr val="B4BF00">
              <a:alpha val="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cxnSp>
        <p:nvCxnSpPr>
          <p:cNvPr id="7" name="Straight Arrow Connector 6">
            <a:extLst>
              <a:ext uri="{FF2B5EF4-FFF2-40B4-BE49-F238E27FC236}">
                <a16:creationId xmlns:a16="http://schemas.microsoft.com/office/drawing/2014/main" id="{2ABE5021-EAC0-D5AF-8930-F3E5676EC28C}"/>
              </a:ext>
            </a:extLst>
          </p:cNvPr>
          <p:cNvCxnSpPr>
            <a:cxnSpLocks/>
            <a:endCxn id="12" idx="1"/>
          </p:cNvCxnSpPr>
          <p:nvPr/>
        </p:nvCxnSpPr>
        <p:spPr>
          <a:xfrm flipH="1" flipV="1">
            <a:off x="8171936" y="4263082"/>
            <a:ext cx="642551" cy="10915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969AE9-6108-89D0-C358-08E26B4A02B9}"/>
              </a:ext>
            </a:extLst>
          </p:cNvPr>
          <p:cNvCxnSpPr>
            <a:cxnSpLocks/>
          </p:cNvCxnSpPr>
          <p:nvPr/>
        </p:nvCxnSpPr>
        <p:spPr>
          <a:xfrm flipH="1" flipV="1">
            <a:off x="8071945" y="5276193"/>
            <a:ext cx="742542" cy="7840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57941F99-96EC-FFA2-BF3A-B5F2F026433B}"/>
              </a:ext>
            </a:extLst>
          </p:cNvPr>
          <p:cNvSpPr/>
          <p:nvPr/>
        </p:nvSpPr>
        <p:spPr>
          <a:xfrm>
            <a:off x="7990704" y="4077731"/>
            <a:ext cx="181232" cy="37070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Tree>
    <p:extLst>
      <p:ext uri="{BB962C8B-B14F-4D97-AF65-F5344CB8AC3E}">
        <p14:creationId xmlns:p14="http://schemas.microsoft.com/office/powerpoint/2010/main" val="391828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5265-F7A0-EE2D-E4C4-CCE8C078EB3E}"/>
              </a:ext>
            </a:extLst>
          </p:cNvPr>
          <p:cNvSpPr>
            <a:spLocks noGrp="1"/>
          </p:cNvSpPr>
          <p:nvPr>
            <p:ph type="title"/>
          </p:nvPr>
        </p:nvSpPr>
        <p:spPr/>
        <p:txBody>
          <a:bodyPr/>
          <a:lstStyle/>
          <a:p>
            <a:r>
              <a:rPr lang="en-ES" dirty="0"/>
              <a:t>The hake story</a:t>
            </a:r>
          </a:p>
        </p:txBody>
      </p:sp>
      <p:sp>
        <p:nvSpPr>
          <p:cNvPr id="3" name="Content Placeholder 2">
            <a:extLst>
              <a:ext uri="{FF2B5EF4-FFF2-40B4-BE49-F238E27FC236}">
                <a16:creationId xmlns:a16="http://schemas.microsoft.com/office/drawing/2014/main" id="{393D9D21-46C1-77A9-F49C-ED1891DED44C}"/>
              </a:ext>
            </a:extLst>
          </p:cNvPr>
          <p:cNvSpPr>
            <a:spLocks noGrp="1"/>
          </p:cNvSpPr>
          <p:nvPr>
            <p:ph idx="1"/>
          </p:nvPr>
        </p:nvSpPr>
        <p:spPr>
          <a:xfrm>
            <a:off x="667265" y="1567121"/>
            <a:ext cx="10857469" cy="4925754"/>
          </a:xfrm>
        </p:spPr>
        <p:txBody>
          <a:bodyPr>
            <a:noAutofit/>
          </a:bodyPr>
          <a:lstStyle/>
          <a:p>
            <a:pPr marL="0" marR="0" algn="l">
              <a:spcBef>
                <a:spcPts val="0"/>
              </a:spcBef>
              <a:spcAft>
                <a:spcPts val="0"/>
              </a:spcAft>
            </a:pPr>
            <a:r>
              <a:rPr lang="en-GB" sz="1800" b="0" i="0" u="none" strike="noStrike" dirty="0">
                <a:solidFill>
                  <a:srgbClr val="000000"/>
                </a:solidFill>
                <a:effectLst/>
                <a:latin typeface="Calibri" panose="020F0502020204030204" pitchFamily="34" charset="0"/>
              </a:rPr>
              <a:t>Pacific hake is large fishery extending from California to Alaska managed by a bilateral treaty  (2003/2006) between Canada and the US; the treaty </a:t>
            </a:r>
            <a:r>
              <a:rPr lang="en-GB" sz="1800" b="1" i="0" u="none" strike="noStrike" dirty="0">
                <a:solidFill>
                  <a:srgbClr val="000000"/>
                </a:solidFill>
                <a:effectLst/>
                <a:latin typeface="Calibri" panose="020F0502020204030204" pitchFamily="34" charset="0"/>
              </a:rPr>
              <a:t>defines a default 40:10 harvest control rule </a:t>
            </a:r>
            <a:r>
              <a:rPr lang="en-GB" sz="1800" dirty="0">
                <a:solidFill>
                  <a:srgbClr val="000000"/>
                </a:solidFill>
                <a:latin typeface="Calibri" panose="020F0502020204030204" pitchFamily="34" charset="0"/>
              </a:rPr>
              <a:t>with a fixed</a:t>
            </a:r>
            <a:r>
              <a:rPr lang="en-GB" sz="1800" b="0" i="0" u="none" strike="noStrike" dirty="0">
                <a:solidFill>
                  <a:srgbClr val="000000"/>
                </a:solidFill>
                <a:effectLst/>
                <a:latin typeface="Calibri" panose="020F0502020204030204" pitchFamily="34" charset="0"/>
              </a:rPr>
              <a:t> proportion of the total TAC shared between the two counties. </a:t>
            </a:r>
          </a:p>
          <a:p>
            <a:pPr marL="0" marR="0" algn="l">
              <a:spcBef>
                <a:spcPts val="0"/>
              </a:spcBef>
              <a:spcAft>
                <a:spcPts val="0"/>
              </a:spcAft>
            </a:pPr>
            <a:endParaRPr lang="en-GB" sz="1800" dirty="0">
              <a:solidFill>
                <a:srgbClr val="000000"/>
              </a:solidFill>
              <a:latin typeface="Calibri" panose="020F0502020204030204" pitchFamily="34" charset="0"/>
            </a:endParaRPr>
          </a:p>
          <a:p>
            <a:pPr marL="0" marR="0" algn="l">
              <a:spcBef>
                <a:spcPts val="0"/>
              </a:spcBef>
              <a:spcAft>
                <a:spcPts val="0"/>
              </a:spcAft>
            </a:pPr>
            <a:r>
              <a:rPr lang="en-GB" sz="1800" b="0" i="0" u="none" strike="noStrike" dirty="0">
                <a:solidFill>
                  <a:srgbClr val="000000"/>
                </a:solidFill>
                <a:effectLst/>
                <a:latin typeface="Calibri" panose="020F0502020204030204" pitchFamily="34" charset="0"/>
              </a:rPr>
              <a:t>In 2011, there was a massive stock assessment estimation error so that when the harvest control rule was applied it predicted the highest quota ever of about 650,000 tons. Luckily only about 250,000 tons of this quota was taken (for a variety of reasons) because in 2011, the survey measured the lowest coastwide biomass ever recorded. </a:t>
            </a:r>
          </a:p>
          <a:p>
            <a:pPr marL="0" marR="0" indent="0" algn="l">
              <a:spcBef>
                <a:spcPts val="0"/>
              </a:spcBef>
              <a:spcAft>
                <a:spcPts val="0"/>
              </a:spcAft>
              <a:buNone/>
            </a:pPr>
            <a:endParaRPr lang="en-GB" sz="1800" dirty="0">
              <a:solidFill>
                <a:srgbClr val="000000"/>
              </a:solidFill>
              <a:latin typeface="Calibri" panose="020F0502020204030204" pitchFamily="34" charset="0"/>
            </a:endParaRPr>
          </a:p>
          <a:p>
            <a:pPr marL="0" marR="0" algn="l">
              <a:spcBef>
                <a:spcPts val="0"/>
              </a:spcBef>
              <a:spcAft>
                <a:spcPts val="0"/>
              </a:spcAft>
            </a:pPr>
            <a:r>
              <a:rPr lang="en-GB" sz="1800" b="0" i="0" u="none" strike="noStrike" dirty="0">
                <a:solidFill>
                  <a:srgbClr val="000000"/>
                </a:solidFill>
                <a:effectLst/>
                <a:latin typeface="Calibri" panose="020F0502020204030204" pitchFamily="34" charset="0"/>
              </a:rPr>
              <a:t>The situation in 2011 (plus the coincident desire for MSC certification) led to a set of MSE simulations that illustrated how a few different MPs (for example catch caps plus the existing 40:10 rule) would perform (higher catch, lower AAV, and higher conservation performance). But to my knowledge no MP has been adopted for this fishery. The default process is the best assessment paradigm, with an annual haggle over the quota.</a:t>
            </a:r>
          </a:p>
          <a:p>
            <a:pPr marL="0" marR="0" indent="0" algn="l">
              <a:spcBef>
                <a:spcPts val="0"/>
              </a:spcBef>
              <a:spcAft>
                <a:spcPts val="0"/>
              </a:spcAft>
              <a:buNone/>
            </a:pPr>
            <a:r>
              <a:rPr lang="en-GB" sz="1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GB" sz="1800" b="0" i="0" u="none" strike="noStrike" dirty="0">
                <a:solidFill>
                  <a:srgbClr val="000000"/>
                </a:solidFill>
                <a:effectLst/>
                <a:latin typeface="Calibri" panose="020F0502020204030204" pitchFamily="34" charset="0"/>
              </a:rPr>
              <a:t>What´s the problem with decisions based on probability in this fishery? Consider the </a:t>
            </a:r>
            <a:r>
              <a:rPr lang="en-GB" sz="1800" dirty="0" err="1">
                <a:solidFill>
                  <a:srgbClr val="000000"/>
                </a:solidFill>
                <a:latin typeface="Calibri" panose="020F0502020204030204" pitchFamily="34" charset="0"/>
              </a:rPr>
              <a:t>preceeding</a:t>
            </a:r>
            <a:r>
              <a:rPr lang="en-GB" sz="1800" dirty="0">
                <a:solidFill>
                  <a:srgbClr val="000000"/>
                </a:solidFill>
                <a:latin typeface="Calibri" panose="020F0502020204030204" pitchFamily="34" charset="0"/>
              </a:rPr>
              <a:t> </a:t>
            </a:r>
            <a:r>
              <a:rPr lang="en-GB" sz="1800" b="0" i="0" u="none" strike="noStrike" dirty="0">
                <a:solidFill>
                  <a:srgbClr val="000000"/>
                </a:solidFill>
                <a:effectLst/>
                <a:latin typeface="Calibri" panose="020F0502020204030204" pitchFamily="34" charset="0"/>
              </a:rPr>
              <a:t>figure: the shaded interval represents the 95% credibility interval as sampled from the marginal posterior density of the derived parameters in the 2021 assessment. But as can be plainly seen, the probability interval does not even capture the range of median historical biomass trajectories (the other lines)</a:t>
            </a:r>
          </a:p>
          <a:p>
            <a:pPr marL="0" marR="0" indent="0" algn="l">
              <a:spcBef>
                <a:spcPts val="0"/>
              </a:spcBef>
              <a:spcAft>
                <a:spcPts val="0"/>
              </a:spcAft>
              <a:buNone/>
            </a:pPr>
            <a:endParaRPr lang="en-GB"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88080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1E80-2B52-4097-13FE-2E94741FF7F0}"/>
              </a:ext>
            </a:extLst>
          </p:cNvPr>
          <p:cNvSpPr>
            <a:spLocks noGrp="1"/>
          </p:cNvSpPr>
          <p:nvPr>
            <p:ph type="title"/>
          </p:nvPr>
        </p:nvSpPr>
        <p:spPr/>
        <p:txBody>
          <a:bodyPr/>
          <a:lstStyle/>
          <a:p>
            <a:r>
              <a:rPr lang="en-ES" dirty="0"/>
              <a:t>Lessons learned from the hake story</a:t>
            </a:r>
          </a:p>
        </p:txBody>
      </p:sp>
      <p:sp>
        <p:nvSpPr>
          <p:cNvPr id="3" name="Content Placeholder 2">
            <a:extLst>
              <a:ext uri="{FF2B5EF4-FFF2-40B4-BE49-F238E27FC236}">
                <a16:creationId xmlns:a16="http://schemas.microsoft.com/office/drawing/2014/main" id="{618A2FFB-8335-C32D-CB09-2DC819EC7742}"/>
              </a:ext>
            </a:extLst>
          </p:cNvPr>
          <p:cNvSpPr>
            <a:spLocks noGrp="1"/>
          </p:cNvSpPr>
          <p:nvPr>
            <p:ph idx="1"/>
          </p:nvPr>
        </p:nvSpPr>
        <p:spPr>
          <a:xfrm>
            <a:off x="5137320" y="3151188"/>
            <a:ext cx="5562211" cy="980112"/>
          </a:xfrm>
        </p:spPr>
        <p:txBody>
          <a:bodyPr>
            <a:noAutofit/>
          </a:bodyPr>
          <a:lstStyle/>
          <a:p>
            <a:r>
              <a:rPr lang="en-GB" sz="1800" dirty="0"/>
              <a:t>2. Despite the kilojoules used running computers, w</a:t>
            </a:r>
            <a:r>
              <a:rPr lang="en-ES" sz="1800" dirty="0"/>
              <a:t>e don´t represent this in a credible way plus by the time it ends up in decision tables, decision makers have seen 10 different versions of it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008D4-DC29-610A-74BF-668123085C81}"/>
                  </a:ext>
                </a:extLst>
              </p:cNvPr>
              <p:cNvSpPr txBox="1"/>
              <p:nvPr/>
            </p:nvSpPr>
            <p:spPr>
              <a:xfrm>
                <a:off x="2970257" y="1676144"/>
                <a:ext cx="2711278" cy="11150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000" i="1" dirty="0" smtClean="0">
                              <a:latin typeface="Cambria Math" panose="02040503050406030204" pitchFamily="18" charset="0"/>
                            </a:rPr>
                          </m:ctrlPr>
                        </m:naryPr>
                        <m:sub/>
                        <m:sup/>
                        <m:e>
                          <m:r>
                            <m:rPr>
                              <m:nor/>
                            </m:rPr>
                            <a:rPr lang="en-GB" sz="2000" dirty="0" smtClean="0">
                              <a:latin typeface="CMMI10"/>
                            </a:rPr>
                            <m:t>L</m:t>
                          </m:r>
                          <m:r>
                            <m:rPr>
                              <m:nor/>
                            </m:rPr>
                            <a:rPr lang="en-GB" sz="2000" dirty="0" smtClean="0">
                              <a:latin typeface="CMR10"/>
                            </a:rPr>
                            <m:t>(</m:t>
                          </m:r>
                          <m:r>
                            <m:rPr>
                              <m:nor/>
                            </m:rPr>
                            <a:rPr lang="el-GR" sz="2000" dirty="0" smtClean="0">
                              <a:latin typeface="CMMI10"/>
                            </a:rPr>
                            <m:t>θ</m:t>
                          </m:r>
                          <m:r>
                            <m:rPr>
                              <m:nor/>
                            </m:rPr>
                            <a:rPr lang="el-GR" sz="2000" dirty="0" smtClean="0">
                              <a:latin typeface="CMMI10"/>
                            </a:rPr>
                            <m:t>, </m:t>
                          </m:r>
                          <m:r>
                            <m:rPr>
                              <m:nor/>
                            </m:rPr>
                            <a:rPr lang="el-GR" sz="2000" dirty="0" smtClean="0">
                              <a:latin typeface="CMMI10"/>
                            </a:rPr>
                            <m:t>δ</m:t>
                          </m:r>
                          <m:r>
                            <m:rPr>
                              <m:nor/>
                            </m:rPr>
                            <a:rPr lang="el-GR" sz="2000" dirty="0" smtClean="0">
                              <a:latin typeface="CMR10"/>
                            </a:rPr>
                            <m:t>(</m:t>
                          </m:r>
                          <m:r>
                            <m:rPr>
                              <m:nor/>
                            </m:rPr>
                            <a:rPr lang="en-GB" sz="2000" dirty="0" smtClean="0">
                              <a:latin typeface="CMMI10"/>
                            </a:rPr>
                            <m:t>x</m:t>
                          </m:r>
                          <m:r>
                            <m:rPr>
                              <m:nor/>
                            </m:rPr>
                            <a:rPr lang="en-GB" sz="2000" dirty="0" smtClean="0">
                              <a:latin typeface="CMR10"/>
                            </a:rPr>
                            <m:t>))</m:t>
                          </m:r>
                          <m:r>
                            <m:rPr>
                              <m:nor/>
                            </m:rPr>
                            <a:rPr lang="el-GR" sz="2000" dirty="0" smtClean="0">
                              <a:solidFill>
                                <a:srgbClr val="0000FF"/>
                              </a:solidFill>
                              <a:latin typeface="CMMI10"/>
                            </a:rPr>
                            <m:t>π</m:t>
                          </m:r>
                          <m:r>
                            <m:rPr>
                              <m:nor/>
                            </m:rPr>
                            <a:rPr lang="el-GR" sz="2000" dirty="0" smtClean="0">
                              <a:solidFill>
                                <a:srgbClr val="0000FF"/>
                              </a:solidFill>
                              <a:latin typeface="CMR10"/>
                            </a:rPr>
                            <m:t>(</m:t>
                          </m:r>
                          <m:r>
                            <m:rPr>
                              <m:nor/>
                            </m:rPr>
                            <a:rPr lang="el-GR" sz="2000" dirty="0" smtClean="0">
                              <a:solidFill>
                                <a:srgbClr val="0000FF"/>
                              </a:solidFill>
                              <a:latin typeface="CMMI10"/>
                            </a:rPr>
                            <m:t>θ</m:t>
                          </m:r>
                          <m:r>
                            <m:rPr>
                              <m:nor/>
                            </m:rPr>
                            <a:rPr lang="el-GR" sz="2000" dirty="0" smtClean="0">
                              <a:solidFill>
                                <a:srgbClr val="0000FF"/>
                              </a:solidFill>
                              <a:latin typeface="CMSY10"/>
                            </a:rPr>
                            <m:t>|</m:t>
                          </m:r>
                          <m:r>
                            <m:rPr>
                              <m:nor/>
                            </m:rPr>
                            <a:rPr lang="en-GB" sz="2000" dirty="0" smtClean="0">
                              <a:solidFill>
                                <a:srgbClr val="0000FF"/>
                              </a:solidFill>
                              <a:latin typeface="CMMI10"/>
                            </a:rPr>
                            <m:t>x</m:t>
                          </m:r>
                          <m:r>
                            <m:rPr>
                              <m:nor/>
                            </m:rPr>
                            <a:rPr lang="en-GB" sz="2000" dirty="0" smtClean="0">
                              <a:solidFill>
                                <a:srgbClr val="0000FF"/>
                              </a:solidFill>
                              <a:latin typeface="CMR10"/>
                            </a:rPr>
                            <m:t>) </m:t>
                          </m:r>
                          <m:r>
                            <m:rPr>
                              <m:nor/>
                            </m:rPr>
                            <a:rPr lang="en-GB" sz="2000" dirty="0" smtClean="0">
                              <a:latin typeface="CMMI10"/>
                            </a:rPr>
                            <m:t>d</m:t>
                          </m:r>
                          <m:r>
                            <m:rPr>
                              <m:nor/>
                            </m:rPr>
                            <a:rPr lang="el-GR" sz="2000" dirty="0" smtClean="0">
                              <a:latin typeface="CMMI10"/>
                            </a:rPr>
                            <m:t>θ</m:t>
                          </m:r>
                        </m:e>
                      </m:nary>
                    </m:oMath>
                  </m:oMathPara>
                </a14:m>
                <a:br>
                  <a:rPr lang="el-GR" sz="2000" dirty="0">
                    <a:latin typeface="CMMI10"/>
                  </a:rPr>
                </a:br>
                <a:endParaRPr lang="el-GR" sz="2000" dirty="0">
                  <a:effectLst/>
                </a:endParaRPr>
              </a:p>
              <a:p>
                <a:endParaRPr lang="en-ES" sz="2000" dirty="0"/>
              </a:p>
            </p:txBody>
          </p:sp>
        </mc:Choice>
        <mc:Fallback xmlns="">
          <p:sp>
            <p:nvSpPr>
              <p:cNvPr id="5" name="TextBox 4">
                <a:extLst>
                  <a:ext uri="{FF2B5EF4-FFF2-40B4-BE49-F238E27FC236}">
                    <a16:creationId xmlns:a16="http://schemas.microsoft.com/office/drawing/2014/main" id="{8B9008D4-DC29-610A-74BF-668123085C81}"/>
                  </a:ext>
                </a:extLst>
              </p:cNvPr>
              <p:cNvSpPr txBox="1">
                <a:spLocks noRot="1" noChangeAspect="1" noMove="1" noResize="1" noEditPoints="1" noAdjustHandles="1" noChangeArrowheads="1" noChangeShapeType="1" noTextEdit="1"/>
              </p:cNvSpPr>
              <p:nvPr/>
            </p:nvSpPr>
            <p:spPr>
              <a:xfrm>
                <a:off x="2970257" y="1676144"/>
                <a:ext cx="2711278" cy="1115049"/>
              </a:xfrm>
              <a:prstGeom prst="rect">
                <a:avLst/>
              </a:prstGeom>
              <a:blipFill>
                <a:blip r:embed="rId2"/>
                <a:stretch>
                  <a:fillRect l="-29767" t="-113636" b="-130682"/>
                </a:stretch>
              </a:blipFill>
            </p:spPr>
            <p:txBody>
              <a:bodyPr/>
              <a:lstStyle/>
              <a:p>
                <a:r>
                  <a:rPr lang="en-ES">
                    <a:noFill/>
                  </a:rPr>
                  <a:t> </a:t>
                </a:r>
              </a:p>
            </p:txBody>
          </p:sp>
        </mc:Fallback>
      </mc:AlternateContent>
      <p:sp>
        <p:nvSpPr>
          <p:cNvPr id="6" name="Content Placeholder 2">
            <a:extLst>
              <a:ext uri="{FF2B5EF4-FFF2-40B4-BE49-F238E27FC236}">
                <a16:creationId xmlns:a16="http://schemas.microsoft.com/office/drawing/2014/main" id="{B43EB358-2C05-38E0-DCE8-1976D3171C1C}"/>
              </a:ext>
            </a:extLst>
          </p:cNvPr>
          <p:cNvSpPr txBox="1">
            <a:spLocks/>
          </p:cNvSpPr>
          <p:nvPr/>
        </p:nvSpPr>
        <p:spPr>
          <a:xfrm>
            <a:off x="2463113" y="3188471"/>
            <a:ext cx="2522838" cy="98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1. W</a:t>
            </a:r>
            <a:r>
              <a:rPr lang="en-ES" sz="1800" dirty="0"/>
              <a:t>e don´t have this (the loss function)</a:t>
            </a:r>
          </a:p>
        </p:txBody>
      </p:sp>
      <p:cxnSp>
        <p:nvCxnSpPr>
          <p:cNvPr id="8" name="Straight Arrow Connector 7">
            <a:extLst>
              <a:ext uri="{FF2B5EF4-FFF2-40B4-BE49-F238E27FC236}">
                <a16:creationId xmlns:a16="http://schemas.microsoft.com/office/drawing/2014/main" id="{935C24FA-43BF-740B-BD8A-57E465811185}"/>
              </a:ext>
            </a:extLst>
          </p:cNvPr>
          <p:cNvCxnSpPr>
            <a:cxnSpLocks/>
            <a:stCxn id="6" idx="0"/>
          </p:cNvCxnSpPr>
          <p:nvPr/>
        </p:nvCxnSpPr>
        <p:spPr>
          <a:xfrm flipV="1">
            <a:off x="3724532" y="2391667"/>
            <a:ext cx="314069" cy="79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0DC48C-0C5A-2BF6-F72B-AA9CC8DDDB56}"/>
              </a:ext>
            </a:extLst>
          </p:cNvPr>
          <p:cNvCxnSpPr>
            <a:cxnSpLocks/>
          </p:cNvCxnSpPr>
          <p:nvPr/>
        </p:nvCxnSpPr>
        <p:spPr>
          <a:xfrm flipH="1" flipV="1">
            <a:off x="4829176" y="2391667"/>
            <a:ext cx="1112365" cy="79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27FBAC02-CD8C-9C0A-6403-16BB2301A979}"/>
              </a:ext>
            </a:extLst>
          </p:cNvPr>
          <p:cNvSpPr/>
          <p:nvPr/>
        </p:nvSpPr>
        <p:spPr>
          <a:xfrm rot="16200000">
            <a:off x="5070390" y="1817666"/>
            <a:ext cx="414980" cy="5446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14" name="TextBox 13">
            <a:extLst>
              <a:ext uri="{FF2B5EF4-FFF2-40B4-BE49-F238E27FC236}">
                <a16:creationId xmlns:a16="http://schemas.microsoft.com/office/drawing/2014/main" id="{B39A86E2-8401-9674-09B9-88A755CC2F42}"/>
              </a:ext>
            </a:extLst>
          </p:cNvPr>
          <p:cNvSpPr txBox="1"/>
          <p:nvPr/>
        </p:nvSpPr>
        <p:spPr>
          <a:xfrm>
            <a:off x="2954810" y="4897723"/>
            <a:ext cx="6252252" cy="1754326"/>
          </a:xfrm>
          <a:prstGeom prst="rect">
            <a:avLst/>
          </a:prstGeom>
          <a:noFill/>
        </p:spPr>
        <p:txBody>
          <a:bodyPr wrap="square" rtlCol="0">
            <a:spAutoFit/>
          </a:bodyPr>
          <a:lstStyle/>
          <a:p>
            <a:r>
              <a:rPr lang="en-ES" dirty="0"/>
              <a:t>3. Decision makers in hake don´t decide this way. Stakeholders were not inspired to great levels of confidence having  lived the consequence of the preceding figure </a:t>
            </a:r>
          </a:p>
          <a:p>
            <a:endParaRPr lang="en-ES" dirty="0"/>
          </a:p>
          <a:p>
            <a:r>
              <a:rPr lang="en-ES" dirty="0"/>
              <a:t>4. </a:t>
            </a:r>
            <a:r>
              <a:rPr lang="en-GB" dirty="0"/>
              <a:t>I</a:t>
            </a:r>
            <a:r>
              <a:rPr lang="en-ES" dirty="0"/>
              <a:t>f you fix the data and the harvest control rule, then assessment model choice becomes your harvest control rule</a:t>
            </a:r>
          </a:p>
        </p:txBody>
      </p:sp>
      <p:sp>
        <p:nvSpPr>
          <p:cNvPr id="15" name="TextBox 14">
            <a:extLst>
              <a:ext uri="{FF2B5EF4-FFF2-40B4-BE49-F238E27FC236}">
                <a16:creationId xmlns:a16="http://schemas.microsoft.com/office/drawing/2014/main" id="{DA3CBAA2-0722-B085-62EB-16D81E755550}"/>
              </a:ext>
            </a:extLst>
          </p:cNvPr>
          <p:cNvSpPr txBox="1"/>
          <p:nvPr/>
        </p:nvSpPr>
        <p:spPr>
          <a:xfrm>
            <a:off x="6436840" y="1825624"/>
            <a:ext cx="4079386" cy="369332"/>
          </a:xfrm>
          <a:prstGeom prst="rect">
            <a:avLst/>
          </a:prstGeom>
          <a:noFill/>
        </p:spPr>
        <p:txBody>
          <a:bodyPr wrap="none" rtlCol="0">
            <a:spAutoFit/>
          </a:bodyPr>
          <a:lstStyle/>
          <a:p>
            <a:r>
              <a:rPr lang="en-GB" dirty="0"/>
              <a:t>W</a:t>
            </a:r>
            <a:r>
              <a:rPr lang="en-ES" dirty="0"/>
              <a:t>hat we/I sort of thought we were doing</a:t>
            </a:r>
          </a:p>
        </p:txBody>
      </p:sp>
    </p:spTree>
    <p:extLst>
      <p:ext uri="{BB962C8B-B14F-4D97-AF65-F5344CB8AC3E}">
        <p14:creationId xmlns:p14="http://schemas.microsoft.com/office/powerpoint/2010/main" val="31029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88E0-EEB2-3BEB-47E0-456B524B3694}"/>
              </a:ext>
            </a:extLst>
          </p:cNvPr>
          <p:cNvSpPr>
            <a:spLocks noGrp="1"/>
          </p:cNvSpPr>
          <p:nvPr>
            <p:ph type="title"/>
          </p:nvPr>
        </p:nvSpPr>
        <p:spPr/>
        <p:txBody>
          <a:bodyPr>
            <a:normAutofit fontScale="90000"/>
          </a:bodyPr>
          <a:lstStyle/>
          <a:p>
            <a:r>
              <a:rPr lang="en-ES" dirty="0"/>
              <a:t>Pacific Herring: similar crisis + non-stationarity and other difficulties = much more vitriol</a:t>
            </a:r>
          </a:p>
        </p:txBody>
      </p:sp>
      <p:sp>
        <p:nvSpPr>
          <p:cNvPr id="3" name="Content Placeholder 2">
            <a:extLst>
              <a:ext uri="{FF2B5EF4-FFF2-40B4-BE49-F238E27FC236}">
                <a16:creationId xmlns:a16="http://schemas.microsoft.com/office/drawing/2014/main" id="{37055177-45DA-3276-0376-C09A3CC78CBB}"/>
              </a:ext>
            </a:extLst>
          </p:cNvPr>
          <p:cNvSpPr>
            <a:spLocks noGrp="1"/>
          </p:cNvSpPr>
          <p:nvPr>
            <p:ph sz="half" idx="1"/>
          </p:nvPr>
        </p:nvSpPr>
        <p:spPr>
          <a:xfrm>
            <a:off x="838200" y="1899620"/>
            <a:ext cx="5478517" cy="4351338"/>
          </a:xfrm>
        </p:spPr>
        <p:txBody>
          <a:bodyPr>
            <a:normAutofit fontScale="62500" lnSpcReduction="20000"/>
          </a:bodyPr>
          <a:lstStyle/>
          <a:p>
            <a:r>
              <a:rPr lang="en-ES" dirty="0"/>
              <a:t>5 major coastwide stocks (2 minor)</a:t>
            </a:r>
          </a:p>
          <a:p>
            <a:r>
              <a:rPr lang="en-GB" dirty="0"/>
              <a:t>H</a:t>
            </a:r>
            <a:r>
              <a:rPr lang="en-ES" dirty="0"/>
              <a:t>arvest control rule established in 1985 coastwide (if B_t+1&gt;0.25B</a:t>
            </a:r>
            <a:r>
              <a:rPr lang="en-ES" sz="2400" dirty="0"/>
              <a:t>0</a:t>
            </a:r>
            <a:r>
              <a:rPr lang="en-ES" dirty="0"/>
              <a:t> then Ct+1=20%Bt, else Ct=0). </a:t>
            </a:r>
          </a:p>
          <a:p>
            <a:r>
              <a:rPr lang="en-GB" dirty="0"/>
              <a:t>C</a:t>
            </a:r>
            <a:r>
              <a:rPr lang="en-ES" dirty="0"/>
              <a:t>lose-loop simulation in 1988 for SOG*</a:t>
            </a:r>
          </a:p>
          <a:p>
            <a:r>
              <a:rPr lang="en-ES" dirty="0"/>
              <a:t>HCR “applied” annually but a tradition of assessment model tweaking until 2011 (assuming q=1)</a:t>
            </a:r>
          </a:p>
          <a:p>
            <a:r>
              <a:rPr lang="en-GB" dirty="0"/>
              <a:t>By 2012, 3/5 major areas closed to fishing</a:t>
            </a:r>
            <a:endParaRPr lang="en-ES" dirty="0"/>
          </a:p>
          <a:p>
            <a:r>
              <a:rPr lang="en-GB" dirty="0"/>
              <a:t>To be consistent with “precautionary policy” in 2011, there were</a:t>
            </a:r>
            <a:r>
              <a:rPr lang="en-ES" dirty="0"/>
              <a:t> major assessment models changes: estimated q with prior, and time-varying B</a:t>
            </a:r>
            <a:r>
              <a:rPr lang="en-ES" baseline="-25000" dirty="0"/>
              <a:t>0 </a:t>
            </a:r>
            <a:r>
              <a:rPr lang="en-ES" dirty="0"/>
              <a:t>and Bayesian posterior predictions, With declines in body size at age, and apparent increases in natural mortality, B0 went down in some areas by 25%.</a:t>
            </a:r>
            <a:endParaRPr lang="en-ES" baseline="-25000" dirty="0"/>
          </a:p>
          <a:p>
            <a:r>
              <a:rPr lang="en-GB" dirty="0"/>
              <a:t>W</a:t>
            </a:r>
            <a:r>
              <a:rPr lang="en-ES" dirty="0"/>
              <a:t>hen the latter was done, 0.25B*</a:t>
            </a:r>
            <a:r>
              <a:rPr lang="en-ES" sz="2400" dirty="0"/>
              <a:t>0</a:t>
            </a:r>
            <a:r>
              <a:rPr lang="en-ES" dirty="0"/>
              <a:t>&lt; 0.25B</a:t>
            </a:r>
            <a:r>
              <a:rPr lang="en-ES" sz="2400" dirty="0"/>
              <a:t>0 so fisheries that had been closed (i.e. below the 0.25B0 “cutoff” were opened)</a:t>
            </a:r>
          </a:p>
          <a:p>
            <a:pPr lvl="1"/>
            <a:r>
              <a:rPr lang="en-GB" dirty="0"/>
              <a:t>Some happy, some sued </a:t>
            </a:r>
            <a:endParaRPr lang="en-ES" dirty="0"/>
          </a:p>
          <a:p>
            <a:endParaRPr lang="en-ES" dirty="0"/>
          </a:p>
          <a:p>
            <a:endParaRPr lang="en-ES" dirty="0"/>
          </a:p>
          <a:p>
            <a:endParaRPr lang="en-ES" dirty="0"/>
          </a:p>
        </p:txBody>
      </p:sp>
      <p:graphicFrame>
        <p:nvGraphicFramePr>
          <p:cNvPr id="8" name="Chart 7">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68114678"/>
              </p:ext>
            </p:extLst>
          </p:nvPr>
        </p:nvGraphicFramePr>
        <p:xfrm>
          <a:off x="6462583" y="1825625"/>
          <a:ext cx="5389959" cy="4499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1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4image1145480352">
            <a:extLst>
              <a:ext uri="{FF2B5EF4-FFF2-40B4-BE49-F238E27FC236}">
                <a16:creationId xmlns:a16="http://schemas.microsoft.com/office/drawing/2014/main" id="{880E3063-58E0-6F64-ADE9-DF831DBA4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789" y="1725762"/>
            <a:ext cx="6117021" cy="51322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8FB0CB-C4C1-CD1E-5772-3B1C87CE9917}"/>
              </a:ext>
            </a:extLst>
          </p:cNvPr>
          <p:cNvSpPr>
            <a:spLocks noGrp="1"/>
          </p:cNvSpPr>
          <p:nvPr>
            <p:ph type="title"/>
          </p:nvPr>
        </p:nvSpPr>
        <p:spPr>
          <a:xfrm>
            <a:off x="408588" y="196960"/>
            <a:ext cx="11603421" cy="1325563"/>
          </a:xfrm>
        </p:spPr>
        <p:txBody>
          <a:bodyPr>
            <a:normAutofit/>
          </a:bodyPr>
          <a:lstStyle/>
          <a:p>
            <a:r>
              <a:rPr lang="en-ES" dirty="0"/>
              <a:t>Trying to make things better</a:t>
            </a:r>
          </a:p>
        </p:txBody>
      </p:sp>
    </p:spTree>
    <p:extLst>
      <p:ext uri="{BB962C8B-B14F-4D97-AF65-F5344CB8AC3E}">
        <p14:creationId xmlns:p14="http://schemas.microsoft.com/office/powerpoint/2010/main" val="74914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BD5-17DB-7ABE-3C3A-C285E0D82C73}"/>
              </a:ext>
            </a:extLst>
          </p:cNvPr>
          <p:cNvSpPr>
            <a:spLocks noGrp="1"/>
          </p:cNvSpPr>
          <p:nvPr>
            <p:ph type="title"/>
          </p:nvPr>
        </p:nvSpPr>
        <p:spPr/>
        <p:txBody>
          <a:bodyPr/>
          <a:lstStyle/>
          <a:p>
            <a:r>
              <a:rPr lang="en-ES" dirty="0"/>
              <a:t>Herring lessons*</a:t>
            </a:r>
          </a:p>
        </p:txBody>
      </p:sp>
      <p:sp>
        <p:nvSpPr>
          <p:cNvPr id="3" name="Content Placeholder 2">
            <a:extLst>
              <a:ext uri="{FF2B5EF4-FFF2-40B4-BE49-F238E27FC236}">
                <a16:creationId xmlns:a16="http://schemas.microsoft.com/office/drawing/2014/main" id="{45153542-5830-CA57-3596-58B0CCA614B6}"/>
              </a:ext>
            </a:extLst>
          </p:cNvPr>
          <p:cNvSpPr>
            <a:spLocks noGrp="1"/>
          </p:cNvSpPr>
          <p:nvPr>
            <p:ph idx="1"/>
          </p:nvPr>
        </p:nvSpPr>
        <p:spPr>
          <a:xfrm>
            <a:off x="838200" y="1825625"/>
            <a:ext cx="10515600" cy="4667250"/>
          </a:xfrm>
        </p:spPr>
        <p:txBody>
          <a:bodyPr>
            <a:normAutofit fontScale="70000" lnSpcReduction="20000"/>
          </a:bodyPr>
          <a:lstStyle/>
          <a:p>
            <a:r>
              <a:rPr lang="en-GB" dirty="0"/>
              <a:t>P</a:t>
            </a:r>
            <a:r>
              <a:rPr lang="en-ES" dirty="0"/>
              <a:t>acific herring was a crisis made of many elements</a:t>
            </a:r>
          </a:p>
          <a:p>
            <a:pPr lvl="1"/>
            <a:r>
              <a:rPr lang="en-GB" dirty="0"/>
              <a:t>F</a:t>
            </a:r>
            <a:r>
              <a:rPr lang="en-ES" dirty="0"/>
              <a:t>ailure to test the 1988 Hall et al. 1988 MP across all stock areas</a:t>
            </a:r>
          </a:p>
          <a:p>
            <a:pPr lvl="1"/>
            <a:r>
              <a:rPr lang="en-ES" dirty="0"/>
              <a:t>Failure to understand MPs is (data+assessment model+ HCR)</a:t>
            </a:r>
          </a:p>
          <a:p>
            <a:pPr lvl="1"/>
            <a:r>
              <a:rPr lang="en-ES" dirty="0"/>
              <a:t>Failure to modify MPs </a:t>
            </a:r>
            <a:r>
              <a:rPr lang="en-ES" i="1" dirty="0"/>
              <a:t>well after (</a:t>
            </a:r>
            <a:r>
              <a:rPr lang="en-GB" i="1" dirty="0"/>
              <a:t>20 years!</a:t>
            </a:r>
            <a:r>
              <a:rPr lang="en-ES" i="1" dirty="0"/>
              <a:t>) </a:t>
            </a:r>
            <a:r>
              <a:rPr lang="en-ES" dirty="0"/>
              <a:t>the predictions made in the  1988 close-loop simulation were observed to be invalid</a:t>
            </a:r>
          </a:p>
          <a:p>
            <a:pPr lvl="1"/>
            <a:r>
              <a:rPr lang="en-ES" dirty="0"/>
              <a:t>Failure to modify the MPs after t</a:t>
            </a:r>
            <a:r>
              <a:rPr lang="en-GB" dirty="0"/>
              <a:t>he</a:t>
            </a:r>
            <a:r>
              <a:rPr lang="en-ES" dirty="0"/>
              <a:t> stationary assumptions baked into the analysis were observed to have been violated</a:t>
            </a:r>
          </a:p>
          <a:p>
            <a:pPr lvl="1"/>
            <a:r>
              <a:rPr lang="en-ES" dirty="0"/>
              <a:t>Failure to separate ”Operational Control Points” </a:t>
            </a:r>
            <a:r>
              <a:rPr lang="en-ES" i="1" dirty="0"/>
              <a:t>sensu</a:t>
            </a:r>
            <a:r>
              <a:rPr lang="en-ES" dirty="0"/>
              <a:t> Cox et al. 201x from objectives (reference points </a:t>
            </a:r>
            <a:r>
              <a:rPr lang="en-ES" i="1" dirty="0"/>
              <a:t>kind of</a:t>
            </a:r>
            <a:r>
              <a:rPr lang="en-ES" dirty="0"/>
              <a:t>) in the Canadian “policy”</a:t>
            </a:r>
          </a:p>
          <a:p>
            <a:pPr lvl="1"/>
            <a:r>
              <a:rPr lang="en-GB" dirty="0"/>
              <a:t>A</a:t>
            </a:r>
            <a:r>
              <a:rPr lang="en-ES" dirty="0"/>
              <a:t>llocation fight</a:t>
            </a:r>
          </a:p>
          <a:p>
            <a:pPr lvl="1"/>
            <a:r>
              <a:rPr lang="en-ES" dirty="0"/>
              <a:t>Failure to understand reference points (how can B0 be time varying?)</a:t>
            </a:r>
          </a:p>
          <a:p>
            <a:r>
              <a:rPr lang="en-ES" dirty="0"/>
              <a:t>The management problem is potentially more complex than implicit climate change effects on growth and survival: explicitly herring are eaten by at least 2 Species at Risk including: Humpback whales, Chinook salmon (a prey item for a 3rd Species at Risk) </a:t>
            </a:r>
          </a:p>
          <a:p>
            <a:r>
              <a:rPr lang="en-ES" dirty="0"/>
              <a:t>With the accumulation of common practice, the failures had become institutionalized so that the inertia was/is </a:t>
            </a:r>
            <a:r>
              <a:rPr lang="en-ES" i="1" dirty="0"/>
              <a:t>very deep and poured in concrete; </a:t>
            </a:r>
            <a:r>
              <a:rPr lang="en-ES" dirty="0"/>
              <a:t>in spite of the aspirational statements made in Canadian policy documents addressing climate change at the time there was no culture of addressing them, nor a forum to discuss how species interactions should be managed</a:t>
            </a:r>
          </a:p>
          <a:p>
            <a:endParaRPr lang="en-ES" dirty="0"/>
          </a:p>
        </p:txBody>
      </p:sp>
    </p:spTree>
    <p:extLst>
      <p:ext uri="{BB962C8B-B14F-4D97-AF65-F5344CB8AC3E}">
        <p14:creationId xmlns:p14="http://schemas.microsoft.com/office/powerpoint/2010/main" val="78170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2BC3-DC93-816A-6922-6E7E2D14A232}"/>
              </a:ext>
            </a:extLst>
          </p:cNvPr>
          <p:cNvSpPr>
            <a:spLocks noGrp="1"/>
          </p:cNvSpPr>
          <p:nvPr>
            <p:ph type="title"/>
          </p:nvPr>
        </p:nvSpPr>
        <p:spPr/>
        <p:txBody>
          <a:bodyPr/>
          <a:lstStyle/>
          <a:p>
            <a:r>
              <a:rPr lang="en-ES" dirty="0"/>
              <a:t>Nothing is new under t</a:t>
            </a:r>
            <a:r>
              <a:rPr lang="en-GB" dirty="0"/>
              <a:t>he</a:t>
            </a:r>
            <a:r>
              <a:rPr lang="en-ES" dirty="0"/>
              <a:t> sun</a:t>
            </a:r>
          </a:p>
        </p:txBody>
      </p:sp>
      <p:sp>
        <p:nvSpPr>
          <p:cNvPr id="3" name="Content Placeholder 2">
            <a:extLst>
              <a:ext uri="{FF2B5EF4-FFF2-40B4-BE49-F238E27FC236}">
                <a16:creationId xmlns:a16="http://schemas.microsoft.com/office/drawing/2014/main" id="{05DAD5BC-3593-2A5C-2E40-70DAEC39B065}"/>
              </a:ext>
            </a:extLst>
          </p:cNvPr>
          <p:cNvSpPr>
            <a:spLocks noGrp="1"/>
          </p:cNvSpPr>
          <p:nvPr>
            <p:ph idx="1"/>
          </p:nvPr>
        </p:nvSpPr>
        <p:spPr/>
        <p:txBody>
          <a:bodyPr>
            <a:normAutofit fontScale="70000" lnSpcReduction="20000"/>
          </a:bodyPr>
          <a:lstStyle/>
          <a:p>
            <a:pPr marL="514350" indent="-514350">
              <a:buFont typeface="+mj-lt"/>
              <a:buAutoNum type="arabicPeriod"/>
            </a:pPr>
            <a:r>
              <a:rPr lang="en-GB" dirty="0"/>
              <a:t>D</a:t>
            </a:r>
            <a:r>
              <a:rPr lang="en-ES" dirty="0"/>
              <a:t>ecision making processes in fisheries are not a solitary decision maker integrating across a set of states of nature to select decision rules than minimize their posterior risk. </a:t>
            </a:r>
          </a:p>
          <a:p>
            <a:pPr lvl="1"/>
            <a:r>
              <a:rPr lang="en-ES" dirty="0"/>
              <a:t>Often </a:t>
            </a:r>
            <a:r>
              <a:rPr lang="en-ES" i="1" dirty="0"/>
              <a:t>negotiations </a:t>
            </a:r>
            <a:r>
              <a:rPr lang="en-ES" dirty="0"/>
              <a:t>where parties anchor (</a:t>
            </a:r>
            <a:r>
              <a:rPr lang="en-ES" i="1" dirty="0"/>
              <a:t>sensu</a:t>
            </a:r>
            <a:r>
              <a:rPr lang="en-ES" dirty="0"/>
              <a:t> Kahneman) on a stock assessment output (mean biomass at time t, predicted biomass at time t, etc.) over which to negoatiate</a:t>
            </a:r>
            <a:endParaRPr lang="en-ES" i="1" dirty="0"/>
          </a:p>
          <a:p>
            <a:pPr marL="514350" indent="-514350">
              <a:buFont typeface="+mj-lt"/>
              <a:buAutoNum type="arabicPeriod"/>
            </a:pPr>
            <a:r>
              <a:rPr lang="en-GB" dirty="0"/>
              <a:t>S</a:t>
            </a:r>
            <a:r>
              <a:rPr lang="en-ES" dirty="0"/>
              <a:t>tock assessment’s characterization of the posterior risk is poor (this is hardly a </a:t>
            </a:r>
            <a:r>
              <a:rPr lang="en-ES" i="1" dirty="0"/>
              <a:t>new</a:t>
            </a:r>
            <a:r>
              <a:rPr lang="en-ES" dirty="0"/>
              <a:t> conclusion Ludwig and Walters 1985, Magnusson et al. 200x?, NRC 1998, 30 years of practical failures)</a:t>
            </a:r>
          </a:p>
          <a:p>
            <a:pPr marL="514350" indent="-514350">
              <a:buFont typeface="+mj-lt"/>
              <a:buAutoNum type="arabicPeriod"/>
            </a:pPr>
            <a:r>
              <a:rPr lang="en-GB" dirty="0"/>
              <a:t>E</a:t>
            </a:r>
            <a:r>
              <a:rPr lang="en-ES" dirty="0"/>
              <a:t>ven if 2 were not true, it´s not clear how well the uncertainty helps (as represented in the hake example), especially in the tails of the distribution; </a:t>
            </a:r>
          </a:p>
          <a:p>
            <a:pPr marL="971550" lvl="1" indent="-514350">
              <a:buFont typeface="+mj-lt"/>
              <a:buAutoNum type="arabicPeriod"/>
            </a:pPr>
            <a:r>
              <a:rPr lang="en-ES" dirty="0"/>
              <a:t>probility is not well understood, </a:t>
            </a:r>
          </a:p>
          <a:p>
            <a:pPr marL="971550" lvl="1" indent="-514350">
              <a:buFont typeface="+mj-lt"/>
              <a:buAutoNum type="arabicPeriod"/>
            </a:pPr>
            <a:r>
              <a:rPr lang="en-ES" dirty="0"/>
              <a:t>conditional probability even less so</a:t>
            </a:r>
          </a:p>
          <a:p>
            <a:pPr marL="971550" lvl="1" indent="-514350">
              <a:buFont typeface="+mj-lt"/>
              <a:buAutoNum type="arabicPeriod"/>
            </a:pPr>
            <a:r>
              <a:rPr lang="en-ES" dirty="0"/>
              <a:t>if you accept point 1 it isn´t really used anyway</a:t>
            </a:r>
          </a:p>
          <a:p>
            <a:pPr marL="514350" indent="-514350">
              <a:buFont typeface="+mj-lt"/>
              <a:buAutoNum type="arabicPeriod"/>
            </a:pPr>
            <a:r>
              <a:rPr lang="en-ES" dirty="0"/>
              <a:t>Biomass reference point are not understood by decision makers: this is much worse with non-stationarity i.e. climate change both observed or predicted.  </a:t>
            </a:r>
          </a:p>
          <a:p>
            <a:pPr marL="514350" indent="-514350">
              <a:buFont typeface="+mj-lt"/>
              <a:buAutoNum type="arabicPeriod"/>
            </a:pPr>
            <a:r>
              <a:rPr lang="en-ES" dirty="0"/>
              <a:t>Have we lost the plot?  </a:t>
            </a:r>
            <a:r>
              <a:rPr lang="en-GB" dirty="0"/>
              <a:t>M</a:t>
            </a:r>
            <a:r>
              <a:rPr lang="en-ES" dirty="0"/>
              <a:t>odels were supposed to be to help decision makers understand the possible consequences of their decisions i.e. useful (in my training anyway); they were never supposed to provide some credible inference about the true state of nature that would form the basis for negotiations about the TAC.  </a:t>
            </a:r>
          </a:p>
          <a:p>
            <a:pPr marL="514350" indent="-514350">
              <a:buFont typeface="+mj-lt"/>
              <a:buAutoNum type="arabicPeriod"/>
            </a:pPr>
            <a:endParaRPr lang="en-ES" dirty="0"/>
          </a:p>
          <a:p>
            <a:pPr marL="514350" indent="-514350">
              <a:buFont typeface="+mj-lt"/>
              <a:buAutoNum type="arabicPeriod"/>
            </a:pPr>
            <a:endParaRPr lang="en-ES" dirty="0"/>
          </a:p>
        </p:txBody>
      </p:sp>
    </p:spTree>
    <p:extLst>
      <p:ext uri="{BB962C8B-B14F-4D97-AF65-F5344CB8AC3E}">
        <p14:creationId xmlns:p14="http://schemas.microsoft.com/office/powerpoint/2010/main" val="2771253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1649</Words>
  <Application>Microsoft Office PowerPoint</Application>
  <PresentationFormat>Widescreen</PresentationFormat>
  <Paragraphs>78</Paragraphs>
  <Slides>10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Cambria Math</vt:lpstr>
      <vt:lpstr>CMMI10</vt:lpstr>
      <vt:lpstr>CMR10</vt:lpstr>
      <vt:lpstr>CMSS10</vt:lpstr>
      <vt:lpstr>CMSY10</vt:lpstr>
      <vt:lpstr>CMSY8</vt:lpstr>
      <vt:lpstr>Office Theme</vt:lpstr>
      <vt:lpstr>Probability and Reference Points in Practice: aspirations, uses, abuses, and general confusion</vt:lpstr>
      <vt:lpstr>Why the issue of reference points and probability matters?</vt:lpstr>
      <vt:lpstr>PowerPoint Presentation</vt:lpstr>
      <vt:lpstr>The hake story</vt:lpstr>
      <vt:lpstr>Lessons learned from the hake story</vt:lpstr>
      <vt:lpstr>Pacific Herring: similar crisis + non-stationarity and other difficulties = much more vitriol</vt:lpstr>
      <vt:lpstr>Trying to make things better</vt:lpstr>
      <vt:lpstr>Herring lessons*</vt:lpstr>
      <vt:lpstr>Nothing is new under the sun</vt:lpstr>
      <vt:lpstr>What could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Point and Related</dc:title>
  <dc:creator>Nathan Taylor</dc:creator>
  <cp:lastModifiedBy>Naseera Moosa</cp:lastModifiedBy>
  <cp:revision>124</cp:revision>
  <dcterms:created xsi:type="dcterms:W3CDTF">2022-11-24T13:38:52Z</dcterms:created>
  <dcterms:modified xsi:type="dcterms:W3CDTF">2022-12-09T08:33:41Z</dcterms:modified>
</cp:coreProperties>
</file>