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8" r:id="rId3"/>
    <p:sldId id="438" r:id="rId4"/>
    <p:sldId id="437" r:id="rId5"/>
    <p:sldId id="442" r:id="rId6"/>
    <p:sldId id="443" r:id="rId7"/>
    <p:sldId id="440" r:id="rId8"/>
    <p:sldId id="444" r:id="rId9"/>
    <p:sldId id="43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47" autoAdjust="0"/>
  </p:normalViewPr>
  <p:slideViewPr>
    <p:cSldViewPr snapToGrid="0">
      <p:cViewPr varScale="1">
        <p:scale>
          <a:sx n="68" d="100"/>
          <a:sy n="68" d="100"/>
        </p:scale>
        <p:origin x="11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603BB-16A4-48B9-8E33-AC77A391CE13}" type="datetimeFigureOut">
              <a:rPr lang="en-US" smtClean="0"/>
              <a:t>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0EF26-16F5-4053-BA9F-25C7C17F499C}" type="slidenum">
              <a:rPr lang="en-US" smtClean="0"/>
              <a:t>‹#›</a:t>
            </a:fld>
            <a:endParaRPr lang="en-US"/>
          </a:p>
        </p:txBody>
      </p:sp>
    </p:spTree>
    <p:extLst>
      <p:ext uri="{BB962C8B-B14F-4D97-AF65-F5344CB8AC3E}">
        <p14:creationId xmlns:p14="http://schemas.microsoft.com/office/powerpoint/2010/main" val="2693829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02C9D18-6D0A-DC2E-BDCF-182723ADDBB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5A18BC-B4E2-4D3B-A17C-912F400D6E0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22" name="Rectangle 2">
            <a:extLst>
              <a:ext uri="{FF2B5EF4-FFF2-40B4-BE49-F238E27FC236}">
                <a16:creationId xmlns:a16="http://schemas.microsoft.com/office/drawing/2014/main" id="{B3A45BB8-9B1E-03ED-F665-06E90B55AB68}"/>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1B0B6F68-C487-F4E5-94C0-92CA80005F6C}"/>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10 years ago, the National Academy of Sciences Research Council reviewed the performance of traditional single species management in terms of rebuilding plans.  I was a member of the committee, and I think we were all surprised by the results.  Of 55 rebuilding plans we reviewed in detail.   There were all of the stock that had so called analytical assessment or the most complicated type of assessment models.  These were some of the most important fisheries in the country.  The conclusion was that most of the stock that were reported as having been rebuilt, were not overfished when it was decided that rebuilding plans were needed.  Of the remaining stocks that probably were overfished, 2/3rds had not rebuilt.   This problem almost certainly persists.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1E8ACA-A6F4-4C64-91C1-1FDAF1B64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5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A0EF26-16F5-4053-BA9F-25C7C17F499C}" type="slidenum">
              <a:rPr lang="en-US" smtClean="0"/>
              <a:t>5</a:t>
            </a:fld>
            <a:endParaRPr lang="en-US"/>
          </a:p>
        </p:txBody>
      </p:sp>
    </p:spTree>
    <p:extLst>
      <p:ext uri="{BB962C8B-B14F-4D97-AF65-F5344CB8AC3E}">
        <p14:creationId xmlns:p14="http://schemas.microsoft.com/office/powerpoint/2010/main" val="26811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A0EF26-16F5-4053-BA9F-25C7C17F499C}" type="slidenum">
              <a:rPr lang="en-US" smtClean="0"/>
              <a:t>6</a:t>
            </a:fld>
            <a:endParaRPr lang="en-US"/>
          </a:p>
        </p:txBody>
      </p:sp>
    </p:spTree>
    <p:extLst>
      <p:ext uri="{BB962C8B-B14F-4D97-AF65-F5344CB8AC3E}">
        <p14:creationId xmlns:p14="http://schemas.microsoft.com/office/powerpoint/2010/main" val="31130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A0EF26-16F5-4053-BA9F-25C7C17F499C}" type="slidenum">
              <a:rPr lang="en-US" smtClean="0"/>
              <a:t>7</a:t>
            </a:fld>
            <a:endParaRPr lang="en-US"/>
          </a:p>
        </p:txBody>
      </p:sp>
    </p:spTree>
    <p:extLst>
      <p:ext uri="{BB962C8B-B14F-4D97-AF65-F5344CB8AC3E}">
        <p14:creationId xmlns:p14="http://schemas.microsoft.com/office/powerpoint/2010/main" val="1546815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A0EF26-16F5-4053-BA9F-25C7C17F499C}" type="slidenum">
              <a:rPr lang="en-US" smtClean="0"/>
              <a:t>8</a:t>
            </a:fld>
            <a:endParaRPr lang="en-US"/>
          </a:p>
        </p:txBody>
      </p:sp>
    </p:spTree>
    <p:extLst>
      <p:ext uri="{BB962C8B-B14F-4D97-AF65-F5344CB8AC3E}">
        <p14:creationId xmlns:p14="http://schemas.microsoft.com/office/powerpoint/2010/main" val="1019084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1E8ACA-A6F4-4C64-91C1-1FDAF1B6471E}" type="slidenum">
              <a:rPr lang="en-US" smtClean="0"/>
              <a:t>9</a:t>
            </a:fld>
            <a:endParaRPr lang="en-US"/>
          </a:p>
        </p:txBody>
      </p:sp>
    </p:spTree>
    <p:extLst>
      <p:ext uri="{BB962C8B-B14F-4D97-AF65-F5344CB8AC3E}">
        <p14:creationId xmlns:p14="http://schemas.microsoft.com/office/powerpoint/2010/main" val="4047169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2946" name="Rectangle 1026">
            <a:extLst>
              <a:ext uri="{FF2B5EF4-FFF2-40B4-BE49-F238E27FC236}">
                <a16:creationId xmlns:a16="http://schemas.microsoft.com/office/drawing/2014/main" id="{3B82EF16-314E-6B4E-47FC-980013FEFEF8}"/>
              </a:ext>
            </a:extLst>
          </p:cNvPr>
          <p:cNvSpPr>
            <a:spLocks noGrp="1" noChangeArrowheads="1"/>
          </p:cNvSpPr>
          <p:nvPr>
            <p:ph type="ctrTitle"/>
          </p:nvPr>
        </p:nvSpPr>
        <p:spPr>
          <a:xfrm>
            <a:off x="914400" y="2286000"/>
            <a:ext cx="10363200" cy="1143000"/>
          </a:xfrm>
        </p:spPr>
        <p:txBody>
          <a:bodyPr/>
          <a:lstStyle>
            <a:lvl1pPr>
              <a:defRPr/>
            </a:lvl1pPr>
          </a:lstStyle>
          <a:p>
            <a:pPr lvl="0"/>
            <a:r>
              <a:rPr lang="en-US" altLang="en-US" noProof="0"/>
              <a:t>Click to edit Master title style</a:t>
            </a:r>
          </a:p>
        </p:txBody>
      </p:sp>
      <p:sp>
        <p:nvSpPr>
          <p:cNvPr id="82947" name="Rectangle 1027">
            <a:extLst>
              <a:ext uri="{FF2B5EF4-FFF2-40B4-BE49-F238E27FC236}">
                <a16:creationId xmlns:a16="http://schemas.microsoft.com/office/drawing/2014/main" id="{070C8B23-C3DE-E5A9-332E-2A74AAC4C6FA}"/>
              </a:ext>
            </a:extLst>
          </p:cNvPr>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82948" name="Rectangle 1028">
            <a:extLst>
              <a:ext uri="{FF2B5EF4-FFF2-40B4-BE49-F238E27FC236}">
                <a16:creationId xmlns:a16="http://schemas.microsoft.com/office/drawing/2014/main" id="{14D3770D-FD1D-B26C-77A0-FCF886DF362F}"/>
              </a:ext>
            </a:extLst>
          </p:cNvPr>
          <p:cNvSpPr>
            <a:spLocks noGrp="1" noChangeArrowheads="1"/>
          </p:cNvSpPr>
          <p:nvPr>
            <p:ph type="dt" sz="half" idx="2"/>
          </p:nvPr>
        </p:nvSpPr>
        <p:spPr/>
        <p:txBody>
          <a:bodyPr/>
          <a:lstStyle>
            <a:lvl1pPr>
              <a:defRPr/>
            </a:lvl1pPr>
          </a:lstStyle>
          <a:p>
            <a:endParaRPr lang="en-US" altLang="en-US"/>
          </a:p>
        </p:txBody>
      </p:sp>
      <p:sp>
        <p:nvSpPr>
          <p:cNvPr id="82949" name="Rectangle 1029">
            <a:extLst>
              <a:ext uri="{FF2B5EF4-FFF2-40B4-BE49-F238E27FC236}">
                <a16:creationId xmlns:a16="http://schemas.microsoft.com/office/drawing/2014/main" id="{9E998ECA-DCD9-25F0-80FA-68C4CBC398AA}"/>
              </a:ext>
            </a:extLst>
          </p:cNvPr>
          <p:cNvSpPr>
            <a:spLocks noGrp="1" noChangeArrowheads="1"/>
          </p:cNvSpPr>
          <p:nvPr>
            <p:ph type="ftr" sz="quarter" idx="3"/>
          </p:nvPr>
        </p:nvSpPr>
        <p:spPr/>
        <p:txBody>
          <a:bodyPr/>
          <a:lstStyle>
            <a:lvl1pPr>
              <a:defRPr/>
            </a:lvl1pPr>
          </a:lstStyle>
          <a:p>
            <a:endParaRPr lang="en-US" altLang="en-US"/>
          </a:p>
        </p:txBody>
      </p:sp>
      <p:sp>
        <p:nvSpPr>
          <p:cNvPr id="82950" name="Rectangle 1030">
            <a:extLst>
              <a:ext uri="{FF2B5EF4-FFF2-40B4-BE49-F238E27FC236}">
                <a16:creationId xmlns:a16="http://schemas.microsoft.com/office/drawing/2014/main" id="{344D63A1-77BD-5753-0EDD-2F465D3F15DA}"/>
              </a:ext>
            </a:extLst>
          </p:cNvPr>
          <p:cNvSpPr>
            <a:spLocks noGrp="1" noChangeArrowheads="1"/>
          </p:cNvSpPr>
          <p:nvPr>
            <p:ph type="sldNum" sz="quarter" idx="4"/>
          </p:nvPr>
        </p:nvSpPr>
        <p:spPr/>
        <p:txBody>
          <a:bodyPr/>
          <a:lstStyle>
            <a:lvl1pPr>
              <a:defRPr/>
            </a:lvl1pPr>
          </a:lstStyle>
          <a:p>
            <a:fld id="{820826DC-9265-4D28-8281-0C8E9CB5E9DF}" type="slidenum">
              <a:rPr lang="en-US" altLang="en-US"/>
              <a:pPr/>
              <a:t>‹#›</a:t>
            </a:fld>
            <a:endParaRPr lang="en-US" altLang="en-US"/>
          </a:p>
        </p:txBody>
      </p:sp>
    </p:spTree>
    <p:extLst>
      <p:ext uri="{BB962C8B-B14F-4D97-AF65-F5344CB8AC3E}">
        <p14:creationId xmlns:p14="http://schemas.microsoft.com/office/powerpoint/2010/main" val="268419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931C1-A2D2-97B9-7888-FD429D5383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F4AF2F-13A3-7396-3361-F63C823C04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F4F25-9279-4D0F-6EB5-9371E6051F5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B0CC9FD-792F-7AAE-1525-5F986EFE877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6C42BE1-B6EC-2362-E8DB-261DDDA1CC42}"/>
              </a:ext>
            </a:extLst>
          </p:cNvPr>
          <p:cNvSpPr>
            <a:spLocks noGrp="1"/>
          </p:cNvSpPr>
          <p:nvPr>
            <p:ph type="sldNum" sz="quarter" idx="12"/>
          </p:nvPr>
        </p:nvSpPr>
        <p:spPr/>
        <p:txBody>
          <a:bodyPr/>
          <a:lstStyle>
            <a:lvl1pPr>
              <a:defRPr/>
            </a:lvl1pPr>
          </a:lstStyle>
          <a:p>
            <a:fld id="{61C0E3E6-0D48-4FCC-A366-75DC6A0B0DCF}" type="slidenum">
              <a:rPr lang="en-US" altLang="en-US"/>
              <a:pPr/>
              <a:t>‹#›</a:t>
            </a:fld>
            <a:endParaRPr lang="en-US" altLang="en-US"/>
          </a:p>
        </p:txBody>
      </p:sp>
    </p:spTree>
    <p:extLst>
      <p:ext uri="{BB962C8B-B14F-4D97-AF65-F5344CB8AC3E}">
        <p14:creationId xmlns:p14="http://schemas.microsoft.com/office/powerpoint/2010/main" val="358236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20D165-5D55-9E33-3B43-21A71A1B2C4F}"/>
              </a:ext>
            </a:extLst>
          </p:cNvPr>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23C9F7-DB28-7739-9AA2-960E64E13F61}"/>
              </a:ext>
            </a:extLst>
          </p:cNvPr>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B4539-485E-AD1F-2B5F-96390B9DCD2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EA833DF-C4E0-72B1-4A27-F55C7DA2B7B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C2F5C7B-7045-8614-1C8A-A90599384575}"/>
              </a:ext>
            </a:extLst>
          </p:cNvPr>
          <p:cNvSpPr>
            <a:spLocks noGrp="1"/>
          </p:cNvSpPr>
          <p:nvPr>
            <p:ph type="sldNum" sz="quarter" idx="12"/>
          </p:nvPr>
        </p:nvSpPr>
        <p:spPr/>
        <p:txBody>
          <a:bodyPr/>
          <a:lstStyle>
            <a:lvl1pPr>
              <a:defRPr/>
            </a:lvl1pPr>
          </a:lstStyle>
          <a:p>
            <a:fld id="{7EF1C117-6328-4D6E-95A1-86095FD245C7}" type="slidenum">
              <a:rPr lang="en-US" altLang="en-US"/>
              <a:pPr/>
              <a:t>‹#›</a:t>
            </a:fld>
            <a:endParaRPr lang="en-US" altLang="en-US"/>
          </a:p>
        </p:txBody>
      </p:sp>
    </p:spTree>
    <p:extLst>
      <p:ext uri="{BB962C8B-B14F-4D97-AF65-F5344CB8AC3E}">
        <p14:creationId xmlns:p14="http://schemas.microsoft.com/office/powerpoint/2010/main" val="219424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BEF8F9-5EB0-DDBD-4571-1D71518B4E81}"/>
              </a:ext>
            </a:extLst>
          </p:cNvPr>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A8A91F29-B64D-3FC5-FF09-7DD0662604B3}"/>
              </a:ext>
            </a:extLst>
          </p:cNvPr>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D4D2BE8-148E-9281-87A0-8C7F6D8D953B}"/>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8417870-F4ED-DD5A-B882-DBF1C7470F1A}"/>
              </a:ext>
            </a:extLst>
          </p:cNvPr>
          <p:cNvSpPr>
            <a:spLocks noGrp="1"/>
          </p:cNvSpPr>
          <p:nvPr>
            <p:ph type="sldNum" sz="quarter" idx="12"/>
          </p:nvPr>
        </p:nvSpPr>
        <p:spPr>
          <a:xfrm>
            <a:off x="8737600" y="6248400"/>
            <a:ext cx="2540000" cy="457200"/>
          </a:xfrm>
        </p:spPr>
        <p:txBody>
          <a:bodyPr/>
          <a:lstStyle>
            <a:lvl1pPr>
              <a:defRPr/>
            </a:lvl1pPr>
          </a:lstStyle>
          <a:p>
            <a:fld id="{890DF6BD-78C2-4719-AA6F-5C14EDE10802}" type="slidenum">
              <a:rPr lang="en-US" altLang="en-US"/>
              <a:pPr/>
              <a:t>‹#›</a:t>
            </a:fld>
            <a:endParaRPr lang="en-US" altLang="en-US"/>
          </a:p>
        </p:txBody>
      </p:sp>
    </p:spTree>
    <p:extLst>
      <p:ext uri="{BB962C8B-B14F-4D97-AF65-F5344CB8AC3E}">
        <p14:creationId xmlns:p14="http://schemas.microsoft.com/office/powerpoint/2010/main" val="1050133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EFF4D-8F0A-5C5A-EF51-9571990A6DC0}"/>
              </a:ext>
            </a:extLst>
          </p:cNvPr>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19756E-99DF-8F5D-1371-9A6B8CFF31CA}"/>
              </a:ext>
            </a:extLst>
          </p:cNvPr>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105710-D12E-46F3-8718-2B7A7D5E3029}"/>
              </a:ext>
            </a:extLst>
          </p:cNvPr>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46F58F59-75C6-C8AA-2E4A-57A7A90B78A4}"/>
              </a:ext>
            </a:extLst>
          </p:cNvPr>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C72487E9-C55C-D2F6-7B47-E3F1A8DE6F37}"/>
              </a:ext>
            </a:extLst>
          </p:cNvPr>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46F3439C-FBF8-DC5A-07E8-F1A5B9C27A39}"/>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2A5A2F97-12B3-DB57-623D-60D4CCD03A5F}"/>
              </a:ext>
            </a:extLst>
          </p:cNvPr>
          <p:cNvSpPr>
            <a:spLocks noGrp="1"/>
          </p:cNvSpPr>
          <p:nvPr>
            <p:ph type="sldNum" sz="quarter" idx="12"/>
          </p:nvPr>
        </p:nvSpPr>
        <p:spPr>
          <a:xfrm>
            <a:off x="8737600" y="6248400"/>
            <a:ext cx="2540000" cy="457200"/>
          </a:xfrm>
        </p:spPr>
        <p:txBody>
          <a:bodyPr/>
          <a:lstStyle>
            <a:lvl1pPr>
              <a:defRPr/>
            </a:lvl1pPr>
          </a:lstStyle>
          <a:p>
            <a:fld id="{54FE8081-164B-4BC3-ADFD-C3FEDB79D687}" type="slidenum">
              <a:rPr lang="en-US" altLang="en-US"/>
              <a:pPr/>
              <a:t>‹#›</a:t>
            </a:fld>
            <a:endParaRPr lang="en-US" altLang="en-US"/>
          </a:p>
        </p:txBody>
      </p:sp>
    </p:spTree>
    <p:extLst>
      <p:ext uri="{BB962C8B-B14F-4D97-AF65-F5344CB8AC3E}">
        <p14:creationId xmlns:p14="http://schemas.microsoft.com/office/powerpoint/2010/main" val="381811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A27CE-7E53-4509-5ECD-3DC3720E82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37AF2A-4C66-EFAD-C684-06CD925EAA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2E4A3-3EEF-15A4-BD20-75FD3DE664B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801F140-A0AD-DF5D-4D1E-02CB4C00B01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EA4D9FE-816A-4F8D-8DA7-CCC42F531868}"/>
              </a:ext>
            </a:extLst>
          </p:cNvPr>
          <p:cNvSpPr>
            <a:spLocks noGrp="1"/>
          </p:cNvSpPr>
          <p:nvPr>
            <p:ph type="sldNum" sz="quarter" idx="12"/>
          </p:nvPr>
        </p:nvSpPr>
        <p:spPr/>
        <p:txBody>
          <a:bodyPr/>
          <a:lstStyle>
            <a:lvl1pPr>
              <a:defRPr/>
            </a:lvl1pPr>
          </a:lstStyle>
          <a:p>
            <a:fld id="{A04A19F9-C3EB-495C-8406-97D9DAFF1F48}" type="slidenum">
              <a:rPr lang="en-US" altLang="en-US"/>
              <a:pPr/>
              <a:t>‹#›</a:t>
            </a:fld>
            <a:endParaRPr lang="en-US" altLang="en-US"/>
          </a:p>
        </p:txBody>
      </p:sp>
    </p:spTree>
    <p:extLst>
      <p:ext uri="{BB962C8B-B14F-4D97-AF65-F5344CB8AC3E}">
        <p14:creationId xmlns:p14="http://schemas.microsoft.com/office/powerpoint/2010/main" val="155573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C836F-968C-4BD0-7D1A-78B2F75A90D7}"/>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65BB20-0556-9A47-D925-69B1788AF908}"/>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F424F53-0258-8D68-0138-D2FEBC8033D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6B96309-6F42-1649-6A67-FEC682D643B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1A4FD03-9010-41B4-A726-EB28B60AA1FB}"/>
              </a:ext>
            </a:extLst>
          </p:cNvPr>
          <p:cNvSpPr>
            <a:spLocks noGrp="1"/>
          </p:cNvSpPr>
          <p:nvPr>
            <p:ph type="sldNum" sz="quarter" idx="12"/>
          </p:nvPr>
        </p:nvSpPr>
        <p:spPr/>
        <p:txBody>
          <a:bodyPr/>
          <a:lstStyle>
            <a:lvl1pPr>
              <a:defRPr/>
            </a:lvl1pPr>
          </a:lstStyle>
          <a:p>
            <a:fld id="{810B53DB-C119-4652-AE50-42E98396C697}" type="slidenum">
              <a:rPr lang="en-US" altLang="en-US"/>
              <a:pPr/>
              <a:t>‹#›</a:t>
            </a:fld>
            <a:endParaRPr lang="en-US" altLang="en-US"/>
          </a:p>
        </p:txBody>
      </p:sp>
    </p:spTree>
    <p:extLst>
      <p:ext uri="{BB962C8B-B14F-4D97-AF65-F5344CB8AC3E}">
        <p14:creationId xmlns:p14="http://schemas.microsoft.com/office/powerpoint/2010/main" val="211642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288B-D3A7-2279-18C4-F842079421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02170E-E2C8-18CB-E3CC-CFF7855DD1DF}"/>
              </a:ext>
            </a:extLst>
          </p:cNvPr>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952DDC-9751-6F3B-FDDC-0C266074F8DF}"/>
              </a:ext>
            </a:extLst>
          </p:cNvPr>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4A3F79-5942-D7AE-4C1C-196C4E5E21C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A35C22B-18A3-E704-89C1-2C80638F783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1FACED5-D918-FC7F-227D-ADA5EA8648FA}"/>
              </a:ext>
            </a:extLst>
          </p:cNvPr>
          <p:cNvSpPr>
            <a:spLocks noGrp="1"/>
          </p:cNvSpPr>
          <p:nvPr>
            <p:ph type="sldNum" sz="quarter" idx="12"/>
          </p:nvPr>
        </p:nvSpPr>
        <p:spPr/>
        <p:txBody>
          <a:bodyPr/>
          <a:lstStyle>
            <a:lvl1pPr>
              <a:defRPr/>
            </a:lvl1pPr>
          </a:lstStyle>
          <a:p>
            <a:fld id="{57D570D2-D59E-448A-9636-1B0553C389A3}" type="slidenum">
              <a:rPr lang="en-US" altLang="en-US"/>
              <a:pPr/>
              <a:t>‹#›</a:t>
            </a:fld>
            <a:endParaRPr lang="en-US" altLang="en-US"/>
          </a:p>
        </p:txBody>
      </p:sp>
    </p:spTree>
    <p:extLst>
      <p:ext uri="{BB962C8B-B14F-4D97-AF65-F5344CB8AC3E}">
        <p14:creationId xmlns:p14="http://schemas.microsoft.com/office/powerpoint/2010/main" val="243508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9E6D-AF81-9443-8F22-EDBAE53C23AE}"/>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E761A-C36B-8CFA-1E4F-E3065F4D70B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E045F9-F3A7-245B-6513-258D968FF3D3}"/>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1ABB71-8623-8EEF-89F3-EA3C9F0EECFE}"/>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34D054-E1F5-4B54-981B-25FB7B608929}"/>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9A1719-5F76-C3D4-E675-9CEB802DFF5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F86396A-C2CA-9AF6-3B0E-8769B9E9434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5049C9F-58BB-C449-376B-965EAF893C9F}"/>
              </a:ext>
            </a:extLst>
          </p:cNvPr>
          <p:cNvSpPr>
            <a:spLocks noGrp="1"/>
          </p:cNvSpPr>
          <p:nvPr>
            <p:ph type="sldNum" sz="quarter" idx="12"/>
          </p:nvPr>
        </p:nvSpPr>
        <p:spPr/>
        <p:txBody>
          <a:bodyPr/>
          <a:lstStyle>
            <a:lvl1pPr>
              <a:defRPr/>
            </a:lvl1pPr>
          </a:lstStyle>
          <a:p>
            <a:fld id="{449E4686-BC0B-49B9-8295-71D283C74524}" type="slidenum">
              <a:rPr lang="en-US" altLang="en-US"/>
              <a:pPr/>
              <a:t>‹#›</a:t>
            </a:fld>
            <a:endParaRPr lang="en-US" altLang="en-US"/>
          </a:p>
        </p:txBody>
      </p:sp>
    </p:spTree>
    <p:extLst>
      <p:ext uri="{BB962C8B-B14F-4D97-AF65-F5344CB8AC3E}">
        <p14:creationId xmlns:p14="http://schemas.microsoft.com/office/powerpoint/2010/main" val="192711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4C9C-CF00-2E58-6ED4-7052C1510C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2F42A0-50FA-5857-A53F-BB380CDE079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351A6BA-7609-67A1-7406-6E667ADC067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CF92E58-8843-8E6E-F8CA-749F44834568}"/>
              </a:ext>
            </a:extLst>
          </p:cNvPr>
          <p:cNvSpPr>
            <a:spLocks noGrp="1"/>
          </p:cNvSpPr>
          <p:nvPr>
            <p:ph type="sldNum" sz="quarter" idx="12"/>
          </p:nvPr>
        </p:nvSpPr>
        <p:spPr/>
        <p:txBody>
          <a:bodyPr/>
          <a:lstStyle>
            <a:lvl1pPr>
              <a:defRPr/>
            </a:lvl1pPr>
          </a:lstStyle>
          <a:p>
            <a:fld id="{57C97E44-1EAE-4147-8978-747934A7BC75}" type="slidenum">
              <a:rPr lang="en-US" altLang="en-US"/>
              <a:pPr/>
              <a:t>‹#›</a:t>
            </a:fld>
            <a:endParaRPr lang="en-US" altLang="en-US"/>
          </a:p>
        </p:txBody>
      </p:sp>
    </p:spTree>
    <p:extLst>
      <p:ext uri="{BB962C8B-B14F-4D97-AF65-F5344CB8AC3E}">
        <p14:creationId xmlns:p14="http://schemas.microsoft.com/office/powerpoint/2010/main" val="186175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DB1618-20F9-8652-A023-98139BC6D62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FA7B0F0-28CC-CD54-B027-2D0C2296E5E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D46E670-2E64-EE75-23CB-245DC236C005}"/>
              </a:ext>
            </a:extLst>
          </p:cNvPr>
          <p:cNvSpPr>
            <a:spLocks noGrp="1"/>
          </p:cNvSpPr>
          <p:nvPr>
            <p:ph type="sldNum" sz="quarter" idx="12"/>
          </p:nvPr>
        </p:nvSpPr>
        <p:spPr/>
        <p:txBody>
          <a:bodyPr/>
          <a:lstStyle>
            <a:lvl1pPr>
              <a:defRPr/>
            </a:lvl1pPr>
          </a:lstStyle>
          <a:p>
            <a:fld id="{EFA403D1-A707-4991-9A5C-BA0BD46F5917}" type="slidenum">
              <a:rPr lang="en-US" altLang="en-US"/>
              <a:pPr/>
              <a:t>‹#›</a:t>
            </a:fld>
            <a:endParaRPr lang="en-US" altLang="en-US"/>
          </a:p>
        </p:txBody>
      </p:sp>
    </p:spTree>
    <p:extLst>
      <p:ext uri="{BB962C8B-B14F-4D97-AF65-F5344CB8AC3E}">
        <p14:creationId xmlns:p14="http://schemas.microsoft.com/office/powerpoint/2010/main" val="161059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0515-4FB1-1503-EB80-4CF6C6B1022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75DF55-CEA1-1A75-58EA-9FD190FB62A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4E1D7F-DFC3-3824-5F37-64078DD3807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CB27D6-DD83-0647-C8FE-B534EA9F5CB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8DB8330-D84B-DAD9-B32D-DC221B3FBF5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4C19138-323D-715C-0574-36EE44AB2649}"/>
              </a:ext>
            </a:extLst>
          </p:cNvPr>
          <p:cNvSpPr>
            <a:spLocks noGrp="1"/>
          </p:cNvSpPr>
          <p:nvPr>
            <p:ph type="sldNum" sz="quarter" idx="12"/>
          </p:nvPr>
        </p:nvSpPr>
        <p:spPr/>
        <p:txBody>
          <a:bodyPr/>
          <a:lstStyle>
            <a:lvl1pPr>
              <a:defRPr/>
            </a:lvl1pPr>
          </a:lstStyle>
          <a:p>
            <a:fld id="{8DB42EEF-CC73-4D37-8076-E050A5A5A581}" type="slidenum">
              <a:rPr lang="en-US" altLang="en-US"/>
              <a:pPr/>
              <a:t>‹#›</a:t>
            </a:fld>
            <a:endParaRPr lang="en-US" altLang="en-US"/>
          </a:p>
        </p:txBody>
      </p:sp>
    </p:spTree>
    <p:extLst>
      <p:ext uri="{BB962C8B-B14F-4D97-AF65-F5344CB8AC3E}">
        <p14:creationId xmlns:p14="http://schemas.microsoft.com/office/powerpoint/2010/main" val="239063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FD3D6-D388-160C-6819-2D40C60D714C}"/>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334957-93AE-66EF-F7F7-522C9946C457}"/>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61DCA9-61B1-5C80-FE28-60D271D4F84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A280F1-998C-3BC6-66A8-C374DCD68D8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A00ADD7-6A29-D6B5-2B39-52FA0C9D86F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F7F0892-B74D-6BF1-03B5-35C30BDA5FC5}"/>
              </a:ext>
            </a:extLst>
          </p:cNvPr>
          <p:cNvSpPr>
            <a:spLocks noGrp="1"/>
          </p:cNvSpPr>
          <p:nvPr>
            <p:ph type="sldNum" sz="quarter" idx="12"/>
          </p:nvPr>
        </p:nvSpPr>
        <p:spPr/>
        <p:txBody>
          <a:bodyPr/>
          <a:lstStyle>
            <a:lvl1pPr>
              <a:defRPr/>
            </a:lvl1pPr>
          </a:lstStyle>
          <a:p>
            <a:fld id="{1F349E1C-8413-4FE1-9E34-288925F38202}" type="slidenum">
              <a:rPr lang="en-US" altLang="en-US"/>
              <a:pPr/>
              <a:t>‹#›</a:t>
            </a:fld>
            <a:endParaRPr lang="en-US" altLang="en-US"/>
          </a:p>
        </p:txBody>
      </p:sp>
    </p:spTree>
    <p:extLst>
      <p:ext uri="{BB962C8B-B14F-4D97-AF65-F5344CB8AC3E}">
        <p14:creationId xmlns:p14="http://schemas.microsoft.com/office/powerpoint/2010/main" val="113789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49144B6-49CB-9CAF-DF00-445E16168723}"/>
              </a:ext>
            </a:extLst>
          </p:cNvPr>
          <p:cNvSpPr>
            <a:spLocks noGrp="1" noChangeArrowheads="1"/>
          </p:cNvSpPr>
          <p:nvPr>
            <p:ph type="title"/>
          </p:nvPr>
        </p:nvSpPr>
        <p:spPr bwMode="auto">
          <a:xfrm>
            <a:off x="914400" y="609600"/>
            <a:ext cx="10363200" cy="1143000"/>
          </a:xfrm>
          <a:prstGeom prst="rect">
            <a:avLst/>
          </a:prstGeom>
          <a:noFill/>
          <a:ln>
            <a:noFill/>
          </a:ln>
          <a:effectLst>
            <a:outerShdw dist="12700" dir="2700000" algn="ctr" rotWithShape="0">
              <a:srgbClr val="80808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23" name="Rectangle 3">
            <a:extLst>
              <a:ext uri="{FF2B5EF4-FFF2-40B4-BE49-F238E27FC236}">
                <a16:creationId xmlns:a16="http://schemas.microsoft.com/office/drawing/2014/main" id="{160B000F-04B8-167C-252F-58414A2C3CB7}"/>
              </a:ext>
            </a:extLst>
          </p:cNvPr>
          <p:cNvSpPr>
            <a:spLocks noGrp="1" noChangeArrowheads="1"/>
          </p:cNvSpPr>
          <p:nvPr>
            <p:ph type="body" idx="1"/>
          </p:nvPr>
        </p:nvSpPr>
        <p:spPr bwMode="auto">
          <a:xfrm>
            <a:off x="914400" y="1981200"/>
            <a:ext cx="10363200" cy="4114800"/>
          </a:xfrm>
          <a:prstGeom prst="rect">
            <a:avLst/>
          </a:prstGeom>
          <a:noFill/>
          <a:ln>
            <a:noFill/>
          </a:ln>
          <a:effectLst>
            <a:outerShdw dist="12700" dir="2700000" algn="ctr" rotWithShape="0">
              <a:srgbClr val="80808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24" name="Rectangle 4">
            <a:extLst>
              <a:ext uri="{FF2B5EF4-FFF2-40B4-BE49-F238E27FC236}">
                <a16:creationId xmlns:a16="http://schemas.microsoft.com/office/drawing/2014/main" id="{B83A0209-7C6A-E290-8544-626E3E460C20}"/>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ea typeface="+mn-ea"/>
              </a:defRPr>
            </a:lvl1pPr>
          </a:lstStyle>
          <a:p>
            <a:endParaRPr lang="en-US" altLang="en-US"/>
          </a:p>
        </p:txBody>
      </p:sp>
      <p:sp>
        <p:nvSpPr>
          <p:cNvPr id="81925" name="Rectangle 5">
            <a:extLst>
              <a:ext uri="{FF2B5EF4-FFF2-40B4-BE49-F238E27FC236}">
                <a16:creationId xmlns:a16="http://schemas.microsoft.com/office/drawing/2014/main" id="{0C6F3202-8976-540D-5E2B-0731BF3535C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ea typeface="+mn-ea"/>
              </a:defRPr>
            </a:lvl1pPr>
          </a:lstStyle>
          <a:p>
            <a:endParaRPr lang="en-US" altLang="en-US"/>
          </a:p>
        </p:txBody>
      </p:sp>
      <p:sp>
        <p:nvSpPr>
          <p:cNvPr id="81926" name="Rectangle 6">
            <a:extLst>
              <a:ext uri="{FF2B5EF4-FFF2-40B4-BE49-F238E27FC236}">
                <a16:creationId xmlns:a16="http://schemas.microsoft.com/office/drawing/2014/main" id="{E7A285AA-B6E4-5786-2715-B6CB825C0741}"/>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ea typeface="+mn-ea"/>
              </a:defRPr>
            </a:lvl1pPr>
          </a:lstStyle>
          <a:p>
            <a:fld id="{6A48D4E1-76BB-4F97-9D1F-743942B00CB3}" type="slidenum">
              <a:rPr lang="en-US" altLang="en-US"/>
              <a:pPr/>
              <a:t>‹#›</a:t>
            </a:fld>
            <a:endParaRPr lang="en-US" altLang="en-US"/>
          </a:p>
        </p:txBody>
      </p:sp>
    </p:spTree>
    <p:extLst>
      <p:ext uri="{BB962C8B-B14F-4D97-AF65-F5344CB8AC3E}">
        <p14:creationId xmlns:p14="http://schemas.microsoft.com/office/powerpoint/2010/main" val="380829581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2pPr>
      <a:lvl3pPr algn="ctr" rtl="0" fontAlgn="base">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3pPr>
      <a:lvl4pPr algn="ctr" rtl="0" fontAlgn="base">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4pPr>
      <a:lvl5pPr algn="ctr" rtl="0" fontAlgn="base">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9pPr>
    </p:titleStyle>
    <p:bodyStyle>
      <a:lvl1pPr marL="342900" indent="-342900" algn="l" rtl="0" fontAlgn="base">
        <a:spcBef>
          <a:spcPct val="20000"/>
        </a:spcBef>
        <a:spcAft>
          <a:spcPct val="0"/>
        </a:spcAft>
        <a:buClr>
          <a:srgbClr val="FFCC66"/>
        </a:buClr>
        <a:buFont typeface="Wingdings" panose="05000000000000000000" pitchFamily="2" charset="2"/>
        <a:buChar char="w"/>
        <a:defRPr sz="3200" kern="1200">
          <a:solidFill>
            <a:schemeClr val="tx1"/>
          </a:solidFill>
          <a:latin typeface="+mn-lt"/>
          <a:ea typeface="+mn-ea"/>
          <a:cs typeface="+mn-cs"/>
        </a:defRPr>
      </a:lvl1pPr>
      <a:lvl2pPr marL="742950" indent="-285750" algn="l" rtl="0" fontAlgn="base">
        <a:spcBef>
          <a:spcPct val="20000"/>
        </a:spcBef>
        <a:spcAft>
          <a:spcPct val="0"/>
        </a:spcAft>
        <a:buClr>
          <a:srgbClr val="FFFF66"/>
        </a:buClr>
        <a:buFont typeface="Wingdings" panose="05000000000000000000" pitchFamily="2" charset="2"/>
        <a:buChar char="w"/>
        <a:defRPr sz="2800" kern="1200">
          <a:solidFill>
            <a:schemeClr val="tx1"/>
          </a:solidFill>
          <a:latin typeface="+mn-lt"/>
          <a:ea typeface="+mn-ea"/>
          <a:cs typeface="+mn-cs"/>
        </a:defRPr>
      </a:lvl2pPr>
      <a:lvl3pPr marL="1143000" indent="-228600" algn="l" rtl="0" fontAlgn="base">
        <a:spcBef>
          <a:spcPct val="20000"/>
        </a:spcBef>
        <a:spcAft>
          <a:spcPct val="0"/>
        </a:spcAft>
        <a:buClr>
          <a:srgbClr val="FFCC66"/>
        </a:buClr>
        <a:buFont typeface="Wingdings" panose="05000000000000000000" pitchFamily="2" charset="2"/>
        <a:buChar char="w"/>
        <a:defRPr sz="2400" kern="1200">
          <a:solidFill>
            <a:schemeClr val="tx1"/>
          </a:solidFill>
          <a:latin typeface="+mn-lt"/>
          <a:ea typeface="+mn-ea"/>
          <a:cs typeface="+mn-cs"/>
        </a:defRPr>
      </a:lvl3pPr>
      <a:lvl4pPr marL="1600200" indent="-228600" algn="l" rtl="0" fontAlgn="base">
        <a:spcBef>
          <a:spcPct val="20000"/>
        </a:spcBef>
        <a:spcAft>
          <a:spcPct val="0"/>
        </a:spcAft>
        <a:buClr>
          <a:srgbClr val="FFFF66"/>
        </a:buClr>
        <a:buFont typeface="Wingdings" panose="05000000000000000000" pitchFamily="2" charset="2"/>
        <a:buChar char="w"/>
        <a:defRPr sz="2000" kern="1200">
          <a:solidFill>
            <a:schemeClr val="tx1"/>
          </a:solidFill>
          <a:latin typeface="+mn-lt"/>
          <a:ea typeface="+mn-ea"/>
          <a:cs typeface="+mn-cs"/>
        </a:defRPr>
      </a:lvl4pPr>
      <a:lvl5pPr marL="2057400" indent="-228600" algn="l" rtl="0" fontAlgn="base">
        <a:spcBef>
          <a:spcPct val="20000"/>
        </a:spcBef>
        <a:spcAft>
          <a:spcPct val="0"/>
        </a:spcAft>
        <a:buClr>
          <a:srgbClr val="FFCC66"/>
        </a:buClr>
        <a:buFont typeface="Wingdings" panose="05000000000000000000" pitchFamily="2" charset="2"/>
        <a:buChar char="w"/>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B1B54D9-B3BE-00EF-5D41-4657C0D5C029}"/>
              </a:ext>
            </a:extLst>
          </p:cNvPr>
          <p:cNvSpPr>
            <a:spLocks noGrp="1" noChangeArrowheads="1"/>
          </p:cNvSpPr>
          <p:nvPr>
            <p:ph type="title"/>
          </p:nvPr>
        </p:nvSpPr>
        <p:spPr>
          <a:xfrm>
            <a:off x="653900" y="1548301"/>
            <a:ext cx="11169502" cy="3761398"/>
          </a:xfrm>
        </p:spPr>
        <p:txBody>
          <a:bodyPr/>
          <a:lstStyle/>
          <a:p>
            <a:pPr marL="342900" marR="0" lvl="0" indent="-342900" algn="ctr" defTabSz="914400" rtl="0" eaLnBrk="1" fontAlgn="base" latinLnBrk="0" hangingPunct="1">
              <a:lnSpc>
                <a:spcPct val="90000"/>
              </a:lnSpc>
              <a:spcBef>
                <a:spcPct val="20000"/>
              </a:spcBef>
              <a:spcAft>
                <a:spcPct val="0"/>
              </a:spcAft>
              <a:buClr>
                <a:srgbClr val="FFCC66"/>
              </a:buClr>
              <a:buSzTx/>
              <a:buFont typeface="Wingdings" panose="05000000000000000000" pitchFamily="2" charset="2"/>
              <a:buNone/>
              <a:tabLst/>
              <a:defRPr/>
            </a:pPr>
            <a:r>
              <a:rPr lang="en-US" altLang="en-US" sz="3600" b="1" i="1" dirty="0">
                <a:solidFill>
                  <a:srgbClr val="FFFC09"/>
                </a:solidFill>
                <a:effectLst>
                  <a:outerShdw blurRad="38100" dist="38100" dir="2700000" algn="tl">
                    <a:srgbClr val="000000"/>
                  </a:outerShdw>
                </a:effectLst>
                <a:latin typeface="+mn-lt"/>
              </a:rPr>
              <a:t>Have fishery scientists and managers gotten too far out over their skis? </a:t>
            </a:r>
            <a:br>
              <a:rPr lang="en-US" altLang="en-US" sz="3600" b="1" i="1" dirty="0">
                <a:solidFill>
                  <a:srgbClr val="FFFC09"/>
                </a:solidFill>
                <a:effectLst>
                  <a:outerShdw blurRad="38100" dist="38100" dir="2700000" algn="tl">
                    <a:srgbClr val="000000"/>
                  </a:outerShdw>
                </a:effectLst>
                <a:latin typeface="+mn-lt"/>
              </a:rPr>
            </a:br>
            <a:br>
              <a:rPr lang="en-US" altLang="en-US" sz="3600" b="1" i="1" dirty="0">
                <a:solidFill>
                  <a:srgbClr val="FFFC09"/>
                </a:solidFill>
                <a:effectLst>
                  <a:outerShdw blurRad="38100" dist="38100" dir="2700000" algn="tl">
                    <a:srgbClr val="000000"/>
                  </a:outerShdw>
                </a:effectLst>
                <a:latin typeface="+mn-lt"/>
              </a:rPr>
            </a:br>
            <a:r>
              <a:rPr lang="en-US" altLang="en-US" sz="2400" b="1" i="1" dirty="0">
                <a:solidFill>
                  <a:schemeClr val="tx1"/>
                </a:solidFill>
                <a:latin typeface="+mn-lt"/>
              </a:rPr>
              <a:t>By</a:t>
            </a:r>
            <a:r>
              <a:rPr lang="en-US" altLang="en-US" sz="2400" b="1" i="1" dirty="0">
                <a:solidFill>
                  <a:schemeClr val="tx1"/>
                </a:solidFill>
                <a:effectLst>
                  <a:outerShdw blurRad="38100" dist="38100" dir="2700000" algn="tl">
                    <a:srgbClr val="000000"/>
                  </a:outerShdw>
                </a:effectLst>
                <a:latin typeface="+mn-lt"/>
              </a:rPr>
              <a:t> </a:t>
            </a:r>
            <a:br>
              <a:rPr lang="en-US" altLang="en-US" sz="2400" b="1" i="1" dirty="0">
                <a:solidFill>
                  <a:schemeClr val="tx1"/>
                </a:solidFill>
                <a:effectLst>
                  <a:outerShdw blurRad="38100" dist="38100" dir="2700000" algn="tl">
                    <a:srgbClr val="000000"/>
                  </a:outerShdw>
                </a:effectLst>
                <a:latin typeface="+mn-lt"/>
              </a:rPr>
            </a:br>
            <a:r>
              <a:rPr kumimoji="0" lang="en-US" altLang="en-US" sz="2000" b="1" i="1" u="none" strike="noStrike" kern="1200" cap="none" spc="0" normalizeH="0" baseline="0" noProof="0" dirty="0">
                <a:ln>
                  <a:noFill/>
                </a:ln>
                <a:solidFill>
                  <a:srgbClr val="FFFFFF"/>
                </a:solidFill>
                <a:effectLst/>
                <a:uLnTx/>
                <a:uFillTx/>
                <a:latin typeface="+mn-lt"/>
                <a:ea typeface="ＭＳ Ｐゴシック"/>
                <a:cs typeface="+mn-cs"/>
              </a:rPr>
              <a:t>Michael Sissenwine, Woods Hole Oceanographic Institution</a:t>
            </a:r>
            <a:br>
              <a:rPr kumimoji="0" lang="en-US" altLang="en-US" sz="2000" b="1" i="0" u="none" strike="noStrike" kern="1200" cap="none" spc="0" normalizeH="0" baseline="0" noProof="0" dirty="0">
                <a:ln>
                  <a:noFill/>
                </a:ln>
                <a:solidFill>
                  <a:srgbClr val="FFFFFF"/>
                </a:solidFill>
                <a:effectLst/>
                <a:uLnTx/>
                <a:uFillTx/>
                <a:latin typeface="Tahoma"/>
                <a:ea typeface="ＭＳ Ｐゴシック"/>
                <a:cs typeface="+mn-cs"/>
              </a:rPr>
            </a:br>
            <a:br>
              <a:rPr lang="en-US" altLang="en-US" sz="3600" b="1" i="1" dirty="0">
                <a:solidFill>
                  <a:srgbClr val="FFFC09"/>
                </a:solidFill>
                <a:effectLst>
                  <a:outerShdw blurRad="38100" dist="38100" dir="2700000" algn="tl">
                    <a:srgbClr val="000000"/>
                  </a:outerShdw>
                </a:effectLst>
              </a:rPr>
            </a:br>
            <a:br>
              <a:rPr lang="en-US" altLang="en-US" sz="3600" b="1" i="1" dirty="0">
                <a:solidFill>
                  <a:srgbClr val="FFFC09"/>
                </a:solidFill>
                <a:effectLst>
                  <a:outerShdw blurRad="38100" dist="38100" dir="2700000" algn="tl">
                    <a:srgbClr val="000000"/>
                  </a:outerShdw>
                </a:effectLst>
              </a:rPr>
            </a:br>
            <a:br>
              <a:rPr lang="en-US" altLang="en-US" sz="3600" b="1" i="1" dirty="0">
                <a:solidFill>
                  <a:srgbClr val="FFFC09"/>
                </a:solidFill>
                <a:effectLst>
                  <a:outerShdw blurRad="38100" dist="38100" dir="2700000" algn="tl">
                    <a:srgbClr val="000000"/>
                  </a:outerShdw>
                </a:effectLst>
              </a:rPr>
            </a:br>
            <a:br>
              <a:rPr lang="en-US" altLang="en-US" sz="3600" b="1" i="1" dirty="0">
                <a:solidFill>
                  <a:srgbClr val="FFFC09"/>
                </a:solidFill>
                <a:effectLst>
                  <a:outerShdw blurRad="38100" dist="38100" dir="2700000" algn="tl">
                    <a:srgbClr val="000000"/>
                  </a:outerShdw>
                </a:effectLst>
              </a:rPr>
            </a:br>
            <a:r>
              <a:rPr lang="en-US" altLang="en-US" sz="3600" b="1" i="1" dirty="0">
                <a:solidFill>
                  <a:srgbClr val="FFFC09"/>
                </a:solidFill>
                <a:effectLst>
                  <a:outerShdw blurRad="38100" dist="38100" dir="2700000" algn="tl">
                    <a:srgbClr val="000000"/>
                  </a:outerShdw>
                </a:effectLst>
              </a:rPr>
              <a:t>  </a:t>
            </a:r>
            <a:endParaRPr lang="en-US" altLang="en-US" sz="2400" b="1" i="1" dirty="0"/>
          </a:p>
        </p:txBody>
      </p:sp>
      <p:sp>
        <p:nvSpPr>
          <p:cNvPr id="2051" name="Rectangle 3">
            <a:extLst>
              <a:ext uri="{FF2B5EF4-FFF2-40B4-BE49-F238E27FC236}">
                <a16:creationId xmlns:a16="http://schemas.microsoft.com/office/drawing/2014/main" id="{E19E95CE-59E3-4BFC-1715-D07CDEB79C49}"/>
              </a:ext>
            </a:extLst>
          </p:cNvPr>
          <p:cNvSpPr>
            <a:spLocks noGrp="1" noChangeArrowheads="1"/>
          </p:cNvSpPr>
          <p:nvPr>
            <p:ph type="body" idx="1"/>
          </p:nvPr>
        </p:nvSpPr>
        <p:spPr>
          <a:xfrm>
            <a:off x="653900" y="4619596"/>
            <a:ext cx="11057861" cy="1910369"/>
          </a:xfrm>
        </p:spPr>
        <p:txBody>
          <a:bodyPr/>
          <a:lstStyle/>
          <a:p>
            <a:pPr algn="ctr">
              <a:lnSpc>
                <a:spcPct val="90000"/>
              </a:lnSpc>
              <a:buFont typeface="Wingdings" panose="05000000000000000000" pitchFamily="2" charset="2"/>
              <a:buNone/>
            </a:pPr>
            <a:r>
              <a:rPr lang="en-US" altLang="en-US" sz="2400" b="1" i="1" dirty="0">
                <a:solidFill>
                  <a:srgbClr val="FFFF00"/>
                </a:solidFill>
              </a:rPr>
              <a:t>Virtual Presentation at </a:t>
            </a:r>
          </a:p>
          <a:p>
            <a:pPr algn="ctr">
              <a:lnSpc>
                <a:spcPct val="90000"/>
              </a:lnSpc>
              <a:buFont typeface="Wingdings" panose="05000000000000000000" pitchFamily="2" charset="2"/>
              <a:buNone/>
            </a:pPr>
            <a:r>
              <a:rPr lang="en-US" altLang="en-US" sz="2400" b="1" i="1" dirty="0">
                <a:solidFill>
                  <a:srgbClr val="FFFF00"/>
                </a:solidFill>
              </a:rPr>
              <a:t>ANNUAL INTERNATIONAL STOCK ASSESSMENT REVIEW WORKSHOP, UNIVERSITY OF CAPE TOWN, MONDAY 28 NOVEMBER TO FRIDAY 2 DECEMBER 2022</a:t>
            </a:r>
          </a:p>
        </p:txBody>
      </p:sp>
      <p:sp>
        <p:nvSpPr>
          <p:cNvPr id="2" name="TextBox 1">
            <a:extLst>
              <a:ext uri="{FF2B5EF4-FFF2-40B4-BE49-F238E27FC236}">
                <a16:creationId xmlns:a16="http://schemas.microsoft.com/office/drawing/2014/main" id="{2CA72541-5EC0-C514-8731-E850982BE525}"/>
              </a:ext>
            </a:extLst>
          </p:cNvPr>
          <p:cNvSpPr txBox="1"/>
          <p:nvPr/>
        </p:nvSpPr>
        <p:spPr>
          <a:xfrm>
            <a:off x="8455378" y="163091"/>
            <a:ext cx="3569695" cy="369332"/>
          </a:xfrm>
          <a:prstGeom prst="rect">
            <a:avLst/>
          </a:prstGeom>
          <a:noFill/>
        </p:spPr>
        <p:txBody>
          <a:bodyPr wrap="none" rtlCol="0">
            <a:spAutoFit/>
          </a:bodyPr>
          <a:lstStyle/>
          <a:p>
            <a:r>
              <a:rPr lang="en-ZA" dirty="0">
                <a:solidFill>
                  <a:schemeClr val="accent4">
                    <a:lumMod val="10000"/>
                  </a:schemeClr>
                </a:solidFill>
              </a:rPr>
              <a:t>MARAM/IWS/2022/</a:t>
            </a:r>
            <a:r>
              <a:rPr lang="en-ZA" dirty="0" err="1">
                <a:solidFill>
                  <a:schemeClr val="accent4">
                    <a:lumMod val="10000"/>
                  </a:schemeClr>
                </a:solidFill>
              </a:rPr>
              <a:t>RefPnts</a:t>
            </a:r>
            <a:r>
              <a:rPr lang="en-ZA" dirty="0">
                <a:solidFill>
                  <a:schemeClr val="accent4">
                    <a:lumMod val="10000"/>
                  </a:schemeClr>
                </a:solidFill>
              </a:rPr>
              <a:t>/Pres1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EF64-F09E-9F3F-17FB-EB5E318994E0}"/>
              </a:ext>
            </a:extLst>
          </p:cNvPr>
          <p:cNvSpPr>
            <a:spLocks noGrp="1"/>
          </p:cNvSpPr>
          <p:nvPr>
            <p:ph type="title"/>
          </p:nvPr>
        </p:nvSpPr>
        <p:spPr>
          <a:xfrm>
            <a:off x="914400" y="210264"/>
            <a:ext cx="10363200" cy="987748"/>
          </a:xfrm>
        </p:spPr>
        <p:txBody>
          <a:bodyPr/>
          <a:lstStyle/>
          <a:p>
            <a:r>
              <a:rPr lang="en-US" b="1" dirty="0">
                <a:solidFill>
                  <a:srgbClr val="FFFF00"/>
                </a:solidFill>
              </a:rPr>
              <a:t>Getting too far out over our skis--</a:t>
            </a:r>
          </a:p>
        </p:txBody>
      </p:sp>
      <p:sp>
        <p:nvSpPr>
          <p:cNvPr id="3" name="Content Placeholder 2">
            <a:extLst>
              <a:ext uri="{FF2B5EF4-FFF2-40B4-BE49-F238E27FC236}">
                <a16:creationId xmlns:a16="http://schemas.microsoft.com/office/drawing/2014/main" id="{769B3335-5ABF-A9BA-1B98-0CB0C1696319}"/>
              </a:ext>
            </a:extLst>
          </p:cNvPr>
          <p:cNvSpPr>
            <a:spLocks noGrp="1"/>
          </p:cNvSpPr>
          <p:nvPr>
            <p:ph idx="1"/>
          </p:nvPr>
        </p:nvSpPr>
        <p:spPr>
          <a:xfrm>
            <a:off x="914400" y="1452282"/>
            <a:ext cx="10363200" cy="4643718"/>
          </a:xfrm>
        </p:spPr>
        <p:txBody>
          <a:bodyPr/>
          <a:lstStyle/>
          <a:p>
            <a:r>
              <a:rPr lang="en-US" sz="2800" b="1" dirty="0"/>
              <a:t>Origin-  When a skier leans too far forward over their skis, they end up with their faced planted in the snow.</a:t>
            </a:r>
          </a:p>
          <a:p>
            <a:endParaRPr lang="en-US" sz="2800" b="1" dirty="0"/>
          </a:p>
          <a:p>
            <a:r>
              <a:rPr lang="en-US" sz="2800" b="1" dirty="0"/>
              <a:t>According to a Google </a:t>
            </a:r>
            <a:r>
              <a:rPr lang="en-US" sz="2800" b="1" u="sng" dirty="0"/>
              <a:t>Search-  “Thinking or acting </a:t>
            </a:r>
            <a:r>
              <a:rPr lang="en-US" sz="2800" b="1" dirty="0"/>
              <a:t>impetuously or preemptively, </a:t>
            </a:r>
            <a:r>
              <a:rPr lang="en-US" sz="2800" b="1" u="sng" dirty="0"/>
              <a:t>before the reality or truth of something is revealed.” </a:t>
            </a:r>
          </a:p>
          <a:p>
            <a:endParaRPr lang="en-US" sz="2800" b="1" u="sng" dirty="0"/>
          </a:p>
          <a:p>
            <a:r>
              <a:rPr lang="en-US" sz="2800" b="1" dirty="0"/>
              <a:t>Is today’s stock assessment and fishery management framework too far out over its skis?</a:t>
            </a:r>
          </a:p>
          <a:p>
            <a:endParaRPr lang="en-US" sz="2000" b="1" u="sng" dirty="0"/>
          </a:p>
          <a:p>
            <a:endParaRPr lang="en-US" b="1" u="sng" dirty="0"/>
          </a:p>
          <a:p>
            <a:endParaRPr lang="en-US" b="1" u="sng" dirty="0"/>
          </a:p>
          <a:p>
            <a:endParaRPr lang="en-US" b="1" u="sng" dirty="0"/>
          </a:p>
        </p:txBody>
      </p:sp>
    </p:spTree>
    <p:extLst>
      <p:ext uri="{BB962C8B-B14F-4D97-AF65-F5344CB8AC3E}">
        <p14:creationId xmlns:p14="http://schemas.microsoft.com/office/powerpoint/2010/main" val="1365243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EF64-F09E-9F3F-17FB-EB5E318994E0}"/>
              </a:ext>
            </a:extLst>
          </p:cNvPr>
          <p:cNvSpPr>
            <a:spLocks noGrp="1"/>
          </p:cNvSpPr>
          <p:nvPr>
            <p:ph type="title"/>
          </p:nvPr>
        </p:nvSpPr>
        <p:spPr>
          <a:xfrm>
            <a:off x="914400" y="112467"/>
            <a:ext cx="10363200" cy="552552"/>
          </a:xfrm>
        </p:spPr>
        <p:txBody>
          <a:bodyPr/>
          <a:lstStyle/>
          <a:p>
            <a:r>
              <a:rPr lang="en-US" sz="2800" b="1" dirty="0">
                <a:solidFill>
                  <a:srgbClr val="FFFF00"/>
                </a:solidFill>
              </a:rPr>
              <a:t>How did we get too far over our skis?</a:t>
            </a:r>
          </a:p>
        </p:txBody>
      </p:sp>
      <p:sp>
        <p:nvSpPr>
          <p:cNvPr id="3" name="Content Placeholder 2">
            <a:extLst>
              <a:ext uri="{FF2B5EF4-FFF2-40B4-BE49-F238E27FC236}">
                <a16:creationId xmlns:a16="http://schemas.microsoft.com/office/drawing/2014/main" id="{769B3335-5ABF-A9BA-1B98-0CB0C1696319}"/>
              </a:ext>
            </a:extLst>
          </p:cNvPr>
          <p:cNvSpPr>
            <a:spLocks noGrp="1"/>
          </p:cNvSpPr>
          <p:nvPr>
            <p:ph idx="1"/>
          </p:nvPr>
        </p:nvSpPr>
        <p:spPr>
          <a:xfrm>
            <a:off x="88017" y="831273"/>
            <a:ext cx="11965438" cy="5853138"/>
          </a:xfrm>
        </p:spPr>
        <p:txBody>
          <a:bodyPr/>
          <a:lstStyle/>
          <a:p>
            <a:pPr>
              <a:buFont typeface="Wingdings" panose="05000000000000000000" pitchFamily="2" charset="2"/>
              <a:buChar char="v"/>
            </a:pPr>
            <a:r>
              <a:rPr lang="en-US" sz="1800" b="1" dirty="0"/>
              <a:t>Stock assessment and fishery management approaches evolved during the 2</a:t>
            </a:r>
            <a:r>
              <a:rPr lang="en-US" sz="1800" b="1" baseline="30000" dirty="0"/>
              <a:t>nd</a:t>
            </a:r>
            <a:r>
              <a:rPr lang="en-US" sz="1800" b="1" dirty="0"/>
              <a:t> half of the 20</a:t>
            </a:r>
            <a:r>
              <a:rPr lang="en-US" sz="1800" b="1" baseline="30000" dirty="0"/>
              <a:t>th</a:t>
            </a:r>
            <a:r>
              <a:rPr lang="en-US" sz="1800" b="1" dirty="0"/>
              <a:t> century.</a:t>
            </a:r>
          </a:p>
          <a:p>
            <a:pPr>
              <a:buFont typeface="Wingdings" panose="05000000000000000000" pitchFamily="2" charset="2"/>
              <a:buChar char="v"/>
            </a:pPr>
            <a:r>
              <a:rPr lang="en-US" sz="1800" b="1" dirty="0"/>
              <a:t>Science pushed management, leading institutionalizing scientific concepts: </a:t>
            </a:r>
          </a:p>
          <a:p>
            <a:pPr lvl="1">
              <a:buClr>
                <a:srgbClr val="FFC000"/>
              </a:buClr>
              <a:buFont typeface="Wingdings" panose="05000000000000000000" pitchFamily="2" charset="2"/>
              <a:buChar char="Ø"/>
            </a:pPr>
            <a:r>
              <a:rPr lang="en-US" sz="1800" b="1" dirty="0"/>
              <a:t>MSY,  Biological reference points, Kobe Plot</a:t>
            </a:r>
          </a:p>
          <a:p>
            <a:pPr lvl="1">
              <a:buClr>
                <a:srgbClr val="FFC000"/>
              </a:buClr>
              <a:buFont typeface="Wingdings" panose="05000000000000000000" pitchFamily="2" charset="2"/>
              <a:buChar char="Ø"/>
            </a:pPr>
            <a:r>
              <a:rPr lang="en-US" sz="1800" b="1" dirty="0"/>
              <a:t>Minimum stock size thresholds and rebuilding stocks</a:t>
            </a:r>
          </a:p>
          <a:p>
            <a:pPr>
              <a:buFont typeface="Wingdings" panose="05000000000000000000" pitchFamily="2" charset="2"/>
              <a:buChar char="v"/>
            </a:pPr>
            <a:r>
              <a:rPr lang="en-US" sz="1800" b="1" dirty="0"/>
              <a:t>Evolution has turned into inertia:</a:t>
            </a:r>
          </a:p>
          <a:p>
            <a:pPr lvl="1">
              <a:buClr>
                <a:srgbClr val="FFC000"/>
              </a:buClr>
              <a:buFont typeface="Wingdings" panose="05000000000000000000" pitchFamily="2" charset="2"/>
              <a:buChar char="Ø"/>
            </a:pPr>
            <a:r>
              <a:rPr lang="en-US" sz="1800" b="1" dirty="0"/>
              <a:t> There’s no time to thinking about a better way</a:t>
            </a:r>
          </a:p>
          <a:p>
            <a:pPr lvl="1">
              <a:buClr>
                <a:srgbClr val="FFC000"/>
              </a:buClr>
              <a:buFont typeface="Wingdings" panose="05000000000000000000" pitchFamily="2" charset="2"/>
              <a:buChar char="Ø"/>
            </a:pPr>
            <a:r>
              <a:rPr lang="en-US" sz="1800" b="1" dirty="0"/>
              <a:t>Concepts and practices institutionalized in policies and law are hard to change</a:t>
            </a:r>
          </a:p>
          <a:p>
            <a:pPr marR="0" lvl="0" algn="l" defTabSz="914400" rtl="0" eaLnBrk="1" fontAlgn="base" latinLnBrk="0" hangingPunct="1">
              <a:lnSpc>
                <a:spcPct val="100000"/>
              </a:lnSpc>
              <a:spcBef>
                <a:spcPct val="20000"/>
              </a:spcBef>
              <a:spcAft>
                <a:spcPct val="0"/>
              </a:spcAft>
              <a:buClr>
                <a:srgbClr val="FFCC66"/>
              </a:buClr>
              <a:buSzTx/>
              <a:buFont typeface="Wingdings" panose="05000000000000000000" pitchFamily="2" charset="2"/>
              <a:buChar char="v"/>
              <a:tabLst/>
              <a:defRPr/>
            </a:pPr>
            <a:r>
              <a:rPr kumimoji="0" lang="en-US" sz="1800" b="1" i="0" u="none" strike="noStrike" kern="1200" cap="none" spc="0" normalizeH="0" baseline="0" noProof="0" dirty="0">
                <a:ln>
                  <a:noFill/>
                </a:ln>
                <a:effectLst/>
                <a:uLnTx/>
                <a:uFillTx/>
                <a:latin typeface="Tahoma"/>
                <a:ea typeface="ＭＳ Ｐゴシック"/>
                <a:cs typeface="+mn-cs"/>
              </a:rPr>
              <a:t>Science push has been replaced by managers pull</a:t>
            </a:r>
          </a:p>
          <a:p>
            <a:pPr lvl="1" indent="-342900">
              <a:buClr>
                <a:srgbClr val="FFCC66"/>
              </a:buClr>
              <a:buFont typeface="Wingdings" panose="05000000000000000000" pitchFamily="2" charset="2"/>
              <a:buChar char="Ø"/>
              <a:defRPr/>
            </a:pPr>
            <a:r>
              <a:rPr lang="en-US" sz="1800" b="1" dirty="0">
                <a:latin typeface="Tahoma"/>
                <a:ea typeface="ＭＳ Ｐゴシック"/>
              </a:rPr>
              <a:t>S</a:t>
            </a:r>
            <a:r>
              <a:rPr kumimoji="0" lang="en-US" sz="1800" b="1" i="0" u="none" strike="noStrike" kern="1200" cap="none" spc="0" normalizeH="0" baseline="0" noProof="0" dirty="0" err="1">
                <a:ln>
                  <a:noFill/>
                </a:ln>
                <a:effectLst/>
                <a:uLnTx/>
                <a:uFillTx/>
                <a:latin typeface="Tahoma"/>
                <a:ea typeface="ＭＳ Ｐゴシック"/>
                <a:cs typeface="+mn-cs"/>
              </a:rPr>
              <a:t>cientists</a:t>
            </a:r>
            <a:r>
              <a:rPr kumimoji="0" lang="en-US" sz="1800" b="1" i="0" u="none" strike="noStrike" kern="1200" cap="none" spc="0" normalizeH="0" baseline="0" noProof="0" dirty="0">
                <a:ln>
                  <a:noFill/>
                </a:ln>
                <a:effectLst/>
                <a:uLnTx/>
                <a:uFillTx/>
                <a:latin typeface="Tahoma"/>
                <a:ea typeface="ＭＳ Ｐゴシック"/>
                <a:cs typeface="+mn-cs"/>
              </a:rPr>
              <a:t> struggle to fulfill expectations of managers (which scientists created!)</a:t>
            </a:r>
          </a:p>
          <a:p>
            <a:pPr lvl="1" indent="-342900">
              <a:buClr>
                <a:srgbClr val="FFCC66"/>
              </a:buClr>
              <a:buFont typeface="Wingdings" panose="05000000000000000000" pitchFamily="2" charset="2"/>
              <a:buChar char="Ø"/>
              <a:defRPr/>
            </a:pPr>
            <a:r>
              <a:rPr kumimoji="0" lang="en-US" sz="1800" b="1" i="0" u="none" strike="noStrike" kern="1200" cap="none" spc="0" normalizeH="0" baseline="0" noProof="0" dirty="0">
                <a:ln>
                  <a:noFill/>
                </a:ln>
                <a:effectLst/>
                <a:uLnTx/>
                <a:uFillTx/>
                <a:latin typeface="Tahoma"/>
                <a:ea typeface="ＭＳ Ｐゴシック"/>
                <a:cs typeface="+mn-cs"/>
              </a:rPr>
              <a:t>There have been many </a:t>
            </a:r>
            <a:r>
              <a:rPr lang="en-US" sz="1800" b="1" dirty="0">
                <a:latin typeface="Tahoma"/>
                <a:ea typeface="ＭＳ Ｐゴシック"/>
              </a:rPr>
              <a:t>fishery management successes (stocks have improved), BUT</a:t>
            </a:r>
          </a:p>
          <a:p>
            <a:pPr lvl="1" indent="-342900">
              <a:buClr>
                <a:srgbClr val="FFCC66"/>
              </a:buClr>
              <a:buFont typeface="Wingdings" panose="05000000000000000000" pitchFamily="2" charset="2"/>
              <a:buChar char="Ø"/>
              <a:defRPr/>
            </a:pPr>
            <a:r>
              <a:rPr lang="en-US" sz="1800" b="1" dirty="0">
                <a:latin typeface="Tahoma"/>
                <a:ea typeface="ＭＳ Ｐゴシック"/>
              </a:rPr>
              <a:t>There are also many failures:</a:t>
            </a:r>
          </a:p>
          <a:p>
            <a:pPr lvl="2" indent="-342900">
              <a:buFont typeface="Wingdings" panose="05000000000000000000" pitchFamily="2" charset="2"/>
              <a:buChar char="ü"/>
              <a:defRPr/>
            </a:pPr>
            <a:r>
              <a:rPr lang="en-US" sz="1800" b="1" dirty="0">
                <a:latin typeface="Tahoma"/>
                <a:ea typeface="ＭＳ Ｐゴシック"/>
              </a:rPr>
              <a:t>The problem of managers abusing scientific advice continues in some places, </a:t>
            </a:r>
          </a:p>
          <a:p>
            <a:pPr lvl="2" indent="-342900">
              <a:buFont typeface="Wingdings" panose="05000000000000000000" pitchFamily="2" charset="2"/>
              <a:buChar char="ü"/>
              <a:defRPr/>
            </a:pPr>
            <a:r>
              <a:rPr lang="en-US" sz="1800" b="1" dirty="0">
                <a:latin typeface="Tahoma"/>
                <a:ea typeface="ＭＳ Ｐゴシック"/>
              </a:rPr>
              <a:t>The problem of managers following scientific advice that is wrong or changes much more rapidly that stocks change is also prevalent. </a:t>
            </a:r>
          </a:p>
          <a:p>
            <a:pPr lvl="2" indent="-342900">
              <a:buFont typeface="Wingdings" panose="05000000000000000000" pitchFamily="2" charset="2"/>
              <a:buChar char="ü"/>
              <a:defRPr/>
            </a:pPr>
            <a:r>
              <a:rPr lang="en-US" sz="1800" b="1" dirty="0">
                <a:latin typeface="Tahoma"/>
                <a:ea typeface="ＭＳ Ｐゴシック"/>
              </a:rPr>
              <a:t>So called “state of the art” stock assessments are frequently rejected and replaced by ad hoc advice (e.g., trend based, more or less the basis of advice 50 years ago!).</a:t>
            </a:r>
          </a:p>
          <a:p>
            <a:pPr lvl="1" indent="-342900">
              <a:buClr>
                <a:srgbClr val="FFCC66"/>
              </a:buClr>
              <a:buFont typeface="Wingdings" panose="05000000000000000000" pitchFamily="2" charset="2"/>
              <a:buChar char="Ø"/>
              <a:defRPr/>
            </a:pPr>
            <a:endParaRPr kumimoji="0" lang="en-US" sz="1600" b="1" i="0" u="none" strike="noStrike" kern="1200" cap="none" spc="0" normalizeH="0" baseline="0" noProof="0" dirty="0">
              <a:ln>
                <a:noFill/>
              </a:ln>
              <a:solidFill>
                <a:srgbClr val="FFFFFF"/>
              </a:solidFill>
              <a:effectLst/>
              <a:uLnTx/>
              <a:uFillTx/>
              <a:latin typeface="Tahoma"/>
              <a:ea typeface="ＭＳ Ｐゴシック"/>
              <a:cs typeface="+mn-cs"/>
            </a:endParaRPr>
          </a:p>
          <a:p>
            <a:pPr lvl="1" indent="-342900">
              <a:buClr>
                <a:srgbClr val="FFCC66"/>
              </a:buClr>
              <a:buFont typeface="Wingdings" panose="05000000000000000000" pitchFamily="2" charset="2"/>
              <a:buChar char="Ø"/>
              <a:defRPr/>
            </a:pPr>
            <a:endParaRPr kumimoji="0" lang="en-US" sz="1600" b="1" i="0" u="none" strike="noStrike" kern="1200" cap="none" spc="0" normalizeH="0" baseline="0" noProof="0" dirty="0">
              <a:ln>
                <a:noFill/>
              </a:ln>
              <a:solidFill>
                <a:srgbClr val="FFFFFF"/>
              </a:solidFill>
              <a:effectLst/>
              <a:uLnTx/>
              <a:uFillTx/>
              <a:latin typeface="Tahoma"/>
              <a:ea typeface="ＭＳ Ｐゴシック"/>
              <a:cs typeface="+mn-cs"/>
            </a:endParaRPr>
          </a:p>
          <a:p>
            <a:pPr>
              <a:buFont typeface="Wingdings" panose="05000000000000000000" pitchFamily="2" charset="2"/>
              <a:buChar char="Ø"/>
            </a:pPr>
            <a:endParaRPr lang="en-US" sz="2400" b="1" dirty="0"/>
          </a:p>
          <a:p>
            <a:endParaRPr lang="en-US" sz="2000" b="1" dirty="0"/>
          </a:p>
          <a:p>
            <a:endParaRPr lang="en-US" b="1" dirty="0"/>
          </a:p>
          <a:p>
            <a:pPr marL="0" indent="0">
              <a:buNone/>
            </a:pPr>
            <a:endParaRPr lang="en-US" b="1" dirty="0"/>
          </a:p>
        </p:txBody>
      </p:sp>
    </p:spTree>
    <p:extLst>
      <p:ext uri="{BB962C8B-B14F-4D97-AF65-F5344CB8AC3E}">
        <p14:creationId xmlns:p14="http://schemas.microsoft.com/office/powerpoint/2010/main" val="3334418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ＭＳ Ｐゴシック"/>
              <a:cs typeface="+mn-cs"/>
            </a:endParaRPr>
          </a:p>
        </p:txBody>
      </p:sp>
      <p:sp>
        <p:nvSpPr>
          <p:cNvPr id="2" name="Title 1">
            <a:extLst>
              <a:ext uri="{FF2B5EF4-FFF2-40B4-BE49-F238E27FC236}">
                <a16:creationId xmlns:a16="http://schemas.microsoft.com/office/drawing/2014/main" id="{919AD7EA-68AD-993E-A8A3-F710421BEB9C}"/>
              </a:ext>
            </a:extLst>
          </p:cNvPr>
          <p:cNvSpPr>
            <a:spLocks noGrp="1"/>
          </p:cNvSpPr>
          <p:nvPr>
            <p:ph type="title"/>
          </p:nvPr>
        </p:nvSpPr>
        <p:spPr>
          <a:xfrm>
            <a:off x="630936" y="37876"/>
            <a:ext cx="3785614" cy="1609180"/>
          </a:xfrm>
        </p:spPr>
        <p:txBody>
          <a:bodyPr vert="horz" lIns="91440" tIns="45720" rIns="91440" bIns="45720" rtlCol="0" anchor="ctr">
            <a:normAutofit/>
          </a:bodyPr>
          <a:lstStyle/>
          <a:p>
            <a:pPr>
              <a:lnSpc>
                <a:spcPct val="90000"/>
              </a:lnSpc>
            </a:pPr>
            <a:r>
              <a:rPr lang="en-US" sz="2600" b="1" dirty="0"/>
              <a:t>Evidence of the problem—It isn’t breaking news, but largely ignored!</a:t>
            </a:r>
            <a:endParaRPr lang="en-US" sz="2600" b="1" kern="1200" dirty="0">
              <a:latin typeface="+mj-lt"/>
              <a:ea typeface="+mj-ea"/>
              <a:cs typeface="+mj-cs"/>
            </a:endParaRPr>
          </a:p>
        </p:txBody>
      </p:sp>
      <p:sp>
        <p:nvSpPr>
          <p:cNvPr id="21"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16" name="Content Placeholder 15">
            <a:extLst>
              <a:ext uri="{FF2B5EF4-FFF2-40B4-BE49-F238E27FC236}">
                <a16:creationId xmlns:a16="http://schemas.microsoft.com/office/drawing/2014/main" id="{B5141DB2-D255-C293-5219-A504950D5AF8}"/>
              </a:ext>
            </a:extLst>
          </p:cNvPr>
          <p:cNvSpPr>
            <a:spLocks noGrp="1"/>
          </p:cNvSpPr>
          <p:nvPr>
            <p:ph idx="1"/>
          </p:nvPr>
        </p:nvSpPr>
        <p:spPr>
          <a:xfrm>
            <a:off x="5541263" y="457200"/>
            <a:ext cx="6007608" cy="1929384"/>
          </a:xfrm>
        </p:spPr>
        <p:txBody>
          <a:bodyPr anchor="ctr">
            <a:normAutofit fontScale="92500" lnSpcReduction="10000"/>
          </a:bodyPr>
          <a:lstStyle/>
          <a:p>
            <a:pPr marL="0" indent="0">
              <a:buNone/>
            </a:pPr>
            <a:r>
              <a:rPr lang="en-US" sz="2200" b="1" dirty="0">
                <a:solidFill>
                  <a:srgbClr val="FFFF00"/>
                </a:solidFill>
              </a:rPr>
              <a:t>Findings for 55 rebuilding plans based on analytical assessment:  </a:t>
            </a:r>
          </a:p>
          <a:p>
            <a:r>
              <a:rPr lang="en-US" sz="2200" b="1" dirty="0">
                <a:solidFill>
                  <a:srgbClr val="FFFF00"/>
                </a:solidFill>
              </a:rPr>
              <a:t>More than one third of stocks reported as rebuilt were not overfished!</a:t>
            </a:r>
          </a:p>
          <a:p>
            <a:r>
              <a:rPr lang="en-US" sz="2200" b="1" dirty="0">
                <a:solidFill>
                  <a:srgbClr val="FFFF00"/>
                </a:solidFill>
              </a:rPr>
              <a:t>Of the two thirds that were overfished, most have not rebuilt</a:t>
            </a:r>
          </a:p>
        </p:txBody>
      </p:sp>
      <p:pic>
        <p:nvPicPr>
          <p:cNvPr id="5" name="Content Placeholder 4">
            <a:extLst>
              <a:ext uri="{FF2B5EF4-FFF2-40B4-BE49-F238E27FC236}">
                <a16:creationId xmlns:a16="http://schemas.microsoft.com/office/drawing/2014/main" id="{07E3CA0A-4E40-86C4-7384-39584BD14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89" y="1742229"/>
            <a:ext cx="3639933" cy="5020598"/>
          </a:xfrm>
          <a:prstGeom prst="rect">
            <a:avLst/>
          </a:prstGeom>
        </p:spPr>
      </p:pic>
      <p:pic>
        <p:nvPicPr>
          <p:cNvPr id="7" name="Picture 6" descr="Chart, histogram&#10;&#10;Description automatically generated">
            <a:extLst>
              <a:ext uri="{FF2B5EF4-FFF2-40B4-BE49-F238E27FC236}">
                <a16:creationId xmlns:a16="http://schemas.microsoft.com/office/drawing/2014/main" id="{FFB9F1F6-9FA0-9F13-2676-B77A734081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6404" y="2624960"/>
            <a:ext cx="6246204" cy="4075648"/>
          </a:xfrm>
          <a:prstGeom prst="rect">
            <a:avLst/>
          </a:prstGeom>
        </p:spPr>
      </p:pic>
    </p:spTree>
    <p:extLst>
      <p:ext uri="{BB962C8B-B14F-4D97-AF65-F5344CB8AC3E}">
        <p14:creationId xmlns:p14="http://schemas.microsoft.com/office/powerpoint/2010/main" val="2556400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EF64-F09E-9F3F-17FB-EB5E318994E0}"/>
              </a:ext>
            </a:extLst>
          </p:cNvPr>
          <p:cNvSpPr>
            <a:spLocks noGrp="1"/>
          </p:cNvSpPr>
          <p:nvPr>
            <p:ph type="title"/>
          </p:nvPr>
        </p:nvSpPr>
        <p:spPr>
          <a:xfrm>
            <a:off x="914400" y="112466"/>
            <a:ext cx="10363200" cy="718807"/>
          </a:xfrm>
        </p:spPr>
        <p:txBody>
          <a:bodyPr/>
          <a:lstStyle/>
          <a:p>
            <a:r>
              <a:rPr kumimoji="0" lang="en-US" sz="3200" b="1" i="0" u="none" strike="noStrike" kern="1200" cap="none" spc="0" normalizeH="0" baseline="0" noProof="0" dirty="0">
                <a:ln>
                  <a:noFill/>
                </a:ln>
                <a:solidFill>
                  <a:srgbClr val="FFFF00"/>
                </a:solidFill>
                <a:effectLst/>
                <a:uLnTx/>
                <a:uFillTx/>
                <a:latin typeface="Tahoma"/>
                <a:ea typeface="ＭＳ Ｐゴシック"/>
                <a:cs typeface="+mj-cs"/>
              </a:rPr>
              <a:t>Common Element Underlying the Problems</a:t>
            </a:r>
            <a:endParaRPr lang="en-US" sz="3600" b="1" dirty="0">
              <a:solidFill>
                <a:srgbClr val="FFFF00"/>
              </a:solidFill>
            </a:endParaRPr>
          </a:p>
        </p:txBody>
      </p:sp>
      <p:sp>
        <p:nvSpPr>
          <p:cNvPr id="3" name="Content Placeholder 2">
            <a:extLst>
              <a:ext uri="{FF2B5EF4-FFF2-40B4-BE49-F238E27FC236}">
                <a16:creationId xmlns:a16="http://schemas.microsoft.com/office/drawing/2014/main" id="{769B3335-5ABF-A9BA-1B98-0CB0C1696319}"/>
              </a:ext>
            </a:extLst>
          </p:cNvPr>
          <p:cNvSpPr>
            <a:spLocks noGrp="1"/>
          </p:cNvSpPr>
          <p:nvPr>
            <p:ph idx="1"/>
          </p:nvPr>
        </p:nvSpPr>
        <p:spPr>
          <a:xfrm>
            <a:off x="211078" y="914400"/>
            <a:ext cx="11769844" cy="5600024"/>
          </a:xfrm>
        </p:spPr>
        <p:txBody>
          <a:bodyPr/>
          <a:lstStyle/>
          <a:p>
            <a:pPr marL="0" indent="0">
              <a:buNone/>
            </a:pPr>
            <a:r>
              <a:rPr lang="en-US" sz="2400" b="1" dirty="0"/>
              <a:t>Dependence on assumption of stationarity of time series.</a:t>
            </a:r>
          </a:p>
          <a:p>
            <a:pPr lvl="1">
              <a:buClr>
                <a:srgbClr val="FFC000"/>
              </a:buClr>
              <a:buFont typeface="Wingdings" panose="05000000000000000000" pitchFamily="2" charset="2"/>
              <a:buChar char="§"/>
            </a:pPr>
            <a:r>
              <a:rPr lang="en-US" sz="2400" b="1" dirty="0"/>
              <a:t>Production functions--- non-stationarity problem:</a:t>
            </a:r>
          </a:p>
          <a:p>
            <a:pPr lvl="2">
              <a:buFont typeface="Wingdings" panose="05000000000000000000" pitchFamily="2" charset="2"/>
              <a:buChar char="Ø"/>
            </a:pPr>
            <a:r>
              <a:rPr lang="en-US" b="1" dirty="0"/>
              <a:t>Changes in demographics, but these can be observed in near real time and taken into account.</a:t>
            </a:r>
          </a:p>
          <a:p>
            <a:pPr lvl="2">
              <a:buFont typeface="Wingdings" panose="05000000000000000000" pitchFamily="2" charset="2"/>
              <a:buChar char="Ø"/>
            </a:pPr>
            <a:r>
              <a:rPr lang="en-US" b="1" dirty="0"/>
              <a:t>Changes in S-R functions (i.e., regime shifts)-  only detectable with long time series.</a:t>
            </a:r>
          </a:p>
          <a:p>
            <a:pPr lvl="1">
              <a:buClr>
                <a:srgbClr val="FFC000"/>
              </a:buClr>
              <a:buFont typeface="Wingdings" panose="05000000000000000000" pitchFamily="2" charset="2"/>
              <a:buChar char="§"/>
            </a:pPr>
            <a:r>
              <a:rPr lang="en-US" sz="2400" b="1" dirty="0"/>
              <a:t>Relative abundance indices---non-stationarity problem:</a:t>
            </a:r>
          </a:p>
          <a:p>
            <a:pPr lvl="2">
              <a:buFont typeface="Wingdings" panose="05000000000000000000" pitchFamily="2" charset="2"/>
              <a:buChar char="Ø"/>
            </a:pPr>
            <a:r>
              <a:rPr lang="en-US" b="1" dirty="0"/>
              <a:t>Changes in timing of migrations relative to survey timing.</a:t>
            </a:r>
          </a:p>
          <a:p>
            <a:pPr lvl="2">
              <a:buFont typeface="Wingdings" panose="05000000000000000000" pitchFamily="2" charset="2"/>
              <a:buChar char="Ø"/>
            </a:pPr>
            <a:r>
              <a:rPr lang="en-US" b="1" dirty="0"/>
              <a:t>Changes in survey technology with imperfect calibration.</a:t>
            </a:r>
          </a:p>
          <a:p>
            <a:pPr lvl="2">
              <a:buFont typeface="Wingdings" panose="05000000000000000000" pitchFamily="2" charset="2"/>
              <a:buChar char="Ø"/>
            </a:pPr>
            <a:r>
              <a:rPr lang="en-US" b="1" dirty="0"/>
              <a:t>Changes in fishing practices (affecting CPUE indices).</a:t>
            </a:r>
          </a:p>
          <a:p>
            <a:pPr lvl="2">
              <a:buFont typeface="Wingdings" panose="05000000000000000000" pitchFamily="2" charset="2"/>
              <a:buChar char="Ø"/>
            </a:pPr>
            <a:r>
              <a:rPr lang="en-US" b="1" dirty="0"/>
              <a:t>Changes in the area accessible to surveys and fishing</a:t>
            </a:r>
          </a:p>
          <a:p>
            <a:pPr marL="457200" lvl="1" indent="0">
              <a:buNone/>
            </a:pPr>
            <a:endParaRPr lang="en-US" b="1" dirty="0"/>
          </a:p>
          <a:p>
            <a:pPr marL="0" indent="0">
              <a:buNone/>
            </a:pPr>
            <a:endParaRPr lang="en-US" b="1" dirty="0"/>
          </a:p>
          <a:p>
            <a:endParaRPr lang="en-US" b="1" dirty="0"/>
          </a:p>
        </p:txBody>
      </p:sp>
    </p:spTree>
    <p:extLst>
      <p:ext uri="{BB962C8B-B14F-4D97-AF65-F5344CB8AC3E}">
        <p14:creationId xmlns:p14="http://schemas.microsoft.com/office/powerpoint/2010/main" val="4163388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EF64-F09E-9F3F-17FB-EB5E318994E0}"/>
              </a:ext>
            </a:extLst>
          </p:cNvPr>
          <p:cNvSpPr>
            <a:spLocks noGrp="1"/>
          </p:cNvSpPr>
          <p:nvPr>
            <p:ph type="title"/>
          </p:nvPr>
        </p:nvSpPr>
        <p:spPr>
          <a:xfrm>
            <a:off x="914400" y="112466"/>
            <a:ext cx="10363200" cy="718807"/>
          </a:xfrm>
        </p:spPr>
        <p:txBody>
          <a:bodyPr/>
          <a:lstStyle/>
          <a:p>
            <a:r>
              <a:rPr kumimoji="0" lang="en-US" sz="3200" b="1" i="0" u="none" strike="noStrike" kern="1200" cap="none" spc="0" normalizeH="0" baseline="0" noProof="0" dirty="0">
                <a:ln>
                  <a:noFill/>
                </a:ln>
                <a:solidFill>
                  <a:srgbClr val="FFFF00"/>
                </a:solidFill>
                <a:effectLst/>
                <a:uLnTx/>
                <a:uFillTx/>
                <a:latin typeface="Tahoma"/>
                <a:ea typeface="ＭＳ Ｐゴシック"/>
                <a:cs typeface="+mj-cs"/>
              </a:rPr>
              <a:t>Common Element Underlying the Problems</a:t>
            </a:r>
            <a:endParaRPr lang="en-US" sz="3600" b="1" dirty="0">
              <a:solidFill>
                <a:srgbClr val="FFFF00"/>
              </a:solidFill>
            </a:endParaRPr>
          </a:p>
        </p:txBody>
      </p:sp>
      <p:sp>
        <p:nvSpPr>
          <p:cNvPr id="3" name="Content Placeholder 2">
            <a:extLst>
              <a:ext uri="{FF2B5EF4-FFF2-40B4-BE49-F238E27FC236}">
                <a16:creationId xmlns:a16="http://schemas.microsoft.com/office/drawing/2014/main" id="{769B3335-5ABF-A9BA-1B98-0CB0C1696319}"/>
              </a:ext>
            </a:extLst>
          </p:cNvPr>
          <p:cNvSpPr>
            <a:spLocks noGrp="1"/>
          </p:cNvSpPr>
          <p:nvPr>
            <p:ph idx="1"/>
          </p:nvPr>
        </p:nvSpPr>
        <p:spPr>
          <a:xfrm>
            <a:off x="211078" y="952275"/>
            <a:ext cx="11769844" cy="5562149"/>
          </a:xfrm>
        </p:spPr>
        <p:txBody>
          <a:bodyPr/>
          <a:lstStyle/>
          <a:p>
            <a:pPr>
              <a:buFont typeface="Wingdings" panose="05000000000000000000" pitchFamily="2" charset="2"/>
              <a:buChar char="§"/>
            </a:pPr>
            <a:r>
              <a:rPr lang="en-US" sz="2800" b="1" dirty="0"/>
              <a:t>In theory, non-stationarity is a problem for biomass and F reference points, but as a practical matter, Biomass reference points are dependent on stationarity of time series.  Widely use F proxies are not.</a:t>
            </a:r>
          </a:p>
          <a:p>
            <a:pPr>
              <a:buFont typeface="Wingdings" panose="05000000000000000000" pitchFamily="2" charset="2"/>
              <a:buChar char="§"/>
            </a:pPr>
            <a:endParaRPr lang="en-US" sz="2800" b="1" dirty="0"/>
          </a:p>
          <a:p>
            <a:pPr>
              <a:buFont typeface="Wingdings" panose="05000000000000000000" pitchFamily="2" charset="2"/>
              <a:buChar char="§"/>
            </a:pPr>
            <a:r>
              <a:rPr lang="en-US" sz="2800" b="1" dirty="0"/>
              <a:t>Null hypothesis of stationarity is difficult to reject with noisy data (i.e., statistical hypothesis testing), but common sense says it is often (maybe usually) invalid.</a:t>
            </a:r>
          </a:p>
          <a:p>
            <a:pPr marL="0" indent="0">
              <a:buNone/>
            </a:pPr>
            <a:endParaRPr lang="en-US" sz="2800" b="1" dirty="0"/>
          </a:p>
          <a:p>
            <a:pPr>
              <a:buFont typeface="Wingdings" panose="05000000000000000000" pitchFamily="2" charset="2"/>
              <a:buChar char="§"/>
            </a:pPr>
            <a:r>
              <a:rPr lang="en-US" sz="2800" b="1" dirty="0"/>
              <a:t>Non-stationarity is not a new problem, but climate change highlights it, and may provide the impetus to address it.</a:t>
            </a:r>
          </a:p>
          <a:p>
            <a:pPr marL="0" indent="0">
              <a:buNone/>
            </a:pPr>
            <a:endParaRPr lang="en-US" b="1" dirty="0"/>
          </a:p>
          <a:p>
            <a:endParaRPr lang="en-US" b="1" dirty="0"/>
          </a:p>
        </p:txBody>
      </p:sp>
    </p:spTree>
    <p:extLst>
      <p:ext uri="{BB962C8B-B14F-4D97-AF65-F5344CB8AC3E}">
        <p14:creationId xmlns:p14="http://schemas.microsoft.com/office/powerpoint/2010/main" val="298504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EF64-F09E-9F3F-17FB-EB5E318994E0}"/>
              </a:ext>
            </a:extLst>
          </p:cNvPr>
          <p:cNvSpPr>
            <a:spLocks noGrp="1"/>
          </p:cNvSpPr>
          <p:nvPr>
            <p:ph type="title"/>
          </p:nvPr>
        </p:nvSpPr>
        <p:spPr>
          <a:xfrm>
            <a:off x="914400" y="1"/>
            <a:ext cx="10363200" cy="616814"/>
          </a:xfrm>
        </p:spPr>
        <p:txBody>
          <a:bodyPr/>
          <a:lstStyle/>
          <a:p>
            <a:r>
              <a:rPr lang="en-US" sz="3200" b="1" dirty="0">
                <a:solidFill>
                  <a:srgbClr val="FFFF00"/>
                </a:solidFill>
                <a:latin typeface="Tahoma"/>
                <a:ea typeface="ＭＳ Ｐゴシック"/>
              </a:rPr>
              <a:t>Overcoming inertia—addressing non-stationarity</a:t>
            </a:r>
            <a:endParaRPr lang="en-US" sz="3600" b="1" dirty="0">
              <a:solidFill>
                <a:srgbClr val="FFFF00"/>
              </a:solidFill>
            </a:endParaRPr>
          </a:p>
        </p:txBody>
      </p:sp>
      <p:sp>
        <p:nvSpPr>
          <p:cNvPr id="3" name="Content Placeholder 2">
            <a:extLst>
              <a:ext uri="{FF2B5EF4-FFF2-40B4-BE49-F238E27FC236}">
                <a16:creationId xmlns:a16="http://schemas.microsoft.com/office/drawing/2014/main" id="{769B3335-5ABF-A9BA-1B98-0CB0C1696319}"/>
              </a:ext>
            </a:extLst>
          </p:cNvPr>
          <p:cNvSpPr>
            <a:spLocks noGrp="1"/>
          </p:cNvSpPr>
          <p:nvPr>
            <p:ph idx="1"/>
          </p:nvPr>
        </p:nvSpPr>
        <p:spPr>
          <a:xfrm>
            <a:off x="211078" y="676331"/>
            <a:ext cx="11769844" cy="6054519"/>
          </a:xfrm>
        </p:spPr>
        <p:txBody>
          <a:bodyPr/>
          <a:lstStyle/>
          <a:p>
            <a:r>
              <a:rPr lang="en-US" sz="2400" b="1" dirty="0"/>
              <a:t>New survey designs and technologies to account for factors that that cause non-stationarity.</a:t>
            </a:r>
          </a:p>
          <a:p>
            <a:r>
              <a:rPr lang="en-US" sz="2400" b="1" dirty="0"/>
              <a:t>Inclusion of environmental co-</a:t>
            </a:r>
            <a:r>
              <a:rPr lang="en-US" sz="2400" b="1" dirty="0" err="1"/>
              <a:t>varables</a:t>
            </a:r>
            <a:r>
              <a:rPr lang="en-US" sz="2400" b="1" dirty="0"/>
              <a:t> in CPUE indices.</a:t>
            </a:r>
          </a:p>
          <a:p>
            <a:r>
              <a:rPr lang="en-US" sz="2400" b="1" dirty="0"/>
              <a:t>MSE that uses dynamic reference points applicable to a plausible range of changes in production functions.  Will the uncertainty be so large that results aren’t useful?</a:t>
            </a:r>
          </a:p>
          <a:p>
            <a:r>
              <a:rPr lang="en-US" sz="2400" b="1" dirty="0"/>
              <a:t>Back to the future-  Iterative approaches that move stocks in “right direction.”</a:t>
            </a:r>
          </a:p>
          <a:p>
            <a:r>
              <a:rPr lang="en-US" sz="2400" b="1" dirty="0"/>
              <a:t>F-based proxies to replace biomass reference points:</a:t>
            </a:r>
          </a:p>
          <a:p>
            <a:pPr lvl="1">
              <a:buFont typeface="Wingdings" panose="05000000000000000000" pitchFamily="2" charset="2"/>
              <a:buChar char="Ø"/>
            </a:pPr>
            <a:r>
              <a:rPr lang="en-US" sz="2400" b="1" dirty="0"/>
              <a:t>Revisit the </a:t>
            </a:r>
            <a:r>
              <a:rPr lang="en-US" sz="2400" b="1" dirty="0" err="1"/>
              <a:t>the</a:t>
            </a:r>
            <a:r>
              <a:rPr lang="en-US" sz="2400" b="1" dirty="0"/>
              <a:t> SEFSC’s transitional SPR approach of the 1990s. </a:t>
            </a:r>
          </a:p>
          <a:p>
            <a:pPr lvl="1">
              <a:buFont typeface="Wingdings" panose="05000000000000000000" pitchFamily="2" charset="2"/>
              <a:buChar char="Ø"/>
            </a:pPr>
            <a:r>
              <a:rPr lang="en-US" sz="2400" b="1" dirty="0"/>
              <a:t>Measure performance of rebuilding plans in terms of age structure/composition.</a:t>
            </a:r>
          </a:p>
          <a:p>
            <a:pPr lvl="1">
              <a:buFont typeface="Wingdings" panose="05000000000000000000" pitchFamily="2" charset="2"/>
              <a:buChar char="Ø"/>
            </a:pPr>
            <a:r>
              <a:rPr lang="en-US" b="1" dirty="0"/>
              <a:t>Use generic MSE to test approaches.</a:t>
            </a:r>
          </a:p>
          <a:p>
            <a:pPr marL="0" indent="0">
              <a:buNone/>
            </a:pPr>
            <a:endParaRPr lang="en-US" b="1" dirty="0"/>
          </a:p>
        </p:txBody>
      </p:sp>
    </p:spTree>
    <p:extLst>
      <p:ext uri="{BB962C8B-B14F-4D97-AF65-F5344CB8AC3E}">
        <p14:creationId xmlns:p14="http://schemas.microsoft.com/office/powerpoint/2010/main" val="200365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EF64-F09E-9F3F-17FB-EB5E318994E0}"/>
              </a:ext>
            </a:extLst>
          </p:cNvPr>
          <p:cNvSpPr>
            <a:spLocks noGrp="1"/>
          </p:cNvSpPr>
          <p:nvPr>
            <p:ph type="title"/>
          </p:nvPr>
        </p:nvSpPr>
        <p:spPr>
          <a:xfrm>
            <a:off x="914400" y="1"/>
            <a:ext cx="10363200" cy="616814"/>
          </a:xfrm>
        </p:spPr>
        <p:txBody>
          <a:bodyPr/>
          <a:lstStyle/>
          <a:p>
            <a:r>
              <a:rPr lang="en-US" sz="3200" b="1" dirty="0">
                <a:solidFill>
                  <a:srgbClr val="FFFF00"/>
                </a:solidFill>
                <a:latin typeface="Tahoma"/>
                <a:ea typeface="ＭＳ Ｐゴシック"/>
              </a:rPr>
              <a:t>Overcoming inertia—addressing non-stationarity</a:t>
            </a:r>
            <a:endParaRPr lang="en-US" sz="3600" b="1" dirty="0">
              <a:solidFill>
                <a:srgbClr val="FFFF00"/>
              </a:solidFill>
            </a:endParaRPr>
          </a:p>
        </p:txBody>
      </p:sp>
      <p:sp>
        <p:nvSpPr>
          <p:cNvPr id="3" name="Content Placeholder 2">
            <a:extLst>
              <a:ext uri="{FF2B5EF4-FFF2-40B4-BE49-F238E27FC236}">
                <a16:creationId xmlns:a16="http://schemas.microsoft.com/office/drawing/2014/main" id="{769B3335-5ABF-A9BA-1B98-0CB0C1696319}"/>
              </a:ext>
            </a:extLst>
          </p:cNvPr>
          <p:cNvSpPr>
            <a:spLocks noGrp="1"/>
          </p:cNvSpPr>
          <p:nvPr>
            <p:ph idx="1"/>
          </p:nvPr>
        </p:nvSpPr>
        <p:spPr>
          <a:xfrm>
            <a:off x="211078" y="676331"/>
            <a:ext cx="11769844" cy="6054519"/>
          </a:xfrm>
        </p:spPr>
        <p:txBody>
          <a:bodyPr/>
          <a:lstStyle/>
          <a:p>
            <a:r>
              <a:rPr lang="en-US" sz="2200" b="1" dirty="0"/>
              <a:t>My ideas about to address non-stationarity may be wrong, and other people have ideas that may be better.  What’s important now is:</a:t>
            </a:r>
          </a:p>
          <a:p>
            <a:pPr lvl="1">
              <a:buFont typeface="Wingdings" panose="05000000000000000000" pitchFamily="2" charset="2"/>
              <a:buChar char="Ø"/>
            </a:pPr>
            <a:r>
              <a:rPr lang="en-US" sz="2200" b="1" dirty="0"/>
              <a:t>To acknowledge the problem,</a:t>
            </a:r>
          </a:p>
          <a:p>
            <a:pPr lvl="1">
              <a:buFont typeface="Wingdings" panose="05000000000000000000" pitchFamily="2" charset="2"/>
              <a:buChar char="Ø"/>
            </a:pPr>
            <a:r>
              <a:rPr lang="en-US" sz="2200" b="1" dirty="0"/>
              <a:t>To begin or expand the conversation to address it,</a:t>
            </a:r>
          </a:p>
          <a:p>
            <a:pPr lvl="1">
              <a:buFont typeface="Wingdings" panose="05000000000000000000" pitchFamily="2" charset="2"/>
              <a:buChar char="Ø"/>
            </a:pPr>
            <a:r>
              <a:rPr lang="en-US" sz="2200" b="1" dirty="0"/>
              <a:t>To commit resources (including the time of some of the “best and </a:t>
            </a:r>
            <a:r>
              <a:rPr lang="en-US" sz="2200" b="1" dirty="0" err="1"/>
              <a:t>brights</a:t>
            </a:r>
            <a:r>
              <a:rPr lang="en-US" sz="2200" b="1" dirty="0"/>
              <a:t>”),</a:t>
            </a:r>
          </a:p>
          <a:p>
            <a:pPr lvl="1">
              <a:buFont typeface="Wingdings" panose="05000000000000000000" pitchFamily="2" charset="2"/>
              <a:buChar char="Ø"/>
            </a:pPr>
            <a:r>
              <a:rPr lang="en-US" sz="2200" b="1" dirty="0"/>
              <a:t>For scientists to lead since scientists promoted the concepts and approaches underlying today’s stationary time series dependent practices. </a:t>
            </a:r>
          </a:p>
          <a:p>
            <a:pPr lvl="1"/>
            <a:endParaRPr lang="en-US" sz="2200" b="1" dirty="0"/>
          </a:p>
          <a:p>
            <a:r>
              <a:rPr lang="en-US" sz="2200" b="1" dirty="0"/>
              <a:t>The law isn’t the problem:</a:t>
            </a:r>
          </a:p>
          <a:p>
            <a:pPr lvl="1">
              <a:buFont typeface="Wingdings" panose="05000000000000000000" pitchFamily="2" charset="2"/>
              <a:buChar char="Ø"/>
            </a:pPr>
            <a:r>
              <a:rPr lang="en-US" sz="2200" b="1" dirty="0"/>
              <a:t>Goals of sustainability,  high yield,  rebuilding, precaution in the face of uncertainty are fine</a:t>
            </a:r>
          </a:p>
          <a:p>
            <a:pPr lvl="1">
              <a:buFont typeface="Wingdings" panose="05000000000000000000" pitchFamily="2" charset="2"/>
              <a:buChar char="Ø"/>
            </a:pPr>
            <a:r>
              <a:rPr lang="en-US" sz="2200" b="1" dirty="0"/>
              <a:t>The solution is harmonizing scientific and management practices with scientific capabilities and limitations and realities of nature.   </a:t>
            </a:r>
          </a:p>
        </p:txBody>
      </p:sp>
    </p:spTree>
    <p:extLst>
      <p:ext uri="{BB962C8B-B14F-4D97-AF65-F5344CB8AC3E}">
        <p14:creationId xmlns:p14="http://schemas.microsoft.com/office/powerpoint/2010/main" val="2037389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D6190-4986-BA81-4787-A7CA80D510EA}"/>
              </a:ext>
            </a:extLst>
          </p:cNvPr>
          <p:cNvSpPr>
            <a:spLocks noGrp="1"/>
          </p:cNvSpPr>
          <p:nvPr>
            <p:ph type="ctrTitle"/>
          </p:nvPr>
        </p:nvSpPr>
        <p:spPr>
          <a:xfrm>
            <a:off x="7464611" y="640568"/>
            <a:ext cx="4486384" cy="2291253"/>
          </a:xfrm>
        </p:spPr>
        <p:txBody>
          <a:bodyPr anchor="b">
            <a:normAutofit/>
          </a:bodyPr>
          <a:lstStyle/>
          <a:p>
            <a:pPr>
              <a:lnSpc>
                <a:spcPct val="90000"/>
              </a:lnSpc>
            </a:pPr>
            <a:r>
              <a:rPr lang="en-US" b="1" dirty="0">
                <a:solidFill>
                  <a:srgbClr val="FFFF00"/>
                </a:solidFill>
                <a:latin typeface="Tahoma"/>
                <a:ea typeface="ＭＳ Ｐゴシック"/>
                <a:cs typeface="+mn-cs"/>
              </a:rPr>
              <a:t>Maybe simpler is better?</a:t>
            </a:r>
            <a:br>
              <a:rPr lang="en-US" sz="2600" b="1" dirty="0">
                <a:latin typeface="Tahoma"/>
                <a:ea typeface="ＭＳ Ｐゴシック"/>
                <a:cs typeface="+mn-cs"/>
              </a:rPr>
            </a:br>
            <a:endParaRPr lang="en-US" sz="2600" dirty="0"/>
          </a:p>
        </p:txBody>
      </p:sp>
      <p:sp>
        <p:nvSpPr>
          <p:cNvPr id="3" name="Subtitle 2">
            <a:extLst>
              <a:ext uri="{FF2B5EF4-FFF2-40B4-BE49-F238E27FC236}">
                <a16:creationId xmlns:a16="http://schemas.microsoft.com/office/drawing/2014/main" id="{2BAECA8E-8322-16D9-0CA8-8C7924124E2D}"/>
              </a:ext>
            </a:extLst>
          </p:cNvPr>
          <p:cNvSpPr>
            <a:spLocks noGrp="1"/>
          </p:cNvSpPr>
          <p:nvPr>
            <p:ph type="subTitle" idx="1"/>
          </p:nvPr>
        </p:nvSpPr>
        <p:spPr>
          <a:xfrm>
            <a:off x="6544896" y="4118256"/>
            <a:ext cx="4087305" cy="2149637"/>
          </a:xfrm>
        </p:spPr>
        <p:txBody>
          <a:bodyPr anchor="t">
            <a:noAutofit/>
          </a:bodyPr>
          <a:lstStyle/>
          <a:p>
            <a:pPr algn="l"/>
            <a:r>
              <a:rPr lang="en-US" sz="4800" b="1" i="1" dirty="0">
                <a:solidFill>
                  <a:srgbClr val="FF0000"/>
                </a:solidFill>
              </a:rPr>
              <a:t>Blasted Recoil Device!!!</a:t>
            </a:r>
          </a:p>
        </p:txBody>
      </p:sp>
      <p:pic>
        <p:nvPicPr>
          <p:cNvPr id="5" name="Picture 4">
            <a:extLst>
              <a:ext uri="{FF2B5EF4-FFF2-40B4-BE49-F238E27FC236}">
                <a16:creationId xmlns:a16="http://schemas.microsoft.com/office/drawing/2014/main" id="{AFB4EC09-1328-EB7B-8085-8C270D220DB3}"/>
              </a:ext>
            </a:extLst>
          </p:cNvPr>
          <p:cNvPicPr>
            <a:picLocks noChangeAspect="1"/>
          </p:cNvPicPr>
          <p:nvPr/>
        </p:nvPicPr>
        <p:blipFill>
          <a:blip r:embed="rId3">
            <a:extLst>
              <a:ext uri="{28A0092B-C50C-407E-A947-70E740481C1C}">
                <a14:useLocalDpi xmlns:a14="http://schemas.microsoft.com/office/drawing/2010/main" val="0"/>
              </a:ext>
            </a:extLst>
          </a:blip>
          <a:srcRect l="16192" r="16192"/>
          <a:stretch/>
        </p:blipFill>
        <p:spPr>
          <a:xfrm>
            <a:off x="0"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94843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alm Seas">
  <a:themeElements>
    <a:clrScheme name="Calm Seas 1">
      <a:dk1>
        <a:srgbClr val="010199"/>
      </a:dk1>
      <a:lt1>
        <a:srgbClr val="FFFFFF"/>
      </a:lt1>
      <a:dk2>
        <a:srgbClr val="A2B3DD"/>
      </a:dk2>
      <a:lt2>
        <a:srgbClr val="FFFFFF"/>
      </a:lt2>
      <a:accent1>
        <a:srgbClr val="33CCCC"/>
      </a:accent1>
      <a:accent2>
        <a:srgbClr val="00C600"/>
      </a:accent2>
      <a:accent3>
        <a:srgbClr val="CED6EB"/>
      </a:accent3>
      <a:accent4>
        <a:srgbClr val="DADADA"/>
      </a:accent4>
      <a:accent5>
        <a:srgbClr val="ADE2E2"/>
      </a:accent5>
      <a:accent6>
        <a:srgbClr val="00B300"/>
      </a:accent6>
      <a:hlink>
        <a:srgbClr val="FFCC00"/>
      </a:hlink>
      <a:folHlink>
        <a:srgbClr val="6699FF"/>
      </a:folHlink>
    </a:clrScheme>
    <a:fontScheme name="Calm Sea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alm Seas 1">
        <a:dk1>
          <a:srgbClr val="010199"/>
        </a:dk1>
        <a:lt1>
          <a:srgbClr val="FFFFFF"/>
        </a:lt1>
        <a:dk2>
          <a:srgbClr val="A2B3DD"/>
        </a:dk2>
        <a:lt2>
          <a:srgbClr val="FFFFFF"/>
        </a:lt2>
        <a:accent1>
          <a:srgbClr val="33CCCC"/>
        </a:accent1>
        <a:accent2>
          <a:srgbClr val="00C600"/>
        </a:accent2>
        <a:accent3>
          <a:srgbClr val="CED6E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Calm Seas 2">
        <a:dk1>
          <a:srgbClr val="000066"/>
        </a:dk1>
        <a:lt1>
          <a:srgbClr val="FFFFFF"/>
        </a:lt1>
        <a:dk2>
          <a:srgbClr val="A2B3DD"/>
        </a:dk2>
        <a:lt2>
          <a:srgbClr val="FFFFFF"/>
        </a:lt2>
        <a:accent1>
          <a:srgbClr val="6666FF"/>
        </a:accent1>
        <a:accent2>
          <a:srgbClr val="9999FF"/>
        </a:accent2>
        <a:accent3>
          <a:srgbClr val="CED6EB"/>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alm Seas 3">
        <a:dk1>
          <a:srgbClr val="000000"/>
        </a:dk1>
        <a:lt1>
          <a:srgbClr val="FFFFFF"/>
        </a:lt1>
        <a:dk2>
          <a:srgbClr val="A2B3DD"/>
        </a:dk2>
        <a:lt2>
          <a:srgbClr val="FFFFFF"/>
        </a:lt2>
        <a:accent1>
          <a:srgbClr val="FF6600"/>
        </a:accent1>
        <a:accent2>
          <a:srgbClr val="FFCC00"/>
        </a:accent2>
        <a:accent3>
          <a:srgbClr val="CED6EB"/>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Calm Seas 4">
        <a:dk1>
          <a:srgbClr val="003366"/>
        </a:dk1>
        <a:lt1>
          <a:srgbClr val="FFFFFF"/>
        </a:lt1>
        <a:dk2>
          <a:srgbClr val="A2B3DD"/>
        </a:dk2>
        <a:lt2>
          <a:srgbClr val="FFFFFF"/>
        </a:lt2>
        <a:accent1>
          <a:srgbClr val="9966FF"/>
        </a:accent1>
        <a:accent2>
          <a:srgbClr val="00CC66"/>
        </a:accent2>
        <a:accent3>
          <a:srgbClr val="CED6EB"/>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949</Words>
  <Application>Microsoft Office PowerPoint</Application>
  <PresentationFormat>Widescreen</PresentationFormat>
  <Paragraphs>81</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Tahoma</vt:lpstr>
      <vt:lpstr>Times New Roman</vt:lpstr>
      <vt:lpstr>Wingdings</vt:lpstr>
      <vt:lpstr>Calm Seas</vt:lpstr>
      <vt:lpstr>Have fishery scientists and managers gotten too far out over their skis?   By  Michael Sissenwine, Woods Hole Oceanographic Institution       </vt:lpstr>
      <vt:lpstr>Getting too far out over our skis--</vt:lpstr>
      <vt:lpstr>How did we get too far over our skis?</vt:lpstr>
      <vt:lpstr>Evidence of the problem—It isn’t breaking news, but largely ignored!</vt:lpstr>
      <vt:lpstr>Common Element Underlying the Problems</vt:lpstr>
      <vt:lpstr>Common Element Underlying the Problems</vt:lpstr>
      <vt:lpstr>Overcoming inertia—addressing non-stationarity</vt:lpstr>
      <vt:lpstr>Overcoming inertia—addressing non-stationarity</vt:lpstr>
      <vt:lpstr>Maybe simpler is better?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fishery scientists and managers gotten too far out over their skis?  By  Michael Sissenwine, Woods Hole Oceanographic Institution       </dc:title>
  <dc:creator>michael sissenwine</dc:creator>
  <cp:lastModifiedBy>Naseera Moosa</cp:lastModifiedBy>
  <cp:revision>3</cp:revision>
  <dcterms:created xsi:type="dcterms:W3CDTF">2022-11-26T14:36:18Z</dcterms:created>
  <dcterms:modified xsi:type="dcterms:W3CDTF">2022-12-09T08:32:18Z</dcterms:modified>
</cp:coreProperties>
</file>