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7" r:id="rId4"/>
    <p:sldId id="261" r:id="rId5"/>
    <p:sldId id="262" r:id="rId6"/>
    <p:sldId id="258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32" autoAdjust="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058D4-5B22-40A5-BD11-4D66A524F720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13F68-8B30-4DE1-AE44-E6EACA11B7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48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M. capensis:</a:t>
            </a:r>
            <a:r>
              <a:rPr lang="en-ZA" baseline="0" dirty="0"/>
              <a:t> S. Angola to N KZN, 30 – 500 m but most of population 100 -300 m</a:t>
            </a:r>
          </a:p>
          <a:p>
            <a:r>
              <a:rPr lang="en-ZA" baseline="0" dirty="0"/>
              <a:t>M. paradoxus: N Namibia to Southern Moçambique, 110 – 1 000m + but most of population 200 – 800 m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13F68-8B30-4DE1-AE44-E6EACA11B793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5251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Midwater by-catch reserve</a:t>
            </a:r>
            <a:r>
              <a:rPr lang="en-ZA" baseline="0" dirty="0"/>
              <a:t> (= </a:t>
            </a:r>
            <a:r>
              <a:rPr lang="en-ZA" dirty="0"/>
              <a:t>2% of midwater horse mackerel TAC</a:t>
            </a:r>
            <a:r>
              <a:rPr lang="en-ZA" baseline="0" dirty="0"/>
              <a:t> = about 600 t) </a:t>
            </a:r>
            <a:r>
              <a:rPr lang="en-ZA" dirty="0"/>
              <a:t>first deducted before</a:t>
            </a:r>
            <a:r>
              <a:rPr lang="en-ZA" baseline="0" dirty="0"/>
              <a:t> hake sector allocations are made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13F68-8B30-4DE1-AE44-E6EACA11B793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5251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13F68-8B30-4DE1-AE44-E6EACA11B793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5251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(a)</a:t>
            </a:r>
            <a:r>
              <a:rPr lang="en-ZA" baseline="0" dirty="0"/>
              <a:t> Pre-1978: Species-split uses an algorithm that assumes 1958 is central year of switch between relative exploitation of the two species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13F68-8B30-4DE1-AE44-E6EACA11B793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056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13F68-8B30-4DE1-AE44-E6EACA11B793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056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13F68-8B30-4DE1-AE44-E6EACA11B793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056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13F68-8B30-4DE1-AE44-E6EACA11B793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056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6411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0759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4164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4303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6197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6650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4020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1546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176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431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749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6237-CB69-4C28-94DB-F723661B1681}" type="datetimeFigureOut">
              <a:rPr lang="en-ZA" smtClean="0"/>
              <a:t>2022/11/25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54027-CA5E-490E-A0F9-5287AA8B4D4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698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b="1" dirty="0"/>
              <a:t>An overview of the SA hake fishery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/>
              <a:t>D. Durholtz</a:t>
            </a:r>
          </a:p>
        </p:txBody>
      </p:sp>
    </p:spTree>
    <p:extLst>
      <p:ext uri="{BB962C8B-B14F-4D97-AF65-F5344CB8AC3E}">
        <p14:creationId xmlns:p14="http://schemas.microsoft.com/office/powerpoint/2010/main" val="15331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/>
          </a:bodyPr>
          <a:lstStyle/>
          <a:p>
            <a:r>
              <a:rPr lang="en-ZA" sz="2800" b="1" dirty="0"/>
              <a:t>Species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1180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1800" dirty="0"/>
              <a:t>2 species, morphologically very similar:</a:t>
            </a:r>
          </a:p>
          <a:p>
            <a:r>
              <a:rPr lang="en-ZA" sz="1800" dirty="0"/>
              <a:t>Deep-water Cape hake </a:t>
            </a:r>
            <a:r>
              <a:rPr lang="en-ZA" sz="1800" i="1" dirty="0"/>
              <a:t>Merluccius paradoxus</a:t>
            </a:r>
          </a:p>
          <a:p>
            <a:r>
              <a:rPr lang="en-ZA" sz="1800" dirty="0"/>
              <a:t>Shallow-water Cape hake </a:t>
            </a:r>
            <a:r>
              <a:rPr lang="en-ZA" sz="1800" i="1" dirty="0"/>
              <a:t>Merluccius capensis</a:t>
            </a:r>
            <a:endParaRPr lang="en-ZA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916832"/>
            <a:ext cx="7020272" cy="468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76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/>
          </a:bodyPr>
          <a:lstStyle/>
          <a:p>
            <a:r>
              <a:rPr lang="en-ZA" sz="2800" b="1" dirty="0"/>
              <a:t>Distribution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4"/>
          <a:stretch/>
        </p:blipFill>
        <p:spPr bwMode="auto">
          <a:xfrm>
            <a:off x="683568" y="654373"/>
            <a:ext cx="7834634" cy="5684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40152" y="6426013"/>
            <a:ext cx="24749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600" i="1" dirty="0"/>
              <a:t>(Adapted from Payne 1989)</a:t>
            </a:r>
          </a:p>
        </p:txBody>
      </p:sp>
    </p:spTree>
    <p:extLst>
      <p:ext uri="{BB962C8B-B14F-4D97-AF65-F5344CB8AC3E}">
        <p14:creationId xmlns:p14="http://schemas.microsoft.com/office/powerpoint/2010/main" val="4117284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/>
          </a:bodyPr>
          <a:lstStyle/>
          <a:p>
            <a:r>
              <a:rPr lang="en-ZA" sz="2800" b="1" dirty="0"/>
              <a:t>Fishery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507288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2000" dirty="0"/>
              <a:t>Targeted by 4 fishing sectors:</a:t>
            </a:r>
          </a:p>
          <a:p>
            <a:pPr marL="0" indent="0">
              <a:buNone/>
            </a:pPr>
            <a:endParaRPr lang="en-ZA" sz="2000" dirty="0"/>
          </a:p>
          <a:p>
            <a:r>
              <a:rPr lang="en-ZA" sz="2000" b="1" dirty="0"/>
              <a:t>Deep-sea trawl: </a:t>
            </a:r>
            <a:r>
              <a:rPr lang="en-ZA" sz="2000" dirty="0"/>
              <a:t>Operates around the entire SA coast in waters deeper than 110 m. Currently restricted to the “trawl footprint”. </a:t>
            </a:r>
            <a:r>
              <a:rPr lang="en-ZA" sz="2000" b="1" dirty="0">
                <a:solidFill>
                  <a:srgbClr val="FF0000"/>
                </a:solidFill>
              </a:rPr>
              <a:t>83.93% of the TAC.</a:t>
            </a:r>
          </a:p>
          <a:p>
            <a:r>
              <a:rPr lang="en-ZA" sz="2000" b="1" dirty="0"/>
              <a:t>Inshore trawl: </a:t>
            </a:r>
            <a:r>
              <a:rPr lang="en-ZA" sz="2000" dirty="0"/>
              <a:t>Restricted to the SA South Coast east of the 20°E line of longitude. Currently restricted to the “trawl footprint”. </a:t>
            </a:r>
            <a:r>
              <a:rPr lang="en-ZA" sz="2000" b="1" dirty="0">
                <a:solidFill>
                  <a:srgbClr val="FF0000"/>
                </a:solidFill>
              </a:rPr>
              <a:t>6.18% of the TAC.</a:t>
            </a:r>
            <a:endParaRPr lang="en-ZA" sz="2000" dirty="0"/>
          </a:p>
          <a:p>
            <a:r>
              <a:rPr lang="en-ZA" sz="2000" b="1" dirty="0"/>
              <a:t>Hake longline: </a:t>
            </a:r>
            <a:r>
              <a:rPr lang="en-ZA" sz="2000" dirty="0"/>
              <a:t>Operates around the entire SA coast. </a:t>
            </a:r>
            <a:r>
              <a:rPr lang="en-ZA" sz="2000" b="1" dirty="0">
                <a:solidFill>
                  <a:srgbClr val="FF0000"/>
                </a:solidFill>
              </a:rPr>
              <a:t>6.55% of the TAC.</a:t>
            </a:r>
            <a:endParaRPr lang="en-ZA" sz="2000" dirty="0"/>
          </a:p>
          <a:p>
            <a:r>
              <a:rPr lang="en-ZA" sz="2000" b="1" dirty="0"/>
              <a:t>Hake handline: </a:t>
            </a:r>
            <a:r>
              <a:rPr lang="en-ZA" sz="2000" dirty="0"/>
              <a:t>Restricted to the SA South Coast east of the 20°E line of longitude. </a:t>
            </a:r>
            <a:r>
              <a:rPr lang="en-ZA" sz="2000" b="1" dirty="0">
                <a:solidFill>
                  <a:srgbClr val="FF0000"/>
                </a:solidFill>
              </a:rPr>
              <a:t>3.34% of the TAC.</a:t>
            </a:r>
            <a:endParaRPr lang="en-ZA" sz="2000" dirty="0"/>
          </a:p>
          <a:p>
            <a:pPr marL="0" indent="0">
              <a:buNone/>
            </a:pPr>
            <a:endParaRPr lang="en-ZA" sz="2000" dirty="0"/>
          </a:p>
          <a:p>
            <a:pPr marL="0" indent="0">
              <a:buNone/>
            </a:pPr>
            <a:r>
              <a:rPr lang="en-ZA" sz="2000" dirty="0"/>
              <a:t>Also caught as incidental by-catch in the traditional linefish and horse mackerel-directed midwater trawl fisheries.</a:t>
            </a:r>
          </a:p>
        </p:txBody>
      </p:sp>
    </p:spTree>
    <p:extLst>
      <p:ext uri="{BB962C8B-B14F-4D97-AF65-F5344CB8AC3E}">
        <p14:creationId xmlns:p14="http://schemas.microsoft.com/office/powerpoint/2010/main" val="3198475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/>
          </a:bodyPr>
          <a:lstStyle/>
          <a:p>
            <a:r>
              <a:rPr lang="en-ZA" sz="2800" b="1" dirty="0"/>
              <a:t>Fishery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13" y="764704"/>
            <a:ext cx="8469774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4067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/>
          </a:bodyPr>
          <a:lstStyle/>
          <a:p>
            <a:r>
              <a:rPr lang="en-ZA" sz="2800" b="1" dirty="0"/>
              <a:t>Catches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68DF89-84EF-6A34-480F-444DDF1DB8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184" y="764286"/>
            <a:ext cx="6961632" cy="532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290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/>
          </a:bodyPr>
          <a:lstStyle/>
          <a:p>
            <a:r>
              <a:rPr lang="en-ZA" sz="2800" b="1" dirty="0"/>
              <a:t>Abundance indices – deepsea trawl CPUE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1B0C5B-67F8-F493-7DEA-0EE04E550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384" y="1699585"/>
            <a:ext cx="8316416" cy="239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559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en-ZA" sz="2800" b="1" dirty="0"/>
              <a:t>Abundance indices – fishery-independent demersal surveys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9E5A6A-77FF-E200-911A-147BD835D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64" y="1052736"/>
            <a:ext cx="8820472" cy="439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50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52934"/>
          </a:xfrm>
        </p:spPr>
        <p:txBody>
          <a:bodyPr>
            <a:normAutofit/>
          </a:bodyPr>
          <a:lstStyle/>
          <a:p>
            <a:r>
              <a:rPr lang="en-ZA" sz="2800" b="1" dirty="0"/>
              <a:t>Other data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349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2000" dirty="0"/>
              <a:t>In principle by:</a:t>
            </a:r>
          </a:p>
          <a:p>
            <a:pPr marL="542925" indent="-357188"/>
            <a:r>
              <a:rPr lang="en-ZA" sz="2000" dirty="0"/>
              <a:t>Coast - always</a:t>
            </a:r>
          </a:p>
          <a:p>
            <a:pPr marL="542925" indent="-357188"/>
            <a:r>
              <a:rPr lang="en-ZA" sz="2000" dirty="0"/>
              <a:t>Species – survey only</a:t>
            </a:r>
          </a:p>
          <a:p>
            <a:pPr marL="542925" indent="-357188"/>
            <a:r>
              <a:rPr lang="en-ZA" sz="2000" dirty="0"/>
              <a:t>Gender – partial, and only recently</a:t>
            </a:r>
          </a:p>
          <a:p>
            <a:pPr marL="185737" indent="0">
              <a:buNone/>
            </a:pPr>
            <a:endParaRPr lang="en-ZA" sz="2000" dirty="0"/>
          </a:p>
          <a:p>
            <a:pPr marL="528637">
              <a:buFont typeface="+mj-lt"/>
              <a:buAutoNum type="arabicPeriod"/>
            </a:pPr>
            <a:r>
              <a:rPr lang="en-ZA" sz="2000" dirty="0"/>
              <a:t>Commercial proportions at length (NB: </a:t>
            </a:r>
            <a:r>
              <a:rPr lang="en-ZA" sz="2000" b="1" dirty="0"/>
              <a:t>NOT</a:t>
            </a:r>
            <a:r>
              <a:rPr lang="en-ZA" sz="2000" dirty="0"/>
              <a:t> species disaggregated)</a:t>
            </a:r>
          </a:p>
          <a:p>
            <a:pPr marL="528637">
              <a:buFont typeface="+mj-lt"/>
              <a:buAutoNum type="arabicPeriod"/>
            </a:pPr>
            <a:r>
              <a:rPr lang="en-ZA" sz="2000" dirty="0"/>
              <a:t>Survey proportions at length</a:t>
            </a:r>
          </a:p>
          <a:p>
            <a:pPr marL="528637">
              <a:buFont typeface="+mj-lt"/>
              <a:buAutoNum type="arabicPeriod"/>
            </a:pPr>
            <a:r>
              <a:rPr lang="en-ZA" sz="2000" dirty="0"/>
              <a:t>Age at length</a:t>
            </a:r>
          </a:p>
          <a:p>
            <a:pPr marL="528637">
              <a:buFont typeface="+mj-lt"/>
              <a:buAutoNum type="arabicPeriod"/>
            </a:pPr>
            <a:r>
              <a:rPr lang="en-ZA" sz="2000" dirty="0"/>
              <a:t>Female maturity at length ogive</a:t>
            </a:r>
          </a:p>
          <a:p>
            <a:pPr marL="528637">
              <a:buFont typeface="+mj-lt"/>
              <a:buAutoNum type="arabicPeriod"/>
            </a:pPr>
            <a:r>
              <a:rPr lang="en-ZA" sz="2000" dirty="0"/>
              <a:t>Weight at length</a:t>
            </a:r>
          </a:p>
          <a:p>
            <a:pPr marL="528637">
              <a:buFont typeface="+mj-lt"/>
              <a:buAutoNum type="arabicPeriod"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4187349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323</Words>
  <Application>Microsoft Office PowerPoint</Application>
  <PresentationFormat>On-screen Show (4:3)</PresentationFormat>
  <Paragraphs>43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An overview of the SA hake fishery</vt:lpstr>
      <vt:lpstr>Species</vt:lpstr>
      <vt:lpstr>Distribution</vt:lpstr>
      <vt:lpstr>Fishery</vt:lpstr>
      <vt:lpstr>Fishery</vt:lpstr>
      <vt:lpstr>Catches</vt:lpstr>
      <vt:lpstr>Abundance indices – deepsea trawl CPUE</vt:lpstr>
      <vt:lpstr>Abundance indices – fishery-independent demersal surveys</vt:lpstr>
      <vt:lpstr>Other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the SA hake fishery</dc:title>
  <dc:creator>DeonD</dc:creator>
  <cp:lastModifiedBy>Marius Deon Durholtz</cp:lastModifiedBy>
  <cp:revision>19</cp:revision>
  <dcterms:created xsi:type="dcterms:W3CDTF">2018-11-20T07:30:09Z</dcterms:created>
  <dcterms:modified xsi:type="dcterms:W3CDTF">2022-11-25T10:31:25Z</dcterms:modified>
</cp:coreProperties>
</file>