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  <p:sldMasterId id="2147483681" r:id="rId5"/>
    <p:sldMasterId id="2147483660" r:id="rId6"/>
  </p:sldMasterIdLst>
  <p:notesMasterIdLst>
    <p:notesMasterId r:id="rId17"/>
  </p:notesMasterIdLst>
  <p:sldIdLst>
    <p:sldId id="257" r:id="rId7"/>
    <p:sldId id="525" r:id="rId8"/>
    <p:sldId id="532" r:id="rId9"/>
    <p:sldId id="534" r:id="rId10"/>
    <p:sldId id="535" r:id="rId11"/>
    <p:sldId id="538" r:id="rId12"/>
    <p:sldId id="536" r:id="rId13"/>
    <p:sldId id="537" r:id="rId14"/>
    <p:sldId id="539" r:id="rId15"/>
    <p:sldId id="4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B58"/>
    <a:srgbClr val="92270A"/>
    <a:srgbClr val="3B6476"/>
    <a:srgbClr val="FFFFFF"/>
    <a:srgbClr val="43848B"/>
    <a:srgbClr val="BEBEBE"/>
    <a:srgbClr val="A2A8C6"/>
    <a:srgbClr val="516691"/>
    <a:srgbClr val="E7E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5214" autoAdjust="0"/>
  </p:normalViewPr>
  <p:slideViewPr>
    <p:cSldViewPr snapToGrid="0">
      <p:cViewPr varScale="1">
        <p:scale>
          <a:sx n="112" d="100"/>
          <a:sy n="112" d="100"/>
        </p:scale>
        <p:origin x="3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BDC31-74AA-4723-B430-B7A6C28B4DBB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2E06A-BA64-4538-B974-7E883126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7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51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6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2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7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74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8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2E06A-BA64-4538-B974-7E8831266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578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348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71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-28177"/>
            <a:ext cx="12234707" cy="688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2191962"/>
            <a:ext cx="12234707" cy="2684838"/>
          </a:xfrm>
          <a:prstGeom prst="rect">
            <a:avLst/>
          </a:prstGeom>
          <a:solidFill>
            <a:srgbClr val="516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-1" y="1885377"/>
            <a:ext cx="12234707" cy="153612"/>
          </a:xfrm>
          <a:prstGeom prst="rect">
            <a:avLst/>
          </a:prstGeom>
          <a:solidFill>
            <a:srgbClr val="438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/>
          <p:cNvSpPr/>
          <p:nvPr userDrawn="1"/>
        </p:nvSpPr>
        <p:spPr>
          <a:xfrm flipV="1">
            <a:off x="-1" y="4998076"/>
            <a:ext cx="12234707" cy="153612"/>
          </a:xfrm>
          <a:prstGeom prst="rect">
            <a:avLst/>
          </a:prstGeom>
          <a:solidFill>
            <a:srgbClr val="438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6"/>
          <p:cNvSpPr/>
          <p:nvPr userDrawn="1"/>
        </p:nvSpPr>
        <p:spPr>
          <a:xfrm flipV="1">
            <a:off x="0" y="1747294"/>
            <a:ext cx="12234707" cy="153612"/>
          </a:xfrm>
          <a:prstGeom prst="rect">
            <a:avLst/>
          </a:prstGeom>
          <a:solidFill>
            <a:srgbClr val="A2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Rectangle 17"/>
          <p:cNvSpPr/>
          <p:nvPr userDrawn="1"/>
        </p:nvSpPr>
        <p:spPr>
          <a:xfrm flipV="1">
            <a:off x="-1" y="2038350"/>
            <a:ext cx="12234707" cy="153612"/>
          </a:xfrm>
          <a:prstGeom prst="rect">
            <a:avLst/>
          </a:prstGeom>
          <a:solidFill>
            <a:srgbClr val="17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4845103"/>
            <a:ext cx="12234707" cy="153612"/>
          </a:xfrm>
          <a:prstGeom prst="rect">
            <a:avLst/>
          </a:prstGeom>
          <a:solidFill>
            <a:srgbClr val="17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Rectangle 19"/>
          <p:cNvSpPr/>
          <p:nvPr userDrawn="1"/>
        </p:nvSpPr>
        <p:spPr>
          <a:xfrm flipV="1">
            <a:off x="0" y="5148595"/>
            <a:ext cx="12234707" cy="153612"/>
          </a:xfrm>
          <a:prstGeom prst="rect">
            <a:avLst/>
          </a:prstGeom>
          <a:solidFill>
            <a:srgbClr val="A2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721552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1881"/>
            <a:ext cx="9144000" cy="6546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16A1B-E798-44B7-AD30-6686A3C025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7034" y="38628"/>
            <a:ext cx="3807672" cy="14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2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8" name="Rectangle 7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2103"/>
            <a:ext cx="10515600" cy="42203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31746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0D59-BE1C-4C6F-97FE-D596BF8A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EE78B-846F-4722-8F40-77920F57E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8E49-2FB1-42A2-951A-77A8B168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AF4B3-2DEF-43CD-A414-712E856D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34F80-9216-489D-B1F5-1ED54558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7634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220B-2FC5-4F0D-88DF-D7F37F26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B5BE9-C0E7-4715-8BCA-EF6CE2E5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3B16B-A337-4ED2-BE85-F9F403B6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41B8-1F4C-4AF5-B6CF-4D67C7A1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48E39-9563-489A-81ED-A9D2DDBE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3174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4E23E-D72D-460E-B5E4-56938717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AB052-4D76-430B-8EA1-7E8B6342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9EEE-2F04-4294-B3C4-BE2A410F5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FBDA6-F129-4A56-929E-183E6B1F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6FCC0-FBE6-4757-8D97-0F7A695A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044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45C7-E544-4044-8EE2-27966035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05D0F-8C33-4E65-8D9D-DA089D156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5397F-C5E8-463C-BBC0-A8762C524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2950D-06D6-4688-8C12-E6FE4F73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79F62-FC44-4A76-99AC-29F370B8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61166-E4B5-40B4-A338-C2F32620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623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5910-8E6E-450B-A8D2-0C7923C7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3A728-F5BE-48E0-B2C4-066D9654D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C60AF-A6DC-4C30-9556-BF810C5EE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5569D-F017-4586-9968-24EBDEEF3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6DC4F-F094-463C-A1CD-53531DAD6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95687-0CD3-43BB-8E51-38A3966F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890E8-08B4-4075-9590-E7A2E9EF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C5E61-C977-47CF-9090-8357DF1A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9276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9B6A-8731-4F35-83D7-F1754E4F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7E1F1-C922-4424-AD99-45BD9B543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4744D-4C92-40ED-BF81-12102782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52504-3D98-4E24-BABF-C038D929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37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384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447B3-907D-4517-B074-F163BC94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91DDD-D62F-4AD1-AB2C-DE006DDD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A8320-468B-4E6A-92D0-09DBC659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1347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2B64-26B8-48C3-8D42-529B2518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6624F-9CDC-4846-A0AF-CC2CC554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CDDCF-A99E-4F72-976C-34D3E16D6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61946-1C48-4603-8C79-231D53D4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7ECCF-6440-4DA9-AF25-100C622A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7AF7A-EC4B-49CF-A685-A07A77F8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0726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6037-937C-403B-8588-7BF10BE1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24A0E-8AED-4805-AC27-356BBF8CA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A36EA-AE9A-4939-9F74-52568D7F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B157E-5D99-4446-B456-FDE555EA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F5327-99AD-4D9F-9FB0-EC9AF206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EDD48-696E-4B52-9B0C-E8FED532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9926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5D2E-F521-46C2-9CD3-F75FB754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DE9E8-246E-4A9D-9DF1-45873EB92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19047-786C-447D-AD1C-5BBA9A45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A5EAD-740B-4DCA-8C70-B28D743B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E35DD-795E-485F-915A-FF9EEB31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5923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1062C-AF36-4EDB-A9B3-96A3E7E4C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09C4E-9D66-4D66-8A1E-472CACF09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00B31-530D-455E-8773-697E2848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C949B-E173-4A21-B5DF-81EAEA8B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3372D-F391-4B79-A5AE-2BDB3C83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753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-28177"/>
            <a:ext cx="12234707" cy="688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/>
          <p:cNvSpPr/>
          <p:nvPr userDrawn="1"/>
        </p:nvSpPr>
        <p:spPr>
          <a:xfrm>
            <a:off x="-1" y="2191962"/>
            <a:ext cx="12234707" cy="2684838"/>
          </a:xfrm>
          <a:prstGeom prst="rect">
            <a:avLst/>
          </a:prstGeom>
          <a:solidFill>
            <a:srgbClr val="516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-1" y="1885377"/>
            <a:ext cx="12234707" cy="153612"/>
          </a:xfrm>
          <a:prstGeom prst="rect">
            <a:avLst/>
          </a:prstGeom>
          <a:solidFill>
            <a:srgbClr val="438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/>
          <p:cNvSpPr/>
          <p:nvPr userDrawn="1"/>
        </p:nvSpPr>
        <p:spPr>
          <a:xfrm flipV="1">
            <a:off x="-1" y="4998076"/>
            <a:ext cx="12234707" cy="153612"/>
          </a:xfrm>
          <a:prstGeom prst="rect">
            <a:avLst/>
          </a:prstGeom>
          <a:solidFill>
            <a:srgbClr val="438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/>
          <p:cNvSpPr/>
          <p:nvPr userDrawn="1"/>
        </p:nvSpPr>
        <p:spPr>
          <a:xfrm flipV="1">
            <a:off x="0" y="1747294"/>
            <a:ext cx="12234707" cy="153612"/>
          </a:xfrm>
          <a:prstGeom prst="rect">
            <a:avLst/>
          </a:prstGeom>
          <a:solidFill>
            <a:srgbClr val="A2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 userDrawn="1"/>
        </p:nvSpPr>
        <p:spPr>
          <a:xfrm flipV="1">
            <a:off x="-1" y="2038350"/>
            <a:ext cx="12234707" cy="153612"/>
          </a:xfrm>
          <a:prstGeom prst="rect">
            <a:avLst/>
          </a:prstGeom>
          <a:solidFill>
            <a:srgbClr val="17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4845103"/>
            <a:ext cx="12234707" cy="153612"/>
          </a:xfrm>
          <a:prstGeom prst="rect">
            <a:avLst/>
          </a:prstGeom>
          <a:solidFill>
            <a:srgbClr val="17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/>
          <p:cNvSpPr/>
          <p:nvPr userDrawn="1"/>
        </p:nvSpPr>
        <p:spPr>
          <a:xfrm flipV="1">
            <a:off x="0" y="5148595"/>
            <a:ext cx="12234707" cy="153612"/>
          </a:xfrm>
          <a:prstGeom prst="rect">
            <a:avLst/>
          </a:prstGeom>
          <a:solidFill>
            <a:srgbClr val="A2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721552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1881"/>
            <a:ext cx="9144000" cy="6546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153400" y="22225"/>
            <a:ext cx="4038600" cy="1139825"/>
          </a:xfrm>
        </p:spPr>
        <p:txBody>
          <a:bodyPr/>
          <a:lstStyle/>
          <a:p>
            <a:endParaRPr lang="en-ZA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11449958"/>
              </p:ext>
            </p:extLst>
          </p:nvPr>
        </p:nvGraphicFramePr>
        <p:xfrm>
          <a:off x="560232" y="5941080"/>
          <a:ext cx="11631768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2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4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Cape Town Office: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 </a:t>
                      </a:r>
                      <a:r>
                        <a:rPr lang="en-ZA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Silvermine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House,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Steenberg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Office Park, Tokai, 7945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Tel: +27 (0) 21 702 4111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 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Johannesburg Office: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 Office 2, First floor, building 16,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The Woodlands, </a:t>
                      </a:r>
                      <a:r>
                        <a:rPr lang="en-ZA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Woodmead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, </a:t>
                      </a:r>
                      <a:r>
                        <a:rPr lang="en-ZA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Sandton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2148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Tel: +27 (0) 11 656 0915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 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u="sng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Lisbon Office: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</a:t>
                      </a:r>
                      <a:r>
                        <a:rPr lang="en-ZA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Rua</a:t>
                      </a: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 das Chagas 20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R/C E 1200-107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Microsoft Yi Baiti" panose="03000500000000000000" pitchFamily="66" charset="0"/>
                        </a:rPr>
                        <a:t>Tel: +35 (0) 12 1340 5190</a:t>
                      </a:r>
                      <a:endParaRPr lang="en-ZA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Microsoft Yi Baiti" panose="03000500000000000000" pitchFamily="66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7" y="2116"/>
            <a:ext cx="3606800" cy="12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8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8" name="Rectangle 7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2103"/>
            <a:ext cx="10515600" cy="42203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1540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6176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Rectangle 11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Rectangle 12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Rectangle 13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9214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7573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81275"/>
            <a:ext cx="5157787" cy="3514725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573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kern="1200" spc="110" baseline="0" dirty="0" smtClean="0">
                <a:solidFill>
                  <a:srgbClr val="172B58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81275"/>
            <a:ext cx="5183188" cy="3514725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13" name="Rectangle 12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Rectangle 13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4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Rectangle 15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27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1557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9" name="Rectangle 8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3936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Rectangle 11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Rectangle 12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 19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2532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234708" cy="1725765"/>
            <a:chOff x="-1" y="3576442"/>
            <a:chExt cx="12234708" cy="172576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1" y="3576442"/>
              <a:ext cx="12234707" cy="1300358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Rectangle 11"/>
            <p:cNvSpPr/>
            <p:nvPr userDrawn="1"/>
          </p:nvSpPr>
          <p:spPr>
            <a:xfrm flipV="1">
              <a:off x="-1" y="4998076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Rectangle 12"/>
            <p:cNvSpPr/>
            <p:nvPr userDrawn="1"/>
          </p:nvSpPr>
          <p:spPr>
            <a:xfrm flipV="1">
              <a:off x="0" y="4845103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 19"/>
            <p:cNvSpPr/>
            <p:nvPr userDrawn="1"/>
          </p:nvSpPr>
          <p:spPr>
            <a:xfrm flipV="1">
              <a:off x="0" y="5148595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027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00068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>
          <a:xfrm>
            <a:off x="-1" y="-29497"/>
            <a:ext cx="12234707" cy="6887497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0" y="5003811"/>
            <a:ext cx="12234709" cy="1882098"/>
            <a:chOff x="-1" y="2994702"/>
            <a:chExt cx="12234709" cy="1882098"/>
          </a:xfrm>
        </p:grpSpPr>
        <p:sp>
          <p:nvSpPr>
            <p:cNvPr id="6" name="Rectangle 5"/>
            <p:cNvSpPr/>
            <p:nvPr userDrawn="1"/>
          </p:nvSpPr>
          <p:spPr>
            <a:xfrm>
              <a:off x="-1" y="3425835"/>
              <a:ext cx="12234707" cy="1450965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0" y="3133125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Rectangle 7"/>
            <p:cNvSpPr/>
            <p:nvPr userDrawn="1"/>
          </p:nvSpPr>
          <p:spPr>
            <a:xfrm flipV="1">
              <a:off x="1" y="3286737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-1" y="2994702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21432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761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3" t="28364" r="-156" b="-13601"/>
          <a:stretch/>
        </p:blipFill>
        <p:spPr>
          <a:xfrm>
            <a:off x="-131657" y="-130629"/>
            <a:ext cx="12342707" cy="698249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5003811"/>
            <a:ext cx="12234709" cy="1882098"/>
            <a:chOff x="-1" y="2994702"/>
            <a:chExt cx="12234709" cy="1882098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3425835"/>
              <a:ext cx="12234707" cy="1450965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4"/>
            <p:cNvSpPr/>
            <p:nvPr userDrawn="1"/>
          </p:nvSpPr>
          <p:spPr>
            <a:xfrm flipV="1">
              <a:off x="0" y="3133125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1" y="3286737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-1" y="2994702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21432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59181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20357" r="-477" b="-6503"/>
          <a:stretch/>
        </p:blipFill>
        <p:spPr>
          <a:xfrm>
            <a:off x="-29029" y="-82877"/>
            <a:ext cx="12263737" cy="708479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5003811"/>
            <a:ext cx="12234709" cy="1882098"/>
            <a:chOff x="-1" y="2994702"/>
            <a:chExt cx="12234709" cy="1882098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3425835"/>
              <a:ext cx="12234707" cy="1450965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4"/>
            <p:cNvSpPr/>
            <p:nvPr userDrawn="1"/>
          </p:nvSpPr>
          <p:spPr>
            <a:xfrm flipV="1">
              <a:off x="0" y="3133125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1" y="3286737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-1" y="2994702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21432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0656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" t="36330" r="242" b="-21048"/>
          <a:stretch/>
        </p:blipFill>
        <p:spPr>
          <a:xfrm>
            <a:off x="-130629" y="-73777"/>
            <a:ext cx="12322627" cy="6959686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5003811"/>
            <a:ext cx="12234709" cy="1882098"/>
            <a:chOff x="-1" y="2994702"/>
            <a:chExt cx="12234709" cy="1882098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3425835"/>
              <a:ext cx="12234707" cy="1450965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6"/>
            <p:cNvSpPr/>
            <p:nvPr userDrawn="1"/>
          </p:nvSpPr>
          <p:spPr>
            <a:xfrm flipV="1">
              <a:off x="0" y="3133125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1" y="3286737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-1" y="2994702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21432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64402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25438"/>
          <a:stretch/>
        </p:blipFill>
        <p:spPr>
          <a:xfrm>
            <a:off x="-14515" y="-29029"/>
            <a:ext cx="12249221" cy="691493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0" y="5003811"/>
            <a:ext cx="12234709" cy="1882098"/>
            <a:chOff x="-1" y="2994702"/>
            <a:chExt cx="12234709" cy="1882098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3425835"/>
              <a:ext cx="12234707" cy="1450965"/>
            </a:xfrm>
            <a:prstGeom prst="rect">
              <a:avLst/>
            </a:prstGeom>
            <a:solidFill>
              <a:srgbClr val="438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6"/>
            <p:cNvSpPr/>
            <p:nvPr userDrawn="1"/>
          </p:nvSpPr>
          <p:spPr>
            <a:xfrm flipV="1">
              <a:off x="0" y="3133125"/>
              <a:ext cx="12234707" cy="153612"/>
            </a:xfrm>
            <a:prstGeom prst="rect">
              <a:avLst/>
            </a:prstGeom>
            <a:solidFill>
              <a:srgbClr val="A2A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 17"/>
            <p:cNvSpPr/>
            <p:nvPr userDrawn="1"/>
          </p:nvSpPr>
          <p:spPr>
            <a:xfrm flipV="1">
              <a:off x="1" y="3286737"/>
              <a:ext cx="12234707" cy="153612"/>
            </a:xfrm>
            <a:prstGeom prst="rect">
              <a:avLst/>
            </a:prstGeom>
            <a:solidFill>
              <a:srgbClr val="17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-1" y="2994702"/>
              <a:ext cx="12234707" cy="153612"/>
            </a:xfrm>
            <a:prstGeom prst="rect">
              <a:avLst/>
            </a:prstGeom>
            <a:solidFill>
              <a:srgbClr val="51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21432"/>
            <a:ext cx="10515600" cy="12249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384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476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377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218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682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279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1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47A2D-A723-4FB6-8501-43474B094D79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BDF02-A734-444D-A607-D173EF28D3B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11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1474A-D034-4464-A648-D5D4D791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53671-8A6E-4B06-AF75-99A9DC8EC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68C1E-6226-43E8-A8C9-A9B5ADC60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74BC3-0D98-4873-84E9-4CEAFB8D20F0}" type="datetimeFigureOut">
              <a:rPr lang="en-ZA" smtClean="0"/>
              <a:t>2022/11/25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040D-6DCD-46F7-A5EB-23882D796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1419-2C84-4701-B2F0-FCEDBB41D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380D4-81CB-485D-B098-1EBF183F4EA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679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1"/>
          <a:stretch/>
        </p:blipFill>
        <p:spPr>
          <a:xfrm>
            <a:off x="0" y="-30199"/>
            <a:ext cx="12192000" cy="69262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6867"/>
            <a:ext cx="10515600" cy="110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95922" y="6458469"/>
            <a:ext cx="212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pc="110" baseline="0" dirty="0">
                <a:solidFill>
                  <a:srgbClr val="62759C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www.olsps.com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65" y="6380840"/>
            <a:ext cx="1739223" cy="5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9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3" r:id="rId9"/>
    <p:sldLayoutId id="2147483672" r:id="rId10"/>
    <p:sldLayoutId id="2147483678" r:id="rId11"/>
    <p:sldLayoutId id="2147483676" r:id="rId12"/>
    <p:sldLayoutId id="21474836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110" baseline="0">
          <a:solidFill>
            <a:schemeClr val="bg1"/>
          </a:solidFill>
          <a:latin typeface="+mj-lt"/>
          <a:ea typeface="Yu Gothic Light" panose="020B0300000000000000" pitchFamily="34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spc="110" baseline="0">
          <a:solidFill>
            <a:srgbClr val="172B58"/>
          </a:solidFill>
          <a:latin typeface="+mj-lt"/>
          <a:ea typeface="Yu Gothic Light" panose="020B03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110" baseline="0">
          <a:solidFill>
            <a:schemeClr val="bg2">
              <a:lumMod val="25000"/>
            </a:schemeClr>
          </a:solidFill>
          <a:latin typeface="+mn-lt"/>
          <a:ea typeface="Microsoft Yi Baiti" panose="03000500000000000000" pitchFamily="66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110" baseline="0">
          <a:solidFill>
            <a:schemeClr val="bg2">
              <a:lumMod val="25000"/>
            </a:schemeClr>
          </a:solidFill>
          <a:latin typeface="+mn-lt"/>
          <a:ea typeface="Microsoft Yi Baiti" panose="03000500000000000000" pitchFamily="66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10" baseline="0">
          <a:solidFill>
            <a:schemeClr val="bg2">
              <a:lumMod val="25000"/>
            </a:schemeClr>
          </a:solidFill>
          <a:latin typeface="+mn-lt"/>
          <a:ea typeface="Microsoft Yi Baiti" panose="03000500000000000000" pitchFamily="66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10" baseline="0">
          <a:solidFill>
            <a:schemeClr val="bg2">
              <a:lumMod val="25000"/>
            </a:schemeClr>
          </a:solidFill>
          <a:latin typeface="+mn-lt"/>
          <a:ea typeface="Microsoft Yi Baiti" panose="03000500000000000000" pitchFamily="66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7543" y="3510234"/>
            <a:ext cx="11596914" cy="1409958"/>
          </a:xfrm>
        </p:spPr>
        <p:txBody>
          <a:bodyPr>
            <a:noAutofit/>
          </a:bodyPr>
          <a:lstStyle/>
          <a:p>
            <a:r>
              <a:rPr lang="en-ZA" sz="4800" b="1" cap="all" dirty="0">
                <a:solidFill>
                  <a:srgbClr val="FFFF00"/>
                </a:solidFill>
              </a:rPr>
              <a:t>Introduction to hake trawl vs longlining issue and documents. </a:t>
            </a:r>
            <a:br>
              <a:rPr lang="en-ZA" sz="4800" b="1" cap="all" dirty="0">
                <a:solidFill>
                  <a:srgbClr val="FFFF00"/>
                </a:solidFill>
              </a:rPr>
            </a:br>
            <a:br>
              <a:rPr lang="en-ZA" sz="4800" b="1" dirty="0">
                <a:solidFill>
                  <a:srgbClr val="FFFF00"/>
                </a:solidFill>
              </a:rPr>
            </a:br>
            <a:r>
              <a:rPr lang="en-ZA" sz="4800" b="1" dirty="0">
                <a:solidFill>
                  <a:srgbClr val="FFFF00"/>
                </a:solidFill>
              </a:rPr>
              <a:t>28 NOVEMBER 2022</a:t>
            </a:r>
          </a:p>
        </p:txBody>
      </p:sp>
    </p:spTree>
    <p:extLst>
      <p:ext uri="{BB962C8B-B14F-4D97-AF65-F5344CB8AC3E}">
        <p14:creationId xmlns:p14="http://schemas.microsoft.com/office/powerpoint/2010/main" val="66756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B4AC8-418C-4916-977B-53FD5ECF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99"/>
            <a:ext cx="12192000" cy="67056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C57752-28AF-495C-B9EE-FB7A2669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366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Documents Tabled at IWS 2022, as available on MARAM 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522A8-AF9F-4040-5536-A5174E2E8988}"/>
              </a:ext>
            </a:extLst>
          </p:cNvPr>
          <p:cNvSpPr txBox="1"/>
          <p:nvPr/>
        </p:nvSpPr>
        <p:spPr>
          <a:xfrm>
            <a:off x="675117" y="1980842"/>
            <a:ext cx="10220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P1: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Summary of the spatial competition issue for trawling vs longlining and questions for the IWS panel. MARAM/IWS/2022/Hake/P1. 2pp.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F0A58-1E80-8ABC-39AF-B2B35D99C738}"/>
              </a:ext>
            </a:extLst>
          </p:cNvPr>
          <p:cNvSpPr txBox="1"/>
          <p:nvPr/>
        </p:nvSpPr>
        <p:spPr>
          <a:xfrm>
            <a:off x="675117" y="2745515"/>
            <a:ext cx="1051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P2: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Evidence of spatial competition between hake deep-sea trawls and longline sets, an overview. MARAM/IWS/2022/Hake/P2. 8pp.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A822C-7895-3A22-8B43-D8530A570669}"/>
              </a:ext>
            </a:extLst>
          </p:cNvPr>
          <p:cNvSpPr txBox="1"/>
          <p:nvPr/>
        </p:nvSpPr>
        <p:spPr>
          <a:xfrm>
            <a:off x="675117" y="3574139"/>
            <a:ext cx="11083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P3: </a:t>
            </a:r>
            <a:r>
              <a:rPr lang="en-ZA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Trends in the spatial distribution of hake long line fishing effort. MARAM/IWS/2022/Hake/P3. (DFFE Fisheries document: FISHERIES/2022/AUG/SWG-DEM/10REV). 19pp. </a:t>
            </a:r>
            <a:r>
              <a:rPr lang="en-ZA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203D3-66CB-7A72-12FA-06707C9F55E2}"/>
              </a:ext>
            </a:extLst>
          </p:cNvPr>
          <p:cNvSpPr txBox="1"/>
          <p:nvPr/>
        </p:nvSpPr>
        <p:spPr>
          <a:xfrm>
            <a:off x="675116" y="4679762"/>
            <a:ext cx="10220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P4: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The relationship between the number of trawls and long line sets at different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spatio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-temporal resolutions. MARAM/IWS/2022/Hake/P4. (DFFE Fisheries document: FISHERIES/2022/OCT/SWG-DEM/42). 16pp.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Z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22AD7-5522-C939-0BD9-28B5A56E4DD3}"/>
              </a:ext>
            </a:extLst>
          </p:cNvPr>
          <p:cNvSpPr txBox="1"/>
          <p:nvPr/>
        </p:nvSpPr>
        <p:spPr>
          <a:xfrm>
            <a:off x="675116" y="5759376"/>
            <a:ext cx="10066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BG1: </a:t>
            </a:r>
            <a:r>
              <a:rPr lang="en-ZA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Economic and other impacts of proposed changes to hake sectoral allocations. MARAM/IWS/2022/Hake/BG1. (DFFE Fisheries document: FISHERIES/2022/APR/SWG-DEM/07). 64pp. </a:t>
            </a:r>
            <a:r>
              <a:rPr lang="en-ZA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31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6045" y="123241"/>
            <a:ext cx="9913454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P1:  1</a:t>
            </a:r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Page Summary document, Key Questions for the Panel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522A8-AF9F-4040-5536-A5174E2E8988}"/>
              </a:ext>
            </a:extLst>
          </p:cNvPr>
          <p:cNvSpPr txBox="1"/>
          <p:nvPr/>
        </p:nvSpPr>
        <p:spPr>
          <a:xfrm>
            <a:off x="675117" y="1980842"/>
            <a:ext cx="10220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P1: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Summary of the spatial competition issue for trawling vs longlining and questions for the IWS panel. MARAM/IWS/2022/Hake/P1. 2pp.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DB9F7-8C1C-46E7-BCA6-C57F577307F7}"/>
              </a:ext>
            </a:extLst>
          </p:cNvPr>
          <p:cNvSpPr txBox="1"/>
          <p:nvPr/>
        </p:nvSpPr>
        <p:spPr>
          <a:xfrm>
            <a:off x="675116" y="2845832"/>
            <a:ext cx="10135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Does the work in HAKE/P3 and P4 adequately demonstrate that there is spatial competition between the longline and the hake trawl fisheries? If not what further work is required? 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C34A1-EE49-F66E-FEB8-4CA4F076A7ED}"/>
              </a:ext>
            </a:extLst>
          </p:cNvPr>
          <p:cNvSpPr txBox="1"/>
          <p:nvPr/>
        </p:nvSpPr>
        <p:spPr>
          <a:xfrm>
            <a:off x="675116" y="3769162"/>
            <a:ext cx="10135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What methods should be applied to estimate the extent to which the CPUE in the trawl fishery is reduced because of the presence of the longline fishery?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45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P2 – Overview Document – Summary of P3 and P4, with some reference to BG1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F0A58-1E80-8ABC-39AF-B2B35D99C738}"/>
              </a:ext>
            </a:extLst>
          </p:cNvPr>
          <p:cNvSpPr txBox="1"/>
          <p:nvPr/>
        </p:nvSpPr>
        <p:spPr>
          <a:xfrm>
            <a:off x="675116" y="1748429"/>
            <a:ext cx="1051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P2: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Evidence of spatial competition between hake deep-sea trawls and longline sets, an overview. MARAM/IWS/2022/Hake/P2. 8pp.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A8D81-6836-12F3-08EF-B161E148E5C0}"/>
              </a:ext>
            </a:extLst>
          </p:cNvPr>
          <p:cNvSpPr txBox="1"/>
          <p:nvPr/>
        </p:nvSpPr>
        <p:spPr>
          <a:xfrm>
            <a:off x="675116" y="2427131"/>
            <a:ext cx="1051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hake deep sea trawl and longline fisheries overlap spatially, with intensification since about 2014.  Key figure is: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433FC-7D8B-08E2-4C17-127406C7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41" y="3073462"/>
            <a:ext cx="5155224" cy="38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P2 – Overview Document – Summary of P3 and P4, with some reference to BG1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A8D81-6836-12F3-08EF-B161E148E5C0}"/>
              </a:ext>
            </a:extLst>
          </p:cNvPr>
          <p:cNvSpPr txBox="1"/>
          <p:nvPr/>
        </p:nvSpPr>
        <p:spPr>
          <a:xfrm>
            <a:off x="675116" y="1897291"/>
            <a:ext cx="10519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Hake longline fishing impact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on the West Coast in deep water has 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intensified over the last 10 years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633C3-A119-83CA-E3D0-40128BBF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036" y="2605210"/>
            <a:ext cx="6826264" cy="41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P2 – Overview Document – Summary of P3 and P4, with some reference to BG1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A8D81-6836-12F3-08EF-B161E148E5C0}"/>
              </a:ext>
            </a:extLst>
          </p:cNvPr>
          <p:cNvSpPr txBox="1"/>
          <p:nvPr/>
        </p:nvSpPr>
        <p:spPr>
          <a:xfrm>
            <a:off x="992477" y="1763941"/>
            <a:ext cx="1051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At operationally meaningful spatial and time scales there is a negative relationship between the number of trawls and the number of longline sets, for the period 2015 to 2020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5871D-4114-E6B7-B327-62C17FAD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727" y="2593128"/>
            <a:ext cx="7400925" cy="41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P3:  General trends in hake longlining effort over time and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A822C-7895-3A22-8B43-D8530A570669}"/>
              </a:ext>
            </a:extLst>
          </p:cNvPr>
          <p:cNvSpPr txBox="1"/>
          <p:nvPr/>
        </p:nvSpPr>
        <p:spPr>
          <a:xfrm>
            <a:off x="710467" y="1907709"/>
            <a:ext cx="11083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P3: </a:t>
            </a:r>
            <a:r>
              <a:rPr lang="en-ZA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Trends in the spatial distribution of hake long line fishing effort. MARAM/IWS/2022/Hake/P3. (DFFE Fisheries document: FISHERIES/2022/AUG/SWG-DEM/10REV). 19pp. </a:t>
            </a:r>
            <a:r>
              <a:rPr lang="en-ZA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F51E2-2455-F51B-EA93-C08E6142B9C0}"/>
              </a:ext>
            </a:extLst>
          </p:cNvPr>
          <p:cNvSpPr txBox="1"/>
          <p:nvPr/>
        </p:nvSpPr>
        <p:spPr>
          <a:xfrm>
            <a:off x="710467" y="3077018"/>
            <a:ext cx="10519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M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ore detail than is contained in P2 re trends in the hake longlining fishing effort.  Does not deal with deep-sea trawl fishery catch or effort data.  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80176-15E0-199C-5906-CD7CB89BCABD}"/>
              </a:ext>
            </a:extLst>
          </p:cNvPr>
          <p:cNvSpPr txBox="1"/>
          <p:nvPr/>
        </p:nvSpPr>
        <p:spPr>
          <a:xfrm>
            <a:off x="710467" y="4246328"/>
            <a:ext cx="611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Shows trends in longline CPUE. 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91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P4:  Shows that there is a negative relationship between the #trawls and #longline sets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203D3-66CB-7A72-12FA-06707C9F55E2}"/>
              </a:ext>
            </a:extLst>
          </p:cNvPr>
          <p:cNvSpPr txBox="1"/>
          <p:nvPr/>
        </p:nvSpPr>
        <p:spPr>
          <a:xfrm>
            <a:off x="675116" y="1910925"/>
            <a:ext cx="10220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P4: 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The relationship between the number of trawls and long line sets at different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spatio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-temporal resolutions. MARAM/IWS/2022/Hake/P4. (DFFE Fisheries document: FISHERIES/2022/OCT/SWG-DEM/42). 16pp. </a:t>
            </a:r>
            <a:r>
              <a:rPr lang="en-US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D2DD2-ED21-C974-1749-DFAAC2F204A7}"/>
              </a:ext>
            </a:extLst>
          </p:cNvPr>
          <p:cNvSpPr txBox="1"/>
          <p:nvPr/>
        </p:nvSpPr>
        <p:spPr>
          <a:xfrm>
            <a:off x="710467" y="3006523"/>
            <a:ext cx="1051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M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ore detail than is contained in P2.  E.g. (</a:t>
            </a:r>
            <a:r>
              <a:rPr lang="en-US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 results of GLM analyses (ii) a check as to whether the negative relationship identified could be an artefact.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445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320" y="131787"/>
            <a:ext cx="11702190" cy="954107"/>
          </a:xfrm>
        </p:spPr>
        <p:txBody>
          <a:bodyPr>
            <a:noAutofit/>
          </a:bodyPr>
          <a:lstStyle/>
          <a:p>
            <a:pPr algn="ctr"/>
            <a:r>
              <a:rPr lang="en-ZA" sz="3100" b="1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BG1:  This document locates the spatial competition issue presented to the IWS panel within a broader debate about the sectoral allocation issue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22AD7-5522-C939-0BD9-28B5A56E4DD3}"/>
              </a:ext>
            </a:extLst>
          </p:cNvPr>
          <p:cNvSpPr txBox="1"/>
          <p:nvPr/>
        </p:nvSpPr>
        <p:spPr>
          <a:xfrm>
            <a:off x="1218941" y="1922314"/>
            <a:ext cx="10066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BG1: </a:t>
            </a:r>
            <a:r>
              <a:rPr lang="en-ZA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Bergh, M. (OLSPS Marine). Economic and other impacts of proposed changes to hake sectoral allocations. MARAM/IWS/2022/Hake/BG1. (DFFE Fisheries document: FISHERIES/2022/APR/SWG-DEM/07). 64pp. </a:t>
            </a:r>
            <a:r>
              <a:rPr lang="en-ZA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(uploaded 18/11/2022)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104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lrac SPS">
      <a:dk1>
        <a:sysClr val="windowText" lastClr="000000"/>
      </a:dk1>
      <a:lt1>
        <a:sysClr val="window" lastClr="FFFFFF"/>
      </a:lt1>
      <a:dk2>
        <a:srgbClr val="172B58"/>
      </a:dk2>
      <a:lt2>
        <a:srgbClr val="C9D0E0"/>
      </a:lt2>
      <a:accent1>
        <a:srgbClr val="516591"/>
      </a:accent1>
      <a:accent2>
        <a:srgbClr val="438481"/>
      </a:accent2>
      <a:accent3>
        <a:srgbClr val="C00000"/>
      </a:accent3>
      <a:accent4>
        <a:srgbClr val="FFC000"/>
      </a:accent4>
      <a:accent5>
        <a:srgbClr val="7F7F7F"/>
      </a:accent5>
      <a:accent6>
        <a:srgbClr val="F86D20"/>
      </a:accent6>
      <a:hlink>
        <a:srgbClr val="0563C1"/>
      </a:hlink>
      <a:folHlink>
        <a:srgbClr val="913DD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lrac eLog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981A0FCB0920448D38179AE5DEF84D" ma:contentTypeVersion="15" ma:contentTypeDescription="Create a new document." ma:contentTypeScope="" ma:versionID="a0ff080a59c9e2c335959820cafdc040">
  <xsd:schema xmlns:xsd="http://www.w3.org/2001/XMLSchema" xmlns:xs="http://www.w3.org/2001/XMLSchema" xmlns:p="http://schemas.microsoft.com/office/2006/metadata/properties" xmlns:ns3="769e67f1-41c5-4064-ab52-50504723ff23" xmlns:ns4="1c28bed4-e28e-4804-9004-ba7c42ec9531" targetNamespace="http://schemas.microsoft.com/office/2006/metadata/properties" ma:root="true" ma:fieldsID="9dde4bdd3e28fb1f61a3f4104e81a2a4" ns3:_="" ns4:_="">
    <xsd:import namespace="769e67f1-41c5-4064-ab52-50504723ff23"/>
    <xsd:import namespace="1c28bed4-e28e-4804-9004-ba7c42ec95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e67f1-41c5-4064-ab52-50504723f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8bed4-e28e-4804-9004-ba7c42ec9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B8CDA-29B7-43D1-8AFD-39C88A7781EB}">
  <ds:schemaRefs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1c28bed4-e28e-4804-9004-ba7c42ec9531"/>
    <ds:schemaRef ds:uri="http://schemas.openxmlformats.org/package/2006/metadata/core-properties"/>
    <ds:schemaRef ds:uri="769e67f1-41c5-4064-ab52-50504723ff2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8D9137-F414-4613-AF62-E7B5C6FE6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e67f1-41c5-4064-ab52-50504723ff23"/>
    <ds:schemaRef ds:uri="1c28bed4-e28e-4804-9004-ba7c42ec9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781A8F-2150-4224-99B0-3B7596B487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17515</TotalTime>
  <Words>842</Words>
  <Application>Microsoft Office PowerPoint</Application>
  <PresentationFormat>Widescreen</PresentationFormat>
  <Paragraphs>37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Yu Gothic Light</vt:lpstr>
      <vt:lpstr>Arial</vt:lpstr>
      <vt:lpstr>Calibri</vt:lpstr>
      <vt:lpstr>Calibri Light</vt:lpstr>
      <vt:lpstr>Microsoft Yi Baiti</vt:lpstr>
      <vt:lpstr>Segoe UI Symbol</vt:lpstr>
      <vt:lpstr>Office Theme</vt:lpstr>
      <vt:lpstr>Custom Design</vt:lpstr>
      <vt:lpstr>Olrac eLog Template</vt:lpstr>
      <vt:lpstr>Introduction to hake trawl vs longlining issue and documents.   28 NOVEMBER 2022</vt:lpstr>
      <vt:lpstr>Documents Tabled at IWS 2022, as available on MARAM website</vt:lpstr>
      <vt:lpstr>P1:  1 Page Summary document, Key Questions for the Panel</vt:lpstr>
      <vt:lpstr>P2 – Overview Document – Summary of P3 and P4, with some reference to BG1</vt:lpstr>
      <vt:lpstr>P2 – Overview Document – Summary of P3 and P4, with some reference to BG1</vt:lpstr>
      <vt:lpstr>P2 – Overview Document – Summary of P3 and P4, with some reference to BG1</vt:lpstr>
      <vt:lpstr>P3:  General trends in hake longlining effort over time and space</vt:lpstr>
      <vt:lpstr>P4:  Shows that there is a negative relationship between the #trawls and #longline sets</vt:lpstr>
      <vt:lpstr>BG1:  This document locates the spatial competition issue presented to the IWS panel within a broader debate about the sectoral allocation issue</vt:lpstr>
      <vt:lpstr>PowerPoint Presentation</vt:lpstr>
    </vt:vector>
  </TitlesOfParts>
  <Company>OLRAC SPS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Lenoy Barkai</dc:creator>
  <cp:lastModifiedBy>Dr Mike Bergh</cp:lastModifiedBy>
  <cp:revision>428</cp:revision>
  <dcterms:created xsi:type="dcterms:W3CDTF">2016-05-12T11:07:04Z</dcterms:created>
  <dcterms:modified xsi:type="dcterms:W3CDTF">2022-11-25T08:28:11Z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0x0101009E981A0FCB0920448D38179AE5DEF84D</vt:lpwstr>
  </property>
</Properties>
</file>